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226" autoAdjust="0"/>
  </p:normalViewPr>
  <p:slideViewPr>
    <p:cSldViewPr snapToGrid="0">
      <p:cViewPr>
        <p:scale>
          <a:sx n="100" d="100"/>
          <a:sy n="100" d="100"/>
        </p:scale>
        <p:origin x="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8809-FC8C-4A7D-B1C1-04707DE0AE76}" type="datetimeFigureOut">
              <a:rPr lang="en-US" smtClean="0"/>
              <a:pPr/>
              <a:t>11/9/2010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F4ABB-AA55-4D53-AF75-17C02B56C2A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8809-FC8C-4A7D-B1C1-04707DE0AE76}" type="datetimeFigureOut">
              <a:rPr lang="en-US" smtClean="0"/>
              <a:pPr/>
              <a:t>11/9/2010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F4ABB-AA55-4D53-AF75-17C02B56C2A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8809-FC8C-4A7D-B1C1-04707DE0AE76}" type="datetimeFigureOut">
              <a:rPr lang="en-US" smtClean="0"/>
              <a:pPr/>
              <a:t>11/9/2010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F4ABB-AA55-4D53-AF75-17C02B56C2A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8809-FC8C-4A7D-B1C1-04707DE0AE76}" type="datetimeFigureOut">
              <a:rPr lang="en-US" smtClean="0"/>
              <a:pPr/>
              <a:t>11/9/2010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F4ABB-AA55-4D53-AF75-17C02B56C2A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8809-FC8C-4A7D-B1C1-04707DE0AE76}" type="datetimeFigureOut">
              <a:rPr lang="en-US" smtClean="0"/>
              <a:pPr/>
              <a:t>11/9/2010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F4ABB-AA55-4D53-AF75-17C02B56C2A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8809-FC8C-4A7D-B1C1-04707DE0AE76}" type="datetimeFigureOut">
              <a:rPr lang="en-US" smtClean="0"/>
              <a:pPr/>
              <a:t>11/9/2010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F4ABB-AA55-4D53-AF75-17C02B56C2A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8809-FC8C-4A7D-B1C1-04707DE0AE76}" type="datetimeFigureOut">
              <a:rPr lang="en-US" smtClean="0"/>
              <a:pPr/>
              <a:t>11/9/2010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F4ABB-AA55-4D53-AF75-17C02B56C2A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8809-FC8C-4A7D-B1C1-04707DE0AE76}" type="datetimeFigureOut">
              <a:rPr lang="en-US" smtClean="0"/>
              <a:pPr/>
              <a:t>11/9/2010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F4ABB-AA55-4D53-AF75-17C02B56C2A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8809-FC8C-4A7D-B1C1-04707DE0AE76}" type="datetimeFigureOut">
              <a:rPr lang="en-US" smtClean="0"/>
              <a:pPr/>
              <a:t>11/9/2010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F4ABB-AA55-4D53-AF75-17C02B56C2A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8809-FC8C-4A7D-B1C1-04707DE0AE76}" type="datetimeFigureOut">
              <a:rPr lang="en-US" smtClean="0"/>
              <a:pPr/>
              <a:t>11/9/2010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F4ABB-AA55-4D53-AF75-17C02B56C2A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68809-FC8C-4A7D-B1C1-04707DE0AE76}" type="datetimeFigureOut">
              <a:rPr lang="en-US" smtClean="0"/>
              <a:pPr/>
              <a:t>11/9/2010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F4ABB-AA55-4D53-AF75-17C02B56C2A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68809-FC8C-4A7D-B1C1-04707DE0AE76}" type="datetimeFigureOut">
              <a:rPr lang="en-US" smtClean="0"/>
              <a:pPr/>
              <a:t>11/9/2010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F4ABB-AA55-4D53-AF75-17C02B56C2AF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33511" y="947729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 CH</a:t>
            </a:r>
            <a:r>
              <a:rPr lang="en-AU" baseline="-25000" dirty="0" smtClean="0"/>
              <a:t>3</a:t>
            </a:r>
            <a:r>
              <a:rPr lang="en-AU" dirty="0" smtClean="0"/>
              <a:t> – CH</a:t>
            </a:r>
            <a:r>
              <a:rPr lang="en-AU" baseline="-25000" dirty="0" smtClean="0"/>
              <a:t>2</a:t>
            </a:r>
            <a:r>
              <a:rPr lang="en-AU" dirty="0" smtClean="0"/>
              <a:t> – CH</a:t>
            </a:r>
            <a:r>
              <a:rPr lang="en-AU" baseline="-25000" dirty="0" smtClean="0"/>
              <a:t>2</a:t>
            </a:r>
            <a:r>
              <a:rPr lang="en-AU" dirty="0" smtClean="0"/>
              <a:t> – C – 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3372615" y="589735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O</a:t>
            </a:r>
            <a:endParaRPr lang="en-AU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3440086" y="959627"/>
            <a:ext cx="14287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3482155" y="959626"/>
            <a:ext cx="14287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736975" y="952500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OH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4667250" y="952500"/>
            <a:ext cx="1114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HO – CH</a:t>
            </a:r>
            <a:r>
              <a:rPr lang="en-AU" baseline="-25000" dirty="0" smtClean="0"/>
              <a:t>3</a:t>
            </a:r>
            <a:endParaRPr lang="en-AU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2152651" y="1419225"/>
            <a:ext cx="1485900" cy="37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 smtClean="0"/>
              <a:t>butanoic</a:t>
            </a:r>
            <a:r>
              <a:rPr lang="en-AU" dirty="0" smtClean="0"/>
              <a:t> acid</a:t>
            </a:r>
            <a:endParaRPr lang="en-AU" dirty="0"/>
          </a:p>
        </p:txBody>
      </p:sp>
      <p:sp>
        <p:nvSpPr>
          <p:cNvPr id="12" name="TextBox 11"/>
          <p:cNvSpPr txBox="1"/>
          <p:nvPr/>
        </p:nvSpPr>
        <p:spPr>
          <a:xfrm>
            <a:off x="4648200" y="1447800"/>
            <a:ext cx="1162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methanol</a:t>
            </a:r>
            <a:endParaRPr lang="en-AU" dirty="0"/>
          </a:p>
        </p:txBody>
      </p:sp>
      <p:grpSp>
        <p:nvGrpSpPr>
          <p:cNvPr id="24" name="Group 23"/>
          <p:cNvGrpSpPr/>
          <p:nvPr/>
        </p:nvGrpSpPr>
        <p:grpSpPr>
          <a:xfrm>
            <a:off x="1821628" y="2323285"/>
            <a:ext cx="2536059" cy="729707"/>
            <a:chOff x="1821628" y="2323285"/>
            <a:chExt cx="2536059" cy="729707"/>
          </a:xfrm>
        </p:grpSpPr>
        <p:sp>
          <p:nvSpPr>
            <p:cNvPr id="13" name="TextBox 12"/>
            <p:cNvSpPr txBox="1"/>
            <p:nvPr/>
          </p:nvSpPr>
          <p:spPr>
            <a:xfrm>
              <a:off x="1821628" y="2683660"/>
              <a:ext cx="25360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/>
                <a:t> CH</a:t>
              </a:r>
              <a:r>
                <a:rPr lang="en-AU" baseline="-25000" dirty="0" smtClean="0"/>
                <a:t>3</a:t>
              </a:r>
              <a:r>
                <a:rPr lang="en-AU" dirty="0" smtClean="0"/>
                <a:t> – CH</a:t>
              </a:r>
              <a:r>
                <a:rPr lang="en-AU" baseline="-25000" dirty="0" smtClean="0"/>
                <a:t>2</a:t>
              </a:r>
              <a:r>
                <a:rPr lang="en-AU" dirty="0" smtClean="0"/>
                <a:t> – CH</a:t>
              </a:r>
              <a:r>
                <a:rPr lang="en-AU" baseline="-25000" dirty="0" smtClean="0"/>
                <a:t>2</a:t>
              </a:r>
              <a:r>
                <a:rPr lang="en-AU" dirty="0" smtClean="0"/>
                <a:t> – C – O </a:t>
              </a:r>
              <a:endParaRPr lang="en-AU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553590" y="2323285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/>
                <a:t>O</a:t>
              </a:r>
              <a:endParaRPr lang="en-AU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5400000">
              <a:off x="3621061" y="2693177"/>
              <a:ext cx="14287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3663130" y="2693176"/>
              <a:ext cx="14287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4056048" y="2686050"/>
            <a:ext cx="299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H</a:t>
            </a:r>
            <a:endParaRPr lang="en-AU" dirty="0"/>
          </a:p>
        </p:txBody>
      </p:sp>
      <p:sp>
        <p:nvSpPr>
          <p:cNvPr id="18" name="TextBox 17"/>
          <p:cNvSpPr txBox="1"/>
          <p:nvPr/>
        </p:nvSpPr>
        <p:spPr>
          <a:xfrm>
            <a:off x="4976813" y="2688432"/>
            <a:ext cx="1114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    – CH</a:t>
            </a:r>
            <a:r>
              <a:rPr lang="en-AU" baseline="-25000" dirty="0" smtClean="0"/>
              <a:t>3</a:t>
            </a:r>
            <a:endParaRPr lang="en-AU" baseline="-25000" dirty="0"/>
          </a:p>
        </p:txBody>
      </p:sp>
      <p:sp>
        <p:nvSpPr>
          <p:cNvPr id="19" name="Oval 18"/>
          <p:cNvSpPr/>
          <p:nvPr/>
        </p:nvSpPr>
        <p:spPr>
          <a:xfrm>
            <a:off x="4133851" y="2609850"/>
            <a:ext cx="504824" cy="542925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TextBox 19"/>
          <p:cNvSpPr txBox="1"/>
          <p:nvPr/>
        </p:nvSpPr>
        <p:spPr>
          <a:xfrm>
            <a:off x="4841081" y="2689225"/>
            <a:ext cx="502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HO  </a:t>
            </a:r>
            <a:endParaRPr lang="en-AU" dirty="0"/>
          </a:p>
        </p:txBody>
      </p:sp>
      <p:sp>
        <p:nvSpPr>
          <p:cNvPr id="21" name="TextBox 20"/>
          <p:cNvSpPr txBox="1"/>
          <p:nvPr/>
        </p:nvSpPr>
        <p:spPr>
          <a:xfrm>
            <a:off x="4105275" y="2690813"/>
            <a:ext cx="566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H</a:t>
            </a:r>
            <a:r>
              <a:rPr lang="en-AU" baseline="-25000" dirty="0" smtClean="0"/>
              <a:t>2</a:t>
            </a:r>
            <a:r>
              <a:rPr lang="en-AU" dirty="0" smtClean="0"/>
              <a:t>O</a:t>
            </a:r>
            <a:endParaRPr lang="en-AU" dirty="0"/>
          </a:p>
        </p:txBody>
      </p:sp>
      <p:sp>
        <p:nvSpPr>
          <p:cNvPr id="22" name="TextBox 21"/>
          <p:cNvSpPr txBox="1"/>
          <p:nvPr/>
        </p:nvSpPr>
        <p:spPr>
          <a:xfrm>
            <a:off x="3505200" y="3124200"/>
            <a:ext cx="1897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water eliminated</a:t>
            </a:r>
            <a:endParaRPr lang="en-AU" dirty="0"/>
          </a:p>
        </p:txBody>
      </p:sp>
      <p:sp>
        <p:nvSpPr>
          <p:cNvPr id="23" name="TextBox 22"/>
          <p:cNvSpPr txBox="1"/>
          <p:nvPr/>
        </p:nvSpPr>
        <p:spPr>
          <a:xfrm>
            <a:off x="3293745" y="2996565"/>
            <a:ext cx="2186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condensation occurs</a:t>
            </a:r>
            <a:endParaRPr lang="en-AU" dirty="0"/>
          </a:p>
        </p:txBody>
      </p:sp>
      <p:sp>
        <p:nvSpPr>
          <p:cNvPr id="25" name="TextBox 24"/>
          <p:cNvSpPr txBox="1"/>
          <p:nvPr/>
        </p:nvSpPr>
        <p:spPr>
          <a:xfrm>
            <a:off x="3086101" y="3005138"/>
            <a:ext cx="1995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methyl </a:t>
            </a:r>
            <a:r>
              <a:rPr lang="en-AU" dirty="0" err="1" smtClean="0"/>
              <a:t>butanoate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48148E-6 L -0.06945 -0.00092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48148E-6 L -0.06875 -1.48148E-6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96296E-6 L -1.11111E-6 0.11875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9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59259E-6 L 8.33333E-7 0.10879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1.85185E-6 L 0.05156 1.85185E-6 " pathEditMode="relative" rAng="0" ptsTypes="AA">
                                      <p:cBhvr>
                                        <p:cTn id="5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0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000"/>
                            </p:stCondLst>
                            <p:childTnLst>
                              <p:par>
                                <p:cTn id="6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18" grpId="0"/>
      <p:bldP spid="18" grpId="1"/>
      <p:bldP spid="19" grpId="0" animBg="1"/>
      <p:bldP spid="19" grpId="1" animBg="1"/>
      <p:bldP spid="20" grpId="0"/>
      <p:bldP spid="20" grpId="1"/>
      <p:bldP spid="20" grpId="2"/>
      <p:bldP spid="21" grpId="0"/>
      <p:bldP spid="21" grpId="1"/>
      <p:bldP spid="21" grpId="2"/>
      <p:bldP spid="22" grpId="0"/>
      <p:bldP spid="22" grpId="1"/>
      <p:bldP spid="22" grpId="2"/>
      <p:bldP spid="23" grpId="0"/>
      <p:bldP spid="23" grpId="1"/>
      <p:bldP spid="2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33511" y="947729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 CH</a:t>
            </a:r>
            <a:r>
              <a:rPr lang="en-AU" baseline="-25000" dirty="0" smtClean="0"/>
              <a:t>3</a:t>
            </a:r>
            <a:r>
              <a:rPr lang="en-AU" dirty="0" smtClean="0"/>
              <a:t> – CH</a:t>
            </a:r>
            <a:r>
              <a:rPr lang="en-AU" baseline="-25000" dirty="0" smtClean="0"/>
              <a:t>2</a:t>
            </a:r>
            <a:r>
              <a:rPr lang="en-AU" dirty="0" smtClean="0"/>
              <a:t> – CH</a:t>
            </a:r>
            <a:r>
              <a:rPr lang="en-AU" baseline="-25000" dirty="0" smtClean="0"/>
              <a:t>2</a:t>
            </a:r>
            <a:r>
              <a:rPr lang="en-AU" dirty="0" smtClean="0"/>
              <a:t> – C – </a:t>
            </a:r>
            <a:endParaRPr lang="en-AU" dirty="0"/>
          </a:p>
        </p:txBody>
      </p:sp>
      <p:sp>
        <p:nvSpPr>
          <p:cNvPr id="5" name="TextBox 4"/>
          <p:cNvSpPr txBox="1"/>
          <p:nvPr/>
        </p:nvSpPr>
        <p:spPr>
          <a:xfrm>
            <a:off x="3372615" y="589735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O</a:t>
            </a:r>
            <a:endParaRPr lang="en-AU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3440086" y="959627"/>
            <a:ext cx="14287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3482155" y="959626"/>
            <a:ext cx="14287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736975" y="952500"/>
            <a:ext cx="495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OH</a:t>
            </a:r>
            <a:endParaRPr lang="en-AU" dirty="0"/>
          </a:p>
        </p:txBody>
      </p:sp>
      <p:sp>
        <p:nvSpPr>
          <p:cNvPr id="8" name="TextBox 7"/>
          <p:cNvSpPr txBox="1"/>
          <p:nvPr/>
        </p:nvSpPr>
        <p:spPr>
          <a:xfrm>
            <a:off x="4667250" y="952500"/>
            <a:ext cx="13271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H – N – CH</a:t>
            </a:r>
            <a:r>
              <a:rPr lang="en-AU" baseline="-25000" dirty="0" smtClean="0"/>
              <a:t>3</a:t>
            </a:r>
            <a:endParaRPr lang="en-AU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2152651" y="1419225"/>
            <a:ext cx="1485900" cy="371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 smtClean="0"/>
              <a:t>butanoic</a:t>
            </a:r>
            <a:r>
              <a:rPr lang="en-AU" dirty="0" smtClean="0"/>
              <a:t> acid</a:t>
            </a:r>
            <a:endParaRPr lang="en-AU" dirty="0"/>
          </a:p>
        </p:txBody>
      </p:sp>
      <p:sp>
        <p:nvSpPr>
          <p:cNvPr id="12" name="TextBox 11"/>
          <p:cNvSpPr txBox="1"/>
          <p:nvPr/>
        </p:nvSpPr>
        <p:spPr>
          <a:xfrm>
            <a:off x="4648200" y="1447800"/>
            <a:ext cx="1491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err="1" smtClean="0"/>
              <a:t>methanamine</a:t>
            </a:r>
            <a:endParaRPr lang="en-AU" dirty="0"/>
          </a:p>
        </p:txBody>
      </p:sp>
      <p:grpSp>
        <p:nvGrpSpPr>
          <p:cNvPr id="2" name="Group 23"/>
          <p:cNvGrpSpPr/>
          <p:nvPr/>
        </p:nvGrpSpPr>
        <p:grpSpPr>
          <a:xfrm>
            <a:off x="1821628" y="2323285"/>
            <a:ext cx="2536059" cy="729707"/>
            <a:chOff x="1821628" y="2323285"/>
            <a:chExt cx="2536059" cy="729707"/>
          </a:xfrm>
        </p:grpSpPr>
        <p:sp>
          <p:nvSpPr>
            <p:cNvPr id="13" name="TextBox 12"/>
            <p:cNvSpPr txBox="1"/>
            <p:nvPr/>
          </p:nvSpPr>
          <p:spPr>
            <a:xfrm>
              <a:off x="1821628" y="2683660"/>
              <a:ext cx="25360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/>
                <a:t> CH</a:t>
              </a:r>
              <a:r>
                <a:rPr lang="en-AU" baseline="-25000" dirty="0" smtClean="0"/>
                <a:t>3</a:t>
              </a:r>
              <a:r>
                <a:rPr lang="en-AU" dirty="0" smtClean="0"/>
                <a:t> – CH</a:t>
              </a:r>
              <a:r>
                <a:rPr lang="en-AU" baseline="-25000" dirty="0" smtClean="0"/>
                <a:t>2</a:t>
              </a:r>
              <a:r>
                <a:rPr lang="en-AU" dirty="0" smtClean="0"/>
                <a:t> – CH</a:t>
              </a:r>
              <a:r>
                <a:rPr lang="en-AU" baseline="-25000" dirty="0" smtClean="0"/>
                <a:t>2</a:t>
              </a:r>
              <a:r>
                <a:rPr lang="en-AU" dirty="0" smtClean="0"/>
                <a:t> – C –  </a:t>
              </a:r>
              <a:endParaRPr lang="en-AU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553590" y="2323285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/>
                <a:t>O</a:t>
              </a:r>
              <a:endParaRPr lang="en-AU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5400000">
              <a:off x="3621061" y="2693177"/>
              <a:ext cx="14287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3663130" y="2693176"/>
              <a:ext cx="14287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" name="TextBox 16"/>
          <p:cNvSpPr txBox="1"/>
          <p:nvPr/>
        </p:nvSpPr>
        <p:spPr>
          <a:xfrm>
            <a:off x="4056048" y="2686050"/>
            <a:ext cx="299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H</a:t>
            </a:r>
            <a:endParaRPr lang="en-AU" dirty="0"/>
          </a:p>
        </p:txBody>
      </p:sp>
      <p:sp>
        <p:nvSpPr>
          <p:cNvPr id="18" name="TextBox 17"/>
          <p:cNvSpPr txBox="1"/>
          <p:nvPr/>
        </p:nvSpPr>
        <p:spPr>
          <a:xfrm>
            <a:off x="5056188" y="2688432"/>
            <a:ext cx="1114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– N – CH</a:t>
            </a:r>
            <a:r>
              <a:rPr lang="en-AU" baseline="-25000" dirty="0" smtClean="0"/>
              <a:t>3</a:t>
            </a:r>
            <a:endParaRPr lang="en-AU" baseline="-25000" dirty="0"/>
          </a:p>
        </p:txBody>
      </p:sp>
      <p:sp>
        <p:nvSpPr>
          <p:cNvPr id="19" name="Oval 18"/>
          <p:cNvSpPr/>
          <p:nvPr/>
        </p:nvSpPr>
        <p:spPr>
          <a:xfrm>
            <a:off x="3968751" y="2609850"/>
            <a:ext cx="504824" cy="542925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0" name="TextBox 19"/>
          <p:cNvSpPr txBox="1"/>
          <p:nvPr/>
        </p:nvSpPr>
        <p:spPr>
          <a:xfrm>
            <a:off x="4841081" y="2689225"/>
            <a:ext cx="502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H  </a:t>
            </a:r>
            <a:endParaRPr lang="en-AU" dirty="0"/>
          </a:p>
        </p:txBody>
      </p:sp>
      <p:sp>
        <p:nvSpPr>
          <p:cNvPr id="21" name="TextBox 20"/>
          <p:cNvSpPr txBox="1"/>
          <p:nvPr/>
        </p:nvSpPr>
        <p:spPr>
          <a:xfrm>
            <a:off x="3946525" y="2684463"/>
            <a:ext cx="566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H</a:t>
            </a:r>
            <a:r>
              <a:rPr lang="en-AU" baseline="-25000" dirty="0" smtClean="0"/>
              <a:t>2</a:t>
            </a:r>
            <a:r>
              <a:rPr lang="en-AU" dirty="0" smtClean="0"/>
              <a:t>O</a:t>
            </a:r>
            <a:endParaRPr lang="en-AU" dirty="0"/>
          </a:p>
        </p:txBody>
      </p:sp>
      <p:sp>
        <p:nvSpPr>
          <p:cNvPr id="22" name="TextBox 21"/>
          <p:cNvSpPr txBox="1"/>
          <p:nvPr/>
        </p:nvSpPr>
        <p:spPr>
          <a:xfrm>
            <a:off x="3505200" y="3124200"/>
            <a:ext cx="1897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water eliminated</a:t>
            </a:r>
            <a:endParaRPr lang="en-AU" dirty="0"/>
          </a:p>
        </p:txBody>
      </p:sp>
      <p:sp>
        <p:nvSpPr>
          <p:cNvPr id="23" name="TextBox 22"/>
          <p:cNvSpPr txBox="1"/>
          <p:nvPr/>
        </p:nvSpPr>
        <p:spPr>
          <a:xfrm>
            <a:off x="3293745" y="2996565"/>
            <a:ext cx="2186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condensation occurs</a:t>
            </a:r>
            <a:endParaRPr lang="en-AU" dirty="0"/>
          </a:p>
        </p:txBody>
      </p:sp>
      <p:sp>
        <p:nvSpPr>
          <p:cNvPr id="25" name="TextBox 24"/>
          <p:cNvSpPr txBox="1"/>
          <p:nvPr/>
        </p:nvSpPr>
        <p:spPr>
          <a:xfrm>
            <a:off x="2959101" y="3005138"/>
            <a:ext cx="22415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N-methyl </a:t>
            </a:r>
            <a:r>
              <a:rPr lang="en-AU" dirty="0" err="1" smtClean="0"/>
              <a:t>butanamide</a:t>
            </a:r>
            <a:endParaRPr lang="en-AU" dirty="0"/>
          </a:p>
        </p:txBody>
      </p:sp>
      <p:cxnSp>
        <p:nvCxnSpPr>
          <p:cNvPr id="26" name="Straight Connector 25"/>
          <p:cNvCxnSpPr/>
          <p:nvPr/>
        </p:nvCxnSpPr>
        <p:spPr>
          <a:xfrm rot="5400000">
            <a:off x="5122836" y="940577"/>
            <a:ext cx="142876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029200" y="552450"/>
            <a:ext cx="32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H</a:t>
            </a:r>
            <a:endParaRPr lang="en-AU" dirty="0"/>
          </a:p>
        </p:txBody>
      </p:sp>
      <p:grpSp>
        <p:nvGrpSpPr>
          <p:cNvPr id="31" name="Group 30"/>
          <p:cNvGrpSpPr/>
          <p:nvPr/>
        </p:nvGrpSpPr>
        <p:grpSpPr>
          <a:xfrm>
            <a:off x="5219700" y="2311400"/>
            <a:ext cx="323850" cy="460359"/>
            <a:chOff x="5219700" y="2311400"/>
            <a:chExt cx="323850" cy="460359"/>
          </a:xfrm>
        </p:grpSpPr>
        <p:cxnSp>
          <p:nvCxnSpPr>
            <p:cNvPr id="28" name="Straight Connector 27"/>
            <p:cNvCxnSpPr/>
            <p:nvPr/>
          </p:nvCxnSpPr>
          <p:spPr>
            <a:xfrm rot="5400000">
              <a:off x="5313336" y="2699527"/>
              <a:ext cx="14287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5219700" y="2311400"/>
              <a:ext cx="3238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/>
                <a:t>H</a:t>
              </a:r>
              <a:endParaRPr lang="en-AU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3873500" y="2686050"/>
            <a:ext cx="374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O</a:t>
            </a:r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48148E-6 L -0.06945 -0.00092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48148E-6 L -0.06875 -1.48148E-6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85185E-6 L -0.06875 -1.85185E-6 " pathEditMode="relative" rAng="0" ptsTypes="AA">
                                      <p:cBhvr>
                                        <p:cTn id="1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96296E-6 L -1.11111E-6 0.11875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9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59259E-6 L 8.33333E-7 0.10879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1.85185E-6 L 0.07587 1.85185E-6 " pathEditMode="relative" rAng="0" ptsTypes="AA">
                                      <p:cBhvr>
                                        <p:cTn id="6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" y="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18" grpId="0"/>
      <p:bldP spid="18" grpId="1"/>
      <p:bldP spid="19" grpId="0" animBg="1"/>
      <p:bldP spid="19" grpId="1" animBg="1"/>
      <p:bldP spid="20" grpId="0"/>
      <p:bldP spid="20" grpId="1"/>
      <p:bldP spid="20" grpId="2"/>
      <p:bldP spid="21" grpId="0"/>
      <p:bldP spid="21" grpId="1"/>
      <p:bldP spid="21" grpId="2"/>
      <p:bldP spid="22" grpId="0"/>
      <p:bldP spid="22" grpId="1"/>
      <p:bldP spid="22" grpId="2"/>
      <p:bldP spid="23" grpId="0"/>
      <p:bldP spid="23" grpId="1"/>
      <p:bldP spid="25" grpId="0"/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4561229" y="2294165"/>
            <a:ext cx="4865807" cy="1166708"/>
            <a:chOff x="4561229" y="2294165"/>
            <a:chExt cx="4865807" cy="1166708"/>
          </a:xfrm>
        </p:grpSpPr>
        <p:sp>
          <p:nvSpPr>
            <p:cNvPr id="21" name="TextBox 20"/>
            <p:cNvSpPr txBox="1"/>
            <p:nvPr/>
          </p:nvSpPr>
          <p:spPr>
            <a:xfrm>
              <a:off x="4561229" y="2683657"/>
              <a:ext cx="486580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/>
                <a:t> </a:t>
              </a:r>
              <a:r>
                <a:rPr lang="en-AU" dirty="0" smtClean="0"/>
                <a:t>– </a:t>
              </a:r>
              <a:r>
                <a:rPr lang="en-AU" dirty="0" smtClean="0"/>
                <a:t>N </a:t>
              </a:r>
              <a:r>
                <a:rPr lang="en-AU" dirty="0" smtClean="0"/>
                <a:t>– </a:t>
              </a:r>
              <a:r>
                <a:rPr lang="en-AU" dirty="0" smtClean="0"/>
                <a:t>CH</a:t>
              </a:r>
              <a:r>
                <a:rPr lang="en-AU" dirty="0" smtClean="0"/>
                <a:t> – </a:t>
              </a:r>
              <a:r>
                <a:rPr lang="en-AU" dirty="0" smtClean="0"/>
                <a:t>N</a:t>
              </a:r>
              <a:r>
                <a:rPr lang="en-AU" dirty="0" smtClean="0"/>
                <a:t> – </a:t>
              </a:r>
              <a:r>
                <a:rPr lang="en-AU" dirty="0" smtClean="0"/>
                <a:t>C – CH</a:t>
              </a:r>
              <a:r>
                <a:rPr lang="en-AU" baseline="-25000" dirty="0" smtClean="0"/>
                <a:t>2</a:t>
              </a:r>
              <a:r>
                <a:rPr lang="en-AU" dirty="0" smtClean="0"/>
                <a:t> </a:t>
              </a:r>
              <a:r>
                <a:rPr lang="en-AU" dirty="0" smtClean="0"/>
                <a:t>– CH</a:t>
              </a:r>
              <a:r>
                <a:rPr lang="en-AU" baseline="-25000" dirty="0" smtClean="0"/>
                <a:t>2</a:t>
              </a:r>
              <a:r>
                <a:rPr lang="en-AU" dirty="0" smtClean="0"/>
                <a:t> – C </a:t>
              </a:r>
              <a:r>
                <a:rPr lang="en-AU" dirty="0" smtClean="0"/>
                <a:t>– N </a:t>
              </a:r>
              <a:r>
                <a:rPr lang="en-AU" dirty="0" smtClean="0"/>
                <a:t>– CH </a:t>
              </a:r>
              <a:r>
                <a:rPr lang="en-AU" dirty="0" smtClean="0"/>
                <a:t>–</a:t>
              </a:r>
              <a:endParaRPr lang="en-AU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991992" y="2301515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/>
                <a:t>O</a:t>
              </a:r>
              <a:endParaRPr lang="en-AU" dirty="0"/>
            </a:p>
          </p:txBody>
        </p:sp>
        <p:cxnSp>
          <p:nvCxnSpPr>
            <p:cNvPr id="34" name="Straight Connector 33"/>
            <p:cNvCxnSpPr/>
            <p:nvPr/>
          </p:nvCxnSpPr>
          <p:spPr>
            <a:xfrm rot="5400000">
              <a:off x="6059463" y="2671407"/>
              <a:ext cx="14287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6101532" y="2671406"/>
              <a:ext cx="14287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9" name="Group 38"/>
            <p:cNvGrpSpPr/>
            <p:nvPr/>
          </p:nvGrpSpPr>
          <p:grpSpPr>
            <a:xfrm>
              <a:off x="4765222" y="2294165"/>
              <a:ext cx="323850" cy="460359"/>
              <a:chOff x="5219700" y="2311400"/>
              <a:chExt cx="323850" cy="460359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 rot="5400000">
                <a:off x="5313336" y="2699527"/>
                <a:ext cx="142876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1" name="TextBox 40"/>
              <p:cNvSpPr txBox="1"/>
              <p:nvPr/>
            </p:nvSpPr>
            <p:spPr>
              <a:xfrm>
                <a:off x="5219700" y="2311400"/>
                <a:ext cx="3238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dirty="0" smtClean="0"/>
                  <a:t>H</a:t>
                </a:r>
                <a:endParaRPr lang="en-AU" dirty="0"/>
              </a:p>
            </p:txBody>
          </p:sp>
        </p:grpSp>
        <p:grpSp>
          <p:nvGrpSpPr>
            <p:cNvPr id="42" name="Group 41"/>
            <p:cNvGrpSpPr/>
            <p:nvPr/>
          </p:nvGrpSpPr>
          <p:grpSpPr>
            <a:xfrm>
              <a:off x="5614308" y="2294165"/>
              <a:ext cx="323850" cy="460359"/>
              <a:chOff x="5219700" y="2311400"/>
              <a:chExt cx="323850" cy="460359"/>
            </a:xfrm>
          </p:grpSpPr>
          <p:cxnSp>
            <p:nvCxnSpPr>
              <p:cNvPr id="43" name="Straight Connector 42"/>
              <p:cNvCxnSpPr/>
              <p:nvPr/>
            </p:nvCxnSpPr>
            <p:spPr>
              <a:xfrm rot="5400000">
                <a:off x="5313336" y="2699527"/>
                <a:ext cx="142876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4" name="TextBox 43"/>
              <p:cNvSpPr txBox="1"/>
              <p:nvPr/>
            </p:nvSpPr>
            <p:spPr>
              <a:xfrm>
                <a:off x="5219700" y="2311400"/>
                <a:ext cx="3238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dirty="0" smtClean="0"/>
                  <a:t>H</a:t>
                </a:r>
                <a:endParaRPr lang="en-AU" dirty="0"/>
              </a:p>
            </p:txBody>
          </p:sp>
        </p:grpSp>
        <p:sp>
          <p:nvSpPr>
            <p:cNvPr id="45" name="TextBox 44"/>
            <p:cNvSpPr txBox="1"/>
            <p:nvPr/>
          </p:nvSpPr>
          <p:spPr>
            <a:xfrm>
              <a:off x="7439792" y="2312401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/>
                <a:t>O</a:t>
              </a:r>
              <a:endParaRPr lang="en-AU" dirty="0"/>
            </a:p>
          </p:txBody>
        </p:sp>
        <p:cxnSp>
          <p:nvCxnSpPr>
            <p:cNvPr id="46" name="Straight Connector 45"/>
            <p:cNvCxnSpPr/>
            <p:nvPr/>
          </p:nvCxnSpPr>
          <p:spPr>
            <a:xfrm rot="5400000">
              <a:off x="7507263" y="2682293"/>
              <a:ext cx="14287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7549332" y="2682292"/>
              <a:ext cx="14287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51" name="Group 50"/>
            <p:cNvGrpSpPr/>
            <p:nvPr/>
          </p:nvGrpSpPr>
          <p:grpSpPr>
            <a:xfrm>
              <a:off x="5138057" y="2992648"/>
              <a:ext cx="576942" cy="468224"/>
              <a:chOff x="2144486" y="3014420"/>
              <a:chExt cx="576942" cy="468224"/>
            </a:xfrm>
          </p:grpSpPr>
          <p:sp>
            <p:nvSpPr>
              <p:cNvPr id="52" name="TextBox 51"/>
              <p:cNvSpPr txBox="1"/>
              <p:nvPr/>
            </p:nvSpPr>
            <p:spPr>
              <a:xfrm>
                <a:off x="2144486" y="3113312"/>
                <a:ext cx="5769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dirty="0" smtClean="0"/>
                  <a:t>CH</a:t>
                </a:r>
                <a:r>
                  <a:rPr lang="en-AU" baseline="-25000" dirty="0" smtClean="0"/>
                  <a:t>3</a:t>
                </a:r>
                <a:endParaRPr lang="en-AU" dirty="0"/>
              </a:p>
            </p:txBody>
          </p:sp>
          <p:cxnSp>
            <p:nvCxnSpPr>
              <p:cNvPr id="53" name="Straight Connector 52"/>
              <p:cNvCxnSpPr/>
              <p:nvPr/>
            </p:nvCxnSpPr>
            <p:spPr>
              <a:xfrm rot="5400000">
                <a:off x="2224515" y="3085064"/>
                <a:ext cx="142876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54" name="Group 53"/>
            <p:cNvGrpSpPr/>
            <p:nvPr/>
          </p:nvGrpSpPr>
          <p:grpSpPr>
            <a:xfrm>
              <a:off x="8164285" y="2992649"/>
              <a:ext cx="576942" cy="468224"/>
              <a:chOff x="2144486" y="3014420"/>
              <a:chExt cx="576942" cy="468224"/>
            </a:xfrm>
          </p:grpSpPr>
          <p:sp>
            <p:nvSpPr>
              <p:cNvPr id="55" name="TextBox 54"/>
              <p:cNvSpPr txBox="1"/>
              <p:nvPr/>
            </p:nvSpPr>
            <p:spPr>
              <a:xfrm>
                <a:off x="2144486" y="3113312"/>
                <a:ext cx="5769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dirty="0" smtClean="0"/>
                  <a:t>CH</a:t>
                </a:r>
                <a:r>
                  <a:rPr lang="en-AU" baseline="-25000" dirty="0" smtClean="0"/>
                  <a:t>3</a:t>
                </a:r>
                <a:endParaRPr lang="en-AU" dirty="0"/>
              </a:p>
            </p:txBody>
          </p:sp>
          <p:cxnSp>
            <p:nvCxnSpPr>
              <p:cNvPr id="56" name="Straight Connector 55"/>
              <p:cNvCxnSpPr/>
              <p:nvPr/>
            </p:nvCxnSpPr>
            <p:spPr>
              <a:xfrm rot="5400000">
                <a:off x="2224515" y="3085064"/>
                <a:ext cx="142876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60" name="Group 59"/>
            <p:cNvGrpSpPr/>
            <p:nvPr/>
          </p:nvGrpSpPr>
          <p:grpSpPr>
            <a:xfrm>
              <a:off x="7791451" y="2294165"/>
              <a:ext cx="323850" cy="460359"/>
              <a:chOff x="5219700" y="2311400"/>
              <a:chExt cx="323850" cy="460359"/>
            </a:xfrm>
          </p:grpSpPr>
          <p:cxnSp>
            <p:nvCxnSpPr>
              <p:cNvPr id="61" name="Straight Connector 60"/>
              <p:cNvCxnSpPr/>
              <p:nvPr/>
            </p:nvCxnSpPr>
            <p:spPr>
              <a:xfrm rot="5400000">
                <a:off x="5313336" y="2699527"/>
                <a:ext cx="142876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2" name="TextBox 61"/>
              <p:cNvSpPr txBox="1"/>
              <p:nvPr/>
            </p:nvSpPr>
            <p:spPr>
              <a:xfrm>
                <a:off x="5219700" y="2311400"/>
                <a:ext cx="3238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dirty="0" smtClean="0"/>
                  <a:t>H</a:t>
                </a:r>
                <a:endParaRPr lang="en-AU" dirty="0"/>
              </a:p>
            </p:txBody>
          </p:sp>
        </p:grpSp>
      </p:grpSp>
      <p:grpSp>
        <p:nvGrpSpPr>
          <p:cNvPr id="74" name="Group 73"/>
          <p:cNvGrpSpPr/>
          <p:nvPr/>
        </p:nvGrpSpPr>
        <p:grpSpPr>
          <a:xfrm>
            <a:off x="141517" y="2301514"/>
            <a:ext cx="4833254" cy="1181130"/>
            <a:chOff x="141517" y="2301514"/>
            <a:chExt cx="4833254" cy="1181130"/>
          </a:xfrm>
        </p:grpSpPr>
        <p:sp>
          <p:nvSpPr>
            <p:cNvPr id="5" name="TextBox 4"/>
            <p:cNvSpPr txBox="1"/>
            <p:nvPr/>
          </p:nvSpPr>
          <p:spPr>
            <a:xfrm>
              <a:off x="141517" y="2683660"/>
              <a:ext cx="48332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/>
                <a:t>– </a:t>
              </a:r>
              <a:r>
                <a:rPr lang="en-AU" dirty="0" smtClean="0"/>
                <a:t>CH</a:t>
              </a:r>
              <a:r>
                <a:rPr lang="en-AU" baseline="-25000" dirty="0" smtClean="0"/>
                <a:t>2</a:t>
              </a:r>
              <a:r>
                <a:rPr lang="en-AU" dirty="0" smtClean="0"/>
                <a:t> – CH</a:t>
              </a:r>
              <a:r>
                <a:rPr lang="en-AU" baseline="-25000" dirty="0" smtClean="0"/>
                <a:t>2</a:t>
              </a:r>
              <a:r>
                <a:rPr lang="en-AU" dirty="0" smtClean="0"/>
                <a:t> – C </a:t>
              </a:r>
              <a:r>
                <a:rPr lang="en-AU" dirty="0" smtClean="0"/>
                <a:t>– N – </a:t>
              </a:r>
              <a:r>
                <a:rPr lang="en-AU" dirty="0" smtClean="0"/>
                <a:t>CH</a:t>
              </a:r>
              <a:r>
                <a:rPr lang="en-AU" dirty="0" smtClean="0"/>
                <a:t> – </a:t>
              </a:r>
              <a:r>
                <a:rPr lang="en-AU" dirty="0" smtClean="0"/>
                <a:t>N</a:t>
              </a:r>
              <a:r>
                <a:rPr lang="en-AU" dirty="0" smtClean="0"/>
                <a:t> – </a:t>
              </a:r>
              <a:r>
                <a:rPr lang="en-AU" dirty="0" smtClean="0"/>
                <a:t>C</a:t>
              </a:r>
              <a:r>
                <a:rPr lang="en-AU" dirty="0" smtClean="0"/>
                <a:t> – </a:t>
              </a:r>
              <a:r>
                <a:rPr lang="en-AU" dirty="0" smtClean="0"/>
                <a:t>CH</a:t>
              </a:r>
              <a:r>
                <a:rPr lang="en-AU" baseline="-25000" dirty="0" smtClean="0"/>
                <a:t>2</a:t>
              </a:r>
              <a:r>
                <a:rPr lang="en-AU" dirty="0" smtClean="0"/>
                <a:t> </a:t>
              </a:r>
              <a:r>
                <a:rPr lang="en-AU" dirty="0" smtClean="0"/>
                <a:t>– CH</a:t>
              </a:r>
              <a:r>
                <a:rPr lang="en-AU" baseline="-25000" dirty="0" smtClean="0"/>
                <a:t>2</a:t>
              </a:r>
              <a:r>
                <a:rPr lang="en-AU" dirty="0" smtClean="0"/>
                <a:t> </a:t>
              </a:r>
              <a:r>
                <a:rPr lang="en-AU" dirty="0" smtClean="0"/>
                <a:t>– C </a:t>
              </a:r>
              <a:r>
                <a:rPr lang="en-AU" dirty="0" smtClean="0"/>
                <a:t>–</a:t>
              </a:r>
              <a:endParaRPr lang="en-AU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419993" y="2301514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/>
                <a:t>O</a:t>
              </a:r>
              <a:endParaRPr lang="en-AU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 rot="5400000">
              <a:off x="1487464" y="2671406"/>
              <a:ext cx="14287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1529533" y="2671405"/>
              <a:ext cx="14287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1843515" y="2693178"/>
              <a:ext cx="14287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9" name="TextBox 18"/>
            <p:cNvSpPr txBox="1"/>
            <p:nvPr/>
          </p:nvSpPr>
          <p:spPr>
            <a:xfrm>
              <a:off x="1749879" y="2305051"/>
              <a:ext cx="3238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/>
                <a:t>H</a:t>
              </a:r>
              <a:endParaRPr lang="en-AU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976650" y="2312400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/>
                <a:t>O</a:t>
              </a:r>
              <a:endParaRPr lang="en-AU" dirty="0"/>
            </a:p>
          </p:txBody>
        </p:sp>
        <p:cxnSp>
          <p:nvCxnSpPr>
            <p:cNvPr id="25" name="Straight Connector 24"/>
            <p:cNvCxnSpPr/>
            <p:nvPr/>
          </p:nvCxnSpPr>
          <p:spPr>
            <a:xfrm rot="5400000">
              <a:off x="3044121" y="2682292"/>
              <a:ext cx="14287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>
              <a:off x="3086190" y="2682291"/>
              <a:ext cx="14287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4424450" y="2301515"/>
              <a:ext cx="35719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AU" dirty="0" smtClean="0"/>
                <a:t>O</a:t>
              </a:r>
              <a:endParaRPr lang="en-AU" dirty="0"/>
            </a:p>
          </p:txBody>
        </p:sp>
        <p:cxnSp>
          <p:nvCxnSpPr>
            <p:cNvPr id="31" name="Straight Connector 30"/>
            <p:cNvCxnSpPr/>
            <p:nvPr/>
          </p:nvCxnSpPr>
          <p:spPr>
            <a:xfrm rot="5400000">
              <a:off x="4491921" y="2671407"/>
              <a:ext cx="14287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33990" y="2671406"/>
              <a:ext cx="142876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6" name="Group 35"/>
            <p:cNvGrpSpPr/>
            <p:nvPr/>
          </p:nvGrpSpPr>
          <p:grpSpPr>
            <a:xfrm>
              <a:off x="2598965" y="2305051"/>
              <a:ext cx="323850" cy="460359"/>
              <a:chOff x="5219700" y="2311400"/>
              <a:chExt cx="323850" cy="460359"/>
            </a:xfrm>
          </p:grpSpPr>
          <p:cxnSp>
            <p:nvCxnSpPr>
              <p:cNvPr id="37" name="Straight Connector 36"/>
              <p:cNvCxnSpPr/>
              <p:nvPr/>
            </p:nvCxnSpPr>
            <p:spPr>
              <a:xfrm rot="5400000">
                <a:off x="5313336" y="2699527"/>
                <a:ext cx="142876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8" name="TextBox 37"/>
              <p:cNvSpPr txBox="1"/>
              <p:nvPr/>
            </p:nvSpPr>
            <p:spPr>
              <a:xfrm>
                <a:off x="5219700" y="2311400"/>
                <a:ext cx="32385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dirty="0" smtClean="0"/>
                  <a:t>H</a:t>
                </a:r>
                <a:endParaRPr lang="en-AU" dirty="0"/>
              </a:p>
            </p:txBody>
          </p:sp>
        </p:grpSp>
        <p:grpSp>
          <p:nvGrpSpPr>
            <p:cNvPr id="50" name="Group 49"/>
            <p:cNvGrpSpPr/>
            <p:nvPr/>
          </p:nvGrpSpPr>
          <p:grpSpPr>
            <a:xfrm>
              <a:off x="2144486" y="3014420"/>
              <a:ext cx="576942" cy="468224"/>
              <a:chOff x="2144486" y="3014420"/>
              <a:chExt cx="576942" cy="468224"/>
            </a:xfrm>
          </p:grpSpPr>
          <p:sp>
            <p:nvSpPr>
              <p:cNvPr id="48" name="TextBox 47"/>
              <p:cNvSpPr txBox="1"/>
              <p:nvPr/>
            </p:nvSpPr>
            <p:spPr>
              <a:xfrm>
                <a:off x="2144486" y="3113312"/>
                <a:ext cx="5769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AU" dirty="0" smtClean="0"/>
                  <a:t>CH</a:t>
                </a:r>
                <a:r>
                  <a:rPr lang="en-AU" baseline="-25000" dirty="0" smtClean="0"/>
                  <a:t>3</a:t>
                </a:r>
                <a:endParaRPr lang="en-AU" dirty="0"/>
              </a:p>
            </p:txBody>
          </p:sp>
          <p:cxnSp>
            <p:nvCxnSpPr>
              <p:cNvPr id="49" name="Straight Connector 48"/>
              <p:cNvCxnSpPr/>
              <p:nvPr/>
            </p:nvCxnSpPr>
            <p:spPr>
              <a:xfrm rot="5400000">
                <a:off x="2224515" y="3085064"/>
                <a:ext cx="142876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1" name="Oval 10"/>
          <p:cNvSpPr/>
          <p:nvPr/>
        </p:nvSpPr>
        <p:spPr>
          <a:xfrm>
            <a:off x="4495801" y="3289300"/>
            <a:ext cx="504824" cy="542925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" name="TextBox 11"/>
          <p:cNvSpPr txBox="1"/>
          <p:nvPr/>
        </p:nvSpPr>
        <p:spPr>
          <a:xfrm>
            <a:off x="4745831" y="2686050"/>
            <a:ext cx="369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H  </a:t>
            </a:r>
            <a:endParaRPr lang="en-AU" dirty="0"/>
          </a:p>
        </p:txBody>
      </p:sp>
      <p:sp>
        <p:nvSpPr>
          <p:cNvPr id="13" name="TextBox 12"/>
          <p:cNvSpPr txBox="1"/>
          <p:nvPr/>
        </p:nvSpPr>
        <p:spPr>
          <a:xfrm>
            <a:off x="4473575" y="3389313"/>
            <a:ext cx="5667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H</a:t>
            </a:r>
            <a:r>
              <a:rPr lang="en-AU" baseline="-25000" dirty="0" smtClean="0"/>
              <a:t>2</a:t>
            </a:r>
            <a:r>
              <a:rPr lang="en-AU" dirty="0" smtClean="0"/>
              <a:t>O</a:t>
            </a:r>
            <a:endParaRPr lang="en-AU" dirty="0"/>
          </a:p>
        </p:txBody>
      </p:sp>
      <p:sp>
        <p:nvSpPr>
          <p:cNvPr id="15" name="TextBox 14"/>
          <p:cNvSpPr txBox="1"/>
          <p:nvPr/>
        </p:nvSpPr>
        <p:spPr>
          <a:xfrm>
            <a:off x="3931920" y="3609338"/>
            <a:ext cx="17735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hydrolysis</a:t>
            </a:r>
            <a:r>
              <a:rPr lang="en-AU" dirty="0" smtClean="0"/>
              <a:t> occurs</a:t>
            </a:r>
          </a:p>
          <a:p>
            <a:pPr algn="ctr"/>
            <a:r>
              <a:rPr lang="en-AU" dirty="0" smtClean="0"/>
              <a:t>(amide breaks)</a:t>
            </a:r>
            <a:endParaRPr lang="en-AU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4457700" y="2682875"/>
            <a:ext cx="514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OH</a:t>
            </a:r>
            <a:endParaRPr lang="en-AU" dirty="0"/>
          </a:p>
        </p:txBody>
      </p:sp>
      <p:cxnSp>
        <p:nvCxnSpPr>
          <p:cNvPr id="64" name="Straight Connector 63"/>
          <p:cNvCxnSpPr/>
          <p:nvPr/>
        </p:nvCxnSpPr>
        <p:spPr>
          <a:xfrm rot="5400000">
            <a:off x="1045029" y="2830285"/>
            <a:ext cx="1393371" cy="1588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>
            <a:off x="2253375" y="2841171"/>
            <a:ext cx="1393371" cy="1588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>
            <a:off x="4049518" y="2852058"/>
            <a:ext cx="1393371" cy="1588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5257832" y="2830286"/>
            <a:ext cx="1393371" cy="1588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7064862" y="2808514"/>
            <a:ext cx="1393371" cy="1588"/>
          </a:xfrm>
          <a:prstGeom prst="line">
            <a:avLst/>
          </a:prstGeom>
          <a:ln>
            <a:prstDash val="lgDashDot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val 68"/>
          <p:cNvSpPr/>
          <p:nvPr/>
        </p:nvSpPr>
        <p:spPr>
          <a:xfrm>
            <a:off x="1349828" y="2253342"/>
            <a:ext cx="838201" cy="892630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0" name="Oval 69"/>
          <p:cNvSpPr/>
          <p:nvPr/>
        </p:nvSpPr>
        <p:spPr>
          <a:xfrm>
            <a:off x="2536371" y="2242457"/>
            <a:ext cx="838201" cy="892630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1" name="Oval 70"/>
          <p:cNvSpPr/>
          <p:nvPr/>
        </p:nvSpPr>
        <p:spPr>
          <a:xfrm>
            <a:off x="4354285" y="2242456"/>
            <a:ext cx="838201" cy="892630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2" name="Oval 71"/>
          <p:cNvSpPr/>
          <p:nvPr/>
        </p:nvSpPr>
        <p:spPr>
          <a:xfrm>
            <a:off x="5540828" y="2220685"/>
            <a:ext cx="838201" cy="892630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3" name="Oval 72"/>
          <p:cNvSpPr/>
          <p:nvPr/>
        </p:nvSpPr>
        <p:spPr>
          <a:xfrm>
            <a:off x="7358743" y="2242456"/>
            <a:ext cx="838201" cy="892630"/>
          </a:xfrm>
          <a:prstGeom prst="ellips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76" name="TextBox 75"/>
          <p:cNvSpPr txBox="1"/>
          <p:nvPr/>
        </p:nvSpPr>
        <p:spPr>
          <a:xfrm>
            <a:off x="5910263" y="1362075"/>
            <a:ext cx="16240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amine group</a:t>
            </a:r>
            <a:endParaRPr lang="en-AU" dirty="0"/>
          </a:p>
        </p:txBody>
      </p:sp>
      <p:sp>
        <p:nvSpPr>
          <p:cNvPr id="77" name="TextBox 76"/>
          <p:cNvSpPr txBox="1"/>
          <p:nvPr/>
        </p:nvSpPr>
        <p:spPr>
          <a:xfrm>
            <a:off x="3057546" y="1371601"/>
            <a:ext cx="2352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carboxylic acid group</a:t>
            </a:r>
            <a:endParaRPr lang="en-AU" dirty="0"/>
          </a:p>
        </p:txBody>
      </p:sp>
      <p:cxnSp>
        <p:nvCxnSpPr>
          <p:cNvPr id="79" name="Straight Arrow Connector 78"/>
          <p:cNvCxnSpPr/>
          <p:nvPr/>
        </p:nvCxnSpPr>
        <p:spPr>
          <a:xfrm rot="16200000" flipH="1">
            <a:off x="3732751" y="1922980"/>
            <a:ext cx="459343" cy="1809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/>
          <p:nvPr/>
        </p:nvCxnSpPr>
        <p:spPr>
          <a:xfrm rot="5400000">
            <a:off x="5634038" y="1828800"/>
            <a:ext cx="438150" cy="342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0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3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6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2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5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64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4.81481E-6 L 1.11111E-6 -0.10416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52"/>
                                    </p:animMotion>
                                  </p:childTnLst>
                                </p:cTn>
                              </p:par>
                              <p:par>
                                <p:cTn id="93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7.40741E-7 L -0.0316 7.40741E-7 " pathEditMode="relative" rAng="0" ptsTypes="AA">
                                      <p:cBhvr>
                                        <p:cTn id="94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" y="0"/>
                                    </p:animMotion>
                                  </p:childTnLst>
                                </p:cTn>
                              </p:par>
                              <p:par>
                                <p:cTn id="9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44444E-6 L 0.03368 -4.44444E-6 " pathEditMode="relative" rAng="0" ptsTypes="AA">
                                      <p:cBhvr>
                                        <p:cTn id="96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0"/>
                                    </p:animMotion>
                                  </p:childTnLst>
                                </p:cTn>
                              </p:par>
                              <p:par>
                                <p:cTn id="9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09861 " pathEditMode="relative" ptsTypes="AA">
                                      <p:cBhvr>
                                        <p:cTn id="9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2500"/>
                            </p:stCondLst>
                            <p:childTnLst>
                              <p:par>
                                <p:cTn id="106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4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4500"/>
                            </p:stCondLst>
                            <p:childTnLst>
                              <p:par>
                                <p:cTn id="12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368 -4.44444E-6 L 0.07066 -4.44444E-6 " pathEditMode="relative" rAng="0" ptsTypes="AA">
                                      <p:cBhvr>
                                        <p:cTn id="123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" y="0"/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L 0.03438 1.48148E-6 " pathEditMode="relative" rAng="0" ptsTypes="AA">
                                      <p:cBhvr>
                                        <p:cTn id="1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0"/>
                                    </p:animMotion>
                                  </p:childTnLst>
                                </p:cTn>
                              </p:par>
                              <p:par>
                                <p:cTn id="12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16 7.40741E-7 L -0.06007 7.40741E-7 " pathEditMode="relative" rAng="0" ptsTypes="AA">
                                      <p:cBhvr>
                                        <p:cTn id="127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" y="0"/>
                                    </p:animMotion>
                                  </p:childTnLst>
                                </p:cTn>
                              </p:par>
                              <p:par>
                                <p:cTn id="12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7 0.00069 L -0.02881 0.00069 " pathEditMode="relative" rAng="0" ptsTypes="AA">
                                      <p:cBhvr>
                                        <p:cTn id="12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6500"/>
                            </p:stCondLst>
                            <p:childTnLst>
                              <p:par>
                                <p:cTn id="1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11" grpId="2" animBg="1"/>
      <p:bldP spid="12" grpId="0"/>
      <p:bldP spid="12" grpId="1"/>
      <p:bldP spid="13" grpId="0"/>
      <p:bldP spid="13" grpId="1"/>
      <p:bldP spid="13" grpId="2"/>
      <p:bldP spid="15" grpId="0"/>
      <p:bldP spid="15" grpId="1"/>
      <p:bldP spid="20" grpId="0"/>
      <p:bldP spid="20" grpId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6" grpId="0"/>
      <p:bldP spid="7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153</Words>
  <Application>Microsoft Office PowerPoint</Application>
  <PresentationFormat>On-screen Show (4:3)</PresentationFormat>
  <Paragraphs>55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</dc:creator>
  <cp:lastModifiedBy>Tom</cp:lastModifiedBy>
  <cp:revision>24</cp:revision>
  <dcterms:created xsi:type="dcterms:W3CDTF">2010-11-09T09:15:27Z</dcterms:created>
  <dcterms:modified xsi:type="dcterms:W3CDTF">2010-11-09T13:25:39Z</dcterms:modified>
</cp:coreProperties>
</file>