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9AE96-4062-45C2-883A-8DA5AAA294E5}" type="datetimeFigureOut">
              <a:rPr lang="en-AU" smtClean="0"/>
              <a:t>19/06/2014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16FA1-95A4-4C10-8B12-5E5B5B9261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50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852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0112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284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032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596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27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224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16FA1-95A4-4C10-8B12-5E5B5B92616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755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80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58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7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6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6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4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4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28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6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7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76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E916-5B1C-4634-A171-C3F51E1226A4}" type="datetimeFigureOut">
              <a:rPr lang="en-GB" smtClean="0"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B96F-401C-4F05-A726-FDC9EEE42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4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AU" dirty="0" smtClean="0"/>
                  <a:t>Derivation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sin</m:t>
                    </m:r>
                    <m:r>
                      <a:rPr lang="en-A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AU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AU" b="0" dirty="0" smtClean="0"/>
                  <a:t/>
                </a:r>
                <a:br>
                  <a:rPr lang="en-AU" b="0" dirty="0" smtClean="0"/>
                </a:br>
                <a:r>
                  <a:rPr lang="en-AU" b="0" dirty="0" smtClean="0"/>
                  <a:t>for two-source interference</a:t>
                </a:r>
                <a:br>
                  <a:rPr lang="en-AU" b="0" dirty="0" smtClean="0"/>
                </a:br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0">
                <a:blip r:embed="rId3"/>
                <a:stretch>
                  <a:fillRect t="-13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246909" y="3602038"/>
                <a:ext cx="9628909" cy="165576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dirty="0" smtClean="0"/>
                  <a:t> is angular position, P.D. is path difference, and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dirty="0" smtClean="0"/>
                  <a:t> is distance between slits</a:t>
                </a:r>
                <a:endParaRPr lang="en-GB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246909" y="3602038"/>
                <a:ext cx="9628909" cy="1655762"/>
              </a:xfrm>
              <a:blipFill rotWithShape="0">
                <a:blip r:embed="rId4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0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438400" cy="1325563"/>
          </a:xfrm>
        </p:spPr>
        <p:txBody>
          <a:bodyPr/>
          <a:lstStyle/>
          <a:p>
            <a:r>
              <a:rPr lang="en-AU" dirty="0" smtClean="0"/>
              <a:t>Draw slits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4" name="Rectangle 3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54680" y="611101"/>
            <a:ext cx="26843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dirty="0">
                <a:latin typeface="+mj-lt"/>
              </a:rPr>
              <a:t>and screen</a:t>
            </a:r>
            <a:endParaRPr lang="en-GB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659258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Label L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5" name="Rectangle 4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645451" y="611101"/>
            <a:ext cx="14734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4400" dirty="0">
                <a:latin typeface="+mj-lt"/>
              </a:rPr>
              <a:t>and d</a:t>
            </a:r>
            <a:endParaRPr lang="en-GB" sz="4400" dirty="0">
              <a:latin typeface="+mj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143000" y="3505201"/>
            <a:ext cx="0" cy="9448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1558" y="3784321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>
            <a:stCxn id="7" idx="3"/>
          </p:cNvCxnSpPr>
          <p:nvPr/>
        </p:nvCxnSpPr>
        <p:spPr>
          <a:xfrm>
            <a:off x="1512276" y="4015154"/>
            <a:ext cx="923016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50168" y="4039298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400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3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4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Draw P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5" name="Rectangle 4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43000" y="3505201"/>
            <a:ext cx="0" cy="944879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1558" y="3784321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1512276" y="4015154"/>
            <a:ext cx="9230164" cy="0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50168" y="4039298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06100" y="2061210"/>
            <a:ext cx="76200" cy="1028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0742440" y="1904646"/>
            <a:ext cx="46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163" y="3066028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160" y="4342227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>
            <a:endCxn id="16" idx="3"/>
          </p:cNvCxnSpPr>
          <p:nvPr/>
        </p:nvCxnSpPr>
        <p:spPr>
          <a:xfrm flipV="1">
            <a:off x="1412628" y="2149015"/>
            <a:ext cx="9304631" cy="23010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6" idx="1"/>
          </p:cNvCxnSpPr>
          <p:nvPr/>
        </p:nvCxnSpPr>
        <p:spPr>
          <a:xfrm flipV="1">
            <a:off x="1405594" y="2076275"/>
            <a:ext cx="9311665" cy="15053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3"/>
            <a:endCxn id="16" idx="2"/>
          </p:cNvCxnSpPr>
          <p:nvPr/>
        </p:nvCxnSpPr>
        <p:spPr>
          <a:xfrm flipV="1">
            <a:off x="1512276" y="2112645"/>
            <a:ext cx="9193824" cy="190250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2567354" y="364945"/>
            <a:ext cx="4126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and lines from S</a:t>
            </a:r>
            <a:r>
              <a:rPr lang="en-AU" baseline="-25000" dirty="0" smtClean="0"/>
              <a:t>1</a:t>
            </a:r>
            <a:endParaRPr lang="en-GB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7180383" y="375970"/>
            <a:ext cx="34231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, and halfway</a:t>
            </a:r>
            <a:endParaRPr lang="en-GB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435968" y="364944"/>
            <a:ext cx="9182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, S</a:t>
            </a:r>
            <a:r>
              <a:rPr lang="en-AU" baseline="-25000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89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/>
      <p:bldP spid="18" grpId="0"/>
      <p:bldP spid="19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Label </a:t>
            </a:r>
            <a:r>
              <a:rPr lang="en-AU" dirty="0" smtClean="0">
                <a:sym typeface="Symbol" panose="05050102010706020507" pitchFamily="18" charset="2"/>
              </a:rPr>
              <a:t>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5" name="Rectangle 4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43000" y="3505201"/>
            <a:ext cx="0" cy="944879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1558" y="3784321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50168" y="4039298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706100" y="2061210"/>
            <a:ext cx="76200" cy="10287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0742440" y="1904646"/>
            <a:ext cx="46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163" y="3066028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160" y="4342227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Connector 20"/>
          <p:cNvCxnSpPr>
            <a:endCxn id="16" idx="3"/>
          </p:cNvCxnSpPr>
          <p:nvPr/>
        </p:nvCxnSpPr>
        <p:spPr>
          <a:xfrm flipV="1">
            <a:off x="1412628" y="2149015"/>
            <a:ext cx="9304631" cy="23010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>
            <a:off x="1512276" y="4015154"/>
            <a:ext cx="9230164" cy="0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6" idx="1"/>
          </p:cNvCxnSpPr>
          <p:nvPr/>
        </p:nvCxnSpPr>
        <p:spPr>
          <a:xfrm flipV="1">
            <a:off x="1405594" y="2076275"/>
            <a:ext cx="9311665" cy="15053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3"/>
            <a:endCxn id="16" idx="2"/>
          </p:cNvCxnSpPr>
          <p:nvPr/>
        </p:nvCxnSpPr>
        <p:spPr>
          <a:xfrm flipV="1">
            <a:off x="1512276" y="2112645"/>
            <a:ext cx="9193824" cy="190250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97468" y="3577633"/>
            <a:ext cx="43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q</a:t>
            </a:r>
            <a:endParaRPr lang="en-GB" sz="2400" i="1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15" name="Arc 14"/>
          <p:cNvSpPr/>
          <p:nvPr/>
        </p:nvSpPr>
        <p:spPr>
          <a:xfrm>
            <a:off x="1690458" y="2895126"/>
            <a:ext cx="2005705" cy="2005705"/>
          </a:xfrm>
          <a:prstGeom prst="arc">
            <a:avLst>
              <a:gd name="adj1" fmla="val 20696024"/>
              <a:gd name="adj2" fmla="val 305285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76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397369" cy="1325563"/>
          </a:xfrm>
        </p:spPr>
        <p:txBody>
          <a:bodyPr/>
          <a:lstStyle/>
          <a:p>
            <a:r>
              <a:rPr lang="en-AU" dirty="0" smtClean="0"/>
              <a:t>Label P.D.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83168" y="365125"/>
            <a:ext cx="82706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and connect S</a:t>
            </a:r>
            <a:r>
              <a:rPr lang="en-AU" baseline="-25000" dirty="0" smtClean="0"/>
              <a:t>1</a:t>
            </a:r>
            <a:r>
              <a:rPr lang="en-AU" dirty="0" smtClean="0"/>
              <a:t> to S</a:t>
            </a:r>
            <a:r>
              <a:rPr lang="en-AU" baseline="-25000" dirty="0" smtClean="0"/>
              <a:t>2</a:t>
            </a:r>
            <a:r>
              <a:rPr lang="en-AU" dirty="0" smtClean="0"/>
              <a:t>P at 90°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6" name="Rectangle 5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43000" y="3505201"/>
            <a:ext cx="0" cy="944879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558" y="3784321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50168" y="4039298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706100" y="2061210"/>
            <a:ext cx="76200" cy="10287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0742440" y="1904646"/>
            <a:ext cx="46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163" y="3066028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160" y="4342227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>
            <a:endCxn id="15" idx="3"/>
          </p:cNvCxnSpPr>
          <p:nvPr/>
        </p:nvCxnSpPr>
        <p:spPr>
          <a:xfrm flipV="1">
            <a:off x="1412628" y="2149015"/>
            <a:ext cx="9304631" cy="23010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</p:cNvCxnSpPr>
          <p:nvPr/>
        </p:nvCxnSpPr>
        <p:spPr>
          <a:xfrm>
            <a:off x="1512276" y="4015154"/>
            <a:ext cx="9230164" cy="0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5" idx="1"/>
          </p:cNvCxnSpPr>
          <p:nvPr/>
        </p:nvCxnSpPr>
        <p:spPr>
          <a:xfrm flipV="1">
            <a:off x="1405594" y="2076275"/>
            <a:ext cx="9311665" cy="15053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15" idx="2"/>
          </p:cNvCxnSpPr>
          <p:nvPr/>
        </p:nvCxnSpPr>
        <p:spPr>
          <a:xfrm flipV="1">
            <a:off x="1512276" y="2112645"/>
            <a:ext cx="9193824" cy="190250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97468" y="3577633"/>
            <a:ext cx="43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Symbol" panose="05050102010706020507" pitchFamily="18" charset="2"/>
              </a:rPr>
              <a:t>q</a:t>
            </a:r>
            <a:endParaRPr lang="en-GB" sz="2400" i="1" dirty="0">
              <a:solidFill>
                <a:schemeClr val="accent3"/>
              </a:solidFill>
              <a:latin typeface="Symbol" panose="05050102010706020507" pitchFamily="18" charset="2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427865" y="4342227"/>
            <a:ext cx="666753" cy="415498"/>
            <a:chOff x="1427865" y="4342227"/>
            <a:chExt cx="666753" cy="415498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1427865" y="4342227"/>
              <a:ext cx="399174" cy="10248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527510" y="4388393"/>
              <a:ext cx="567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accent2">
                      <a:lumMod val="75000"/>
                    </a:schemeClr>
                  </a:solidFill>
                </a:rPr>
                <a:t>P.D.</a:t>
              </a:r>
              <a:endParaRPr lang="en-GB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443099" y="3573559"/>
            <a:ext cx="383940" cy="791803"/>
            <a:chOff x="1443099" y="3573559"/>
            <a:chExt cx="383940" cy="791803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443099" y="3573559"/>
              <a:ext cx="383940" cy="76329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682258" y="4267201"/>
              <a:ext cx="43672" cy="9816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682258" y="4229100"/>
              <a:ext cx="99645" cy="353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920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6" name="Rectangle 5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143000" y="3505201"/>
            <a:ext cx="0" cy="944879"/>
          </a:xfrm>
          <a:prstGeom prst="straightConnector1">
            <a:avLst/>
          </a:prstGeom>
          <a:ln>
            <a:solidFill>
              <a:schemeClr val="accent3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1558" y="3784321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50168" y="4039298"/>
            <a:ext cx="251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706100" y="2061210"/>
            <a:ext cx="76200" cy="10287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0742440" y="1904646"/>
            <a:ext cx="467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GB" sz="2400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163" y="3066028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160" y="4342227"/>
            <a:ext cx="52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AU" sz="2400" baseline="-25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>
            <a:endCxn id="15" idx="3"/>
          </p:cNvCxnSpPr>
          <p:nvPr/>
        </p:nvCxnSpPr>
        <p:spPr>
          <a:xfrm flipV="1">
            <a:off x="1412628" y="2149015"/>
            <a:ext cx="9304631" cy="23010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</p:cNvCxnSpPr>
          <p:nvPr/>
        </p:nvCxnSpPr>
        <p:spPr>
          <a:xfrm>
            <a:off x="1512276" y="4015154"/>
            <a:ext cx="9230164" cy="0"/>
          </a:xfrm>
          <a:prstGeom prst="straightConnector1">
            <a:avLst/>
          </a:prstGeom>
          <a:ln>
            <a:solidFill>
              <a:schemeClr val="accent3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5" idx="1"/>
          </p:cNvCxnSpPr>
          <p:nvPr/>
        </p:nvCxnSpPr>
        <p:spPr>
          <a:xfrm flipV="1">
            <a:off x="1405594" y="2076275"/>
            <a:ext cx="9311665" cy="15053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3"/>
            <a:endCxn id="15" idx="2"/>
          </p:cNvCxnSpPr>
          <p:nvPr/>
        </p:nvCxnSpPr>
        <p:spPr>
          <a:xfrm flipV="1">
            <a:off x="1512276" y="2112645"/>
            <a:ext cx="9193824" cy="1902509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97468" y="3577633"/>
            <a:ext cx="43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solidFill>
                  <a:schemeClr val="accent3"/>
                </a:solidFill>
                <a:latin typeface="Symbol" panose="05050102010706020507" pitchFamily="18" charset="2"/>
              </a:rPr>
              <a:t>q</a:t>
            </a:r>
            <a:endParaRPr lang="en-GB" sz="2400" i="1" dirty="0">
              <a:solidFill>
                <a:schemeClr val="accent3"/>
              </a:solidFill>
              <a:latin typeface="Symbol" panose="05050102010706020507" pitchFamily="18" charset="2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427865" y="4342227"/>
            <a:ext cx="666753" cy="415498"/>
            <a:chOff x="1427865" y="4342227"/>
            <a:chExt cx="666753" cy="415498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1427865" y="4342227"/>
              <a:ext cx="399174" cy="10248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527510" y="4388393"/>
              <a:ext cx="567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accent3"/>
                  </a:solidFill>
                </a:rPr>
                <a:t>P.D.</a:t>
              </a:r>
              <a:endParaRPr lang="en-GB" dirty="0">
                <a:solidFill>
                  <a:schemeClr val="accent3"/>
                </a:solidFill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1443099" y="3568185"/>
            <a:ext cx="383940" cy="763294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443099" y="3573559"/>
            <a:ext cx="383940" cy="76329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82258" y="4267201"/>
            <a:ext cx="43672" cy="98161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682258" y="4229100"/>
            <a:ext cx="99645" cy="353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090738" cy="1325563"/>
          </a:xfrm>
        </p:spPr>
        <p:txBody>
          <a:bodyPr/>
          <a:lstStyle/>
          <a:p>
            <a:r>
              <a:rPr lang="en-AU" dirty="0" smtClean="0"/>
              <a:t>Label </a:t>
            </a:r>
            <a:r>
              <a:rPr lang="en-AU" dirty="0" smtClean="0">
                <a:sym typeface="Symbol" panose="05050102010706020507" pitchFamily="18" charset="2"/>
              </a:rPr>
              <a:t>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427865" y="3573559"/>
            <a:ext cx="0" cy="8711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51083" y="3714579"/>
            <a:ext cx="433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accent2"/>
                </a:solidFill>
                <a:latin typeface="Symbol" panose="05050102010706020507" pitchFamily="18" charset="2"/>
              </a:rPr>
              <a:t>q</a:t>
            </a:r>
            <a:endParaRPr lang="en-GB" sz="2400" dirty="0">
              <a:solidFill>
                <a:schemeClr val="accent2"/>
              </a:solidFill>
              <a:latin typeface="Symbol" panose="05050102010706020507" pitchFamily="18" charset="2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2662241" y="374646"/>
            <a:ext cx="60531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a</a:t>
            </a:r>
            <a:r>
              <a:rPr lang="en-AU" dirty="0" smtClean="0"/>
              <a:t>nd give the reason why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2460745" y="5338600"/>
            <a:ext cx="2139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>
                <a:solidFill>
                  <a:schemeClr val="accent2"/>
                </a:solidFill>
              </a:rPr>
              <a:t>since L &gt;&gt; d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8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AU" dirty="0" smtClean="0"/>
                  <a:t>Use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𝑜𝑝𝑝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h𝑦𝑝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721558" y="1684826"/>
            <a:ext cx="10488242" cy="4765210"/>
            <a:chOff x="721558" y="1684826"/>
            <a:chExt cx="10488242" cy="4765210"/>
          </a:xfrm>
        </p:grpSpPr>
        <p:grpSp>
          <p:nvGrpSpPr>
            <p:cNvPr id="4" name="Group 3"/>
            <p:cNvGrpSpPr/>
            <p:nvPr/>
          </p:nvGrpSpPr>
          <p:grpSpPr>
            <a:xfrm>
              <a:off x="1250263" y="1684826"/>
              <a:ext cx="317697" cy="4689010"/>
              <a:chOff x="1250263" y="1684826"/>
              <a:chExt cx="317697" cy="468901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12983" y="1831365"/>
                <a:ext cx="199293" cy="167383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312983" y="4525107"/>
                <a:ext cx="199293" cy="170805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12983" y="3645877"/>
                <a:ext cx="199293" cy="73855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257297" y="1684826"/>
                <a:ext cx="310663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250263" y="6221436"/>
                <a:ext cx="310663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 flipV="1">
              <a:off x="10742440" y="1761026"/>
              <a:ext cx="0" cy="46890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143000" y="3505201"/>
              <a:ext cx="0" cy="944879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21558" y="3784321"/>
              <a:ext cx="251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GB" sz="24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50168" y="4039298"/>
              <a:ext cx="251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GB" sz="24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0706100" y="2061210"/>
              <a:ext cx="76200" cy="10287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742440" y="1904646"/>
              <a:ext cx="467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24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99163" y="3066028"/>
              <a:ext cx="528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AU" sz="2400" baseline="-250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2400" baseline="-25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9160" y="4342227"/>
              <a:ext cx="528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AU" sz="2400" baseline="-250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sz="2400" baseline="-25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Connector 17"/>
            <p:cNvCxnSpPr>
              <a:endCxn id="14" idx="3"/>
            </p:cNvCxnSpPr>
            <p:nvPr/>
          </p:nvCxnSpPr>
          <p:spPr>
            <a:xfrm flipV="1">
              <a:off x="1412628" y="2149015"/>
              <a:ext cx="9304631" cy="230106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3"/>
            </p:cNvCxnSpPr>
            <p:nvPr/>
          </p:nvCxnSpPr>
          <p:spPr>
            <a:xfrm>
              <a:off x="1512276" y="4015154"/>
              <a:ext cx="9230164" cy="0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14" idx="1"/>
            </p:cNvCxnSpPr>
            <p:nvPr/>
          </p:nvCxnSpPr>
          <p:spPr>
            <a:xfrm flipV="1">
              <a:off x="1405594" y="2076275"/>
              <a:ext cx="9311665" cy="150535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7" idx="3"/>
              <a:endCxn id="14" idx="2"/>
            </p:cNvCxnSpPr>
            <p:nvPr/>
          </p:nvCxnSpPr>
          <p:spPr>
            <a:xfrm flipV="1">
              <a:off x="1512276" y="2112645"/>
              <a:ext cx="9193824" cy="19025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197468" y="3577633"/>
              <a:ext cx="4337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Symbol" panose="05050102010706020507" pitchFamily="18" charset="2"/>
                </a:rPr>
                <a:t>q</a:t>
              </a:r>
              <a:endParaRPr lang="en-GB" sz="2400" i="1" dirty="0">
                <a:solidFill>
                  <a:schemeClr val="accent3"/>
                </a:solidFill>
                <a:latin typeface="Symbol" panose="05050102010706020507" pitchFamily="18" charset="2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427865" y="4342227"/>
              <a:ext cx="666753" cy="415498"/>
              <a:chOff x="1427865" y="4342227"/>
              <a:chExt cx="666753" cy="415498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V="1">
                <a:off x="1427865" y="4342227"/>
                <a:ext cx="399174" cy="10248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527510" y="4388393"/>
                <a:ext cx="567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>
                    <a:solidFill>
                      <a:schemeClr val="accent3"/>
                    </a:solidFill>
                  </a:rPr>
                  <a:t>P.D.</a:t>
                </a:r>
                <a:endParaRPr lang="en-GB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1443099" y="3573559"/>
              <a:ext cx="383940" cy="791803"/>
              <a:chOff x="1443099" y="3573559"/>
              <a:chExt cx="383940" cy="791803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443099" y="3573559"/>
                <a:ext cx="383940" cy="763294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682258" y="4267201"/>
                <a:ext cx="43672" cy="98161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1682258" y="4229100"/>
                <a:ext cx="99645" cy="35300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1427865" y="3573559"/>
              <a:ext cx="0" cy="871148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351083" y="3714579"/>
              <a:ext cx="4337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>
                  <a:solidFill>
                    <a:schemeClr val="accent3"/>
                  </a:solidFill>
                  <a:latin typeface="Symbol" panose="05050102010706020507" pitchFamily="18" charset="2"/>
                </a:rPr>
                <a:t>q</a:t>
              </a:r>
              <a:endParaRPr lang="en-GB" sz="2400" dirty="0">
                <a:solidFill>
                  <a:schemeClr val="accent3"/>
                </a:solidFill>
                <a:latin typeface="Symbol" panose="05050102010706020507" pitchFamily="18" charset="2"/>
              </a:endParaRPr>
            </a:p>
          </p:txBody>
        </p:sp>
      </p:grpSp>
      <p:grpSp>
        <p:nvGrpSpPr>
          <p:cNvPr id="62" name="Group 61" hidden="1"/>
          <p:cNvGrpSpPr/>
          <p:nvPr/>
        </p:nvGrpSpPr>
        <p:grpSpPr>
          <a:xfrm>
            <a:off x="4067149" y="-1742209"/>
            <a:ext cx="25317443" cy="11502684"/>
            <a:chOff x="721558" y="1684826"/>
            <a:chExt cx="10488242" cy="4765210"/>
          </a:xfrm>
        </p:grpSpPr>
        <p:grpSp>
          <p:nvGrpSpPr>
            <p:cNvPr id="63" name="Group 62"/>
            <p:cNvGrpSpPr/>
            <p:nvPr/>
          </p:nvGrpSpPr>
          <p:grpSpPr>
            <a:xfrm>
              <a:off x="1250263" y="1684826"/>
              <a:ext cx="317697" cy="4689010"/>
              <a:chOff x="1250263" y="1684826"/>
              <a:chExt cx="317697" cy="468901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1312983" y="1831365"/>
                <a:ext cx="199293" cy="167383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1312983" y="4525107"/>
                <a:ext cx="199293" cy="1708053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1312983" y="3645877"/>
                <a:ext cx="199293" cy="73855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1257297" y="1684826"/>
                <a:ext cx="310663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250263" y="6221436"/>
                <a:ext cx="310663" cy="152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64" name="Straight Connector 63"/>
            <p:cNvCxnSpPr/>
            <p:nvPr/>
          </p:nvCxnSpPr>
          <p:spPr>
            <a:xfrm flipV="1">
              <a:off x="10742440" y="1761026"/>
              <a:ext cx="0" cy="468901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1143000" y="3505201"/>
              <a:ext cx="0" cy="944879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triangle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721558" y="3784321"/>
              <a:ext cx="251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GB" sz="24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750168" y="4039298"/>
              <a:ext cx="2514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endParaRPr lang="en-GB" sz="24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10706100" y="2061210"/>
              <a:ext cx="76200" cy="10287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0742440" y="1904646"/>
              <a:ext cx="467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GB" sz="2400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9163" y="3066028"/>
              <a:ext cx="528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AU" sz="2400" baseline="-250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sz="2400" baseline="-25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99160" y="4342227"/>
              <a:ext cx="5287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AU" sz="2400" baseline="-25000" dirty="0" smtClean="0">
                  <a:solidFill>
                    <a:schemeClr val="accent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sz="2400" baseline="-25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2" name="Straight Connector 71"/>
            <p:cNvCxnSpPr>
              <a:endCxn id="68" idx="3"/>
            </p:cNvCxnSpPr>
            <p:nvPr/>
          </p:nvCxnSpPr>
          <p:spPr>
            <a:xfrm flipV="1">
              <a:off x="1412628" y="2149015"/>
              <a:ext cx="9304631" cy="2301066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88" idx="3"/>
            </p:cNvCxnSpPr>
            <p:nvPr/>
          </p:nvCxnSpPr>
          <p:spPr>
            <a:xfrm>
              <a:off x="1512276" y="4015154"/>
              <a:ext cx="9230164" cy="0"/>
            </a:xfrm>
            <a:prstGeom prst="straightConnector1">
              <a:avLst/>
            </a:prstGeom>
            <a:ln>
              <a:solidFill>
                <a:schemeClr val="accent3"/>
              </a:solidFill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68" idx="1"/>
            </p:cNvCxnSpPr>
            <p:nvPr/>
          </p:nvCxnSpPr>
          <p:spPr>
            <a:xfrm flipV="1">
              <a:off x="1405594" y="2076275"/>
              <a:ext cx="9311665" cy="150535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88" idx="3"/>
              <a:endCxn id="68" idx="2"/>
            </p:cNvCxnSpPr>
            <p:nvPr/>
          </p:nvCxnSpPr>
          <p:spPr>
            <a:xfrm flipV="1">
              <a:off x="1512276" y="2112645"/>
              <a:ext cx="9193824" cy="190250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197468" y="3577633"/>
              <a:ext cx="4337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3"/>
                  </a:solidFill>
                  <a:latin typeface="Symbol" panose="05050102010706020507" pitchFamily="18" charset="2"/>
                </a:rPr>
                <a:t>q</a:t>
              </a:r>
              <a:endParaRPr lang="en-GB" sz="2400" i="1" dirty="0">
                <a:solidFill>
                  <a:schemeClr val="accent3"/>
                </a:solidFill>
                <a:latin typeface="Symbol" panose="05050102010706020507" pitchFamily="18" charset="2"/>
              </a:endParaRPr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1427865" y="4342227"/>
              <a:ext cx="666753" cy="415498"/>
              <a:chOff x="1427865" y="4342227"/>
              <a:chExt cx="666753" cy="415498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flipV="1">
                <a:off x="1427865" y="4342227"/>
                <a:ext cx="399174" cy="102480"/>
              </a:xfrm>
              <a:prstGeom prst="line">
                <a:avLst/>
              </a:prstGeom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85" name="TextBox 84"/>
              <p:cNvSpPr txBox="1"/>
              <p:nvPr/>
            </p:nvSpPr>
            <p:spPr>
              <a:xfrm>
                <a:off x="1527510" y="4388393"/>
                <a:ext cx="5671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>
                    <a:solidFill>
                      <a:schemeClr val="accent3"/>
                    </a:solidFill>
                  </a:rPr>
                  <a:t>P.D.</a:t>
                </a:r>
                <a:endParaRPr lang="en-GB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443099" y="3573559"/>
              <a:ext cx="383940" cy="791803"/>
              <a:chOff x="1443099" y="3573559"/>
              <a:chExt cx="383940" cy="791803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1443099" y="3573559"/>
                <a:ext cx="383940" cy="763294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682258" y="4267201"/>
                <a:ext cx="43672" cy="98161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1682258" y="4229100"/>
                <a:ext cx="99645" cy="35300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/>
          </p:nvCxnSpPr>
          <p:spPr>
            <a:xfrm flipV="1">
              <a:off x="1427865" y="3573559"/>
              <a:ext cx="0" cy="871148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1351083" y="3714579"/>
              <a:ext cx="4337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>
                  <a:solidFill>
                    <a:schemeClr val="accent3"/>
                  </a:solidFill>
                  <a:latin typeface="Symbol" panose="05050102010706020507" pitchFamily="18" charset="2"/>
                </a:rPr>
                <a:t>q</a:t>
              </a:r>
              <a:endParaRPr lang="en-GB" sz="2400" dirty="0">
                <a:solidFill>
                  <a:schemeClr val="accent3"/>
                </a:solidFill>
                <a:latin typeface="Symbol" panose="05050102010706020507" pitchFamily="18" charset="2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385101" y="2816981"/>
            <a:ext cx="1996461" cy="2336255"/>
            <a:chOff x="5385101" y="2816981"/>
            <a:chExt cx="1996461" cy="2336255"/>
          </a:xfrm>
        </p:grpSpPr>
        <p:sp>
          <p:nvSpPr>
            <p:cNvPr id="95" name="TextBox 94"/>
            <p:cNvSpPr txBox="1"/>
            <p:nvPr/>
          </p:nvSpPr>
          <p:spPr>
            <a:xfrm>
              <a:off x="5385101" y="3632505"/>
              <a:ext cx="606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i="1" dirty="0" smtClean="0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GB" sz="24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5772095" y="4672464"/>
              <a:ext cx="1609467" cy="480772"/>
              <a:chOff x="1427865" y="4342227"/>
              <a:chExt cx="666753" cy="199169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 flipV="1">
                <a:off x="1427865" y="4342227"/>
                <a:ext cx="399174" cy="10248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1527510" y="4388393"/>
                <a:ext cx="567108" cy="1530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>
                    <a:solidFill>
                      <a:schemeClr val="accent2"/>
                    </a:solidFill>
                  </a:rPr>
                  <a:t>P.D.</a:t>
                </a:r>
                <a:endParaRPr lang="en-GB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5808868" y="2816981"/>
              <a:ext cx="926788" cy="1911324"/>
              <a:chOff x="1443099" y="3573559"/>
              <a:chExt cx="383940" cy="791803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>
                <a:off x="1443099" y="3573559"/>
                <a:ext cx="383940" cy="763294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1682258" y="4267201"/>
                <a:ext cx="43672" cy="98161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1682258" y="4229100"/>
                <a:ext cx="99645" cy="35300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8" name="Straight Connector 107"/>
            <p:cNvCxnSpPr/>
            <p:nvPr/>
          </p:nvCxnSpPr>
          <p:spPr>
            <a:xfrm flipV="1">
              <a:off x="5772095" y="2816981"/>
              <a:ext cx="0" cy="210285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5745778" y="3137509"/>
              <a:ext cx="1047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400" dirty="0" smtClean="0">
                  <a:solidFill>
                    <a:schemeClr val="accent2"/>
                  </a:solidFill>
                  <a:latin typeface="Symbol" panose="05050102010706020507" pitchFamily="18" charset="2"/>
                </a:rPr>
                <a:t>q</a:t>
              </a:r>
              <a:endParaRPr lang="en-GB" sz="2400" dirty="0">
                <a:solidFill>
                  <a:schemeClr val="accent2"/>
                </a:solidFill>
                <a:latin typeface="Symbol" panose="05050102010706020507" pitchFamily="18" charset="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itle 1"/>
              <p:cNvSpPr txBox="1">
                <a:spLocks/>
              </p:cNvSpPr>
              <p:nvPr/>
            </p:nvSpPr>
            <p:spPr>
              <a:xfrm>
                <a:off x="2958446" y="2732212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AU" sz="240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AU" sz="240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AU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n-AU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2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446" y="2732212"/>
                <a:ext cx="10515600" cy="13255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5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1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29518 0.3460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53" y="1729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1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3" y="365125"/>
            <a:ext cx="10972800" cy="1325563"/>
          </a:xfrm>
        </p:spPr>
        <p:txBody>
          <a:bodyPr>
            <a:normAutofit/>
          </a:bodyPr>
          <a:lstStyle/>
          <a:p>
            <a:r>
              <a:rPr lang="en-AU" dirty="0" smtClean="0"/>
              <a:t>P.D. (path difference) relates to m (fringe order)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1250263" y="1684826"/>
            <a:ext cx="317697" cy="4689010"/>
            <a:chOff x="1250263" y="1684826"/>
            <a:chExt cx="317697" cy="4689010"/>
          </a:xfrm>
        </p:grpSpPr>
        <p:sp>
          <p:nvSpPr>
            <p:cNvPr id="4" name="Rectangle 3"/>
            <p:cNvSpPr/>
            <p:nvPr/>
          </p:nvSpPr>
          <p:spPr>
            <a:xfrm>
              <a:off x="1312983" y="1831365"/>
              <a:ext cx="199293" cy="167383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312983" y="4525107"/>
              <a:ext cx="199293" cy="170805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12983" y="3645877"/>
              <a:ext cx="199293" cy="7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7297" y="168482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50263" y="6221436"/>
              <a:ext cx="310663" cy="152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V="1">
            <a:off x="10742440" y="1761026"/>
            <a:ext cx="0" cy="46890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itle 1"/>
              <p:cNvSpPr txBox="1">
                <a:spLocks/>
              </p:cNvSpPr>
              <p:nvPr/>
            </p:nvSpPr>
            <p:spPr>
              <a:xfrm>
                <a:off x="2958446" y="2732212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AU" sz="240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AU" sz="2400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AU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AU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n-AU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</m:num>
                        <m:den>
                          <m:r>
                            <a:rPr lang="en-AU" sz="24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4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8446" y="2732212"/>
                <a:ext cx="10515600" cy="13255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2189747" y="4009649"/>
            <a:ext cx="85526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189747" y="3264571"/>
            <a:ext cx="8552693" cy="5276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89747" y="4261290"/>
            <a:ext cx="8552693" cy="52763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189747" y="2539708"/>
            <a:ext cx="8552693" cy="91561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88946" y="4569033"/>
            <a:ext cx="8552693" cy="91561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845808" y="3824983"/>
            <a:ext cx="99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P.D. = 0</a:t>
            </a:r>
            <a:endParaRPr lang="en-GB" dirty="0"/>
          </a:p>
        </p:txBody>
      </p:sp>
      <p:grpSp>
        <p:nvGrpSpPr>
          <p:cNvPr id="50" name="Group 49"/>
          <p:cNvGrpSpPr/>
          <p:nvPr/>
        </p:nvGrpSpPr>
        <p:grpSpPr>
          <a:xfrm>
            <a:off x="10845808" y="2367808"/>
            <a:ext cx="990592" cy="3317878"/>
            <a:chOff x="10845808" y="2367808"/>
            <a:chExt cx="990592" cy="3317878"/>
          </a:xfrm>
        </p:grpSpPr>
        <p:sp>
          <p:nvSpPr>
            <p:cNvPr id="35" name="TextBox 34"/>
            <p:cNvSpPr txBox="1"/>
            <p:nvPr/>
          </p:nvSpPr>
          <p:spPr>
            <a:xfrm>
              <a:off x="10845808" y="2367808"/>
              <a:ext cx="990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2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845808" y="5316354"/>
              <a:ext cx="990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2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845808" y="3079905"/>
            <a:ext cx="990592" cy="1893684"/>
            <a:chOff x="10845808" y="3079905"/>
            <a:chExt cx="990592" cy="1893684"/>
          </a:xfrm>
        </p:grpSpPr>
        <p:sp>
          <p:nvSpPr>
            <p:cNvPr id="34" name="TextBox 33"/>
            <p:cNvSpPr txBox="1"/>
            <p:nvPr/>
          </p:nvSpPr>
          <p:spPr>
            <a:xfrm>
              <a:off x="10845808" y="3079905"/>
              <a:ext cx="990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0845808" y="4604257"/>
              <a:ext cx="990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0741639" y="2367808"/>
            <a:ext cx="57623" cy="3312950"/>
            <a:chOff x="10741639" y="2367808"/>
            <a:chExt cx="57623" cy="3312950"/>
          </a:xfrm>
        </p:grpSpPr>
        <p:sp>
          <p:nvSpPr>
            <p:cNvPr id="38" name="Oval 37"/>
            <p:cNvSpPr/>
            <p:nvPr/>
          </p:nvSpPr>
          <p:spPr>
            <a:xfrm>
              <a:off x="10741639" y="2367808"/>
              <a:ext cx="45719" cy="3644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10741639" y="3092671"/>
              <a:ext cx="45719" cy="3644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10741639" y="3847852"/>
              <a:ext cx="45719" cy="3644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10741639" y="4603033"/>
              <a:ext cx="45719" cy="3644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10753543" y="5316354"/>
              <a:ext cx="45719" cy="3644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0693408" y="3485836"/>
            <a:ext cx="1252183" cy="1091030"/>
            <a:chOff x="10693408" y="3485836"/>
            <a:chExt cx="1252183" cy="1091030"/>
          </a:xfrm>
        </p:grpSpPr>
        <p:sp>
          <p:nvSpPr>
            <p:cNvPr id="44" name="TextBox 43"/>
            <p:cNvSpPr txBox="1"/>
            <p:nvPr/>
          </p:nvSpPr>
          <p:spPr>
            <a:xfrm>
              <a:off x="10693408" y="3485836"/>
              <a:ext cx="120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0.5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741639" y="4207534"/>
              <a:ext cx="120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0.5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0693408" y="2734017"/>
            <a:ext cx="1249672" cy="2574011"/>
            <a:chOff x="10693408" y="2734017"/>
            <a:chExt cx="1249672" cy="2574011"/>
          </a:xfrm>
        </p:grpSpPr>
        <p:sp>
          <p:nvSpPr>
            <p:cNvPr id="43" name="TextBox 42"/>
            <p:cNvSpPr txBox="1"/>
            <p:nvPr/>
          </p:nvSpPr>
          <p:spPr>
            <a:xfrm>
              <a:off x="10693408" y="2734017"/>
              <a:ext cx="120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1.5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739128" y="4938696"/>
              <a:ext cx="1203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P.D. = 1.5</a:t>
              </a:r>
              <a:r>
                <a:rPr lang="en-AU" dirty="0" smtClean="0">
                  <a:sym typeface="Symbol" panose="05050102010706020507" pitchFamily="18" charset="2"/>
                </a:rPr>
                <a:t>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9612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00091 -0.1930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965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9c3dde010f9f760c7a6eb68933a1035beb7dd6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211</Words>
  <Application>Microsoft Office PowerPoint</Application>
  <PresentationFormat>Widescreen</PresentationFormat>
  <Paragraphs>85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Derivation of sinθ=(P.D.)/d for two-source interference </vt:lpstr>
      <vt:lpstr>Draw slits</vt:lpstr>
      <vt:lpstr>Label L</vt:lpstr>
      <vt:lpstr>Draw P</vt:lpstr>
      <vt:lpstr>Label </vt:lpstr>
      <vt:lpstr>Label P.D.</vt:lpstr>
      <vt:lpstr>Label </vt:lpstr>
      <vt:lpstr>Use sinθ=opp/hyp</vt:lpstr>
      <vt:lpstr>P.D. (path difference) relates to m (fringe order)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 for two-source interference</dc:title>
  <dc:creator>Tom</dc:creator>
  <cp:lastModifiedBy>Tom</cp:lastModifiedBy>
  <cp:revision>35</cp:revision>
  <dcterms:created xsi:type="dcterms:W3CDTF">2014-06-18T05:45:33Z</dcterms:created>
  <dcterms:modified xsi:type="dcterms:W3CDTF">2014-06-19T07:59:06Z</dcterms:modified>
</cp:coreProperties>
</file>