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Organic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Functional Groups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14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Group name: </a:t>
            </a:r>
            <a:r>
              <a:rPr lang="en-US" dirty="0" smtClean="0"/>
              <a:t> amide</a:t>
            </a:r>
          </a:p>
          <a:p>
            <a:pPr>
              <a:buNone/>
            </a:pPr>
            <a:r>
              <a:rPr lang="en-US" sz="2000" dirty="0" smtClean="0"/>
              <a:t>Found in:</a:t>
            </a:r>
            <a:r>
              <a:rPr lang="en-US" sz="1800" dirty="0" smtClean="0"/>
              <a:t>  </a:t>
            </a:r>
            <a:r>
              <a:rPr lang="en-US" dirty="0" smtClean="0"/>
              <a:t>amides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4876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could also be written:  CH</a:t>
            </a:r>
            <a:r>
              <a:rPr lang="en-US" baseline="-25000" dirty="0" smtClean="0"/>
              <a:t>3</a:t>
            </a:r>
            <a:r>
              <a:rPr lang="en-US" dirty="0" smtClean="0"/>
              <a:t>CONHCH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)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743200"/>
            <a:ext cx="39624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124200" y="4355068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don’t need to name these</a:t>
            </a:r>
            <a:endParaRPr lang="en-US" i="1" dirty="0"/>
          </a:p>
        </p:txBody>
      </p:sp>
      <p:sp>
        <p:nvSpPr>
          <p:cNvPr id="12" name="Oval 11"/>
          <p:cNvSpPr/>
          <p:nvPr/>
        </p:nvSpPr>
        <p:spPr>
          <a:xfrm>
            <a:off x="3048000" y="2590800"/>
            <a:ext cx="1066800" cy="16764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Group name: </a:t>
            </a:r>
            <a:r>
              <a:rPr lang="en-US" dirty="0" smtClean="0"/>
              <a:t> alkyl</a:t>
            </a:r>
          </a:p>
          <a:p>
            <a:pPr>
              <a:buNone/>
            </a:pPr>
            <a:r>
              <a:rPr lang="en-US" sz="2000" dirty="0" smtClean="0"/>
              <a:t>Found in:</a:t>
            </a:r>
            <a:r>
              <a:rPr lang="en-US" sz="1800" dirty="0" smtClean="0"/>
              <a:t>  </a:t>
            </a:r>
            <a:r>
              <a:rPr lang="en-US" dirty="0" err="1" smtClean="0"/>
              <a:t>alkanes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590800"/>
            <a:ext cx="36861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895600" y="52578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2-methyl 3-ethyl pentane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572000" y="2590800"/>
            <a:ext cx="685800" cy="838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33800" y="3505200"/>
            <a:ext cx="838200" cy="12954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Group name: </a:t>
            </a:r>
            <a:r>
              <a:rPr lang="en-US" dirty="0" smtClean="0"/>
              <a:t> </a:t>
            </a:r>
            <a:r>
              <a:rPr lang="en-US" dirty="0" err="1" smtClean="0"/>
              <a:t>alkene</a:t>
            </a:r>
            <a:endParaRPr lang="en-US" dirty="0" smtClean="0"/>
          </a:p>
          <a:p>
            <a:pPr>
              <a:buNone/>
            </a:pPr>
            <a:r>
              <a:rPr lang="en-US" sz="2000" dirty="0" smtClean="0"/>
              <a:t>Found in:</a:t>
            </a:r>
            <a:r>
              <a:rPr lang="en-US" sz="1800" dirty="0" smtClean="0"/>
              <a:t>  </a:t>
            </a:r>
            <a:r>
              <a:rPr lang="en-US" dirty="0" smtClean="0"/>
              <a:t>alkenes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0" y="36576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but-1-ene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971800"/>
            <a:ext cx="30956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3352800" y="2819400"/>
            <a:ext cx="685800" cy="838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51054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If a molecule has at least one </a:t>
            </a:r>
            <a:r>
              <a:rPr lang="en-US" dirty="0" err="1" smtClean="0"/>
              <a:t>alkene</a:t>
            </a:r>
            <a:r>
              <a:rPr lang="en-US" dirty="0" smtClean="0"/>
              <a:t> group, it is </a:t>
            </a:r>
            <a:r>
              <a:rPr lang="en-US" b="1" dirty="0" smtClean="0"/>
              <a:t>unsaturated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4114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could also be written:  CH</a:t>
            </a:r>
            <a:r>
              <a:rPr lang="en-US" baseline="-25000" dirty="0" smtClean="0"/>
              <a:t>2</a:t>
            </a:r>
            <a:r>
              <a:rPr lang="en-US" dirty="0" smtClean="0"/>
              <a:t>CHCH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)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14600" y="1752600"/>
            <a:ext cx="6096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57400" y="2362200"/>
            <a:ext cx="6096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95800" y="3962400"/>
            <a:ext cx="381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7488" y="2881313"/>
            <a:ext cx="36290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14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Group name: </a:t>
            </a:r>
            <a:r>
              <a:rPr lang="en-US" dirty="0" smtClean="0"/>
              <a:t> hydroxyl</a:t>
            </a:r>
          </a:p>
          <a:p>
            <a:pPr>
              <a:buNone/>
            </a:pPr>
            <a:r>
              <a:rPr lang="en-US" sz="2000" dirty="0" smtClean="0"/>
              <a:t>Found in:</a:t>
            </a:r>
            <a:r>
              <a:rPr lang="en-US" sz="1800" dirty="0" smtClean="0"/>
              <a:t>  </a:t>
            </a:r>
            <a:r>
              <a:rPr lang="en-US" dirty="0" smtClean="0"/>
              <a:t>alcohols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0" y="41148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butane-1,2-diol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743200" y="3276600"/>
            <a:ext cx="685800" cy="762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91000" y="2819400"/>
            <a:ext cx="6858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2286000"/>
            <a:ext cx="3048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53000" y="4419600"/>
            <a:ext cx="1524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14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Group name: </a:t>
            </a:r>
            <a:r>
              <a:rPr lang="en-US" dirty="0" smtClean="0"/>
              <a:t> carbonyl</a:t>
            </a:r>
          </a:p>
          <a:p>
            <a:pPr>
              <a:buNone/>
            </a:pPr>
            <a:r>
              <a:rPr lang="en-US" sz="2000" dirty="0" smtClean="0"/>
              <a:t>Found in:</a:t>
            </a:r>
            <a:r>
              <a:rPr lang="en-US" sz="1800" dirty="0" smtClean="0"/>
              <a:t>  </a:t>
            </a:r>
            <a:r>
              <a:rPr lang="en-US" dirty="0" err="1" smtClean="0"/>
              <a:t>aldehydes</a:t>
            </a:r>
            <a:r>
              <a:rPr lang="en-US" dirty="0" smtClean="0"/>
              <a:t> </a:t>
            </a:r>
            <a:r>
              <a:rPr lang="en-US" sz="2000" dirty="0" smtClean="0"/>
              <a:t>(if at end of chain)</a:t>
            </a:r>
            <a:r>
              <a:rPr lang="en-US" dirty="0" smtClean="0"/>
              <a:t>, </a:t>
            </a:r>
            <a:r>
              <a:rPr lang="en-US" dirty="0" err="1" smtClean="0"/>
              <a:t>ketones</a:t>
            </a:r>
            <a:r>
              <a:rPr lang="en-US" dirty="0" smtClean="0"/>
              <a:t> </a:t>
            </a:r>
            <a:r>
              <a:rPr lang="en-US" sz="2000" dirty="0" smtClean="0"/>
              <a:t>(if not)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42672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propanal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971800"/>
            <a:ext cx="29337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124200"/>
            <a:ext cx="3733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1447800" y="2895600"/>
            <a:ext cx="914400" cy="1143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72200" y="2971800"/>
            <a:ext cx="685800" cy="1219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81600" y="4355068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pentan-3-one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4800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could also be written:  HCOCH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4800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could also be written:  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COCH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)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600200" y="2286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14600" y="4572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19800" y="2286000"/>
            <a:ext cx="6096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81800" y="4648200"/>
            <a:ext cx="381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14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Group name: </a:t>
            </a:r>
            <a:r>
              <a:rPr lang="en-US" dirty="0" smtClean="0"/>
              <a:t> carboxyl</a:t>
            </a:r>
          </a:p>
          <a:p>
            <a:pPr>
              <a:buNone/>
            </a:pPr>
            <a:r>
              <a:rPr lang="en-US" sz="2000" dirty="0" smtClean="0"/>
              <a:t>Found in:</a:t>
            </a:r>
            <a:r>
              <a:rPr lang="en-US" sz="1800" dirty="0" smtClean="0"/>
              <a:t>  </a:t>
            </a:r>
            <a:r>
              <a:rPr lang="en-US" dirty="0" smtClean="0"/>
              <a:t>carboxylic acids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24200" y="4148137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propanoic</a:t>
            </a:r>
            <a:r>
              <a:rPr lang="en-US" dirty="0" smtClean="0"/>
              <a:t> acid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4681537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could also be written:  HOOCCH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)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8475" y="2743200"/>
            <a:ext cx="3067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3048000" y="2776537"/>
            <a:ext cx="1371600" cy="1143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0" y="2286000"/>
            <a:ext cx="9144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0" y="4495800"/>
            <a:ext cx="5334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133600"/>
            <a:ext cx="29051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3124200" y="30480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propanoate</a:t>
            </a:r>
            <a:r>
              <a:rPr lang="en-US" dirty="0" smtClean="0"/>
              <a:t> 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76400" y="1371600"/>
            <a:ext cx="541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carboxylic acid can lose its proton (H+) to become a</a:t>
            </a:r>
          </a:p>
          <a:p>
            <a:pPr algn="ctr"/>
            <a:r>
              <a:rPr lang="en-US" sz="2400" dirty="0" err="1" smtClean="0"/>
              <a:t>carboxylate</a:t>
            </a:r>
            <a:r>
              <a:rPr lang="en-US" sz="2400" dirty="0" smtClean="0"/>
              <a:t> anion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3200400" y="5844064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sodium </a:t>
            </a:r>
            <a:r>
              <a:rPr lang="en-US" dirty="0" err="1" smtClean="0"/>
              <a:t>propanoate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676400" y="4191000"/>
            <a:ext cx="518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dirty="0" err="1" smtClean="0"/>
              <a:t>carboxylate</a:t>
            </a:r>
            <a:r>
              <a:rPr lang="en-US" dirty="0" smtClean="0"/>
              <a:t> anion and a positive ion forms a</a:t>
            </a:r>
          </a:p>
          <a:p>
            <a:pPr algn="ctr"/>
            <a:r>
              <a:rPr lang="en-US" sz="2400" dirty="0" err="1" smtClean="0"/>
              <a:t>carboxylate</a:t>
            </a:r>
            <a:r>
              <a:rPr lang="en-US" sz="2400" dirty="0" smtClean="0"/>
              <a:t> salt</a:t>
            </a:r>
            <a:endParaRPr lang="en-US" sz="24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941332"/>
            <a:ext cx="3276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0"/>
            <a:ext cx="34861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14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Group name: </a:t>
            </a:r>
            <a:r>
              <a:rPr lang="en-US" dirty="0" smtClean="0"/>
              <a:t> ester</a:t>
            </a:r>
          </a:p>
          <a:p>
            <a:pPr>
              <a:buNone/>
            </a:pPr>
            <a:r>
              <a:rPr lang="en-US" sz="2000" dirty="0" smtClean="0"/>
              <a:t>Found in:</a:t>
            </a:r>
            <a:r>
              <a:rPr lang="en-US" sz="1800" dirty="0" smtClean="0"/>
              <a:t>  </a:t>
            </a:r>
            <a:r>
              <a:rPr lang="en-US" dirty="0" smtClean="0"/>
              <a:t>esters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95600" y="35052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methyl </a:t>
            </a:r>
            <a:r>
              <a:rPr lang="en-US" dirty="0" err="1" smtClean="0"/>
              <a:t>propanoate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38862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could also be written:  CH</a:t>
            </a:r>
            <a:r>
              <a:rPr lang="en-US" baseline="-25000" dirty="0" smtClean="0"/>
              <a:t>3</a:t>
            </a:r>
            <a:r>
              <a:rPr lang="en-US" dirty="0" smtClean="0"/>
              <a:t>OOCCH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200400" y="2319337"/>
            <a:ext cx="1219200" cy="1143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876800"/>
            <a:ext cx="34861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eft Brace 11"/>
          <p:cNvSpPr/>
          <p:nvPr/>
        </p:nvSpPr>
        <p:spPr>
          <a:xfrm rot="16200000">
            <a:off x="2819400" y="5638801"/>
            <a:ext cx="152400" cy="609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4495800" y="4648201"/>
            <a:ext cx="152400" cy="2590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38400" y="5955268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methyl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962400" y="5955268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propanoate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981200" y="4659868"/>
            <a:ext cx="441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Notice how each side of the ester is named: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14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Group name: </a:t>
            </a:r>
            <a:r>
              <a:rPr lang="en-US" dirty="0" smtClean="0"/>
              <a:t> amine</a:t>
            </a:r>
          </a:p>
          <a:p>
            <a:pPr>
              <a:buNone/>
            </a:pPr>
            <a:r>
              <a:rPr lang="en-US" sz="2000" dirty="0" smtClean="0"/>
              <a:t>Found in:</a:t>
            </a:r>
            <a:r>
              <a:rPr lang="en-US" sz="1800" dirty="0" smtClean="0"/>
              <a:t>  </a:t>
            </a:r>
            <a:r>
              <a:rPr lang="en-US" dirty="0" smtClean="0"/>
              <a:t>amines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24200" y="4148137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butan-2-amine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4681537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could also be written:  CH</a:t>
            </a:r>
            <a:r>
              <a:rPr lang="en-US" baseline="-25000" dirty="0" smtClean="0"/>
              <a:t>3</a:t>
            </a:r>
            <a:r>
              <a:rPr lang="en-US" dirty="0" smtClean="0"/>
              <a:t>CH(NH</a:t>
            </a:r>
            <a:r>
              <a:rPr lang="en-US" baseline="-25000" dirty="0" smtClean="0"/>
              <a:t>2</a:t>
            </a:r>
            <a:r>
              <a:rPr lang="en-US" dirty="0" smtClean="0"/>
              <a:t>)CH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)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0"/>
            <a:ext cx="2971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3581400" y="3581400"/>
            <a:ext cx="914400" cy="457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218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Organic Chemistry</vt:lpstr>
      <vt:lpstr>Groups</vt:lpstr>
      <vt:lpstr>Groups</vt:lpstr>
      <vt:lpstr>Groups</vt:lpstr>
      <vt:lpstr>Groups</vt:lpstr>
      <vt:lpstr>Groups</vt:lpstr>
      <vt:lpstr>Groups</vt:lpstr>
      <vt:lpstr>Groups</vt:lpstr>
      <vt:lpstr>Groups</vt:lpstr>
      <vt:lpstr>Groups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/>
  <cp:lastModifiedBy>Tom Burney</cp:lastModifiedBy>
  <cp:revision>51</cp:revision>
  <dcterms:created xsi:type="dcterms:W3CDTF">2006-08-16T00:00:00Z</dcterms:created>
  <dcterms:modified xsi:type="dcterms:W3CDTF">2010-04-08T13:01:12Z</dcterms:modified>
</cp:coreProperties>
</file>