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1" r:id="rId7"/>
    <p:sldId id="267" r:id="rId8"/>
    <p:sldId id="270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73A8C1-C6B5-46ED-A226-985DFF5EA200}" v="10" dt="2023-03-26T16:32:40.3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6973A8C1-C6B5-46ED-A226-985DFF5EA200}"/>
    <pc:docChg chg="undo redo custSel delSld modSld">
      <pc:chgData name="Sarah Burney" userId="3ff1fe9c-ec4d-4417-af83-dbc6e1aa8c41" providerId="ADAL" clId="{6973A8C1-C6B5-46ED-A226-985DFF5EA200}" dt="2023-03-26T16:36:28.265" v="3869" actId="20577"/>
      <pc:docMkLst>
        <pc:docMk/>
      </pc:docMkLst>
      <pc:sldChg chg="modSp mod">
        <pc:chgData name="Sarah Burney" userId="3ff1fe9c-ec4d-4417-af83-dbc6e1aa8c41" providerId="ADAL" clId="{6973A8C1-C6B5-46ED-A226-985DFF5EA200}" dt="2023-03-26T16:32:16.601" v="3532" actId="27636"/>
        <pc:sldMkLst>
          <pc:docMk/>
          <pc:sldMk cId="20658183" sldId="257"/>
        </pc:sldMkLst>
        <pc:spChg chg="mod">
          <ac:chgData name="Sarah Burney" userId="3ff1fe9c-ec4d-4417-af83-dbc6e1aa8c41" providerId="ADAL" clId="{6973A8C1-C6B5-46ED-A226-985DFF5EA200}" dt="2023-03-26T16:32:16.601" v="3532" actId="27636"/>
          <ac:spMkLst>
            <pc:docMk/>
            <pc:sldMk cId="20658183" sldId="257"/>
            <ac:spMk id="3" creationId="{0C951B99-FC05-4FB7-9419-756158845993}"/>
          </ac:spMkLst>
        </pc:spChg>
      </pc:sldChg>
      <pc:sldChg chg="modSp mod">
        <pc:chgData name="Sarah Burney" userId="3ff1fe9c-ec4d-4417-af83-dbc6e1aa8c41" providerId="ADAL" clId="{6973A8C1-C6B5-46ED-A226-985DFF5EA200}" dt="2023-03-12T14:51:29.404" v="1256" actId="20577"/>
        <pc:sldMkLst>
          <pc:docMk/>
          <pc:sldMk cId="290203996" sldId="258"/>
        </pc:sldMkLst>
        <pc:spChg chg="mod">
          <ac:chgData name="Sarah Burney" userId="3ff1fe9c-ec4d-4417-af83-dbc6e1aa8c41" providerId="ADAL" clId="{6973A8C1-C6B5-46ED-A226-985DFF5EA200}" dt="2023-03-12T14:51:29.404" v="1256" actId="20577"/>
          <ac:spMkLst>
            <pc:docMk/>
            <pc:sldMk cId="290203996" sldId="258"/>
            <ac:spMk id="3" creationId="{9B070359-921E-4057-A78D-0BA0E27BBFCD}"/>
          </ac:spMkLst>
        </pc:spChg>
      </pc:sldChg>
      <pc:sldChg chg="modSp mod">
        <pc:chgData name="Sarah Burney" userId="3ff1fe9c-ec4d-4417-af83-dbc6e1aa8c41" providerId="ADAL" clId="{6973A8C1-C6B5-46ED-A226-985DFF5EA200}" dt="2023-03-26T16:33:39.857" v="3594" actId="6549"/>
        <pc:sldMkLst>
          <pc:docMk/>
          <pc:sldMk cId="3982973511" sldId="259"/>
        </pc:sldMkLst>
        <pc:spChg chg="mod">
          <ac:chgData name="Sarah Burney" userId="3ff1fe9c-ec4d-4417-af83-dbc6e1aa8c41" providerId="ADAL" clId="{6973A8C1-C6B5-46ED-A226-985DFF5EA200}" dt="2023-03-26T16:33:39.857" v="3594" actId="6549"/>
          <ac:spMkLst>
            <pc:docMk/>
            <pc:sldMk cId="3982973511" sldId="259"/>
            <ac:spMk id="3" creationId="{2596807E-A930-4AEC-A15A-2345837C01E8}"/>
          </ac:spMkLst>
        </pc:spChg>
      </pc:sldChg>
      <pc:sldChg chg="modSp mod">
        <pc:chgData name="Sarah Burney" userId="3ff1fe9c-ec4d-4417-af83-dbc6e1aa8c41" providerId="ADAL" clId="{6973A8C1-C6B5-46ED-A226-985DFF5EA200}" dt="2023-03-26T16:34:26.898" v="3596" actId="27636"/>
        <pc:sldMkLst>
          <pc:docMk/>
          <pc:sldMk cId="78917883" sldId="260"/>
        </pc:sldMkLst>
        <pc:spChg chg="mod">
          <ac:chgData name="Sarah Burney" userId="3ff1fe9c-ec4d-4417-af83-dbc6e1aa8c41" providerId="ADAL" clId="{6973A8C1-C6B5-46ED-A226-985DFF5EA200}" dt="2023-03-12T15:09:08.898" v="3502" actId="20577"/>
          <ac:spMkLst>
            <pc:docMk/>
            <pc:sldMk cId="78917883" sldId="260"/>
            <ac:spMk id="2" creationId="{59254E7C-D928-4A7C-A879-5F65A42633DD}"/>
          </ac:spMkLst>
        </pc:spChg>
        <pc:spChg chg="mod">
          <ac:chgData name="Sarah Burney" userId="3ff1fe9c-ec4d-4417-af83-dbc6e1aa8c41" providerId="ADAL" clId="{6973A8C1-C6B5-46ED-A226-985DFF5EA200}" dt="2023-03-26T16:34:26.898" v="3596" actId="27636"/>
          <ac:spMkLst>
            <pc:docMk/>
            <pc:sldMk cId="78917883" sldId="260"/>
            <ac:spMk id="3" creationId="{302315A0-6F2B-4A34-AA35-A8953E62C978}"/>
          </ac:spMkLst>
        </pc:spChg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1079185454" sldId="261"/>
        </pc:sldMkLst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77413407" sldId="262"/>
        </pc:sldMkLst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800517673" sldId="263"/>
        </pc:sldMkLst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2452523096" sldId="264"/>
        </pc:sldMkLst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3896378410" sldId="266"/>
        </pc:sldMkLst>
      </pc:sldChg>
      <pc:sldChg chg="del">
        <pc:chgData name="Sarah Burney" userId="3ff1fe9c-ec4d-4417-af83-dbc6e1aa8c41" providerId="ADAL" clId="{6973A8C1-C6B5-46ED-A226-985DFF5EA200}" dt="2023-02-12T12:33:57.760" v="0" actId="47"/>
        <pc:sldMkLst>
          <pc:docMk/>
          <pc:sldMk cId="3820154030" sldId="268"/>
        </pc:sldMkLst>
      </pc:sldChg>
      <pc:sldChg chg="modSp mod">
        <pc:chgData name="Sarah Burney" userId="3ff1fe9c-ec4d-4417-af83-dbc6e1aa8c41" providerId="ADAL" clId="{6973A8C1-C6B5-46ED-A226-985DFF5EA200}" dt="2023-03-26T16:36:28.265" v="3869" actId="20577"/>
        <pc:sldMkLst>
          <pc:docMk/>
          <pc:sldMk cId="2222090635" sldId="271"/>
        </pc:sldMkLst>
        <pc:spChg chg="mod">
          <ac:chgData name="Sarah Burney" userId="3ff1fe9c-ec4d-4417-af83-dbc6e1aa8c41" providerId="ADAL" clId="{6973A8C1-C6B5-46ED-A226-985DFF5EA200}" dt="2023-03-26T16:36:28.265" v="3869" actId="20577"/>
          <ac:spMkLst>
            <pc:docMk/>
            <pc:sldMk cId="2222090635" sldId="271"/>
            <ac:spMk id="3" creationId="{5A3C072A-417D-45B3-A9A3-A1954FD55AA2}"/>
          </ac:spMkLst>
        </pc:spChg>
      </pc:sldChg>
      <pc:sldChg chg="modSp mod">
        <pc:chgData name="Sarah Burney" userId="3ff1fe9c-ec4d-4417-af83-dbc6e1aa8c41" providerId="ADAL" clId="{6973A8C1-C6B5-46ED-A226-985DFF5EA200}" dt="2023-02-12T12:46:54.181" v="997" actId="20577"/>
        <pc:sldMkLst>
          <pc:docMk/>
          <pc:sldMk cId="1394987189" sldId="272"/>
        </pc:sldMkLst>
        <pc:spChg chg="mod">
          <ac:chgData name="Sarah Burney" userId="3ff1fe9c-ec4d-4417-af83-dbc6e1aa8c41" providerId="ADAL" clId="{6973A8C1-C6B5-46ED-A226-985DFF5EA200}" dt="2023-02-12T12:46:54.181" v="997" actId="20577"/>
          <ac:spMkLst>
            <pc:docMk/>
            <pc:sldMk cId="1394987189" sldId="272"/>
            <ac:spMk id="3" creationId="{8592687A-F477-4B2D-A640-3F04108289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E605-C0DC-426B-9A30-5C5250568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C7A80-C539-4796-AF99-6A7711751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11EEB-0343-4A68-B95C-C79F94D90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434F8-6A62-48CC-A46E-416ADD35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D959-AB78-4526-9068-683A9B84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35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F54C-BA9E-4E75-B661-E6C434DD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C6EC0-3768-4CB0-BB93-75A5C05A5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1EF5-49E8-4B94-8070-21A254B85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68426-90B0-413B-A4D9-80C0C9B2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2377D-3CBA-4C61-AAC5-900E3AF5A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265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6B81E-22BF-4113-9915-B6CD38635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B8CF25-37B8-4442-93BD-6FB6CCE07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EA13-AB27-4049-80AF-E1A25281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615A-263A-47C5-B3FF-BF6F3CBB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CDD27-1CF3-4224-A093-039C1258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168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8BBD-133F-45DF-8069-C9278C41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F0815-83F8-477F-A50C-09EAB02A2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50157-5739-4803-83F7-895CA81FD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78F9-EE55-4CEC-9BC9-EC462FA7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F4226-CC86-45E0-A095-4C1C070F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89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31820-0264-494F-8B5E-3090069E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CB106-7954-442D-8D14-5AD23B3A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A0309-E197-455B-AD75-20E1C846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4A5A-B3A9-4F63-B595-73281244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C3396-9B36-41D8-942D-543CBD97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526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8A18-32D0-470E-8D6F-54C6F09C5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C4236-1ACD-4E13-94CF-D3EC3D41A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F15CF-2262-437C-A1D3-BF55D6F9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BB94A-F53B-4052-98EC-B116094C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80D04-ADD2-4287-9FA3-9E38645D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74D2F-B9D1-46D2-B28F-E9552F44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49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119E-1F68-4270-9304-F3652E0C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1063E-10F9-4C92-B0D0-D0FDD7C02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C79A2-4419-4F9D-B58E-4CEB4604C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78769-5792-4416-A818-95C1D0618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DA2662-90B4-4E45-9F1A-B9A4E18F7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62EE3-70BD-4661-8315-8CC03D911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3BF9A-EB82-4106-9C55-E9738563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2C7D7-3CAF-4EED-A2C9-A524C219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850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A32D-52B0-46F1-8201-F91BC76E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4424B-A9DE-4521-BAE9-8FF94654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B2F688-3C8D-478E-B930-BF3768B9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65C9F-84A5-491F-AC7E-D4AB31A1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2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90AEBF-4BDF-4FB4-85D1-5AABC957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2CC7E9-B3B5-461B-962B-E4A66650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1C42B-5C32-478E-8266-1BD670D8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15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EB5A6-4CE8-4E89-A4D4-254D3CB9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13AC4-3884-4134-A661-22BAA719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BBFB2B-9998-48EC-8546-F2D4AE5F4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E19B5-611E-4B60-93BD-A5825B62F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9348C-32D3-4DF9-BDFA-DC4355E3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4BEFD-33E8-435E-9959-F83470EF5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90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DB8D-55EA-41A3-B4D8-17D4FE22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D4A979-28F6-4F0C-B8A7-D5B0BC26B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68F2CF-0DE8-44E2-8181-09FDE286A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F828DF-1414-478A-85E2-F80B78A00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91305-325D-4D95-B434-A45EB4159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53A74-86DF-44A9-9B43-6FFD86C2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68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65C19-CAA8-4AAE-BB0B-8E56B425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4C9C0-BC13-44DE-A773-A2B73C8FD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62015-B64E-4575-B21A-BAD5B6AA6D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F931F-996B-4416-BBC0-0E545DAFA8AD}" type="datetimeFigureOut">
              <a:rPr lang="en-AU" smtClean="0"/>
              <a:t>27/03/2023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E5895-0C13-4183-80D8-00104D71C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3945-B2CC-4BA8-A664-7EFCF927F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5C875-120F-492D-9FB9-2E277285C3B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2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ow To Evaluate - Lessons - Blendspace">
            <a:extLst>
              <a:ext uri="{FF2B5EF4-FFF2-40B4-BE49-F238E27FC236}">
                <a16:creationId xmlns:a16="http://schemas.microsoft.com/office/drawing/2014/main" id="{EE1B1FC3-10C0-432C-ABDD-95F600575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9150D2-A45C-4CB2-BB4B-1684FD65E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AU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Evaluative Language</a:t>
            </a:r>
          </a:p>
        </p:txBody>
      </p:sp>
    </p:spTree>
    <p:extLst>
      <p:ext uri="{BB962C8B-B14F-4D97-AF65-F5344CB8AC3E}">
        <p14:creationId xmlns:p14="http://schemas.microsoft.com/office/powerpoint/2010/main" val="212436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ED3EF-4A3C-4070-B26E-5FB83A54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sz="4100"/>
              <a:t>Evaluative Language = opinions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51B99-FC05-4FB7-9419-756158845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 dirty="0"/>
              <a:t>Evaluative language expresses an opinion or a point of view about something.</a:t>
            </a:r>
          </a:p>
          <a:p>
            <a:r>
              <a:rPr lang="en-GB" sz="2000" dirty="0"/>
              <a:t>It is NOT facts that everyone could agree on.</a:t>
            </a:r>
          </a:p>
          <a:p>
            <a:pPr lvl="1"/>
            <a:r>
              <a:rPr lang="en-GB" sz="2000" b="1" dirty="0"/>
              <a:t>Fact:</a:t>
            </a:r>
            <a:r>
              <a:rPr lang="en-GB" sz="2000" dirty="0"/>
              <a:t> the entree was minestrone soup</a:t>
            </a:r>
          </a:p>
          <a:p>
            <a:pPr lvl="1"/>
            <a:r>
              <a:rPr lang="en-GB" sz="2000" b="1" dirty="0"/>
              <a:t>Evaluation:</a:t>
            </a:r>
            <a:r>
              <a:rPr lang="en-GB" sz="2000" dirty="0"/>
              <a:t> the entree was revolting</a:t>
            </a:r>
          </a:p>
          <a:p>
            <a:r>
              <a:rPr lang="en-GB" sz="2000" dirty="0"/>
              <a:t>Evaluation judges the worth and assesses the quality of things. </a:t>
            </a:r>
          </a:p>
          <a:p>
            <a:r>
              <a:rPr lang="en-GB" sz="2000" dirty="0"/>
              <a:t>Measures them up against the author’s criteria. Compares them to other things and decides if they’re better or worse.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19E47-3B06-419A-908E-05940F5D5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2" r="27868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F73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8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BF12-4C8B-43A5-A31F-BB334734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dirty="0"/>
              <a:t>Different types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807E-A930-4AEC-A15A-2345837C0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dirty="0"/>
              <a:t>Explicit = </a:t>
            </a:r>
            <a:r>
              <a:rPr lang="en-GB" sz="2000" dirty="0"/>
              <a:t>(clearly stated) “His outfit looks dreadful.”</a:t>
            </a:r>
          </a:p>
          <a:p>
            <a:r>
              <a:rPr lang="en-GB" sz="2000" b="1" dirty="0"/>
              <a:t>Implicit = </a:t>
            </a:r>
            <a:r>
              <a:rPr lang="en-GB" sz="2000" dirty="0"/>
              <a:t>(suggested) “He’s brave to wear THAT outfit.”</a:t>
            </a:r>
          </a:p>
          <a:p>
            <a:r>
              <a:rPr lang="en-AU" sz="2000" b="1" dirty="0"/>
              <a:t>Intense/extreme </a:t>
            </a:r>
            <a:r>
              <a:rPr lang="en-AU" sz="2000" dirty="0"/>
              <a:t>– I absolutely hated and despised it with every fibre of my being!</a:t>
            </a:r>
          </a:p>
          <a:p>
            <a:r>
              <a:rPr lang="en-AU" sz="2000" b="1" dirty="0"/>
              <a:t>Mild/moderate </a:t>
            </a:r>
            <a:r>
              <a:rPr lang="en-AU" sz="2000" dirty="0"/>
              <a:t>– it was not too bad.</a:t>
            </a:r>
          </a:p>
          <a:p>
            <a:r>
              <a:rPr lang="en-AU" sz="2000" b="1" dirty="0"/>
              <a:t>Biased</a:t>
            </a:r>
            <a:r>
              <a:rPr lang="en-AU" sz="2000" dirty="0"/>
              <a:t> – my darling grandson is the cleverest and most handsome boy at the school!</a:t>
            </a:r>
          </a:p>
          <a:p>
            <a:r>
              <a:rPr lang="en-AU" sz="2000" b="1" dirty="0"/>
              <a:t>Supported by evidence </a:t>
            </a:r>
            <a:r>
              <a:rPr lang="en-AU" sz="2000" dirty="0"/>
              <a:t>– 90% of the restaurant reviewers agreed with me that the food was bland.</a:t>
            </a:r>
          </a:p>
          <a:p>
            <a:r>
              <a:rPr lang="en-AU" sz="2000" b="1" dirty="0"/>
              <a:t>Persuasive</a:t>
            </a:r>
            <a:r>
              <a:rPr lang="en-AU" sz="2000" dirty="0"/>
              <a:t> – disgusting pollution in our waterways is a threat to innocent wildlife! Anyone who cares about animal welfare must agree that corporations need to stop dumping garbage into the ocean.</a:t>
            </a:r>
          </a:p>
        </p:txBody>
      </p:sp>
      <p:pic>
        <p:nvPicPr>
          <p:cNvPr id="1026" name="Picture 2" descr="Positive vs Negative Risk in Project Management - TimeCamp">
            <a:extLst>
              <a:ext uri="{FF2B5EF4-FFF2-40B4-BE49-F238E27FC236}">
                <a16:creationId xmlns:a16="http://schemas.microsoft.com/office/drawing/2014/main" id="{331F8F01-326D-469C-97FD-8BAE98E91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 t="-19416" r="14612" b="-1941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80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73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7217-EB3E-4FED-AFE2-84F65204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AU" sz="3700"/>
              <a:t>Evaluative texts = persuasive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0359-921E-4057-A78D-0BA0E27BB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AU" sz="2000" dirty="0"/>
              <a:t>Evaluative writing can be a form of persuasive writing  </a:t>
            </a:r>
          </a:p>
          <a:p>
            <a:r>
              <a:rPr lang="en-AU" sz="2000" dirty="0"/>
              <a:t>The author is often trying to convince the reader to agree with his assessment of the thing he is evaluating</a:t>
            </a:r>
          </a:p>
          <a:p>
            <a:r>
              <a:rPr lang="en-AU" sz="2000" dirty="0"/>
              <a:t>To sound even more convincing, they can use persuasive writing techniques like </a:t>
            </a:r>
            <a:r>
              <a:rPr lang="en-AU" sz="2000" b="1" dirty="0"/>
              <a:t>connotations</a:t>
            </a:r>
            <a:r>
              <a:rPr lang="en-AU" sz="2000" dirty="0"/>
              <a:t>, figurative language, and </a:t>
            </a:r>
            <a:r>
              <a:rPr lang="en-AU" sz="2000" b="1" dirty="0"/>
              <a:t>modality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5 Ways to Be Persuasive - wikiHow">
            <a:extLst>
              <a:ext uri="{FF2B5EF4-FFF2-40B4-BE49-F238E27FC236}">
                <a16:creationId xmlns:a16="http://schemas.microsoft.com/office/drawing/2014/main" id="{36A6E63E-6488-470B-BBA2-9C78B8A79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170128"/>
            <a:ext cx="6019331" cy="45144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3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views: The most ignored, most important part of your social media strategy">
            <a:extLst>
              <a:ext uri="{FF2B5EF4-FFF2-40B4-BE49-F238E27FC236}">
                <a16:creationId xmlns:a16="http://schemas.microsoft.com/office/drawing/2014/main" id="{D6A30668-77FF-4022-BCF3-E37C9C864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r="28275" b="340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254E7C-D928-4A7C-A879-5F65A426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358134" cy="1124712"/>
          </a:xfrm>
        </p:spPr>
        <p:txBody>
          <a:bodyPr anchor="b">
            <a:normAutofit/>
          </a:bodyPr>
          <a:lstStyle/>
          <a:p>
            <a:r>
              <a:rPr lang="en-AU" sz="2800" dirty="0"/>
              <a:t>Evaluative </a:t>
            </a:r>
            <a:r>
              <a:rPr lang="en-AU" sz="2800" dirty="0" err="1"/>
              <a:t>langauge</a:t>
            </a:r>
            <a:r>
              <a:rPr lang="en-AU" sz="2800" dirty="0"/>
              <a:t> is used in: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315A0-6F2B-4A34-AA35-A8953E62C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543931" cy="3207258"/>
          </a:xfrm>
        </p:spPr>
        <p:txBody>
          <a:bodyPr anchor="t">
            <a:normAutofit fontScale="92500" lnSpcReduction="20000"/>
          </a:bodyPr>
          <a:lstStyle/>
          <a:p>
            <a:r>
              <a:rPr lang="en-AU" sz="2400" dirty="0"/>
              <a:t>Any type of review – book, film, restaurant, product, game, fashion show</a:t>
            </a:r>
          </a:p>
          <a:p>
            <a:r>
              <a:rPr lang="en-AU" sz="2400" dirty="0"/>
              <a:t>Sports journalism – commentary on a game, recap of a game</a:t>
            </a:r>
          </a:p>
          <a:p>
            <a:r>
              <a:rPr lang="en-AU" sz="2400" dirty="0"/>
              <a:t>Opinion pieces in newspapers/magazines</a:t>
            </a:r>
          </a:p>
          <a:p>
            <a:r>
              <a:rPr lang="en-AU" sz="2400" dirty="0"/>
              <a:t>Blogs, journals, online articles</a:t>
            </a:r>
          </a:p>
          <a:p>
            <a:r>
              <a:rPr lang="en-AU" sz="2400" dirty="0"/>
              <a:t>Business evaluations</a:t>
            </a:r>
          </a:p>
          <a:p>
            <a:r>
              <a:rPr lang="en-AU" sz="2400" dirty="0"/>
              <a:t>School reports </a:t>
            </a:r>
          </a:p>
          <a:p>
            <a:r>
              <a:rPr lang="en-AU" sz="2400" dirty="0"/>
              <a:t>End of term effort self-assessment</a:t>
            </a:r>
          </a:p>
        </p:txBody>
      </p:sp>
    </p:spTree>
    <p:extLst>
      <p:ext uri="{BB962C8B-B14F-4D97-AF65-F5344CB8AC3E}">
        <p14:creationId xmlns:p14="http://schemas.microsoft.com/office/powerpoint/2010/main" val="78917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750+ Tools Pictures | Download Free Images on Unsplash">
            <a:extLst>
              <a:ext uri="{FF2B5EF4-FFF2-40B4-BE49-F238E27FC236}">
                <a16:creationId xmlns:a16="http://schemas.microsoft.com/office/drawing/2014/main" id="{39AF85B0-D624-47AB-8542-8EADB7251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5" b="955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5D9869-16EA-48D7-881D-93F69420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AU" sz="4000">
                <a:solidFill>
                  <a:srgbClr val="FFFFFF"/>
                </a:solidFill>
              </a:rPr>
              <a:t>Evaluative Language Tools</a:t>
            </a:r>
          </a:p>
        </p:txBody>
      </p:sp>
      <p:cxnSp>
        <p:nvCxnSpPr>
          <p:cNvPr id="1029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C072A-417D-45B3-A9A3-A1954FD55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065394" cy="4726276"/>
          </a:xfrm>
        </p:spPr>
        <p:txBody>
          <a:bodyPr anchor="ctr">
            <a:normAutofit lnSpcReduction="10000"/>
          </a:bodyPr>
          <a:lstStyle/>
          <a:p>
            <a:r>
              <a:rPr lang="en-AU" dirty="0">
                <a:solidFill>
                  <a:srgbClr val="FFFFFF"/>
                </a:solidFill>
              </a:rPr>
              <a:t>Judgement</a:t>
            </a:r>
          </a:p>
          <a:p>
            <a:pPr lvl="1"/>
            <a:r>
              <a:rPr lang="en-AU" dirty="0">
                <a:solidFill>
                  <a:srgbClr val="FFFFFF"/>
                </a:solidFill>
              </a:rPr>
              <a:t>Use evaluative adjectives to show judgment (e.g. bad, great, awful)</a:t>
            </a:r>
          </a:p>
          <a:p>
            <a:r>
              <a:rPr lang="en-AU" dirty="0">
                <a:solidFill>
                  <a:srgbClr val="FFFFFF"/>
                </a:solidFill>
              </a:rPr>
              <a:t>Comparison</a:t>
            </a:r>
          </a:p>
          <a:p>
            <a:pPr lvl="1"/>
            <a:r>
              <a:rPr lang="en-AU" dirty="0">
                <a:solidFill>
                  <a:srgbClr val="FFFFFF"/>
                </a:solidFill>
              </a:rPr>
              <a:t>Use comparative &amp; superlative adjectives to </a:t>
            </a:r>
            <a:r>
              <a:rPr lang="en-AU" b="1" dirty="0">
                <a:solidFill>
                  <a:srgbClr val="FFFFFF"/>
                </a:solidFill>
              </a:rPr>
              <a:t>juxtapose</a:t>
            </a:r>
            <a:r>
              <a:rPr lang="en-AU" dirty="0">
                <a:solidFill>
                  <a:srgbClr val="FFFFFF"/>
                </a:solidFill>
              </a:rPr>
              <a:t> (put next to/compare) two things (e.g. good, worse, better than)</a:t>
            </a:r>
          </a:p>
          <a:p>
            <a:r>
              <a:rPr lang="en-AU" dirty="0">
                <a:solidFill>
                  <a:srgbClr val="FFFFFF"/>
                </a:solidFill>
              </a:rPr>
              <a:t>Persuasion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Use modal verbs (should, must)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Use figurative language (similes, metaphors) </a:t>
            </a:r>
          </a:p>
          <a:p>
            <a:pPr lvl="1"/>
            <a:r>
              <a:rPr lang="en-GB" dirty="0">
                <a:solidFill>
                  <a:srgbClr val="FFFFFF"/>
                </a:solidFill>
              </a:rPr>
              <a:t>Use emotive words with positive or negative connotations (disgusting, pure)</a:t>
            </a:r>
          </a:p>
        </p:txBody>
      </p:sp>
    </p:spTree>
    <p:extLst>
      <p:ext uri="{BB962C8B-B14F-4D97-AF65-F5344CB8AC3E}">
        <p14:creationId xmlns:p14="http://schemas.microsoft.com/office/powerpoint/2010/main" val="222209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BB4EC-4A45-467C-9288-533936EE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Evaluative 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3CE1-B21F-4AE0-8885-70960BF1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Words that express a judgment on what they are describing.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742391-B1BF-4FDC-B600-28FD6FDB6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553791"/>
              </p:ext>
            </p:extLst>
          </p:nvPr>
        </p:nvGraphicFramePr>
        <p:xfrm>
          <a:off x="838200" y="2190278"/>
          <a:ext cx="10515602" cy="406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2018">
                  <a:extLst>
                    <a:ext uri="{9D8B030D-6E8A-4147-A177-3AD203B41FA5}">
                      <a16:colId xmlns:a16="http://schemas.microsoft.com/office/drawing/2014/main" val="3453457573"/>
                    </a:ext>
                  </a:extLst>
                </a:gridCol>
                <a:gridCol w="2642018">
                  <a:extLst>
                    <a:ext uri="{9D8B030D-6E8A-4147-A177-3AD203B41FA5}">
                      <a16:colId xmlns:a16="http://schemas.microsoft.com/office/drawing/2014/main" val="2851704826"/>
                    </a:ext>
                  </a:extLst>
                </a:gridCol>
                <a:gridCol w="2589548">
                  <a:extLst>
                    <a:ext uri="{9D8B030D-6E8A-4147-A177-3AD203B41FA5}">
                      <a16:colId xmlns:a16="http://schemas.microsoft.com/office/drawing/2014/main" val="1812064683"/>
                    </a:ext>
                  </a:extLst>
                </a:gridCol>
                <a:gridCol w="2642018">
                  <a:extLst>
                    <a:ext uri="{9D8B030D-6E8A-4147-A177-3AD203B41FA5}">
                      <a16:colId xmlns:a16="http://schemas.microsoft.com/office/drawing/2014/main" val="2816964557"/>
                    </a:ext>
                  </a:extLst>
                </a:gridCol>
              </a:tblGrid>
              <a:tr h="507918">
                <a:tc gridSpan="2">
                  <a:txBody>
                    <a:bodyPr/>
                    <a:lstStyle/>
                    <a:p>
                      <a:pPr algn="ctr"/>
                      <a:r>
                        <a:rPr lang="en-AU" sz="2300"/>
                        <a:t>Positive</a:t>
                      </a:r>
                    </a:p>
                  </a:txBody>
                  <a:tcPr marL="118890" marR="118890" marT="59445" marB="59445"/>
                </a:tc>
                <a:tc hMerge="1">
                  <a:txBody>
                    <a:bodyPr/>
                    <a:lstStyle/>
                    <a:p>
                      <a:r>
                        <a:rPr lang="en-AU" dirty="0"/>
                        <a:t>Positive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2300"/>
                        <a:t>Negative</a:t>
                      </a:r>
                    </a:p>
                  </a:txBody>
                  <a:tcPr marL="118890" marR="118890" marT="59445" marB="59445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lang="en-AU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724061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/>
                        <a:t>Amazing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Astonishing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Appalling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Atrocious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04240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/>
                        <a:t>Awesome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Beautiful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Awful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Disastrous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54169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/>
                        <a:t>Excellent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Fantastic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Disgusting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Dreadful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55118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Fascinating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Incredible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Ghastly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Horrendous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44983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/>
                        <a:t>Lovely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Magnificent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Horrific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Revolting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11118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/>
                        <a:t>Marvellous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Sensational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Ridiculous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Shocking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841694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/>
                        <a:t>Wonderful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Unbelievable</a:t>
                      </a:r>
                    </a:p>
                  </a:txBody>
                  <a:tcPr marL="118890" marR="118890" marT="59445" marB="59445"/>
                </a:tc>
                <a:tc>
                  <a:txBody>
                    <a:bodyPr/>
                    <a:lstStyle/>
                    <a:p>
                      <a:r>
                        <a:rPr lang="en-AU" sz="2300"/>
                        <a:t>Terrible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Unbelievable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0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86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4D28E87-62D2-4602-B72F-5F74AA236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19150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BB4EC-4A45-467C-9288-533936EEC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Comparative &amp; Superlative</a:t>
            </a:r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33CE1-B21F-4AE0-8885-70960BF11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numCol="1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Words that compare and rank things in order.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742391-B1BF-4FDC-B600-28FD6FDB6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05040"/>
              </p:ext>
            </p:extLst>
          </p:nvPr>
        </p:nvGraphicFramePr>
        <p:xfrm>
          <a:off x="1451998" y="2206154"/>
          <a:ext cx="9288000" cy="3555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00">
                  <a:extLst>
                    <a:ext uri="{9D8B030D-6E8A-4147-A177-3AD203B41FA5}">
                      <a16:colId xmlns:a16="http://schemas.microsoft.com/office/drawing/2014/main" val="3453457573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2851704826"/>
                    </a:ext>
                  </a:extLst>
                </a:gridCol>
                <a:gridCol w="3096000">
                  <a:extLst>
                    <a:ext uri="{9D8B030D-6E8A-4147-A177-3AD203B41FA5}">
                      <a16:colId xmlns:a16="http://schemas.microsoft.com/office/drawing/2014/main" val="1812064683"/>
                    </a:ext>
                  </a:extLst>
                </a:gridCol>
              </a:tblGrid>
              <a:tr h="507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dirty="0"/>
                        <a:t>Adjective</a:t>
                      </a:r>
                    </a:p>
                  </a:txBody>
                  <a:tcPr marL="118890" marR="118890" marT="59445" marB="59445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Comparative</a:t>
                      </a:r>
                    </a:p>
                  </a:txBody>
                  <a:tcPr marL="118890" marR="118890" marT="59445" marB="59445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Superlative</a:t>
                      </a:r>
                    </a:p>
                  </a:txBody>
                  <a:tcPr marL="118890" marR="118890" marT="59445" marB="5944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04240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Good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Better/Better than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Best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259748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Bad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Worse/Worse than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Worst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87946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Annoying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More annoying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Most annoying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532190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Beautiful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More beautiful than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Most beautiful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654169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Cheap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Cheaper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Cheapest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55118"/>
                  </a:ext>
                </a:extLst>
              </a:tr>
              <a:tr h="507918">
                <a:tc>
                  <a:txBody>
                    <a:bodyPr/>
                    <a:lstStyle/>
                    <a:p>
                      <a:r>
                        <a:rPr lang="en-AU" sz="2300" dirty="0"/>
                        <a:t>Friendly</a:t>
                      </a:r>
                    </a:p>
                  </a:txBody>
                  <a:tcPr marL="118890" marR="118890" marT="59445" marB="5944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Friendlier</a:t>
                      </a:r>
                    </a:p>
                  </a:txBody>
                  <a:tcPr marL="118890" marR="118890" marT="59445" marB="5944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300" dirty="0"/>
                        <a:t>Friendliest</a:t>
                      </a:r>
                    </a:p>
                  </a:txBody>
                  <a:tcPr marL="118890" marR="118890" marT="59445" marB="59445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4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1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821C-0328-4A24-83D6-5699B63A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AU" dirty="0"/>
              <a:t>Persuasive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687A-F477-4B2D-A640-3F0410828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Evaluative texts are persuasive – you want the reader to agree with your assessment</a:t>
            </a:r>
          </a:p>
          <a:p>
            <a:r>
              <a:rPr lang="en-AU" sz="2000" b="1" dirty="0"/>
              <a:t>Use high modality/modal verbs </a:t>
            </a:r>
          </a:p>
          <a:p>
            <a:pPr marL="457200" lvl="1" indent="0">
              <a:buNone/>
            </a:pPr>
            <a:r>
              <a:rPr lang="en-AU" sz="1800" dirty="0"/>
              <a:t>Absolutely, never, certainly, always, should, must!</a:t>
            </a:r>
          </a:p>
          <a:p>
            <a:r>
              <a:rPr lang="en-AU" sz="2000" b="1" dirty="0"/>
              <a:t>Use figurative language</a:t>
            </a:r>
          </a:p>
          <a:p>
            <a:pPr marL="457200" lvl="1" indent="0">
              <a:buNone/>
            </a:pPr>
            <a:r>
              <a:rPr lang="en-AU" sz="1800" dirty="0"/>
              <a:t>Non-literal language e.g. similes, metaphors, hyperbole, personification</a:t>
            </a:r>
          </a:p>
          <a:p>
            <a:r>
              <a:rPr lang="en-AU" sz="2000" b="1" dirty="0"/>
              <a:t>Use emotive language – words that make people feel</a:t>
            </a:r>
          </a:p>
          <a:p>
            <a:pPr marL="457200" lvl="1" indent="0">
              <a:buNone/>
            </a:pPr>
            <a:r>
              <a:rPr lang="en-AU" sz="1800" dirty="0"/>
              <a:t>E.g. toxic, innocent, cowardly, damaging, vulnerable, tragic. Word connotations: ‘luxurious’ or ‘decadent’ makes it sound good, ‘wasteful’ or ‘extravagant’ makes it sound bad </a:t>
            </a:r>
            <a:endParaRPr lang="en-AU" sz="2000" dirty="0"/>
          </a:p>
          <a:p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5F42D1-4131-4DE5-ADDF-4AC52AEF4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6" r="3133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ACD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98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577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Evaluative Language</vt:lpstr>
      <vt:lpstr>Evaluative Language = opinions</vt:lpstr>
      <vt:lpstr>Different types of evaluation</vt:lpstr>
      <vt:lpstr>Evaluative texts = persuasive texts</vt:lpstr>
      <vt:lpstr>Evaluative langauge is used in:</vt:lpstr>
      <vt:lpstr>Evaluative Language Tools</vt:lpstr>
      <vt:lpstr>Evaluative Adjectives</vt:lpstr>
      <vt:lpstr>Comparative &amp; Superlative Adjectives</vt:lpstr>
      <vt:lpstr>Persuasive Language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Evaluative Language</dc:title>
  <dc:creator>Sarah Burney</dc:creator>
  <cp:lastModifiedBy>Sarah Burney</cp:lastModifiedBy>
  <cp:revision>2</cp:revision>
  <dcterms:created xsi:type="dcterms:W3CDTF">2021-11-07T08:24:30Z</dcterms:created>
  <dcterms:modified xsi:type="dcterms:W3CDTF">2023-03-26T16:36:32Z</dcterms:modified>
</cp:coreProperties>
</file>