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1" r:id="rId3"/>
    <p:sldId id="292" r:id="rId4"/>
    <p:sldId id="293" r:id="rId5"/>
    <p:sldId id="287" r:id="rId6"/>
    <p:sldId id="275" r:id="rId7"/>
    <p:sldId id="285" r:id="rId8"/>
    <p:sldId id="266" r:id="rId9"/>
    <p:sldId id="267" r:id="rId10"/>
    <p:sldId id="283" r:id="rId11"/>
    <p:sldId id="294" r:id="rId12"/>
    <p:sldId id="286" r:id="rId13"/>
    <p:sldId id="290" r:id="rId14"/>
    <p:sldId id="291" r:id="rId15"/>
    <p:sldId id="289" r:id="rId16"/>
    <p:sldId id="295" r:id="rId17"/>
    <p:sldId id="296"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B213D-C8F5-400E-BBE5-937195D7BFC3}" v="2" dt="2022-08-21T15:09:45.636"/>
    <p1510:client id="{FE813EAF-618C-6456-4CC1-FCF0F6495BB2}" v="1" dt="2023-09-11T23:42:59.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S::sburney@heritage.sa.edu.au::3ff1fe9c-ec4d-4417-af83-dbc6e1aa8c41" providerId="AD" clId="Web-{FE813EAF-618C-6456-4CC1-FCF0F6495BB2}"/>
    <pc:docChg chg="delSld">
      <pc:chgData name="Sarah Burney" userId="S::sburney@heritage.sa.edu.au::3ff1fe9c-ec4d-4417-af83-dbc6e1aa8c41" providerId="AD" clId="Web-{FE813EAF-618C-6456-4CC1-FCF0F6495BB2}" dt="2023-09-11T23:42:59.726" v="0"/>
      <pc:docMkLst>
        <pc:docMk/>
      </pc:docMkLst>
      <pc:sldChg chg="del">
        <pc:chgData name="Sarah Burney" userId="S::sburney@heritage.sa.edu.au::3ff1fe9c-ec4d-4417-af83-dbc6e1aa8c41" providerId="AD" clId="Web-{FE813EAF-618C-6456-4CC1-FCF0F6495BB2}" dt="2023-09-11T23:42:59.726" v="0"/>
        <pc:sldMkLst>
          <pc:docMk/>
          <pc:sldMk cId="970542032"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016E-CA7E-6962-EFE1-9138306D88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2204ED4-9CF8-FF41-7F9E-0692917B4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8F5680C-AB80-0395-8C52-F37BCE4C5089}"/>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5" name="Footer Placeholder 4">
            <a:extLst>
              <a:ext uri="{FF2B5EF4-FFF2-40B4-BE49-F238E27FC236}">
                <a16:creationId xmlns:a16="http://schemas.microsoft.com/office/drawing/2014/main" id="{8E301BFD-E081-E446-9351-36F946DD76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B81E32C-81D2-A667-4E81-E14CF4BD269B}"/>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230828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B478-ED24-13CC-157C-4C8EEB4B146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5025BD6-5E65-FDC1-1A18-1C1E1388A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3A4275-8697-F305-3C6D-AF787D5AA7FB}"/>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5" name="Footer Placeholder 4">
            <a:extLst>
              <a:ext uri="{FF2B5EF4-FFF2-40B4-BE49-F238E27FC236}">
                <a16:creationId xmlns:a16="http://schemas.microsoft.com/office/drawing/2014/main" id="{B4257F85-E6AA-1B86-0564-B9686B88FF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8F2E63-4F02-3715-87EC-D714A366E544}"/>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334382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3E5086-D330-3302-D798-675AC0FB60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2C4A2B5-B6DF-FD45-4433-61CA434BE9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FE1308-CB9B-CC2D-F59C-88DA54A0E407}"/>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5" name="Footer Placeholder 4">
            <a:extLst>
              <a:ext uri="{FF2B5EF4-FFF2-40B4-BE49-F238E27FC236}">
                <a16:creationId xmlns:a16="http://schemas.microsoft.com/office/drawing/2014/main" id="{D6DE7205-09EE-34A9-EE29-917F30B567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7D02CC-BCB9-1753-326E-9A7A778ED4C5}"/>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138772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29A5-E325-2DFA-E349-9877878DF0C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97564E0-AF75-A6B5-D516-EC20D4A9A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B9523B-2937-924F-93CE-8FA4C26938C1}"/>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5" name="Footer Placeholder 4">
            <a:extLst>
              <a:ext uri="{FF2B5EF4-FFF2-40B4-BE49-F238E27FC236}">
                <a16:creationId xmlns:a16="http://schemas.microsoft.com/office/drawing/2014/main" id="{A488883E-8F81-3052-5C0C-5F466BD511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F9F5BF-B507-90F3-903E-B0996A053CF0}"/>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142861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9C6C-29AE-DCAD-CE40-7567EBB4E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4DCC7E-E004-5EF1-F6D0-FA3F96D04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B7FC6B-3705-F4ED-7DBC-B58E45FE7E3A}"/>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5" name="Footer Placeholder 4">
            <a:extLst>
              <a:ext uri="{FF2B5EF4-FFF2-40B4-BE49-F238E27FC236}">
                <a16:creationId xmlns:a16="http://schemas.microsoft.com/office/drawing/2014/main" id="{ED91B477-738B-4553-D925-F9D44CB770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1FB5B9-8C94-9D4B-BE5B-0B6D09015D95}"/>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272832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A276-6685-ADDD-DBE3-382BF5863E5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BAE1D86-E74A-6708-345B-9917A6D20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359A5E3-412E-E7CD-9F2F-067C688EC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B1CA691-70DA-B5C9-FF2E-969CDB339532}"/>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6" name="Footer Placeholder 5">
            <a:extLst>
              <a:ext uri="{FF2B5EF4-FFF2-40B4-BE49-F238E27FC236}">
                <a16:creationId xmlns:a16="http://schemas.microsoft.com/office/drawing/2014/main" id="{AF606416-DFF2-B831-2808-1CC0A0A3722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8F316ED-557C-7115-0E91-96048A7C41FC}"/>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371641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4C05-6EEA-C810-169F-742FFD98FE5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F10AB3-D526-BCB2-E1BE-7A46A5254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751712-EBDF-7353-0053-3389C908CC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58E3209-7A64-4B35-9738-4739CBACF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8C8A76-C210-BC25-363E-8114427D5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7A1DA41-89FB-BEF2-7FBC-398752FEB765}"/>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8" name="Footer Placeholder 7">
            <a:extLst>
              <a:ext uri="{FF2B5EF4-FFF2-40B4-BE49-F238E27FC236}">
                <a16:creationId xmlns:a16="http://schemas.microsoft.com/office/drawing/2014/main" id="{5EB77FA4-A914-B647-D417-1FB9A3741AE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409A2AB-B499-B657-B6DE-7AEF4C4B3393}"/>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25540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71BF-F189-F7B7-F6EF-3A5DA13246C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C754662-A3E8-6658-E9EF-9101337282BB}"/>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4" name="Footer Placeholder 3">
            <a:extLst>
              <a:ext uri="{FF2B5EF4-FFF2-40B4-BE49-F238E27FC236}">
                <a16:creationId xmlns:a16="http://schemas.microsoft.com/office/drawing/2014/main" id="{B2DFF78B-DA50-15C1-3CDD-E3A2ABF38FE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20C6454-4B67-B635-FC25-06114BED015D}"/>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398774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9A422-A535-236D-FA26-59508F8C8C11}"/>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3" name="Footer Placeholder 2">
            <a:extLst>
              <a:ext uri="{FF2B5EF4-FFF2-40B4-BE49-F238E27FC236}">
                <a16:creationId xmlns:a16="http://schemas.microsoft.com/office/drawing/2014/main" id="{A86D0166-D232-0EBE-5F30-7FD0D0B6525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EFC0EB6-670B-C041-88DC-8A070C9A4938}"/>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357746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A507-911C-1C95-F644-8B7B09CD5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3BD7A6D-3161-B715-4E34-F62476409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8FCA37B-D692-7464-8B50-445D19227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B0681-467B-521C-2EFA-BDD121A472AD}"/>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6" name="Footer Placeholder 5">
            <a:extLst>
              <a:ext uri="{FF2B5EF4-FFF2-40B4-BE49-F238E27FC236}">
                <a16:creationId xmlns:a16="http://schemas.microsoft.com/office/drawing/2014/main" id="{4450DCED-CB3E-B199-2829-A66DC7712FB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7489223-C015-7B93-F2A4-0C92DE435599}"/>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30975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05A2-6353-7E02-CDBE-515A41742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66BD196-5FF8-3CEF-410A-8EE636069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8731FF9-9923-0027-501B-9794B899E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40C5F-F6D6-3A93-358F-C3D947BD5A68}"/>
              </a:ext>
            </a:extLst>
          </p:cNvPr>
          <p:cNvSpPr>
            <a:spLocks noGrp="1"/>
          </p:cNvSpPr>
          <p:nvPr>
            <p:ph type="dt" sz="half" idx="10"/>
          </p:nvPr>
        </p:nvSpPr>
        <p:spPr/>
        <p:txBody>
          <a:bodyPr/>
          <a:lstStyle/>
          <a:p>
            <a:fld id="{663CE106-4DBD-418C-A0FA-C5F0F1BAE44F}" type="datetimeFigureOut">
              <a:rPr lang="en-AU" smtClean="0"/>
              <a:t>11/09/2023</a:t>
            </a:fld>
            <a:endParaRPr lang="en-AU"/>
          </a:p>
        </p:txBody>
      </p:sp>
      <p:sp>
        <p:nvSpPr>
          <p:cNvPr id="6" name="Footer Placeholder 5">
            <a:extLst>
              <a:ext uri="{FF2B5EF4-FFF2-40B4-BE49-F238E27FC236}">
                <a16:creationId xmlns:a16="http://schemas.microsoft.com/office/drawing/2014/main" id="{0CA0D3E4-D6BB-9C0E-DA8C-8EDAA42430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B5A9124-86B0-1E93-E0D5-4BE5F8CD06EA}"/>
              </a:ext>
            </a:extLst>
          </p:cNvPr>
          <p:cNvSpPr>
            <a:spLocks noGrp="1"/>
          </p:cNvSpPr>
          <p:nvPr>
            <p:ph type="sldNum" sz="quarter" idx="12"/>
          </p:nvPr>
        </p:nvSpPr>
        <p:spPr/>
        <p:txBody>
          <a:bodyPr/>
          <a:lstStyle/>
          <a:p>
            <a:fld id="{2CA10CF5-FA75-479C-BBB3-1E5DFC6BA0A2}" type="slidenum">
              <a:rPr lang="en-AU" smtClean="0"/>
              <a:t>‹#›</a:t>
            </a:fld>
            <a:endParaRPr lang="en-AU"/>
          </a:p>
        </p:txBody>
      </p:sp>
    </p:spTree>
    <p:extLst>
      <p:ext uri="{BB962C8B-B14F-4D97-AF65-F5344CB8AC3E}">
        <p14:creationId xmlns:p14="http://schemas.microsoft.com/office/powerpoint/2010/main" val="191799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593313-C83B-C1F0-0D38-31A1800F1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0478D9-6234-D76B-0834-CD4A4B733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95EAE2-3FAB-9AE0-956F-7D939B880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CE106-4DBD-418C-A0FA-C5F0F1BAE44F}" type="datetimeFigureOut">
              <a:rPr lang="en-AU" smtClean="0"/>
              <a:t>11/09/2023</a:t>
            </a:fld>
            <a:endParaRPr lang="en-AU"/>
          </a:p>
        </p:txBody>
      </p:sp>
      <p:sp>
        <p:nvSpPr>
          <p:cNvPr id="5" name="Footer Placeholder 4">
            <a:extLst>
              <a:ext uri="{FF2B5EF4-FFF2-40B4-BE49-F238E27FC236}">
                <a16:creationId xmlns:a16="http://schemas.microsoft.com/office/drawing/2014/main" id="{5FF8781B-679A-AA66-559E-10C7E630D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18B620A-F9D9-13FE-D4D7-45F6EB2948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10CF5-FA75-479C-BBB3-1E5DFC6BA0A2}" type="slidenum">
              <a:rPr lang="en-AU" smtClean="0"/>
              <a:t>‹#›</a:t>
            </a:fld>
            <a:endParaRPr lang="en-AU"/>
          </a:p>
        </p:txBody>
      </p:sp>
    </p:spTree>
    <p:extLst>
      <p:ext uri="{BB962C8B-B14F-4D97-AF65-F5344CB8AC3E}">
        <p14:creationId xmlns:p14="http://schemas.microsoft.com/office/powerpoint/2010/main" val="353193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2" name="Arc 10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C81360-628E-BABF-5DEE-DCA7E6EB2D43}"/>
              </a:ext>
            </a:extLst>
          </p:cNvPr>
          <p:cNvSpPr>
            <a:spLocks noGrp="1"/>
          </p:cNvSpPr>
          <p:nvPr>
            <p:ph type="ctrTitle"/>
          </p:nvPr>
        </p:nvSpPr>
        <p:spPr>
          <a:xfrm>
            <a:off x="892818" y="1370171"/>
            <a:ext cx="5085580" cy="2387600"/>
          </a:xfrm>
        </p:spPr>
        <p:txBody>
          <a:bodyPr>
            <a:normAutofit/>
          </a:bodyPr>
          <a:lstStyle/>
          <a:p>
            <a:pPr algn="l"/>
            <a:r>
              <a:rPr lang="en-AU" sz="5100">
                <a:solidFill>
                  <a:schemeClr val="bg1"/>
                </a:solidFill>
              </a:rPr>
              <a:t>Paraphrasing, Summarising &amp; Quoting</a:t>
            </a:r>
          </a:p>
        </p:txBody>
      </p:sp>
      <p:sp>
        <p:nvSpPr>
          <p:cNvPr id="1044" name="Oval 10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Referencing – Academic Skills Advice">
            <a:extLst>
              <a:ext uri="{FF2B5EF4-FFF2-40B4-BE49-F238E27FC236}">
                <a16:creationId xmlns:a16="http://schemas.microsoft.com/office/drawing/2014/main" id="{9846A0F1-454E-1105-5707-CD37067D4F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04" r="17629"/>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3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Old keys on letter Poster by Garry Gay">
            <a:extLst>
              <a:ext uri="{FF2B5EF4-FFF2-40B4-BE49-F238E27FC236}">
                <a16:creationId xmlns:a16="http://schemas.microsoft.com/office/drawing/2014/main" id="{C38573EF-3147-4046-97BE-18C7D81DFCA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4085" b="3091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C55495A-4814-49C9-ADE9-00561D6FB4C5}"/>
              </a:ext>
            </a:extLst>
          </p:cNvPr>
          <p:cNvSpPr>
            <a:spLocks noGrp="1"/>
          </p:cNvSpPr>
          <p:nvPr>
            <p:ph type="ctrTitle"/>
          </p:nvPr>
        </p:nvSpPr>
        <p:spPr>
          <a:xfrm>
            <a:off x="1524000" y="1122362"/>
            <a:ext cx="9144000" cy="2900518"/>
          </a:xfrm>
        </p:spPr>
        <p:txBody>
          <a:bodyPr>
            <a:normAutofit/>
          </a:bodyPr>
          <a:lstStyle/>
          <a:p>
            <a:r>
              <a:rPr lang="en-AU">
                <a:solidFill>
                  <a:srgbClr val="FFFFFF"/>
                </a:solidFill>
              </a:rPr>
              <a:t>How to Summarise</a:t>
            </a:r>
          </a:p>
        </p:txBody>
      </p:sp>
      <p:sp>
        <p:nvSpPr>
          <p:cNvPr id="3" name="Subtitle 2">
            <a:extLst>
              <a:ext uri="{FF2B5EF4-FFF2-40B4-BE49-F238E27FC236}">
                <a16:creationId xmlns:a16="http://schemas.microsoft.com/office/drawing/2014/main" id="{2AE872FF-4710-4094-9FC9-B5A1999A4626}"/>
              </a:ext>
            </a:extLst>
          </p:cNvPr>
          <p:cNvSpPr>
            <a:spLocks noGrp="1"/>
          </p:cNvSpPr>
          <p:nvPr>
            <p:ph type="subTitle" idx="1"/>
          </p:nvPr>
        </p:nvSpPr>
        <p:spPr>
          <a:xfrm>
            <a:off x="1524000" y="4159404"/>
            <a:ext cx="9144000" cy="1098395"/>
          </a:xfrm>
        </p:spPr>
        <p:txBody>
          <a:bodyPr>
            <a:normAutofit/>
          </a:bodyPr>
          <a:lstStyle/>
          <a:p>
            <a:r>
              <a:rPr lang="en-AU">
                <a:solidFill>
                  <a:srgbClr val="FFFFFF"/>
                </a:solidFill>
              </a:rPr>
              <a:t>Finding Key Points</a:t>
            </a:r>
          </a:p>
        </p:txBody>
      </p:sp>
    </p:spTree>
    <p:extLst>
      <p:ext uri="{BB962C8B-B14F-4D97-AF65-F5344CB8AC3E}">
        <p14:creationId xmlns:p14="http://schemas.microsoft.com/office/powerpoint/2010/main" val="35737330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9E9E-25F3-4A75-ACEC-86468367C4C6}"/>
              </a:ext>
            </a:extLst>
          </p:cNvPr>
          <p:cNvSpPr>
            <a:spLocks noGrp="1"/>
          </p:cNvSpPr>
          <p:nvPr>
            <p:ph type="title"/>
          </p:nvPr>
        </p:nvSpPr>
        <p:spPr>
          <a:xfrm>
            <a:off x="4965430" y="629268"/>
            <a:ext cx="6586491" cy="1286160"/>
          </a:xfrm>
        </p:spPr>
        <p:txBody>
          <a:bodyPr anchor="b">
            <a:normAutofit/>
          </a:bodyPr>
          <a:lstStyle/>
          <a:p>
            <a:r>
              <a:rPr lang="en-AU" dirty="0"/>
              <a:t>Step 1: Understand</a:t>
            </a:r>
          </a:p>
        </p:txBody>
      </p:sp>
      <p:sp>
        <p:nvSpPr>
          <p:cNvPr id="3" name="Content Placeholder 2">
            <a:extLst>
              <a:ext uri="{FF2B5EF4-FFF2-40B4-BE49-F238E27FC236}">
                <a16:creationId xmlns:a16="http://schemas.microsoft.com/office/drawing/2014/main" id="{A9CE6542-0A09-4907-B095-9B21353351B2}"/>
              </a:ext>
            </a:extLst>
          </p:cNvPr>
          <p:cNvSpPr>
            <a:spLocks noGrp="1"/>
          </p:cNvSpPr>
          <p:nvPr>
            <p:ph idx="1"/>
          </p:nvPr>
        </p:nvSpPr>
        <p:spPr>
          <a:xfrm>
            <a:off x="4965431" y="2438400"/>
            <a:ext cx="6586489" cy="3785419"/>
          </a:xfrm>
        </p:spPr>
        <p:txBody>
          <a:bodyPr>
            <a:normAutofit/>
          </a:bodyPr>
          <a:lstStyle/>
          <a:p>
            <a:pPr marL="0" indent="0">
              <a:buNone/>
            </a:pPr>
            <a:r>
              <a:rPr lang="en-AU" dirty="0"/>
              <a:t>(This part is the same as paraphrasing)</a:t>
            </a:r>
          </a:p>
          <a:p>
            <a:r>
              <a:rPr lang="en-AU" dirty="0"/>
              <a:t>Read through carefully</a:t>
            </a:r>
          </a:p>
          <a:p>
            <a:r>
              <a:rPr lang="en-AU" dirty="0"/>
              <a:t>Look up any unfamiliar words</a:t>
            </a:r>
          </a:p>
          <a:p>
            <a:r>
              <a:rPr lang="en-AU" dirty="0"/>
              <a:t>Ask for help if too complicated</a:t>
            </a:r>
          </a:p>
        </p:txBody>
      </p:sp>
      <p:pic>
        <p:nvPicPr>
          <p:cNvPr id="4" name="Picture 2" descr="Why You Need to Check for Understanding - Executive Leadership Consulting">
            <a:extLst>
              <a:ext uri="{FF2B5EF4-FFF2-40B4-BE49-F238E27FC236}">
                <a16:creationId xmlns:a16="http://schemas.microsoft.com/office/drawing/2014/main" id="{756EAD73-E264-4BC2-B915-F0A501F861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58" r="13868"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F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9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ld Key Isolated On White Background Without Shadow Stock Photo - Download  Image Now - iStock">
            <a:extLst>
              <a:ext uri="{FF2B5EF4-FFF2-40B4-BE49-F238E27FC236}">
                <a16:creationId xmlns:a16="http://schemas.microsoft.com/office/drawing/2014/main" id="{1F63D661-5D49-4E1D-968A-EE73845C1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78019" flipH="1" flipV="1">
            <a:off x="8261684" y="4299283"/>
            <a:ext cx="4196185" cy="22651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9AFD1D-141C-4BD4-BA91-FC7D8DA08FE4}"/>
              </a:ext>
            </a:extLst>
          </p:cNvPr>
          <p:cNvSpPr>
            <a:spLocks noGrp="1"/>
          </p:cNvSpPr>
          <p:nvPr>
            <p:ph type="title"/>
          </p:nvPr>
        </p:nvSpPr>
        <p:spPr/>
        <p:txBody>
          <a:bodyPr/>
          <a:lstStyle/>
          <a:p>
            <a:r>
              <a:rPr lang="en-AU" dirty="0"/>
              <a:t>Step 2: Find &amp; List Key Points</a:t>
            </a:r>
          </a:p>
        </p:txBody>
      </p:sp>
      <p:sp>
        <p:nvSpPr>
          <p:cNvPr id="3" name="Content Placeholder 2">
            <a:extLst>
              <a:ext uri="{FF2B5EF4-FFF2-40B4-BE49-F238E27FC236}">
                <a16:creationId xmlns:a16="http://schemas.microsoft.com/office/drawing/2014/main" id="{3B0C2C3F-AF84-429E-96EF-EC3101BA04DF}"/>
              </a:ext>
            </a:extLst>
          </p:cNvPr>
          <p:cNvSpPr>
            <a:spLocks noGrp="1"/>
          </p:cNvSpPr>
          <p:nvPr>
            <p:ph idx="1"/>
          </p:nvPr>
        </p:nvSpPr>
        <p:spPr/>
        <p:txBody>
          <a:bodyPr>
            <a:normAutofit/>
          </a:bodyPr>
          <a:lstStyle/>
          <a:p>
            <a:r>
              <a:rPr lang="en-AU" dirty="0"/>
              <a:t>Some paragraphs contain a </a:t>
            </a:r>
            <a:r>
              <a:rPr lang="en-AU" b="1" dirty="0"/>
              <a:t>topic sentence </a:t>
            </a:r>
            <a:r>
              <a:rPr lang="en-AU" dirty="0"/>
              <a:t>that expresses the main idea of that paragraph. This is often (but not always) the first sentence. </a:t>
            </a:r>
          </a:p>
          <a:p>
            <a:r>
              <a:rPr lang="en-AU" dirty="0"/>
              <a:t>If there’s no clear topic sentence, identify the topic of the paragraph and ask ‘what is this paragraph saying about the topic?’</a:t>
            </a:r>
          </a:p>
          <a:p>
            <a:r>
              <a:rPr lang="en-AU" dirty="0"/>
              <a:t>In longer texts, look for introduction &amp; conclusion paragraphs, headings or subheadings</a:t>
            </a:r>
          </a:p>
          <a:p>
            <a:r>
              <a:rPr lang="en-AU" dirty="0"/>
              <a:t>Highlight or list key points in dot point form</a:t>
            </a:r>
          </a:p>
          <a:p>
            <a:endParaRPr lang="en-AU" dirty="0"/>
          </a:p>
        </p:txBody>
      </p:sp>
    </p:spTree>
    <p:extLst>
      <p:ext uri="{BB962C8B-B14F-4D97-AF65-F5344CB8AC3E}">
        <p14:creationId xmlns:p14="http://schemas.microsoft.com/office/powerpoint/2010/main" val="110105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F512-3EB7-4892-993E-87150A612D1C}"/>
              </a:ext>
            </a:extLst>
          </p:cNvPr>
          <p:cNvSpPr>
            <a:spLocks noGrp="1"/>
          </p:cNvSpPr>
          <p:nvPr>
            <p:ph type="title"/>
          </p:nvPr>
        </p:nvSpPr>
        <p:spPr>
          <a:xfrm>
            <a:off x="4965430" y="629268"/>
            <a:ext cx="6586491" cy="1286160"/>
          </a:xfrm>
        </p:spPr>
        <p:txBody>
          <a:bodyPr anchor="b">
            <a:normAutofit/>
          </a:bodyPr>
          <a:lstStyle/>
          <a:p>
            <a:r>
              <a:rPr lang="en-AU" dirty="0"/>
              <a:t>Example 1</a:t>
            </a:r>
          </a:p>
        </p:txBody>
      </p:sp>
      <p:sp>
        <p:nvSpPr>
          <p:cNvPr id="3" name="Content Placeholder 2">
            <a:extLst>
              <a:ext uri="{FF2B5EF4-FFF2-40B4-BE49-F238E27FC236}">
                <a16:creationId xmlns:a16="http://schemas.microsoft.com/office/drawing/2014/main" id="{739D11F0-E48E-4B41-85C0-791AB1476920}"/>
              </a:ext>
            </a:extLst>
          </p:cNvPr>
          <p:cNvSpPr>
            <a:spLocks noGrp="1"/>
          </p:cNvSpPr>
          <p:nvPr>
            <p:ph idx="1"/>
          </p:nvPr>
        </p:nvSpPr>
        <p:spPr>
          <a:xfrm>
            <a:off x="4965431" y="2438400"/>
            <a:ext cx="6586489" cy="3785419"/>
          </a:xfrm>
        </p:spPr>
        <p:txBody>
          <a:bodyPr>
            <a:normAutofit/>
          </a:bodyPr>
          <a:lstStyle/>
          <a:p>
            <a:pPr marL="0" indent="0">
              <a:buNone/>
            </a:pPr>
            <a:r>
              <a:rPr lang="en-GB" sz="2400" dirty="0"/>
              <a:t>Tea is an international drink. It was discovered in China in 2737 BC, and became popular in Japan about three thousand years later. In the 1600s, England tasted tea for the first time. Today, people in Russia, Saudi Arabia, South Africa and India all regularly consume tea. It is considered by some estimations to be the world's favourite beverage.</a:t>
            </a:r>
          </a:p>
          <a:p>
            <a:pPr marL="0" indent="0">
              <a:buNone/>
            </a:pPr>
            <a:endParaRPr lang="en-GB" sz="2400" dirty="0"/>
          </a:p>
          <a:p>
            <a:pPr marL="0" indent="0">
              <a:buNone/>
            </a:pPr>
            <a:r>
              <a:rPr lang="en-GB" sz="2400" dirty="0"/>
              <a:t>Is there a topic sentence?</a:t>
            </a:r>
          </a:p>
          <a:p>
            <a:pPr marL="0" indent="0">
              <a:buNone/>
            </a:pPr>
            <a:r>
              <a:rPr lang="en-GB" sz="2400" b="1" dirty="0"/>
              <a:t>Tea is an international drink.</a:t>
            </a:r>
          </a:p>
          <a:p>
            <a:endParaRPr lang="en-AU" sz="2000" dirty="0"/>
          </a:p>
        </p:txBody>
      </p:sp>
      <p:pic>
        <p:nvPicPr>
          <p:cNvPr id="7170" name="Picture 2" descr="A Guide to Different Types of Tea | Food &amp;amp; Wine">
            <a:extLst>
              <a:ext uri="{FF2B5EF4-FFF2-40B4-BE49-F238E27FC236}">
                <a16:creationId xmlns:a16="http://schemas.microsoft.com/office/drawing/2014/main" id="{865FD4D7-C81F-4598-AD71-0DA517CD83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64" r="15016"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EC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4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FD38-BA30-4D6A-B1BA-D6D3B7B2D7FC}"/>
              </a:ext>
            </a:extLst>
          </p:cNvPr>
          <p:cNvSpPr>
            <a:spLocks noGrp="1"/>
          </p:cNvSpPr>
          <p:nvPr>
            <p:ph type="title"/>
          </p:nvPr>
        </p:nvSpPr>
        <p:spPr>
          <a:xfrm>
            <a:off x="4965430" y="629268"/>
            <a:ext cx="6586491" cy="1286160"/>
          </a:xfrm>
        </p:spPr>
        <p:txBody>
          <a:bodyPr anchor="b">
            <a:normAutofit/>
          </a:bodyPr>
          <a:lstStyle/>
          <a:p>
            <a:r>
              <a:rPr lang="en-AU" dirty="0"/>
              <a:t>Example 2</a:t>
            </a:r>
          </a:p>
        </p:txBody>
      </p:sp>
      <p:sp>
        <p:nvSpPr>
          <p:cNvPr id="3" name="Content Placeholder 2">
            <a:extLst>
              <a:ext uri="{FF2B5EF4-FFF2-40B4-BE49-F238E27FC236}">
                <a16:creationId xmlns:a16="http://schemas.microsoft.com/office/drawing/2014/main" id="{D226C2F3-0041-406C-9C16-04FDDA077391}"/>
              </a:ext>
            </a:extLst>
          </p:cNvPr>
          <p:cNvSpPr>
            <a:spLocks noGrp="1"/>
          </p:cNvSpPr>
          <p:nvPr>
            <p:ph idx="1"/>
          </p:nvPr>
        </p:nvSpPr>
        <p:spPr>
          <a:xfrm>
            <a:off x="4965431" y="2438400"/>
            <a:ext cx="6586489" cy="3785419"/>
          </a:xfrm>
        </p:spPr>
        <p:txBody>
          <a:bodyPr>
            <a:normAutofit/>
          </a:bodyPr>
          <a:lstStyle/>
          <a:p>
            <a:pPr marL="0" indent="0">
              <a:buNone/>
            </a:pPr>
            <a:r>
              <a:rPr lang="en-GB" sz="2000" dirty="0"/>
              <a:t>For most Australians, meat is the main component of any meal. But research has consistently shown that the meat industry has a significant environmental impact. Cattle farming alone is responsible for a large proportion of greenhouse gas emissions. Producing a kilogram of beef emits 60 kilograms of greenhouse gases and requires over 900 gallons of water. While beef clearly has the most dramatic footprint, other animal products also have serious impacts in terms of emissions, water and land use.</a:t>
            </a:r>
          </a:p>
          <a:p>
            <a:pPr marL="0" indent="0">
              <a:buNone/>
            </a:pPr>
            <a:endParaRPr lang="en-GB" sz="2000" dirty="0"/>
          </a:p>
          <a:p>
            <a:pPr marL="0" indent="0">
              <a:buNone/>
            </a:pPr>
            <a:r>
              <a:rPr lang="en-GB" sz="2000" dirty="0"/>
              <a:t>Is there a topic sentence?</a:t>
            </a:r>
          </a:p>
          <a:p>
            <a:pPr marL="0" indent="0">
              <a:buNone/>
            </a:pPr>
            <a:r>
              <a:rPr lang="en-GB" sz="2000" b="1" dirty="0"/>
              <a:t>The meat industry has a significant environmental impact.</a:t>
            </a:r>
          </a:p>
          <a:p>
            <a:pPr marL="0" indent="0">
              <a:buNone/>
            </a:pPr>
            <a:endParaRPr lang="en-AU" sz="2000" dirty="0"/>
          </a:p>
        </p:txBody>
      </p:sp>
      <p:pic>
        <p:nvPicPr>
          <p:cNvPr id="8194" name="Picture 2" descr="Steak frites - Wikipedia">
            <a:extLst>
              <a:ext uri="{FF2B5EF4-FFF2-40B4-BE49-F238E27FC236}">
                <a16:creationId xmlns:a16="http://schemas.microsoft.com/office/drawing/2014/main" id="{B132E176-DCC4-4DD7-A871-2CFA2A06B3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6" r="2086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38C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7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9596-2871-47C6-A780-AE044E7DE434}"/>
              </a:ext>
            </a:extLst>
          </p:cNvPr>
          <p:cNvSpPr>
            <a:spLocks noGrp="1"/>
          </p:cNvSpPr>
          <p:nvPr>
            <p:ph type="title"/>
          </p:nvPr>
        </p:nvSpPr>
        <p:spPr>
          <a:xfrm>
            <a:off x="4965430" y="629268"/>
            <a:ext cx="6586491" cy="1286160"/>
          </a:xfrm>
        </p:spPr>
        <p:txBody>
          <a:bodyPr anchor="b">
            <a:normAutofit/>
          </a:bodyPr>
          <a:lstStyle/>
          <a:p>
            <a:r>
              <a:rPr lang="en-AU" dirty="0"/>
              <a:t>Example 3</a:t>
            </a:r>
          </a:p>
        </p:txBody>
      </p:sp>
      <p:sp>
        <p:nvSpPr>
          <p:cNvPr id="3" name="Content Placeholder 2">
            <a:extLst>
              <a:ext uri="{FF2B5EF4-FFF2-40B4-BE49-F238E27FC236}">
                <a16:creationId xmlns:a16="http://schemas.microsoft.com/office/drawing/2014/main" id="{430AFA8A-11FE-45D9-B121-1A1B696C6026}"/>
              </a:ext>
            </a:extLst>
          </p:cNvPr>
          <p:cNvSpPr>
            <a:spLocks noGrp="1"/>
          </p:cNvSpPr>
          <p:nvPr>
            <p:ph idx="1"/>
          </p:nvPr>
        </p:nvSpPr>
        <p:spPr>
          <a:xfrm>
            <a:off x="4965431" y="2438400"/>
            <a:ext cx="6586489" cy="3785419"/>
          </a:xfrm>
        </p:spPr>
        <p:txBody>
          <a:bodyPr>
            <a:normAutofit/>
          </a:bodyPr>
          <a:lstStyle/>
          <a:p>
            <a:pPr marL="0" indent="0">
              <a:buNone/>
            </a:pPr>
            <a:r>
              <a:rPr lang="en-GB" sz="2000"/>
              <a:t>Alfred Hitchcock was a man with a vivid imagination, strong creative skills and a passion for life. With his unique style and razor-sharp wit, he produced and directed some of the most thrilling films that had the audience almost swooning with fright and falling off their seats with laughter.</a:t>
            </a:r>
          </a:p>
          <a:p>
            <a:pPr marL="0" indent="0">
              <a:buNone/>
            </a:pPr>
            <a:endParaRPr lang="en-GB" sz="2000"/>
          </a:p>
          <a:p>
            <a:pPr marL="0" indent="0">
              <a:buNone/>
            </a:pPr>
            <a:r>
              <a:rPr lang="en-GB" sz="2000"/>
              <a:t>1. What is the topic?</a:t>
            </a:r>
          </a:p>
          <a:p>
            <a:pPr marL="0" indent="0">
              <a:buNone/>
            </a:pPr>
            <a:r>
              <a:rPr lang="en-GB" sz="2000" b="1"/>
              <a:t>Alfred Hitchcock</a:t>
            </a:r>
          </a:p>
          <a:p>
            <a:pPr marL="0" indent="0">
              <a:buNone/>
            </a:pPr>
            <a:r>
              <a:rPr lang="en-GB" sz="2000"/>
              <a:t>2. What is this paragraph saying about the topic?</a:t>
            </a:r>
          </a:p>
          <a:p>
            <a:pPr marL="0" indent="0">
              <a:buNone/>
            </a:pPr>
            <a:r>
              <a:rPr lang="en-GB" sz="2000" b="1"/>
              <a:t>He was a great film maker</a:t>
            </a:r>
          </a:p>
        </p:txBody>
      </p:sp>
      <p:pic>
        <p:nvPicPr>
          <p:cNvPr id="4102" name="Picture 6" descr="Alfred Hitchcock: 5 Great Quotations From the Great Director | Time">
            <a:extLst>
              <a:ext uri="{FF2B5EF4-FFF2-40B4-BE49-F238E27FC236}">
                <a16:creationId xmlns:a16="http://schemas.microsoft.com/office/drawing/2014/main" id="{88C623B6-3F6F-4517-A47C-B6C58B9C7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5" r="1043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4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C8DC6F-65BF-4DD6-A516-CAF7C61DF042}"/>
              </a:ext>
            </a:extLst>
          </p:cNvPr>
          <p:cNvSpPr>
            <a:spLocks noGrp="1"/>
          </p:cNvSpPr>
          <p:nvPr>
            <p:ph type="title"/>
          </p:nvPr>
        </p:nvSpPr>
        <p:spPr>
          <a:xfrm>
            <a:off x="572493" y="238539"/>
            <a:ext cx="11018520" cy="1434415"/>
          </a:xfrm>
        </p:spPr>
        <p:txBody>
          <a:bodyPr anchor="b">
            <a:normAutofit/>
          </a:bodyPr>
          <a:lstStyle/>
          <a:p>
            <a:r>
              <a:rPr lang="en-AU" sz="5400"/>
              <a:t>Step 3: Ignore unnecessary information</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B13923-9FDA-49A3-A6FE-0CAE7C3E59D9}"/>
              </a:ext>
            </a:extLst>
          </p:cNvPr>
          <p:cNvSpPr>
            <a:spLocks noGrp="1"/>
          </p:cNvSpPr>
          <p:nvPr>
            <p:ph idx="1"/>
          </p:nvPr>
        </p:nvSpPr>
        <p:spPr>
          <a:xfrm>
            <a:off x="572493" y="2071316"/>
            <a:ext cx="6713552" cy="4119172"/>
          </a:xfrm>
        </p:spPr>
        <p:txBody>
          <a:bodyPr anchor="t">
            <a:normAutofit/>
          </a:bodyPr>
          <a:lstStyle/>
          <a:p>
            <a:r>
              <a:rPr lang="en-AU" sz="2200"/>
              <a:t>Don’t include examples </a:t>
            </a:r>
          </a:p>
          <a:p>
            <a:pPr lvl="1"/>
            <a:r>
              <a:rPr lang="en-AU" sz="2200"/>
              <a:t>Mineral ores </a:t>
            </a:r>
            <a:r>
              <a:rPr lang="en-AU" sz="2200" strike="sngStrike"/>
              <a:t>like iron or copper</a:t>
            </a:r>
            <a:r>
              <a:rPr lang="en-AU" sz="2200"/>
              <a:t> can be mined with explosives </a:t>
            </a:r>
            <a:r>
              <a:rPr lang="en-AU" sz="2200" strike="sngStrike"/>
              <a:t>such as dynamite</a:t>
            </a:r>
            <a:r>
              <a:rPr lang="en-AU" sz="2200"/>
              <a:t> </a:t>
            </a:r>
          </a:p>
          <a:p>
            <a:r>
              <a:rPr lang="en-AU" sz="2200"/>
              <a:t>Don’t include anecdotes or background info</a:t>
            </a:r>
          </a:p>
          <a:p>
            <a:pPr lvl="1"/>
            <a:r>
              <a:rPr lang="en-AU" sz="2200"/>
              <a:t>Mountain biking is a dangerous sport. </a:t>
            </a:r>
            <a:r>
              <a:rPr lang="en-AU" sz="2200" strike="sngStrike"/>
              <a:t>Billy, aged 13, broke both his collarbone and jawbone, resulting in expensive dental work and permanent loss of movement.</a:t>
            </a:r>
          </a:p>
          <a:p>
            <a:r>
              <a:rPr lang="en-AU" sz="2200"/>
              <a:t>Don’t include extra detail or description</a:t>
            </a:r>
          </a:p>
          <a:p>
            <a:pPr lvl="1"/>
            <a:r>
              <a:rPr lang="en-AU" sz="2200"/>
              <a:t>Tea, </a:t>
            </a:r>
            <a:r>
              <a:rPr lang="en-AU" sz="2200" strike="sngStrike"/>
              <a:t>whether of the Chinese or Indian variety,</a:t>
            </a:r>
            <a:r>
              <a:rPr lang="en-AU" sz="2200"/>
              <a:t> is </a:t>
            </a:r>
            <a:r>
              <a:rPr lang="en-AU" sz="2200" strike="sngStrike"/>
              <a:t>well known to be</a:t>
            </a:r>
            <a:r>
              <a:rPr lang="en-AU" sz="2200"/>
              <a:t> high in antioxidants</a:t>
            </a:r>
          </a:p>
        </p:txBody>
      </p:sp>
      <p:pic>
        <p:nvPicPr>
          <p:cNvPr id="9218" name="Picture 2" descr="How to Delete a Facebook Group">
            <a:extLst>
              <a:ext uri="{FF2B5EF4-FFF2-40B4-BE49-F238E27FC236}">
                <a16:creationId xmlns:a16="http://schemas.microsoft.com/office/drawing/2014/main" id="{1C89CADC-B8B2-4017-B7EF-99D43D06C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12" r="-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7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0FD1-12C1-4B45-A9D3-42410915C519}"/>
              </a:ext>
            </a:extLst>
          </p:cNvPr>
          <p:cNvSpPr>
            <a:spLocks noGrp="1"/>
          </p:cNvSpPr>
          <p:nvPr>
            <p:ph type="title"/>
          </p:nvPr>
        </p:nvSpPr>
        <p:spPr>
          <a:xfrm>
            <a:off x="4965430" y="629268"/>
            <a:ext cx="6586491" cy="1286160"/>
          </a:xfrm>
        </p:spPr>
        <p:txBody>
          <a:bodyPr anchor="b">
            <a:normAutofit/>
          </a:bodyPr>
          <a:lstStyle/>
          <a:p>
            <a:r>
              <a:rPr lang="en-AU" dirty="0"/>
              <a:t>Step 4: Re-write</a:t>
            </a:r>
          </a:p>
        </p:txBody>
      </p:sp>
      <p:sp>
        <p:nvSpPr>
          <p:cNvPr id="3" name="Content Placeholder 2">
            <a:extLst>
              <a:ext uri="{FF2B5EF4-FFF2-40B4-BE49-F238E27FC236}">
                <a16:creationId xmlns:a16="http://schemas.microsoft.com/office/drawing/2014/main" id="{61FF690D-7A81-4C2E-9A97-DD47B41A56AD}"/>
              </a:ext>
            </a:extLst>
          </p:cNvPr>
          <p:cNvSpPr>
            <a:spLocks noGrp="1"/>
          </p:cNvSpPr>
          <p:nvPr>
            <p:ph idx="1"/>
          </p:nvPr>
        </p:nvSpPr>
        <p:spPr>
          <a:xfrm>
            <a:off x="4965431" y="2438400"/>
            <a:ext cx="6586489" cy="3785419"/>
          </a:xfrm>
        </p:spPr>
        <p:txBody>
          <a:bodyPr>
            <a:normAutofit fontScale="92500" lnSpcReduction="10000"/>
          </a:bodyPr>
          <a:lstStyle/>
          <a:p>
            <a:r>
              <a:rPr lang="en-AU" sz="2400" dirty="0"/>
              <a:t>From your dot points or notes, re-write the summary in full sentences</a:t>
            </a:r>
          </a:p>
          <a:p>
            <a:r>
              <a:rPr lang="en-AU" sz="2400" dirty="0"/>
              <a:t>As with paraphrasing:</a:t>
            </a:r>
          </a:p>
          <a:p>
            <a:pPr lvl="1"/>
            <a:r>
              <a:rPr lang="en-AU" dirty="0"/>
              <a:t>Use your own words, as though explaining to a friend </a:t>
            </a:r>
          </a:p>
          <a:p>
            <a:pPr lvl="1"/>
            <a:r>
              <a:rPr lang="en-AU" dirty="0"/>
              <a:t>Keep language simple and straightforward</a:t>
            </a:r>
          </a:p>
          <a:p>
            <a:pPr lvl="1"/>
            <a:r>
              <a:rPr lang="en-AU" dirty="0"/>
              <a:t>Don’t look at original to avoid sounding too similar</a:t>
            </a:r>
          </a:p>
          <a:p>
            <a:r>
              <a:rPr lang="en-AU" sz="2400" dirty="0"/>
              <a:t>Don’t OVER summarize! </a:t>
            </a:r>
          </a:p>
          <a:p>
            <a:pPr lvl="1"/>
            <a:r>
              <a:rPr lang="en-AU" sz="2000" dirty="0"/>
              <a:t>A three-word summary of a page of text is </a:t>
            </a:r>
            <a:r>
              <a:rPr lang="en-AU" sz="2000" b="1" dirty="0"/>
              <a:t>too short</a:t>
            </a:r>
            <a:r>
              <a:rPr lang="en-AU" sz="2000" dirty="0"/>
              <a:t>. </a:t>
            </a:r>
          </a:p>
          <a:p>
            <a:pPr lvl="1"/>
            <a:r>
              <a:rPr lang="en-AU" sz="2000" dirty="0"/>
              <a:t>Needs to include the main points as well as just the overall topic</a:t>
            </a:r>
          </a:p>
        </p:txBody>
      </p:sp>
      <p:pic>
        <p:nvPicPr>
          <p:cNvPr id="4" name="Picture 3">
            <a:extLst>
              <a:ext uri="{FF2B5EF4-FFF2-40B4-BE49-F238E27FC236}">
                <a16:creationId xmlns:a16="http://schemas.microsoft.com/office/drawing/2014/main" id="{3413F587-4450-4CF2-8CBF-18D0B14DE538}"/>
              </a:ext>
            </a:extLst>
          </p:cNvPr>
          <p:cNvPicPr>
            <a:picLocks noChangeAspect="1"/>
          </p:cNvPicPr>
          <p:nvPr/>
        </p:nvPicPr>
        <p:blipFill rotWithShape="1">
          <a:blip r:embed="rId2"/>
          <a:srcRect l="35184" r="2172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4B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3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F08B-380B-44E8-B6A5-B5E536E4D619}"/>
              </a:ext>
            </a:extLst>
          </p:cNvPr>
          <p:cNvSpPr>
            <a:spLocks noGrp="1"/>
          </p:cNvSpPr>
          <p:nvPr>
            <p:ph type="title"/>
          </p:nvPr>
        </p:nvSpPr>
        <p:spPr>
          <a:xfrm>
            <a:off x="4965430" y="629268"/>
            <a:ext cx="6586491" cy="1286160"/>
          </a:xfrm>
        </p:spPr>
        <p:txBody>
          <a:bodyPr anchor="b">
            <a:normAutofit/>
          </a:bodyPr>
          <a:lstStyle/>
          <a:p>
            <a:r>
              <a:rPr lang="en-AU" dirty="0"/>
              <a:t>Step 5: Check and compare</a:t>
            </a:r>
          </a:p>
        </p:txBody>
      </p:sp>
      <p:sp>
        <p:nvSpPr>
          <p:cNvPr id="3" name="Content Placeholder 2">
            <a:extLst>
              <a:ext uri="{FF2B5EF4-FFF2-40B4-BE49-F238E27FC236}">
                <a16:creationId xmlns:a16="http://schemas.microsoft.com/office/drawing/2014/main" id="{794A344F-9CE8-4570-B8E3-D8720E58CD20}"/>
              </a:ext>
            </a:extLst>
          </p:cNvPr>
          <p:cNvSpPr>
            <a:spLocks noGrp="1"/>
          </p:cNvSpPr>
          <p:nvPr>
            <p:ph idx="1"/>
          </p:nvPr>
        </p:nvSpPr>
        <p:spPr>
          <a:xfrm>
            <a:off x="4965431" y="2438400"/>
            <a:ext cx="6586489" cy="3785419"/>
          </a:xfrm>
        </p:spPr>
        <p:txBody>
          <a:bodyPr>
            <a:normAutofit/>
          </a:bodyPr>
          <a:lstStyle/>
          <a:p>
            <a:r>
              <a:rPr lang="en-AU" dirty="0"/>
              <a:t>Check the original text again to make sure you have included the </a:t>
            </a:r>
            <a:r>
              <a:rPr lang="en-AU" b="1" dirty="0"/>
              <a:t>key</a:t>
            </a:r>
            <a:r>
              <a:rPr lang="en-AU" dirty="0"/>
              <a:t> points.</a:t>
            </a:r>
          </a:p>
          <a:p>
            <a:r>
              <a:rPr lang="en-AU" dirty="0"/>
              <a:t>Make sure it’s not too similar. </a:t>
            </a:r>
          </a:p>
          <a:p>
            <a:r>
              <a:rPr lang="en-AU" dirty="0"/>
              <a:t>Add quotation marks if you have used any unique terms.</a:t>
            </a:r>
          </a:p>
          <a:p>
            <a:r>
              <a:rPr lang="en-AU" dirty="0"/>
              <a:t>Record all source and author details for future reference.</a:t>
            </a:r>
          </a:p>
        </p:txBody>
      </p:sp>
      <p:pic>
        <p:nvPicPr>
          <p:cNvPr id="4" name="Picture 2" descr="When Was the Last Time You Truly Examined Your Life?">
            <a:extLst>
              <a:ext uri="{FF2B5EF4-FFF2-40B4-BE49-F238E27FC236}">
                <a16:creationId xmlns:a16="http://schemas.microsoft.com/office/drawing/2014/main" id="{922368D0-150C-43EE-9E9B-F1AF0A3FE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487" r="2674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CD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95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7" name="Freeform: Shape 7176">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4A5AC485-1593-4C3A-9363-A51C9558EA98}"/>
              </a:ext>
            </a:extLst>
          </p:cNvPr>
          <p:cNvSpPr txBox="1">
            <a:spLocks/>
          </p:cNvSpPr>
          <p:nvPr/>
        </p:nvSpPr>
        <p:spPr>
          <a:xfrm>
            <a:off x="1137034" y="609599"/>
            <a:ext cx="5338194" cy="1322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Quotation</a:t>
            </a:r>
          </a:p>
        </p:txBody>
      </p:sp>
      <p:sp>
        <p:nvSpPr>
          <p:cNvPr id="3" name="Content Placeholder 2">
            <a:extLst>
              <a:ext uri="{FF2B5EF4-FFF2-40B4-BE49-F238E27FC236}">
                <a16:creationId xmlns:a16="http://schemas.microsoft.com/office/drawing/2014/main" id="{4AF73EBD-5EF2-435A-AE79-FD087296C936}"/>
              </a:ext>
            </a:extLst>
          </p:cNvPr>
          <p:cNvSpPr>
            <a:spLocks noGrp="1"/>
          </p:cNvSpPr>
          <p:nvPr>
            <p:ph idx="1"/>
          </p:nvPr>
        </p:nvSpPr>
        <p:spPr>
          <a:xfrm>
            <a:off x="1137034" y="2194101"/>
            <a:ext cx="4742771" cy="3983415"/>
          </a:xfrm>
        </p:spPr>
        <p:txBody>
          <a:bodyPr vert="horz" lIns="91440" tIns="45720" rIns="91440" bIns="45720" rtlCol="0">
            <a:normAutofit/>
          </a:bodyPr>
          <a:lstStyle/>
          <a:p>
            <a:r>
              <a:rPr lang="en-US" sz="2000" dirty="0"/>
              <a:t>Exactly the same as the original. Matches the source word for word</a:t>
            </a:r>
          </a:p>
          <a:p>
            <a:r>
              <a:rPr lang="en-US" sz="2000" dirty="0"/>
              <a:t>Short – max 100 words</a:t>
            </a:r>
          </a:p>
          <a:p>
            <a:r>
              <a:rPr lang="en-US" sz="2000" dirty="0"/>
              <a:t>Use quotation marks to show they’re someone else’s words</a:t>
            </a:r>
          </a:p>
          <a:p>
            <a:r>
              <a:rPr lang="en-US" sz="2000" b="1" dirty="0">
                <a:solidFill>
                  <a:schemeClr val="accent2"/>
                </a:solidFill>
              </a:rPr>
              <a:t>Must be referenced</a:t>
            </a:r>
          </a:p>
          <a:p>
            <a:pPr lvl="1"/>
            <a:r>
              <a:rPr lang="en-US" sz="2000" b="1" dirty="0">
                <a:solidFill>
                  <a:schemeClr val="accent2"/>
                </a:solidFill>
              </a:rPr>
              <a:t>Date &amp; author name in brackets immediately afterwards</a:t>
            </a:r>
          </a:p>
          <a:p>
            <a:pPr lvl="1"/>
            <a:r>
              <a:rPr lang="en-US" sz="2000" b="1" dirty="0">
                <a:solidFill>
                  <a:schemeClr val="accent2"/>
                </a:solidFill>
              </a:rPr>
              <a:t>Source listed in bibliography</a:t>
            </a:r>
          </a:p>
        </p:txBody>
      </p:sp>
      <p:pic>
        <p:nvPicPr>
          <p:cNvPr id="7170" name="Picture 2" descr="Quibbles over quotation marks - Editor Group">
            <a:extLst>
              <a:ext uri="{FF2B5EF4-FFF2-40B4-BE49-F238E27FC236}">
                <a16:creationId xmlns:a16="http://schemas.microsoft.com/office/drawing/2014/main" id="{EEA2D964-FA60-4ECF-B3F1-B92580049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65" b="57608"/>
          <a:stretch/>
        </p:blipFill>
        <p:spPr bwMode="auto">
          <a:xfrm>
            <a:off x="7612912" y="5003316"/>
            <a:ext cx="3740887" cy="862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89CF0B-8C71-F0DB-13A0-8C41E6DA3349}"/>
              </a:ext>
            </a:extLst>
          </p:cNvPr>
          <p:cNvSpPr txBox="1"/>
          <p:nvPr/>
        </p:nvSpPr>
        <p:spPr>
          <a:xfrm>
            <a:off x="7499759" y="992532"/>
            <a:ext cx="385404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Evidence suggests that the Australian landscape was </a:t>
            </a:r>
            <a:r>
              <a:rPr kumimoji="0" lang="en-AU"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“skilfully managed and shaped” (Reynolds, 2000)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by the Aboriginal people through the use of fire.</a:t>
            </a:r>
          </a:p>
        </p:txBody>
      </p:sp>
      <p:sp>
        <p:nvSpPr>
          <p:cNvPr id="6" name="TextBox 5">
            <a:extLst>
              <a:ext uri="{FF2B5EF4-FFF2-40B4-BE49-F238E27FC236}">
                <a16:creationId xmlns:a16="http://schemas.microsoft.com/office/drawing/2014/main" id="{E54E8FA5-507D-6C1A-44D7-1E3C9ECBB36D}"/>
              </a:ext>
            </a:extLst>
          </p:cNvPr>
          <p:cNvSpPr txBox="1"/>
          <p:nvPr/>
        </p:nvSpPr>
        <p:spPr>
          <a:xfrm>
            <a:off x="7239000" y="3429000"/>
            <a:ext cx="15267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Quotation marks around the words that are exactly the same</a:t>
            </a:r>
          </a:p>
        </p:txBody>
      </p:sp>
      <p:sp>
        <p:nvSpPr>
          <p:cNvPr id="7" name="TextBox 6">
            <a:extLst>
              <a:ext uri="{FF2B5EF4-FFF2-40B4-BE49-F238E27FC236}">
                <a16:creationId xmlns:a16="http://schemas.microsoft.com/office/drawing/2014/main" id="{AEA81BEB-6929-B5E2-7BBF-B3F7E6ECA285}"/>
              </a:ext>
            </a:extLst>
          </p:cNvPr>
          <p:cNvSpPr txBox="1"/>
          <p:nvPr/>
        </p:nvSpPr>
        <p:spPr>
          <a:xfrm>
            <a:off x="10124991" y="3326312"/>
            <a:ext cx="1526796"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Author last name, year &amp; page number (if there is one), in brackets straight after</a:t>
            </a:r>
          </a:p>
        </p:txBody>
      </p:sp>
      <p:cxnSp>
        <p:nvCxnSpPr>
          <p:cNvPr id="9" name="Straight Arrow Connector 8">
            <a:extLst>
              <a:ext uri="{FF2B5EF4-FFF2-40B4-BE49-F238E27FC236}">
                <a16:creationId xmlns:a16="http://schemas.microsoft.com/office/drawing/2014/main" id="{2436125A-935B-A268-EE08-E53BC0E97286}"/>
              </a:ext>
            </a:extLst>
          </p:cNvPr>
          <p:cNvCxnSpPr>
            <a:cxnSpLocks/>
            <a:stCxn id="6" idx="0"/>
          </p:cNvCxnSpPr>
          <p:nvPr/>
        </p:nvCxnSpPr>
        <p:spPr>
          <a:xfrm flipV="1">
            <a:off x="8002398" y="2315361"/>
            <a:ext cx="294314" cy="11136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E8F279-12AC-E188-FCA9-DBE7DBCD717E}"/>
              </a:ext>
            </a:extLst>
          </p:cNvPr>
          <p:cNvCxnSpPr>
            <a:cxnSpLocks/>
          </p:cNvCxnSpPr>
          <p:nvPr/>
        </p:nvCxnSpPr>
        <p:spPr>
          <a:xfrm flipH="1" flipV="1">
            <a:off x="9562749" y="2406484"/>
            <a:ext cx="881545" cy="9198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5061479-D0D2-B460-FD18-1D9181017511}"/>
              </a:ext>
            </a:extLst>
          </p:cNvPr>
          <p:cNvSpPr txBox="1"/>
          <p:nvPr/>
        </p:nvSpPr>
        <p:spPr>
          <a:xfrm>
            <a:off x="9085278" y="5305771"/>
            <a:ext cx="1526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4472C4"/>
                </a:solidFill>
                <a:effectLst/>
                <a:uLnTx/>
                <a:uFillTx/>
                <a:latin typeface="Cooper Black" panose="0208090404030B020404" pitchFamily="18" charset="0"/>
                <a:ea typeface="+mn-ea"/>
                <a:cs typeface="+mn-cs"/>
              </a:rPr>
              <a:t>Quotation</a:t>
            </a:r>
          </a:p>
        </p:txBody>
      </p:sp>
    </p:spTree>
    <p:extLst>
      <p:ext uri="{BB962C8B-B14F-4D97-AF65-F5344CB8AC3E}">
        <p14:creationId xmlns:p14="http://schemas.microsoft.com/office/powerpoint/2010/main" val="302960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7" name="Freeform: Shape 7176">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4A5AC485-1593-4C3A-9363-A51C9558EA98}"/>
              </a:ext>
            </a:extLst>
          </p:cNvPr>
          <p:cNvSpPr txBox="1">
            <a:spLocks/>
          </p:cNvSpPr>
          <p:nvPr/>
        </p:nvSpPr>
        <p:spPr>
          <a:xfrm>
            <a:off x="1137034" y="609599"/>
            <a:ext cx="5338194" cy="1322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Paraphrase</a:t>
            </a:r>
          </a:p>
        </p:txBody>
      </p:sp>
      <p:sp>
        <p:nvSpPr>
          <p:cNvPr id="3" name="Content Placeholder 2">
            <a:extLst>
              <a:ext uri="{FF2B5EF4-FFF2-40B4-BE49-F238E27FC236}">
                <a16:creationId xmlns:a16="http://schemas.microsoft.com/office/drawing/2014/main" id="{4AF73EBD-5EF2-435A-AE79-FD087296C936}"/>
              </a:ext>
            </a:extLst>
          </p:cNvPr>
          <p:cNvSpPr>
            <a:spLocks noGrp="1"/>
          </p:cNvSpPr>
          <p:nvPr>
            <p:ph idx="1"/>
          </p:nvPr>
        </p:nvSpPr>
        <p:spPr>
          <a:xfrm>
            <a:off x="1137034" y="2194101"/>
            <a:ext cx="4742771" cy="3983415"/>
          </a:xfrm>
        </p:spPr>
        <p:txBody>
          <a:bodyPr vert="horz" lIns="91440" tIns="45720" rIns="91440" bIns="45720" rtlCol="0">
            <a:normAutofit/>
          </a:bodyPr>
          <a:lstStyle/>
          <a:p>
            <a:r>
              <a:rPr lang="en-US" sz="2000" dirty="0"/>
              <a:t>In your own words – should</a:t>
            </a:r>
            <a:r>
              <a:rPr lang="en-GB" sz="2000" dirty="0"/>
              <a:t> NOT use any of the exact same phrases or the exact same words</a:t>
            </a:r>
          </a:p>
          <a:p>
            <a:r>
              <a:rPr lang="en-US" sz="2000" dirty="0"/>
              <a:t>Contains </a:t>
            </a:r>
            <a:r>
              <a:rPr lang="en-US" sz="2000" b="1" dirty="0"/>
              <a:t>most or all </a:t>
            </a:r>
            <a:r>
              <a:rPr lang="en-US" sz="2000" dirty="0"/>
              <a:t>of the same information</a:t>
            </a:r>
          </a:p>
          <a:p>
            <a:r>
              <a:rPr lang="en-US" sz="2000" b="1" dirty="0">
                <a:solidFill>
                  <a:schemeClr val="accent2"/>
                </a:solidFill>
              </a:rPr>
              <a:t>STILL should be referenced</a:t>
            </a:r>
          </a:p>
          <a:p>
            <a:pPr lvl="1"/>
            <a:r>
              <a:rPr lang="en-US" sz="2000" b="1" dirty="0">
                <a:solidFill>
                  <a:schemeClr val="accent2"/>
                </a:solidFill>
              </a:rPr>
              <a:t>Date in brackets after author name</a:t>
            </a:r>
          </a:p>
          <a:p>
            <a:pPr lvl="1"/>
            <a:r>
              <a:rPr lang="en-US" sz="2000" b="1" dirty="0">
                <a:solidFill>
                  <a:schemeClr val="accent2"/>
                </a:solidFill>
              </a:rPr>
              <a:t>Source listed in bibliography</a:t>
            </a:r>
          </a:p>
        </p:txBody>
      </p:sp>
      <p:sp>
        <p:nvSpPr>
          <p:cNvPr id="4" name="TextBox 3">
            <a:extLst>
              <a:ext uri="{FF2B5EF4-FFF2-40B4-BE49-F238E27FC236}">
                <a16:creationId xmlns:a16="http://schemas.microsoft.com/office/drawing/2014/main" id="{A389CF0B-8C71-F0DB-13A0-8C41E6DA3349}"/>
              </a:ext>
            </a:extLst>
          </p:cNvPr>
          <p:cNvSpPr txBox="1"/>
          <p:nvPr/>
        </p:nvSpPr>
        <p:spPr>
          <a:xfrm>
            <a:off x="7499759" y="992532"/>
            <a:ext cx="385404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Reynolds (2000)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suggests that the Australian landscape was carefully controlled by the Aboriginal people through the use of fire.</a:t>
            </a:r>
          </a:p>
        </p:txBody>
      </p:sp>
      <p:sp>
        <p:nvSpPr>
          <p:cNvPr id="6" name="TextBox 5">
            <a:extLst>
              <a:ext uri="{FF2B5EF4-FFF2-40B4-BE49-F238E27FC236}">
                <a16:creationId xmlns:a16="http://schemas.microsoft.com/office/drawing/2014/main" id="{E54E8FA5-507D-6C1A-44D7-1E3C9ECBB36D}"/>
              </a:ext>
            </a:extLst>
          </p:cNvPr>
          <p:cNvSpPr txBox="1"/>
          <p:nvPr/>
        </p:nvSpPr>
        <p:spPr>
          <a:xfrm>
            <a:off x="7239000" y="3429000"/>
            <a:ext cx="15267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Last name of person whose ideas you are explaining</a:t>
            </a:r>
          </a:p>
        </p:txBody>
      </p:sp>
      <p:sp>
        <p:nvSpPr>
          <p:cNvPr id="7" name="TextBox 6">
            <a:extLst>
              <a:ext uri="{FF2B5EF4-FFF2-40B4-BE49-F238E27FC236}">
                <a16:creationId xmlns:a16="http://schemas.microsoft.com/office/drawing/2014/main" id="{AEA81BEB-6929-B5E2-7BBF-B3F7E6ECA285}"/>
              </a:ext>
            </a:extLst>
          </p:cNvPr>
          <p:cNvSpPr txBox="1"/>
          <p:nvPr/>
        </p:nvSpPr>
        <p:spPr>
          <a:xfrm>
            <a:off x="10032534" y="3326312"/>
            <a:ext cx="1619253"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Year &amp; page number (if there is one), in brackets straight after</a:t>
            </a:r>
          </a:p>
        </p:txBody>
      </p:sp>
      <p:cxnSp>
        <p:nvCxnSpPr>
          <p:cNvPr id="9" name="Straight Arrow Connector 8">
            <a:extLst>
              <a:ext uri="{FF2B5EF4-FFF2-40B4-BE49-F238E27FC236}">
                <a16:creationId xmlns:a16="http://schemas.microsoft.com/office/drawing/2014/main" id="{2436125A-935B-A268-EE08-E53BC0E97286}"/>
              </a:ext>
            </a:extLst>
          </p:cNvPr>
          <p:cNvCxnSpPr>
            <a:cxnSpLocks/>
          </p:cNvCxnSpPr>
          <p:nvPr/>
        </p:nvCxnSpPr>
        <p:spPr>
          <a:xfrm flipV="1">
            <a:off x="7751428" y="1853967"/>
            <a:ext cx="318781" cy="15750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E8F279-12AC-E188-FCA9-DBE7DBCD717E}"/>
              </a:ext>
            </a:extLst>
          </p:cNvPr>
          <p:cNvCxnSpPr>
            <a:cxnSpLocks/>
          </p:cNvCxnSpPr>
          <p:nvPr/>
        </p:nvCxnSpPr>
        <p:spPr>
          <a:xfrm flipH="1" flipV="1">
            <a:off x="8923179" y="1932487"/>
            <a:ext cx="1521115" cy="13938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4" descr="How to Paraphrase?">
            <a:extLst>
              <a:ext uri="{FF2B5EF4-FFF2-40B4-BE49-F238E27FC236}">
                <a16:creationId xmlns:a16="http://schemas.microsoft.com/office/drawing/2014/main" id="{DFD923E7-AEDA-5810-CA5B-CB0CD16A31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043" b="23665"/>
          <a:stretch/>
        </p:blipFill>
        <p:spPr bwMode="auto">
          <a:xfrm>
            <a:off x="7977239" y="5352983"/>
            <a:ext cx="3171019" cy="57598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8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7" name="Freeform: Shape 7176">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4A5AC485-1593-4C3A-9363-A51C9558EA98}"/>
              </a:ext>
            </a:extLst>
          </p:cNvPr>
          <p:cNvSpPr txBox="1">
            <a:spLocks/>
          </p:cNvSpPr>
          <p:nvPr/>
        </p:nvSpPr>
        <p:spPr>
          <a:xfrm>
            <a:off x="1137034" y="609599"/>
            <a:ext cx="5338194" cy="1322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Summary</a:t>
            </a:r>
          </a:p>
        </p:txBody>
      </p:sp>
      <p:sp>
        <p:nvSpPr>
          <p:cNvPr id="3" name="Content Placeholder 2">
            <a:extLst>
              <a:ext uri="{FF2B5EF4-FFF2-40B4-BE49-F238E27FC236}">
                <a16:creationId xmlns:a16="http://schemas.microsoft.com/office/drawing/2014/main" id="{4AF73EBD-5EF2-435A-AE79-FD087296C936}"/>
              </a:ext>
            </a:extLst>
          </p:cNvPr>
          <p:cNvSpPr>
            <a:spLocks noGrp="1"/>
          </p:cNvSpPr>
          <p:nvPr>
            <p:ph idx="1"/>
          </p:nvPr>
        </p:nvSpPr>
        <p:spPr>
          <a:xfrm>
            <a:off x="1137034" y="2194101"/>
            <a:ext cx="4742771" cy="3983415"/>
          </a:xfrm>
        </p:spPr>
        <p:txBody>
          <a:bodyPr vert="horz" lIns="91440" tIns="45720" rIns="91440" bIns="45720" rtlCol="0">
            <a:normAutofit/>
          </a:bodyPr>
          <a:lstStyle/>
          <a:p>
            <a:r>
              <a:rPr lang="en-US" sz="2000" dirty="0"/>
              <a:t>In your own words – should</a:t>
            </a:r>
            <a:r>
              <a:rPr lang="en-GB" sz="2000" dirty="0"/>
              <a:t> NOT use any of the exact same phrases or the exact same words</a:t>
            </a:r>
          </a:p>
          <a:p>
            <a:r>
              <a:rPr lang="en-US" sz="2000" dirty="0"/>
              <a:t>Contains </a:t>
            </a:r>
            <a:r>
              <a:rPr lang="en-US" sz="2000" b="1" dirty="0"/>
              <a:t>only the key points </a:t>
            </a:r>
            <a:r>
              <a:rPr lang="en-US" sz="2000" dirty="0"/>
              <a:t>of the source information</a:t>
            </a:r>
          </a:p>
          <a:p>
            <a:r>
              <a:rPr lang="en-US" sz="2000" dirty="0"/>
              <a:t>Usually much shorter than original</a:t>
            </a:r>
          </a:p>
          <a:p>
            <a:r>
              <a:rPr lang="en-US" sz="2000" b="1" dirty="0">
                <a:solidFill>
                  <a:schemeClr val="accent2"/>
                </a:solidFill>
              </a:rPr>
              <a:t>STILL should be referenced</a:t>
            </a:r>
          </a:p>
          <a:p>
            <a:pPr lvl="1"/>
            <a:r>
              <a:rPr lang="en-US" sz="2000" b="1" dirty="0">
                <a:solidFill>
                  <a:schemeClr val="accent2"/>
                </a:solidFill>
              </a:rPr>
              <a:t>Date in brackets after author name</a:t>
            </a:r>
          </a:p>
          <a:p>
            <a:pPr lvl="1"/>
            <a:r>
              <a:rPr lang="en-US" sz="2000" b="1" dirty="0">
                <a:solidFill>
                  <a:schemeClr val="accent2"/>
                </a:solidFill>
              </a:rPr>
              <a:t>Source listed in bibliography</a:t>
            </a:r>
          </a:p>
        </p:txBody>
      </p:sp>
      <p:sp>
        <p:nvSpPr>
          <p:cNvPr id="4" name="TextBox 3">
            <a:extLst>
              <a:ext uri="{FF2B5EF4-FFF2-40B4-BE49-F238E27FC236}">
                <a16:creationId xmlns:a16="http://schemas.microsoft.com/office/drawing/2014/main" id="{A389CF0B-8C71-F0DB-13A0-8C41E6DA3349}"/>
              </a:ext>
            </a:extLst>
          </p:cNvPr>
          <p:cNvSpPr txBox="1"/>
          <p:nvPr/>
        </p:nvSpPr>
        <p:spPr>
          <a:xfrm>
            <a:off x="7499759" y="992532"/>
            <a:ext cx="38540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 Aboriginal people managed the landscape</a:t>
            </a:r>
            <a:r>
              <a:rPr kumimoji="0" lang="en-AU"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(Reynolds 2000).</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54E8FA5-507D-6C1A-44D7-1E3C9ECBB36D}"/>
              </a:ext>
            </a:extLst>
          </p:cNvPr>
          <p:cNvSpPr txBox="1"/>
          <p:nvPr/>
        </p:nvSpPr>
        <p:spPr>
          <a:xfrm>
            <a:off x="7239000" y="3429000"/>
            <a:ext cx="15267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Last name of person whose ideas you are explaining</a:t>
            </a:r>
          </a:p>
        </p:txBody>
      </p:sp>
      <p:sp>
        <p:nvSpPr>
          <p:cNvPr id="7" name="TextBox 6">
            <a:extLst>
              <a:ext uri="{FF2B5EF4-FFF2-40B4-BE49-F238E27FC236}">
                <a16:creationId xmlns:a16="http://schemas.microsoft.com/office/drawing/2014/main" id="{AEA81BEB-6929-B5E2-7BBF-B3F7E6ECA285}"/>
              </a:ext>
            </a:extLst>
          </p:cNvPr>
          <p:cNvSpPr txBox="1"/>
          <p:nvPr/>
        </p:nvSpPr>
        <p:spPr>
          <a:xfrm>
            <a:off x="10032534" y="3326312"/>
            <a:ext cx="1619253"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Calibri" panose="020F0502020204030204"/>
                <a:ea typeface="+mn-ea"/>
                <a:cs typeface="+mn-cs"/>
              </a:rPr>
              <a:t>Year &amp; page number (if there is one), in brackets straight after</a:t>
            </a:r>
          </a:p>
        </p:txBody>
      </p:sp>
      <p:cxnSp>
        <p:nvCxnSpPr>
          <p:cNvPr id="9" name="Straight Arrow Connector 8">
            <a:extLst>
              <a:ext uri="{FF2B5EF4-FFF2-40B4-BE49-F238E27FC236}">
                <a16:creationId xmlns:a16="http://schemas.microsoft.com/office/drawing/2014/main" id="{2436125A-935B-A268-EE08-E53BC0E97286}"/>
              </a:ext>
            </a:extLst>
          </p:cNvPr>
          <p:cNvCxnSpPr>
            <a:cxnSpLocks/>
          </p:cNvCxnSpPr>
          <p:nvPr/>
        </p:nvCxnSpPr>
        <p:spPr>
          <a:xfrm flipV="1">
            <a:off x="7751428" y="2121763"/>
            <a:ext cx="1125084" cy="13072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E8F279-12AC-E188-FCA9-DBE7DBCD717E}"/>
              </a:ext>
            </a:extLst>
          </p:cNvPr>
          <p:cNvCxnSpPr>
            <a:cxnSpLocks/>
          </p:cNvCxnSpPr>
          <p:nvPr/>
        </p:nvCxnSpPr>
        <p:spPr>
          <a:xfrm flipH="1" flipV="1">
            <a:off x="10032534" y="2192861"/>
            <a:ext cx="411760" cy="11334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4" descr="How to Paraphrase?">
            <a:extLst>
              <a:ext uri="{FF2B5EF4-FFF2-40B4-BE49-F238E27FC236}">
                <a16:creationId xmlns:a16="http://schemas.microsoft.com/office/drawing/2014/main" id="{DFD923E7-AEDA-5810-CA5B-CB0CD16A31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043" b="23665"/>
          <a:stretch/>
        </p:blipFill>
        <p:spPr bwMode="auto">
          <a:xfrm>
            <a:off x="7977239" y="5352983"/>
            <a:ext cx="3171019" cy="57598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7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 name="Rectangle 2067">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0" name="Arc 2069">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44CFEE-151B-E856-674C-35AC3E063112}"/>
              </a:ext>
            </a:extLst>
          </p:cNvPr>
          <p:cNvSpPr>
            <a:spLocks noGrp="1"/>
          </p:cNvSpPr>
          <p:nvPr>
            <p:ph type="ctrTitle"/>
          </p:nvPr>
        </p:nvSpPr>
        <p:spPr>
          <a:xfrm>
            <a:off x="7080738" y="647593"/>
            <a:ext cx="4467792" cy="3060541"/>
          </a:xfrm>
        </p:spPr>
        <p:txBody>
          <a:bodyPr>
            <a:normAutofit/>
          </a:bodyPr>
          <a:lstStyle/>
          <a:p>
            <a:r>
              <a:rPr lang="en-AU">
                <a:solidFill>
                  <a:srgbClr val="FFFFFF"/>
                </a:solidFill>
              </a:rPr>
              <a:t>Putting it Into your Own Words</a:t>
            </a:r>
          </a:p>
        </p:txBody>
      </p:sp>
      <p:sp>
        <p:nvSpPr>
          <p:cNvPr id="3" name="Subtitle 2">
            <a:extLst>
              <a:ext uri="{FF2B5EF4-FFF2-40B4-BE49-F238E27FC236}">
                <a16:creationId xmlns:a16="http://schemas.microsoft.com/office/drawing/2014/main" id="{12E633E9-F325-4ECD-27F6-C1A243049A57}"/>
              </a:ext>
            </a:extLst>
          </p:cNvPr>
          <p:cNvSpPr>
            <a:spLocks noGrp="1"/>
          </p:cNvSpPr>
          <p:nvPr>
            <p:ph type="subTitle" idx="1"/>
          </p:nvPr>
        </p:nvSpPr>
        <p:spPr>
          <a:xfrm>
            <a:off x="7080738" y="3800209"/>
            <a:ext cx="4467792" cy="2410198"/>
          </a:xfrm>
        </p:spPr>
        <p:txBody>
          <a:bodyPr>
            <a:normAutofit/>
          </a:bodyPr>
          <a:lstStyle/>
          <a:p>
            <a:r>
              <a:rPr lang="en-AU" dirty="0">
                <a:solidFill>
                  <a:srgbClr val="FFFFFF"/>
                </a:solidFill>
              </a:rPr>
              <a:t>Paraphrasing &amp; Summarising:</a:t>
            </a:r>
          </a:p>
          <a:p>
            <a:r>
              <a:rPr lang="en-AU" dirty="0">
                <a:solidFill>
                  <a:srgbClr val="FFFFFF"/>
                </a:solidFill>
              </a:rPr>
              <a:t>how to</a:t>
            </a:r>
          </a:p>
        </p:txBody>
      </p:sp>
      <p:sp>
        <p:nvSpPr>
          <p:cNvPr id="2072" name="Oval 2071">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araphrasing - Virtual ​Library">
            <a:extLst>
              <a:ext uri="{FF2B5EF4-FFF2-40B4-BE49-F238E27FC236}">
                <a16:creationId xmlns:a16="http://schemas.microsoft.com/office/drawing/2014/main" id="{D00FA6C9-253F-8C18-CD91-F0BCCD648B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6747" y="1776739"/>
            <a:ext cx="4252055" cy="330452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1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682B-3DBD-4F77-94C6-7AA492B36E96}"/>
              </a:ext>
            </a:extLst>
          </p:cNvPr>
          <p:cNvSpPr>
            <a:spLocks noGrp="1"/>
          </p:cNvSpPr>
          <p:nvPr>
            <p:ph type="title"/>
          </p:nvPr>
        </p:nvSpPr>
        <p:spPr>
          <a:xfrm>
            <a:off x="4965430" y="629268"/>
            <a:ext cx="6586491" cy="1286160"/>
          </a:xfrm>
        </p:spPr>
        <p:txBody>
          <a:bodyPr anchor="b">
            <a:normAutofit/>
          </a:bodyPr>
          <a:lstStyle/>
          <a:p>
            <a:r>
              <a:rPr lang="en-AU" dirty="0"/>
              <a:t>Step 1: Understand</a:t>
            </a:r>
          </a:p>
        </p:txBody>
      </p:sp>
      <p:sp>
        <p:nvSpPr>
          <p:cNvPr id="3" name="Content Placeholder 2">
            <a:extLst>
              <a:ext uri="{FF2B5EF4-FFF2-40B4-BE49-F238E27FC236}">
                <a16:creationId xmlns:a16="http://schemas.microsoft.com/office/drawing/2014/main" id="{72657327-D6E5-430A-B902-6D17FC6965FF}"/>
              </a:ext>
            </a:extLst>
          </p:cNvPr>
          <p:cNvSpPr>
            <a:spLocks noGrp="1"/>
          </p:cNvSpPr>
          <p:nvPr>
            <p:ph idx="1"/>
          </p:nvPr>
        </p:nvSpPr>
        <p:spPr>
          <a:xfrm>
            <a:off x="4965431" y="2438400"/>
            <a:ext cx="6586489" cy="3785419"/>
          </a:xfrm>
        </p:spPr>
        <p:txBody>
          <a:bodyPr>
            <a:normAutofit/>
          </a:bodyPr>
          <a:lstStyle/>
          <a:p>
            <a:r>
              <a:rPr lang="en-AU" dirty="0"/>
              <a:t>Read through the text a couple times</a:t>
            </a:r>
          </a:p>
          <a:p>
            <a:r>
              <a:rPr lang="en-AU" dirty="0"/>
              <a:t>Look up any difficult words</a:t>
            </a:r>
          </a:p>
          <a:p>
            <a:r>
              <a:rPr lang="en-AU" dirty="0"/>
              <a:t>If you can’t figure out what it means, it might be too complicated for this assignment – skip</a:t>
            </a:r>
          </a:p>
          <a:p>
            <a:r>
              <a:rPr lang="en-AU" dirty="0"/>
              <a:t>P</a:t>
            </a:r>
            <a:r>
              <a:rPr lang="en-AU" sz="2800" dirty="0"/>
              <a:t>ay particular attention to the first sentences in paragraphs (ofte</a:t>
            </a:r>
            <a:r>
              <a:rPr lang="en-AU" dirty="0"/>
              <a:t>n the</a:t>
            </a:r>
            <a:r>
              <a:rPr lang="en-AU" sz="2800" dirty="0"/>
              <a:t> ‘topic sentence’ that contains the main idea)</a:t>
            </a:r>
          </a:p>
          <a:p>
            <a:endParaRPr lang="en-AU" dirty="0"/>
          </a:p>
          <a:p>
            <a:endParaRPr lang="en-AU" sz="2000" dirty="0"/>
          </a:p>
        </p:txBody>
      </p:sp>
      <p:pic>
        <p:nvPicPr>
          <p:cNvPr id="2050" name="Picture 2" descr="Why You Need to Check for Understanding - Executive Leadership Consulting">
            <a:extLst>
              <a:ext uri="{FF2B5EF4-FFF2-40B4-BE49-F238E27FC236}">
                <a16:creationId xmlns:a16="http://schemas.microsoft.com/office/drawing/2014/main" id="{8D787C41-423A-48F0-81BD-20781C404D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58" r="13868"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3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5EF2-4D6B-448F-AA81-01E6F51B9BAF}"/>
              </a:ext>
            </a:extLst>
          </p:cNvPr>
          <p:cNvSpPr>
            <a:spLocks noGrp="1"/>
          </p:cNvSpPr>
          <p:nvPr>
            <p:ph type="title"/>
          </p:nvPr>
        </p:nvSpPr>
        <p:spPr>
          <a:xfrm>
            <a:off x="4965430" y="629268"/>
            <a:ext cx="6586491" cy="1286160"/>
          </a:xfrm>
        </p:spPr>
        <p:txBody>
          <a:bodyPr anchor="b">
            <a:normAutofit fontScale="90000"/>
          </a:bodyPr>
          <a:lstStyle/>
          <a:p>
            <a:r>
              <a:rPr lang="en-AU" dirty="0"/>
              <a:t>Step 2: Repeat from memory</a:t>
            </a:r>
          </a:p>
        </p:txBody>
      </p:sp>
      <p:sp>
        <p:nvSpPr>
          <p:cNvPr id="3" name="Content Placeholder 2">
            <a:extLst>
              <a:ext uri="{FF2B5EF4-FFF2-40B4-BE49-F238E27FC236}">
                <a16:creationId xmlns:a16="http://schemas.microsoft.com/office/drawing/2014/main" id="{4C81EF17-3EA6-409D-B614-6915E5B26342}"/>
              </a:ext>
            </a:extLst>
          </p:cNvPr>
          <p:cNvSpPr>
            <a:spLocks noGrp="1"/>
          </p:cNvSpPr>
          <p:nvPr>
            <p:ph idx="1"/>
          </p:nvPr>
        </p:nvSpPr>
        <p:spPr>
          <a:xfrm>
            <a:off x="4965431" y="2438400"/>
            <a:ext cx="6586489" cy="3785419"/>
          </a:xfrm>
        </p:spPr>
        <p:txBody>
          <a:bodyPr>
            <a:normAutofit/>
          </a:bodyPr>
          <a:lstStyle/>
          <a:p>
            <a:r>
              <a:rPr lang="en-AU" sz="2400" dirty="0"/>
              <a:t>Cover the text and verbally summarise it from memory. </a:t>
            </a:r>
          </a:p>
          <a:p>
            <a:r>
              <a:rPr lang="en-AU" sz="2400" dirty="0"/>
              <a:t>Imagine you’re explaining to someone else what it means. </a:t>
            </a:r>
          </a:p>
          <a:p>
            <a:r>
              <a:rPr lang="en-AU" sz="2400" dirty="0"/>
              <a:t>Think of the words YOU would use to describe it. It’s ok if these aren’t big words and it doesn’t sound as ‘academic’.</a:t>
            </a:r>
          </a:p>
          <a:p>
            <a:endParaRPr lang="en-AU" sz="2000" dirty="0"/>
          </a:p>
        </p:txBody>
      </p:sp>
      <p:pic>
        <p:nvPicPr>
          <p:cNvPr id="1026" name="Picture 2" descr="The Paris Review - Notes of a Chronic Rereader - The Paris Review">
            <a:extLst>
              <a:ext uri="{FF2B5EF4-FFF2-40B4-BE49-F238E27FC236}">
                <a16:creationId xmlns:a16="http://schemas.microsoft.com/office/drawing/2014/main" id="{B80E4DBD-95D4-4097-A3DB-78DBEA267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57" r="2424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5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32A0-7503-4D2F-8212-27D08ED3D3ED}"/>
              </a:ext>
            </a:extLst>
          </p:cNvPr>
          <p:cNvSpPr>
            <a:spLocks noGrp="1"/>
          </p:cNvSpPr>
          <p:nvPr>
            <p:ph type="title"/>
          </p:nvPr>
        </p:nvSpPr>
        <p:spPr>
          <a:xfrm>
            <a:off x="4965430" y="629268"/>
            <a:ext cx="6586491" cy="1286160"/>
          </a:xfrm>
        </p:spPr>
        <p:txBody>
          <a:bodyPr anchor="b">
            <a:normAutofit/>
          </a:bodyPr>
          <a:lstStyle/>
          <a:p>
            <a:r>
              <a:rPr lang="en-AU" dirty="0"/>
              <a:t>Step 3: Re-write</a:t>
            </a:r>
          </a:p>
        </p:txBody>
      </p:sp>
      <p:sp>
        <p:nvSpPr>
          <p:cNvPr id="3" name="Content Placeholder 2">
            <a:extLst>
              <a:ext uri="{FF2B5EF4-FFF2-40B4-BE49-F238E27FC236}">
                <a16:creationId xmlns:a16="http://schemas.microsoft.com/office/drawing/2014/main" id="{3372D00D-C560-4A35-B426-240E1CC259C1}"/>
              </a:ext>
            </a:extLst>
          </p:cNvPr>
          <p:cNvSpPr>
            <a:spLocks noGrp="1"/>
          </p:cNvSpPr>
          <p:nvPr>
            <p:ph idx="1"/>
          </p:nvPr>
        </p:nvSpPr>
        <p:spPr>
          <a:xfrm>
            <a:off x="4965431" y="2438400"/>
            <a:ext cx="6586489" cy="3785419"/>
          </a:xfrm>
        </p:spPr>
        <p:txBody>
          <a:bodyPr>
            <a:normAutofit/>
          </a:bodyPr>
          <a:lstStyle/>
          <a:p>
            <a:r>
              <a:rPr lang="en-AU" dirty="0"/>
              <a:t>Write down your verbal explanation.</a:t>
            </a:r>
          </a:p>
          <a:p>
            <a:r>
              <a:rPr lang="en-AU" dirty="0"/>
              <a:t>If possible, </a:t>
            </a:r>
            <a:r>
              <a:rPr lang="en-AU" b="1" dirty="0"/>
              <a:t>don’t</a:t>
            </a:r>
            <a:r>
              <a:rPr lang="en-AU" dirty="0"/>
              <a:t> look at the original while writing your version – will make it too similar</a:t>
            </a:r>
          </a:p>
        </p:txBody>
      </p:sp>
      <p:pic>
        <p:nvPicPr>
          <p:cNvPr id="4" name="Picture 3">
            <a:extLst>
              <a:ext uri="{FF2B5EF4-FFF2-40B4-BE49-F238E27FC236}">
                <a16:creationId xmlns:a16="http://schemas.microsoft.com/office/drawing/2014/main" id="{D27EF042-F729-4A78-A66B-49FFBFB1A22A}"/>
              </a:ext>
            </a:extLst>
          </p:cNvPr>
          <p:cNvPicPr>
            <a:picLocks noChangeAspect="1"/>
          </p:cNvPicPr>
          <p:nvPr/>
        </p:nvPicPr>
        <p:blipFill rotWithShape="1">
          <a:blip r:embed="rId2"/>
          <a:srcRect l="35183" r="21725"/>
          <a:stretch/>
        </p:blipFill>
        <p:spPr>
          <a:xfrm>
            <a:off x="20" y="10"/>
            <a:ext cx="4635571" cy="6857990"/>
          </a:xfrm>
          <a:prstGeom prst="rect">
            <a:avLst/>
          </a:prstGeom>
          <a:effectLst/>
        </p:spPr>
      </p:pic>
    </p:spTree>
    <p:extLst>
      <p:ext uri="{BB962C8B-B14F-4D97-AF65-F5344CB8AC3E}">
        <p14:creationId xmlns:p14="http://schemas.microsoft.com/office/powerpoint/2010/main" val="234754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36D0-816E-405B-B11E-A3329FE2DD47}"/>
              </a:ext>
            </a:extLst>
          </p:cNvPr>
          <p:cNvSpPr>
            <a:spLocks noGrp="1"/>
          </p:cNvSpPr>
          <p:nvPr>
            <p:ph type="title"/>
          </p:nvPr>
        </p:nvSpPr>
        <p:spPr>
          <a:xfrm>
            <a:off x="4965430" y="629268"/>
            <a:ext cx="6586491" cy="1286160"/>
          </a:xfrm>
        </p:spPr>
        <p:txBody>
          <a:bodyPr anchor="b">
            <a:normAutofit/>
          </a:bodyPr>
          <a:lstStyle/>
          <a:p>
            <a:r>
              <a:rPr lang="en-AU" dirty="0"/>
              <a:t>Step 4: Check &amp; Compare</a:t>
            </a:r>
          </a:p>
        </p:txBody>
      </p:sp>
      <p:sp>
        <p:nvSpPr>
          <p:cNvPr id="3" name="Content Placeholder 2">
            <a:extLst>
              <a:ext uri="{FF2B5EF4-FFF2-40B4-BE49-F238E27FC236}">
                <a16:creationId xmlns:a16="http://schemas.microsoft.com/office/drawing/2014/main" id="{DB3B8517-43FF-4407-9BF0-43B741E52344}"/>
              </a:ext>
            </a:extLst>
          </p:cNvPr>
          <p:cNvSpPr>
            <a:spLocks noGrp="1"/>
          </p:cNvSpPr>
          <p:nvPr>
            <p:ph idx="1"/>
          </p:nvPr>
        </p:nvSpPr>
        <p:spPr>
          <a:xfrm>
            <a:off x="4965431" y="2438400"/>
            <a:ext cx="6586489" cy="3785419"/>
          </a:xfrm>
        </p:spPr>
        <p:txBody>
          <a:bodyPr>
            <a:normAutofit/>
          </a:bodyPr>
          <a:lstStyle/>
          <a:p>
            <a:r>
              <a:rPr lang="en-AU" dirty="0"/>
              <a:t>Check the original text again to make sure you have included the key points.</a:t>
            </a:r>
          </a:p>
          <a:p>
            <a:r>
              <a:rPr lang="en-AU" dirty="0"/>
              <a:t>Make sure it’s not too similar. </a:t>
            </a:r>
          </a:p>
          <a:p>
            <a:r>
              <a:rPr lang="en-AU" dirty="0"/>
              <a:t>Add quotation marks if you have used any key phrases or unique terms.</a:t>
            </a:r>
          </a:p>
        </p:txBody>
      </p:sp>
      <p:pic>
        <p:nvPicPr>
          <p:cNvPr id="3074" name="Picture 2" descr="When Was the Last Time You Truly Examined Your Life?">
            <a:extLst>
              <a:ext uri="{FF2B5EF4-FFF2-40B4-BE49-F238E27FC236}">
                <a16:creationId xmlns:a16="http://schemas.microsoft.com/office/drawing/2014/main" id="{622CEDF7-7CA8-44E8-8C46-D45C2E8186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487" r="2674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07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1064</Words>
  <Application>Microsoft Office PowerPoint</Application>
  <PresentationFormat>Widescreen</PresentationFormat>
  <Paragraphs>107</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Paraphrasing, Summarising &amp; Quoting</vt:lpstr>
      <vt:lpstr>PowerPoint Presentation</vt:lpstr>
      <vt:lpstr>PowerPoint Presentation</vt:lpstr>
      <vt:lpstr>PowerPoint Presentation</vt:lpstr>
      <vt:lpstr>Putting it Into your Own Words</vt:lpstr>
      <vt:lpstr>Step 1: Understand</vt:lpstr>
      <vt:lpstr>Step 2: Repeat from memory</vt:lpstr>
      <vt:lpstr>Step 3: Re-write</vt:lpstr>
      <vt:lpstr>Step 4: Check &amp; Compare</vt:lpstr>
      <vt:lpstr>How to Summarise</vt:lpstr>
      <vt:lpstr>Step 1: Understand</vt:lpstr>
      <vt:lpstr>Step 2: Find &amp; List Key Points</vt:lpstr>
      <vt:lpstr>Example 1</vt:lpstr>
      <vt:lpstr>Example 2</vt:lpstr>
      <vt:lpstr>Example 3</vt:lpstr>
      <vt:lpstr>Step 3: Ignore unnecessary information</vt:lpstr>
      <vt:lpstr>Step 4: Re-write</vt:lpstr>
      <vt:lpstr>Step 5: Check and compare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Paraphrasing, Summarising &amp; Quoting</dc:title>
  <dc:creator>Sarah Burney</dc:creator>
  <cp:lastModifiedBy>Sarah Burney</cp:lastModifiedBy>
  <cp:revision>2</cp:revision>
  <dcterms:created xsi:type="dcterms:W3CDTF">2022-08-21T14:55:35Z</dcterms:created>
  <dcterms:modified xsi:type="dcterms:W3CDTF">2023-09-11T23:42:59Z</dcterms:modified>
</cp:coreProperties>
</file>