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62" r:id="rId4"/>
    <p:sldId id="258" r:id="rId5"/>
    <p:sldId id="260" r:id="rId6"/>
    <p:sldId id="259" r:id="rId7"/>
    <p:sldId id="266" r:id="rId8"/>
    <p:sldId id="263" r:id="rId9"/>
    <p:sldId id="261" r:id="rId10"/>
    <p:sldId id="264" r:id="rId11"/>
    <p:sldId id="265" r:id="rId12"/>
  </p:sldIdLst>
  <p:sldSz cx="12192000" cy="6858000"/>
  <p:notesSz cx="9939338" cy="6807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58CDF9-6722-43DF-9ECA-AFBDDDACC4D4}" v="16" dt="2025-03-16T23:11:04.9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3ff1fe9c-ec4d-4417-af83-dbc6e1aa8c41" providerId="ADAL" clId="{18EFC053-20EF-4842-898C-7EB4A96D2699}"/>
    <pc:docChg chg="modSld">
      <pc:chgData name="Sarah Burney" userId="3ff1fe9c-ec4d-4417-af83-dbc6e1aa8c41" providerId="ADAL" clId="{18EFC053-20EF-4842-898C-7EB4A96D2699}" dt="2022-02-01T02:00:18.771" v="0" actId="18131"/>
      <pc:docMkLst>
        <pc:docMk/>
      </pc:docMkLst>
      <pc:sldChg chg="modSp">
        <pc:chgData name="Sarah Burney" userId="3ff1fe9c-ec4d-4417-af83-dbc6e1aa8c41" providerId="ADAL" clId="{18EFC053-20EF-4842-898C-7EB4A96D2699}" dt="2022-02-01T02:00:18.771" v="0" actId="18131"/>
        <pc:sldMkLst>
          <pc:docMk/>
          <pc:sldMk cId="3778769777" sldId="266"/>
        </pc:sldMkLst>
      </pc:sldChg>
    </pc:docChg>
  </pc:docChgLst>
  <pc:docChgLst>
    <pc:chgData name="Sarah Burney" userId="3ff1fe9c-ec4d-4417-af83-dbc6e1aa8c41" providerId="ADAL" clId="{CDE6B50D-F076-47F9-8B39-CD6D46A0093A}"/>
    <pc:docChg chg="undo custSel modSld">
      <pc:chgData name="Sarah Burney" userId="3ff1fe9c-ec4d-4417-af83-dbc6e1aa8c41" providerId="ADAL" clId="{CDE6B50D-F076-47F9-8B39-CD6D46A0093A}" dt="2024-03-17T23:03:16.922" v="3" actId="1076"/>
      <pc:docMkLst>
        <pc:docMk/>
      </pc:docMkLst>
      <pc:sldChg chg="modSp mod">
        <pc:chgData name="Sarah Burney" userId="3ff1fe9c-ec4d-4417-af83-dbc6e1aa8c41" providerId="ADAL" clId="{CDE6B50D-F076-47F9-8B39-CD6D46A0093A}" dt="2024-03-17T23:03:16.922" v="3" actId="1076"/>
        <pc:sldMkLst>
          <pc:docMk/>
          <pc:sldMk cId="1965135789" sldId="256"/>
        </pc:sldMkLst>
      </pc:sldChg>
    </pc:docChg>
  </pc:docChgLst>
  <pc:docChgLst>
    <pc:chgData name="Sarah Burney" userId="3ff1fe9c-ec4d-4417-af83-dbc6e1aa8c41" providerId="ADAL" clId="{01626108-A02A-4E9F-A41F-C6117E41FC14}"/>
    <pc:docChg chg="undo custSel modSld">
      <pc:chgData name="Sarah Burney" userId="3ff1fe9c-ec4d-4417-af83-dbc6e1aa8c41" providerId="ADAL" clId="{01626108-A02A-4E9F-A41F-C6117E41FC14}" dt="2022-02-08T15:20:58.801" v="28" actId="20577"/>
      <pc:docMkLst>
        <pc:docMk/>
      </pc:docMkLst>
      <pc:sldChg chg="modSp mod">
        <pc:chgData name="Sarah Burney" userId="3ff1fe9c-ec4d-4417-af83-dbc6e1aa8c41" providerId="ADAL" clId="{01626108-A02A-4E9F-A41F-C6117E41FC14}" dt="2022-02-08T15:20:58.801" v="28" actId="20577"/>
        <pc:sldMkLst>
          <pc:docMk/>
          <pc:sldMk cId="3578183039" sldId="265"/>
        </pc:sldMkLst>
      </pc:sldChg>
      <pc:sldChg chg="modSp mod">
        <pc:chgData name="Sarah Burney" userId="3ff1fe9c-ec4d-4417-af83-dbc6e1aa8c41" providerId="ADAL" clId="{01626108-A02A-4E9F-A41F-C6117E41FC14}" dt="2022-02-08T15:20:30.379" v="27" actId="20577"/>
        <pc:sldMkLst>
          <pc:docMk/>
          <pc:sldMk cId="3778769777" sldId="266"/>
        </pc:sldMkLst>
      </pc:sldChg>
    </pc:docChg>
  </pc:docChgLst>
  <pc:docChgLst>
    <pc:chgData name="Sarah Burney" userId="3ff1fe9c-ec4d-4417-af83-dbc6e1aa8c41" providerId="ADAL" clId="{F058CDF9-6722-43DF-9ECA-AFBDDDACC4D4}"/>
    <pc:docChg chg="custSel modSld">
      <pc:chgData name="Sarah Burney" userId="3ff1fe9c-ec4d-4417-af83-dbc6e1aa8c41" providerId="ADAL" clId="{F058CDF9-6722-43DF-9ECA-AFBDDDACC4D4}" dt="2025-03-16T23:11:55.195" v="595" actId="20577"/>
      <pc:docMkLst>
        <pc:docMk/>
      </pc:docMkLst>
      <pc:sldChg chg="modSp mod">
        <pc:chgData name="Sarah Burney" userId="3ff1fe9c-ec4d-4417-af83-dbc6e1aa8c41" providerId="ADAL" clId="{F058CDF9-6722-43DF-9ECA-AFBDDDACC4D4}" dt="2025-03-16T23:10:26.030" v="533" actId="115"/>
        <pc:sldMkLst>
          <pc:docMk/>
          <pc:sldMk cId="930099099" sldId="261"/>
        </pc:sldMkLst>
        <pc:spChg chg="mod">
          <ac:chgData name="Sarah Burney" userId="3ff1fe9c-ec4d-4417-af83-dbc6e1aa8c41" providerId="ADAL" clId="{F058CDF9-6722-43DF-9ECA-AFBDDDACC4D4}" dt="2025-03-16T22:39:39.182" v="18" actId="20577"/>
          <ac:spMkLst>
            <pc:docMk/>
            <pc:sldMk cId="930099099" sldId="261"/>
            <ac:spMk id="2" creationId="{2C10EF9A-4424-46F3-B280-0644588B0662}"/>
          </ac:spMkLst>
        </pc:spChg>
        <pc:spChg chg="mod">
          <ac:chgData name="Sarah Burney" userId="3ff1fe9c-ec4d-4417-af83-dbc6e1aa8c41" providerId="ADAL" clId="{F058CDF9-6722-43DF-9ECA-AFBDDDACC4D4}" dt="2025-03-16T23:10:26.030" v="533" actId="115"/>
          <ac:spMkLst>
            <pc:docMk/>
            <pc:sldMk cId="930099099" sldId="261"/>
            <ac:spMk id="3" creationId="{546ECD16-047D-4C30-9CFB-742B41C426A8}"/>
          </ac:spMkLst>
        </pc:spChg>
        <pc:picChg chg="mod">
          <ac:chgData name="Sarah Burney" userId="3ff1fe9c-ec4d-4417-af83-dbc6e1aa8c41" providerId="ADAL" clId="{F058CDF9-6722-43DF-9ECA-AFBDDDACC4D4}" dt="2025-03-16T23:07:54.279" v="332" actId="18131"/>
          <ac:picMkLst>
            <pc:docMk/>
            <pc:sldMk cId="930099099" sldId="261"/>
            <ac:picMk id="4098" creationId="{1EB7E3F1-7B3F-45CB-A28E-878545D79E86}"/>
          </ac:picMkLst>
        </pc:picChg>
      </pc:sldChg>
      <pc:sldChg chg="addSp delSp modSp mod">
        <pc:chgData name="Sarah Burney" userId="3ff1fe9c-ec4d-4417-af83-dbc6e1aa8c41" providerId="ADAL" clId="{F058CDF9-6722-43DF-9ECA-AFBDDDACC4D4}" dt="2025-03-16T23:11:55.195" v="595" actId="20577"/>
        <pc:sldMkLst>
          <pc:docMk/>
          <pc:sldMk cId="2636861841" sldId="264"/>
        </pc:sldMkLst>
        <pc:spChg chg="mod">
          <ac:chgData name="Sarah Burney" userId="3ff1fe9c-ec4d-4417-af83-dbc6e1aa8c41" providerId="ADAL" clId="{F058CDF9-6722-43DF-9ECA-AFBDDDACC4D4}" dt="2025-03-16T23:11:09.330" v="535" actId="26606"/>
          <ac:spMkLst>
            <pc:docMk/>
            <pc:sldMk cId="2636861841" sldId="264"/>
            <ac:spMk id="2" creationId="{26B21F3B-C95D-42DF-A975-49D2E8E04140}"/>
          </ac:spMkLst>
        </pc:spChg>
        <pc:spChg chg="mod">
          <ac:chgData name="Sarah Burney" userId="3ff1fe9c-ec4d-4417-af83-dbc6e1aa8c41" providerId="ADAL" clId="{F058CDF9-6722-43DF-9ECA-AFBDDDACC4D4}" dt="2025-03-16T23:11:55.195" v="595" actId="20577"/>
          <ac:spMkLst>
            <pc:docMk/>
            <pc:sldMk cId="2636861841" sldId="264"/>
            <ac:spMk id="3" creationId="{A9AEE00D-5A66-4BF7-85D5-8451F6E3A874}"/>
          </ac:spMkLst>
        </pc:spChg>
        <pc:spChg chg="del">
          <ac:chgData name="Sarah Burney" userId="3ff1fe9c-ec4d-4417-af83-dbc6e1aa8c41" providerId="ADAL" clId="{F058CDF9-6722-43DF-9ECA-AFBDDDACC4D4}" dt="2025-03-16T23:11:09.330" v="535" actId="26606"/>
          <ac:spMkLst>
            <pc:docMk/>
            <pc:sldMk cId="2636861841" sldId="264"/>
            <ac:spMk id="7172" creationId="{44A00C45-023C-431E-B774-053A3C686B18}"/>
          </ac:spMkLst>
        </pc:spChg>
        <pc:spChg chg="del">
          <ac:chgData name="Sarah Burney" userId="3ff1fe9c-ec4d-4417-af83-dbc6e1aa8c41" providerId="ADAL" clId="{F058CDF9-6722-43DF-9ECA-AFBDDDACC4D4}" dt="2025-03-16T23:11:09.330" v="535" actId="26606"/>
          <ac:spMkLst>
            <pc:docMk/>
            <pc:sldMk cId="2636861841" sldId="264"/>
            <ac:spMk id="7173" creationId="{6A8151FD-E26B-480E-A623-CFBFE3713A60}"/>
          </ac:spMkLst>
        </pc:spChg>
        <pc:spChg chg="del">
          <ac:chgData name="Sarah Burney" userId="3ff1fe9c-ec4d-4417-af83-dbc6e1aa8c41" providerId="ADAL" clId="{F058CDF9-6722-43DF-9ECA-AFBDDDACC4D4}" dt="2025-03-16T23:11:09.330" v="535" actId="26606"/>
          <ac:spMkLst>
            <pc:docMk/>
            <pc:sldMk cId="2636861841" sldId="264"/>
            <ac:spMk id="7174" creationId="{6BE63264-F1B8-4AB7-AD1C-4180A9D2B11B}"/>
          </ac:spMkLst>
        </pc:spChg>
        <pc:spChg chg="add">
          <ac:chgData name="Sarah Burney" userId="3ff1fe9c-ec4d-4417-af83-dbc6e1aa8c41" providerId="ADAL" clId="{F058CDF9-6722-43DF-9ECA-AFBDDDACC4D4}" dt="2025-03-16T23:11:09.330" v="535" actId="26606"/>
          <ac:spMkLst>
            <pc:docMk/>
            <pc:sldMk cId="2636861841" sldId="264"/>
            <ac:spMk id="7179" creationId="{2A3E2477-CB24-4FE6-B9C0-F9800FF83EF6}"/>
          </ac:spMkLst>
        </pc:spChg>
        <pc:spChg chg="add">
          <ac:chgData name="Sarah Burney" userId="3ff1fe9c-ec4d-4417-af83-dbc6e1aa8c41" providerId="ADAL" clId="{F058CDF9-6722-43DF-9ECA-AFBDDDACC4D4}" dt="2025-03-16T23:11:09.330" v="535" actId="26606"/>
          <ac:spMkLst>
            <pc:docMk/>
            <pc:sldMk cId="2636861841" sldId="264"/>
            <ac:spMk id="7181" creationId="{B965638C-2268-4A1B-96C3-95E79EF44B96}"/>
          </ac:spMkLst>
        </pc:spChg>
        <pc:spChg chg="add">
          <ac:chgData name="Sarah Burney" userId="3ff1fe9c-ec4d-4417-af83-dbc6e1aa8c41" providerId="ADAL" clId="{F058CDF9-6722-43DF-9ECA-AFBDDDACC4D4}" dt="2025-03-16T23:11:09.330" v="535" actId="26606"/>
          <ac:spMkLst>
            <pc:docMk/>
            <pc:sldMk cId="2636861841" sldId="264"/>
            <ac:spMk id="7183" creationId="{97D0825D-5142-4F4A-A141-3CCD5E99CB4F}"/>
          </ac:spMkLst>
        </pc:spChg>
        <pc:picChg chg="mod ord">
          <ac:chgData name="Sarah Burney" userId="3ff1fe9c-ec4d-4417-af83-dbc6e1aa8c41" providerId="ADAL" clId="{F058CDF9-6722-43DF-9ECA-AFBDDDACC4D4}" dt="2025-03-16T23:11:09.330" v="535" actId="26606"/>
          <ac:picMkLst>
            <pc:docMk/>
            <pc:sldMk cId="2636861841" sldId="264"/>
            <ac:picMk id="7170" creationId="{4A92DDCD-B57D-431E-B49B-102507EDE2F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/>
          <a:lstStyle>
            <a:lvl1pPr algn="ctr">
              <a:defRPr sz="5600" cap="all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Monday, March 17,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5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Monday, March 17,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22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Monday, March 17,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00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Monday, March 17,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17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Monday, March 17,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84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Monday, March 17,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06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Monday, March 17, 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50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Monday, March 17,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29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Monday, March 17, 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28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Monday, March 17,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13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Monday, March 17,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55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lIns="109728" tIns="109728" rIns="109728" bIns="91440" anchor="t"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lnSpc>
                <a:spcPct val="120000"/>
              </a:lnSpc>
              <a:defRPr sz="1200" spc="8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Monday, March 17,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lnSpc>
                <a:spcPct val="120000"/>
              </a:lnSpc>
              <a:defRPr sz="1200" spc="8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0998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6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6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6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6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6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92A991-F5B7-4070-ABE2-C97B9BC80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720000"/>
            <a:ext cx="5015638" cy="2804400"/>
          </a:xfrm>
        </p:spPr>
        <p:txBody>
          <a:bodyPr>
            <a:normAutofit/>
          </a:bodyPr>
          <a:lstStyle/>
          <a:p>
            <a:r>
              <a:rPr lang="en-AU" dirty="0"/>
              <a:t>Year 9 Vocab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66EDB9-279D-4D62-8978-E81791E7E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830399"/>
            <a:ext cx="5015638" cy="1936800"/>
          </a:xfrm>
        </p:spPr>
        <p:txBody>
          <a:bodyPr>
            <a:normAutofit/>
          </a:bodyPr>
          <a:lstStyle/>
          <a:p>
            <a:r>
              <a:rPr lang="en-AU" dirty="0"/>
              <a:t>Term 1, Week 8</a:t>
            </a:r>
          </a:p>
        </p:txBody>
      </p:sp>
      <p:pic>
        <p:nvPicPr>
          <p:cNvPr id="4" name="Picture 3" descr="The dog is playing and shaking in the water">
            <a:extLst>
              <a:ext uri="{FF2B5EF4-FFF2-40B4-BE49-F238E27FC236}">
                <a16:creationId xmlns:a16="http://schemas.microsoft.com/office/drawing/2014/main" id="{D1CF0390-2A58-48FD-A8B2-9B7D6F351A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03" r="31278" b="-1"/>
          <a:stretch/>
        </p:blipFill>
        <p:spPr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65135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9" name="Rectangle 7178">
            <a:extLst>
              <a:ext uri="{FF2B5EF4-FFF2-40B4-BE49-F238E27FC236}">
                <a16:creationId xmlns:a16="http://schemas.microsoft.com/office/drawing/2014/main" id="{2A3E2477-CB24-4FE6-B9C0-F9800FF83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1" name="Rectangle 7180">
            <a:extLst>
              <a:ext uri="{FF2B5EF4-FFF2-40B4-BE49-F238E27FC236}">
                <a16:creationId xmlns:a16="http://schemas.microsoft.com/office/drawing/2014/main" id="{B965638C-2268-4A1B-96C3-95E79EF44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B21F3B-C95D-42DF-A975-49D2E8E04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en-AU" dirty="0"/>
              <a:t>Voluble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EE00D-5A66-4BF7-85D5-8451F6E3A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541600"/>
            <a:ext cx="4991962" cy="321627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AU" sz="1700" b="1" dirty="0"/>
              <a:t>Part of speech: </a:t>
            </a:r>
            <a:r>
              <a:rPr lang="en-AU" sz="1700" dirty="0"/>
              <a:t>adjective</a:t>
            </a:r>
          </a:p>
          <a:p>
            <a:pPr marL="0" indent="0">
              <a:lnSpc>
                <a:spcPct val="110000"/>
              </a:lnSpc>
              <a:buNone/>
            </a:pPr>
            <a:endParaRPr lang="en-AU" sz="1700" dirty="0"/>
          </a:p>
          <a:p>
            <a:pPr marL="0" indent="0">
              <a:lnSpc>
                <a:spcPct val="110000"/>
              </a:lnSpc>
              <a:buNone/>
            </a:pPr>
            <a:r>
              <a:rPr lang="en-AU" sz="1700" b="1" dirty="0"/>
              <a:t>Meaning: </a:t>
            </a:r>
            <a:r>
              <a:rPr lang="en-AU" sz="1700" dirty="0"/>
              <a:t>talking a lot, with confidence and enthusiasm</a:t>
            </a:r>
          </a:p>
          <a:p>
            <a:pPr marL="0" indent="0">
              <a:lnSpc>
                <a:spcPct val="110000"/>
              </a:lnSpc>
              <a:buNone/>
            </a:pPr>
            <a:endParaRPr lang="en-AU" sz="1700" b="1" dirty="0"/>
          </a:p>
          <a:p>
            <a:pPr>
              <a:lnSpc>
                <a:spcPct val="110000"/>
              </a:lnSpc>
            </a:pPr>
            <a:r>
              <a:rPr lang="en-AU" sz="1700" i="1" dirty="0"/>
              <a:t>I thought he was quiet when I first met him, but he’s </a:t>
            </a:r>
            <a:r>
              <a:rPr lang="en-AU" sz="1700" i="1" u="sng" dirty="0"/>
              <a:t>voluble</a:t>
            </a:r>
            <a:r>
              <a:rPr lang="en-AU" sz="1700" i="1" dirty="0"/>
              <a:t> when he’s with his friends.</a:t>
            </a:r>
          </a:p>
        </p:txBody>
      </p:sp>
      <p:sp useBgFill="1">
        <p:nvSpPr>
          <p:cNvPr id="7183" name="Freeform: Shape 7182">
            <a:extLst>
              <a:ext uri="{FF2B5EF4-FFF2-40B4-BE49-F238E27FC236}">
                <a16:creationId xmlns:a16="http://schemas.microsoft.com/office/drawing/2014/main" id="{97D0825D-5142-4F4A-A141-3CCD5E99C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5867335" y="533334"/>
            <a:ext cx="6858000" cy="5791331"/>
          </a:xfrm>
          <a:custGeom>
            <a:avLst/>
            <a:gdLst>
              <a:gd name="connsiteX0" fmla="*/ 6858000 w 6858000"/>
              <a:gd name="connsiteY0" fmla="*/ 14535 h 5791331"/>
              <a:gd name="connsiteX1" fmla="*/ 6858000 w 6858000"/>
              <a:gd name="connsiteY1" fmla="*/ 5791331 h 5791331"/>
              <a:gd name="connsiteX2" fmla="*/ 0 w 6858000"/>
              <a:gd name="connsiteY2" fmla="*/ 5791330 h 5791331"/>
              <a:gd name="connsiteX3" fmla="*/ 0 w 6858000"/>
              <a:gd name="connsiteY3" fmla="*/ 0 h 5791331"/>
              <a:gd name="connsiteX4" fmla="*/ 145832 w 6858000"/>
              <a:gd name="connsiteY4" fmla="*/ 1175 h 5791331"/>
              <a:gd name="connsiteX5" fmla="*/ 2611132 w 6858000"/>
              <a:gd name="connsiteY5" fmla="*/ 48625 h 5791331"/>
              <a:gd name="connsiteX6" fmla="*/ 6643031 w 6858000"/>
              <a:gd name="connsiteY6" fmla="*/ 15010 h 579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5791331">
                <a:moveTo>
                  <a:pt x="6858000" y="14535"/>
                </a:moveTo>
                <a:lnTo>
                  <a:pt x="6858000" y="5791331"/>
                </a:lnTo>
                <a:lnTo>
                  <a:pt x="0" y="5791330"/>
                </a:lnTo>
                <a:lnTo>
                  <a:pt x="0" y="0"/>
                </a:lnTo>
                <a:lnTo>
                  <a:pt x="145832" y="1175"/>
                </a:lnTo>
                <a:cubicBezTo>
                  <a:pt x="886907" y="14750"/>
                  <a:pt x="2228596" y="125101"/>
                  <a:pt x="2611132" y="48625"/>
                </a:cubicBezTo>
                <a:cubicBezTo>
                  <a:pt x="2933352" y="-3056"/>
                  <a:pt x="5032814" y="16325"/>
                  <a:pt x="6643031" y="15010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A92DDCD-B57D-431E-B49B-102507EDE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" r="3711"/>
          <a:stretch/>
        </p:blipFill>
        <p:spPr bwMode="auto">
          <a:xfrm>
            <a:off x="7176162" y="2083493"/>
            <a:ext cx="4284000" cy="2682352"/>
          </a:xfrm>
          <a:custGeom>
            <a:avLst/>
            <a:gdLst/>
            <a:ahLst/>
            <a:cxnLst/>
            <a:rect l="l" t="t" r="r" b="b"/>
            <a:pathLst>
              <a:path w="4284000" h="5409338">
                <a:moveTo>
                  <a:pt x="0" y="0"/>
                </a:moveTo>
                <a:lnTo>
                  <a:pt x="4284000" y="0"/>
                </a:lnTo>
                <a:lnTo>
                  <a:pt x="4284000" y="5409338"/>
                </a:lnTo>
                <a:lnTo>
                  <a:pt x="0" y="540933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861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BB3780B-63EB-450D-A804-D6AA12F98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E0847A5-A329-48CD-B3A7-3892FF6DA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48AA5A-7C6B-4B56-A0BD-8598CB667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en-AU" dirty="0"/>
              <a:t>Pulverise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50BE0-0CAD-42E3-BD90-9D6F00F53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541600"/>
            <a:ext cx="4991962" cy="321627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AU" sz="1800" b="1" dirty="0"/>
              <a:t>Part of speech: </a:t>
            </a:r>
            <a:r>
              <a:rPr lang="en-AU" sz="1800" dirty="0"/>
              <a:t>verb</a:t>
            </a:r>
          </a:p>
          <a:p>
            <a:pPr marL="0" indent="0">
              <a:lnSpc>
                <a:spcPct val="110000"/>
              </a:lnSpc>
              <a:buNone/>
            </a:pPr>
            <a:endParaRPr lang="en-AU" sz="1800" dirty="0"/>
          </a:p>
          <a:p>
            <a:pPr marL="0" indent="0">
              <a:lnSpc>
                <a:spcPct val="110000"/>
              </a:lnSpc>
              <a:buNone/>
            </a:pPr>
            <a:r>
              <a:rPr lang="en-AU" sz="1800" b="1" dirty="0"/>
              <a:t>Meaning: </a:t>
            </a:r>
            <a:r>
              <a:rPr lang="en-AU" sz="1800" dirty="0"/>
              <a:t>to grind into powder; to utterly defeat</a:t>
            </a:r>
          </a:p>
          <a:p>
            <a:pPr marL="0" indent="0">
              <a:lnSpc>
                <a:spcPct val="110000"/>
              </a:lnSpc>
              <a:buNone/>
            </a:pPr>
            <a:endParaRPr lang="en-AU" sz="1800" dirty="0"/>
          </a:p>
          <a:p>
            <a:pPr>
              <a:lnSpc>
                <a:spcPct val="110000"/>
              </a:lnSpc>
            </a:pPr>
            <a:r>
              <a:rPr lang="en-AU" sz="1800" i="1" dirty="0"/>
              <a:t>I think the team will </a:t>
            </a:r>
            <a:r>
              <a:rPr lang="en-AU" sz="1800" i="1" u="sng" dirty="0"/>
              <a:t>pulverise</a:t>
            </a:r>
            <a:r>
              <a:rPr lang="en-AU" sz="1800" i="1" dirty="0"/>
              <a:t> their opponents in the next match.</a:t>
            </a:r>
          </a:p>
          <a:p>
            <a:pPr>
              <a:lnSpc>
                <a:spcPct val="110000"/>
              </a:lnSpc>
            </a:pPr>
            <a:r>
              <a:rPr lang="en-AU" sz="1800" i="1" dirty="0"/>
              <a:t>Using a pestle and mortar, </a:t>
            </a:r>
            <a:r>
              <a:rPr lang="en-AU" sz="1800" i="1" u="sng" dirty="0"/>
              <a:t>pulverise</a:t>
            </a:r>
            <a:r>
              <a:rPr lang="en-AU" sz="1800" i="1" dirty="0"/>
              <a:t> the dried chilli flakes.</a:t>
            </a:r>
          </a:p>
        </p:txBody>
      </p:sp>
      <p:pic>
        <p:nvPicPr>
          <p:cNvPr id="8194" name="Picture 2" descr="Mortar and Pestle. 7 Tasty Reasons to Befriended It | So Delicious">
            <a:extLst>
              <a:ext uri="{FF2B5EF4-FFF2-40B4-BE49-F238E27FC236}">
                <a16:creationId xmlns:a16="http://schemas.microsoft.com/office/drawing/2014/main" id="{478D0D85-1598-45AB-B921-4ED1FDAF14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7" r="22356" b="-1"/>
          <a:stretch/>
        </p:blipFill>
        <p:spPr bwMode="auto">
          <a:xfrm>
            <a:off x="6257657" y="566767"/>
            <a:ext cx="5361537" cy="5404109"/>
          </a:xfrm>
          <a:custGeom>
            <a:avLst/>
            <a:gdLst/>
            <a:ahLst/>
            <a:cxnLst/>
            <a:rect l="l" t="t" r="r" b="b"/>
            <a:pathLst>
              <a:path w="5361537" h="5404109">
                <a:moveTo>
                  <a:pt x="2870828" y="1041"/>
                </a:moveTo>
                <a:cubicBezTo>
                  <a:pt x="3203581" y="14830"/>
                  <a:pt x="3513736" y="163111"/>
                  <a:pt x="3800184" y="290250"/>
                </a:cubicBezTo>
                <a:cubicBezTo>
                  <a:pt x="4171154" y="479730"/>
                  <a:pt x="4508586" y="661721"/>
                  <a:pt x="4702438" y="1026076"/>
                </a:cubicBezTo>
                <a:lnTo>
                  <a:pt x="4959549" y="1326248"/>
                </a:lnTo>
                <a:cubicBezTo>
                  <a:pt x="5129003" y="1601579"/>
                  <a:pt x="5186377" y="1874538"/>
                  <a:pt x="5266423" y="2173276"/>
                </a:cubicBezTo>
                <a:cubicBezTo>
                  <a:pt x="5322579" y="2382854"/>
                  <a:pt x="5370498" y="2561686"/>
                  <a:pt x="5358128" y="2694064"/>
                </a:cubicBezTo>
                <a:cubicBezTo>
                  <a:pt x="5387135" y="3102588"/>
                  <a:pt x="5225012" y="3513996"/>
                  <a:pt x="5101614" y="3771685"/>
                </a:cubicBezTo>
                <a:cubicBezTo>
                  <a:pt x="4997551" y="4040670"/>
                  <a:pt x="4756585" y="4494622"/>
                  <a:pt x="4442699" y="4781934"/>
                </a:cubicBezTo>
                <a:cubicBezTo>
                  <a:pt x="4128813" y="5069245"/>
                  <a:pt x="3867535" y="5122778"/>
                  <a:pt x="3526897" y="5225036"/>
                </a:cubicBezTo>
                <a:cubicBezTo>
                  <a:pt x="3186396" y="5327806"/>
                  <a:pt x="2777866" y="5432329"/>
                  <a:pt x="2398771" y="5397154"/>
                </a:cubicBezTo>
                <a:cubicBezTo>
                  <a:pt x="2019540" y="5361468"/>
                  <a:pt x="1637694" y="5196321"/>
                  <a:pt x="1251137" y="5011566"/>
                </a:cubicBezTo>
                <a:cubicBezTo>
                  <a:pt x="928921" y="4825498"/>
                  <a:pt x="428548" y="4335676"/>
                  <a:pt x="348364" y="4036426"/>
                </a:cubicBezTo>
                <a:cubicBezTo>
                  <a:pt x="268180" y="3737176"/>
                  <a:pt x="-82248" y="2964977"/>
                  <a:pt x="17820" y="2441683"/>
                </a:cubicBezTo>
                <a:cubicBezTo>
                  <a:pt x="117889" y="1918389"/>
                  <a:pt x="122569" y="1757316"/>
                  <a:pt x="362894" y="1276624"/>
                </a:cubicBezTo>
                <a:cubicBezTo>
                  <a:pt x="659155" y="828176"/>
                  <a:pt x="1338551" y="373177"/>
                  <a:pt x="1764257" y="227256"/>
                </a:cubicBezTo>
                <a:cubicBezTo>
                  <a:pt x="2005919" y="114722"/>
                  <a:pt x="2440806" y="61902"/>
                  <a:pt x="2530583" y="37846"/>
                </a:cubicBezTo>
                <a:cubicBezTo>
                  <a:pt x="2646482" y="6791"/>
                  <a:pt x="2759910" y="-3556"/>
                  <a:pt x="2870828" y="104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183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BB3780B-63EB-450D-A804-D6AA12F98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E0847A5-A329-48CD-B3A7-3892FF6DA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1FA73D-06F3-4CFB-BDE7-1AA45E7F8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en-AU" dirty="0"/>
              <a:t>Acquiesce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D1EA0-0306-40B8-975D-6A7AFD99F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541600"/>
            <a:ext cx="4991962" cy="321627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AU" b="1" dirty="0"/>
              <a:t>Part of speech: </a:t>
            </a:r>
            <a:r>
              <a:rPr lang="en-AU" dirty="0"/>
              <a:t>verb</a:t>
            </a:r>
          </a:p>
          <a:p>
            <a:pPr marL="0" indent="0">
              <a:lnSpc>
                <a:spcPct val="110000"/>
              </a:lnSpc>
              <a:buNone/>
            </a:pPr>
            <a:endParaRPr lang="en-AU" dirty="0"/>
          </a:p>
          <a:p>
            <a:pPr marL="0" indent="0">
              <a:lnSpc>
                <a:spcPct val="110000"/>
              </a:lnSpc>
              <a:buNone/>
            </a:pPr>
            <a:r>
              <a:rPr lang="en-AU" b="1" dirty="0"/>
              <a:t>Meaning: </a:t>
            </a:r>
            <a:r>
              <a:rPr lang="en-AU" dirty="0"/>
              <a:t>to accept something reluctantly but without protest.</a:t>
            </a:r>
          </a:p>
          <a:p>
            <a:pPr marL="0" indent="0">
              <a:lnSpc>
                <a:spcPct val="110000"/>
              </a:lnSpc>
              <a:buNone/>
            </a:pPr>
            <a:endParaRPr lang="en-AU" dirty="0"/>
          </a:p>
          <a:p>
            <a:pPr>
              <a:lnSpc>
                <a:spcPct val="110000"/>
              </a:lnSpc>
            </a:pPr>
            <a:r>
              <a:rPr lang="en-AU" i="1" dirty="0"/>
              <a:t>I don’t really want to go to that outing, but I might </a:t>
            </a:r>
            <a:r>
              <a:rPr lang="en-AU" i="1" u="sng" dirty="0"/>
              <a:t>acquiesce</a:t>
            </a:r>
            <a:r>
              <a:rPr lang="en-AU" i="1" dirty="0"/>
              <a:t> if there’s free food.</a:t>
            </a:r>
          </a:p>
        </p:txBody>
      </p:sp>
      <p:pic>
        <p:nvPicPr>
          <p:cNvPr id="1026" name="Picture 2" descr="Social Distancing: 5 Ways Food Trucks Can Help | Delivery Concepts">
            <a:extLst>
              <a:ext uri="{FF2B5EF4-FFF2-40B4-BE49-F238E27FC236}">
                <a16:creationId xmlns:a16="http://schemas.microsoft.com/office/drawing/2014/main" id="{C5B3AB04-B197-45E0-A92A-58B3C47B25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9" r="16556" b="-1"/>
          <a:stretch/>
        </p:blipFill>
        <p:spPr bwMode="auto">
          <a:xfrm>
            <a:off x="6257657" y="566767"/>
            <a:ext cx="5361537" cy="5404109"/>
          </a:xfrm>
          <a:custGeom>
            <a:avLst/>
            <a:gdLst/>
            <a:ahLst/>
            <a:cxnLst/>
            <a:rect l="l" t="t" r="r" b="b"/>
            <a:pathLst>
              <a:path w="5361537" h="5404109">
                <a:moveTo>
                  <a:pt x="2870828" y="1041"/>
                </a:moveTo>
                <a:cubicBezTo>
                  <a:pt x="3203581" y="14830"/>
                  <a:pt x="3513736" y="163111"/>
                  <a:pt x="3800184" y="290250"/>
                </a:cubicBezTo>
                <a:cubicBezTo>
                  <a:pt x="4171154" y="479730"/>
                  <a:pt x="4508586" y="661721"/>
                  <a:pt x="4702438" y="1026076"/>
                </a:cubicBezTo>
                <a:lnTo>
                  <a:pt x="4959549" y="1326248"/>
                </a:lnTo>
                <a:cubicBezTo>
                  <a:pt x="5129003" y="1601579"/>
                  <a:pt x="5186377" y="1874538"/>
                  <a:pt x="5266423" y="2173276"/>
                </a:cubicBezTo>
                <a:cubicBezTo>
                  <a:pt x="5322579" y="2382854"/>
                  <a:pt x="5370498" y="2561686"/>
                  <a:pt x="5358128" y="2694064"/>
                </a:cubicBezTo>
                <a:cubicBezTo>
                  <a:pt x="5387135" y="3102588"/>
                  <a:pt x="5225012" y="3513996"/>
                  <a:pt x="5101614" y="3771685"/>
                </a:cubicBezTo>
                <a:cubicBezTo>
                  <a:pt x="4997551" y="4040670"/>
                  <a:pt x="4756585" y="4494622"/>
                  <a:pt x="4442699" y="4781934"/>
                </a:cubicBezTo>
                <a:cubicBezTo>
                  <a:pt x="4128813" y="5069245"/>
                  <a:pt x="3867535" y="5122778"/>
                  <a:pt x="3526897" y="5225036"/>
                </a:cubicBezTo>
                <a:cubicBezTo>
                  <a:pt x="3186396" y="5327806"/>
                  <a:pt x="2777866" y="5432329"/>
                  <a:pt x="2398771" y="5397154"/>
                </a:cubicBezTo>
                <a:cubicBezTo>
                  <a:pt x="2019540" y="5361468"/>
                  <a:pt x="1637694" y="5196321"/>
                  <a:pt x="1251137" y="5011566"/>
                </a:cubicBezTo>
                <a:cubicBezTo>
                  <a:pt x="928921" y="4825498"/>
                  <a:pt x="428548" y="4335676"/>
                  <a:pt x="348364" y="4036426"/>
                </a:cubicBezTo>
                <a:cubicBezTo>
                  <a:pt x="268180" y="3737176"/>
                  <a:pt x="-82248" y="2964977"/>
                  <a:pt x="17820" y="2441683"/>
                </a:cubicBezTo>
                <a:cubicBezTo>
                  <a:pt x="117889" y="1918389"/>
                  <a:pt x="122569" y="1757316"/>
                  <a:pt x="362894" y="1276624"/>
                </a:cubicBezTo>
                <a:cubicBezTo>
                  <a:pt x="659155" y="828176"/>
                  <a:pt x="1338551" y="373177"/>
                  <a:pt x="1764257" y="227256"/>
                </a:cubicBezTo>
                <a:cubicBezTo>
                  <a:pt x="2005919" y="114722"/>
                  <a:pt x="2440806" y="61902"/>
                  <a:pt x="2530583" y="37846"/>
                </a:cubicBezTo>
                <a:cubicBezTo>
                  <a:pt x="2646482" y="6791"/>
                  <a:pt x="2759910" y="-3556"/>
                  <a:pt x="2870828" y="104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006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4A00C45-023C-431E-B774-053A3C686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A8151FD-E26B-480E-A623-CFBFE3713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6BE63264-F1B8-4AB7-AD1C-4180A9D2B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342615" y="342615"/>
            <a:ext cx="6858000" cy="6172768"/>
          </a:xfrm>
          <a:custGeom>
            <a:avLst/>
            <a:gdLst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4440498 w 6858000"/>
              <a:gd name="connsiteY4" fmla="*/ 5734742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0" fmla="*/ 6858000 w 6858000"/>
              <a:gd name="connsiteY0" fmla="*/ 0 h 5878098"/>
              <a:gd name="connsiteX1" fmla="*/ 6858000 w 6858000"/>
              <a:gd name="connsiteY1" fmla="*/ 5780582 h 5878098"/>
              <a:gd name="connsiteX2" fmla="*/ 6766523 w 6858000"/>
              <a:gd name="connsiteY2" fmla="*/ 5777266 h 5878098"/>
              <a:gd name="connsiteX3" fmla="*/ 5437222 w 6858000"/>
              <a:gd name="connsiteY3" fmla="*/ 5734742 h 5878098"/>
              <a:gd name="connsiteX4" fmla="*/ 4440498 w 6858000"/>
              <a:gd name="connsiteY4" fmla="*/ 5734742 h 5878098"/>
              <a:gd name="connsiteX5" fmla="*/ 582209 w 6858000"/>
              <a:gd name="connsiteY5" fmla="*/ 4121983 h 5878098"/>
              <a:gd name="connsiteX6" fmla="*/ 73548 w 6858000"/>
              <a:gd name="connsiteY6" fmla="*/ 3184291 h 5878098"/>
              <a:gd name="connsiteX7" fmla="*/ 0 w 6858000"/>
              <a:gd name="connsiteY7" fmla="*/ 2994994 h 5878098"/>
              <a:gd name="connsiteX8" fmla="*/ 0 w 6858000"/>
              <a:gd name="connsiteY8" fmla="*/ 0 h 5878098"/>
              <a:gd name="connsiteX9" fmla="*/ 6858000 w 6858000"/>
              <a:gd name="connsiteY9" fmla="*/ 0 h 5878098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959581 w 6858000"/>
              <a:gd name="connsiteY5" fmla="*/ 4373609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3010841 w 6858000"/>
              <a:gd name="connsiteY3" fmla="*/ 5469518 h 5780582"/>
              <a:gd name="connsiteX4" fmla="*/ 959581 w 6858000"/>
              <a:gd name="connsiteY4" fmla="*/ 4373609 h 5780582"/>
              <a:gd name="connsiteX5" fmla="*/ 0 w 6858000"/>
              <a:gd name="connsiteY5" fmla="*/ 2994994 h 5780582"/>
              <a:gd name="connsiteX6" fmla="*/ 0 w 6858000"/>
              <a:gd name="connsiteY6" fmla="*/ 0 h 5780582"/>
              <a:gd name="connsiteX7" fmla="*/ 6858000 w 6858000"/>
              <a:gd name="connsiteY7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264841 w 6858000"/>
              <a:gd name="connsiteY2" fmla="*/ 5442316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4516"/>
              <a:gd name="connsiteX1" fmla="*/ 6858000 w 6858000"/>
              <a:gd name="connsiteY1" fmla="*/ 5780582 h 5784516"/>
              <a:gd name="connsiteX2" fmla="*/ 3264841 w 6858000"/>
              <a:gd name="connsiteY2" fmla="*/ 5442316 h 5784516"/>
              <a:gd name="connsiteX3" fmla="*/ 959581 w 6858000"/>
              <a:gd name="connsiteY3" fmla="*/ 4373609 h 5784516"/>
              <a:gd name="connsiteX4" fmla="*/ 0 w 6858000"/>
              <a:gd name="connsiteY4" fmla="*/ 2994994 h 5784516"/>
              <a:gd name="connsiteX5" fmla="*/ 0 w 6858000"/>
              <a:gd name="connsiteY5" fmla="*/ 0 h 5784516"/>
              <a:gd name="connsiteX6" fmla="*/ 6858000 w 6858000"/>
              <a:gd name="connsiteY6" fmla="*/ 0 h 578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5784516">
                <a:moveTo>
                  <a:pt x="6858000" y="0"/>
                </a:moveTo>
                <a:lnTo>
                  <a:pt x="6858000" y="5780582"/>
                </a:lnTo>
                <a:cubicBezTo>
                  <a:pt x="4704756" y="5812908"/>
                  <a:pt x="4198884" y="5641214"/>
                  <a:pt x="3264841" y="5442316"/>
                </a:cubicBezTo>
                <a:cubicBezTo>
                  <a:pt x="2330798" y="5243418"/>
                  <a:pt x="1503721" y="4781496"/>
                  <a:pt x="959581" y="4373609"/>
                </a:cubicBezTo>
                <a:cubicBezTo>
                  <a:pt x="415441" y="3965722"/>
                  <a:pt x="198635" y="3573180"/>
                  <a:pt x="0" y="2994994"/>
                </a:cubicBezTo>
                <a:lnTo>
                  <a:pt x="0" y="0"/>
                </a:lnTo>
                <a:lnTo>
                  <a:pt x="6858000" y="0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392D5E-8589-4902-8689-0B9569EC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5015505" cy="1477328"/>
          </a:xfrm>
        </p:spPr>
        <p:txBody>
          <a:bodyPr>
            <a:normAutofit/>
          </a:bodyPr>
          <a:lstStyle/>
          <a:p>
            <a:r>
              <a:rPr lang="en-AU" dirty="0"/>
              <a:t>Preposterous</a:t>
            </a:r>
          </a:p>
        </p:txBody>
      </p:sp>
      <p:pic>
        <p:nvPicPr>
          <p:cNvPr id="5122" name="Picture 2" descr="Car Loans | Car Finance | Novated Lease Australia | Car Leasing">
            <a:extLst>
              <a:ext uri="{FF2B5EF4-FFF2-40B4-BE49-F238E27FC236}">
                <a16:creationId xmlns:a16="http://schemas.microsoft.com/office/drawing/2014/main" id="{2A41E448-13D8-482B-92B9-9ED866CC27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" r="3" b="3"/>
          <a:stretch/>
        </p:blipFill>
        <p:spPr bwMode="auto">
          <a:xfrm>
            <a:off x="656644" y="2626187"/>
            <a:ext cx="5078861" cy="3180022"/>
          </a:xfrm>
          <a:custGeom>
            <a:avLst/>
            <a:gdLst/>
            <a:ahLst/>
            <a:cxnLst/>
            <a:rect l="l" t="t" r="r" b="b"/>
            <a:pathLst>
              <a:path w="5078861" h="3180022">
                <a:moveTo>
                  <a:pt x="3276428" y="2"/>
                </a:moveTo>
                <a:cubicBezTo>
                  <a:pt x="3304302" y="21"/>
                  <a:pt x="3329599" y="233"/>
                  <a:pt x="3351926" y="662"/>
                </a:cubicBezTo>
                <a:cubicBezTo>
                  <a:pt x="3709493" y="17196"/>
                  <a:pt x="4341946" y="169233"/>
                  <a:pt x="4641167" y="448987"/>
                </a:cubicBezTo>
                <a:cubicBezTo>
                  <a:pt x="4946649" y="631788"/>
                  <a:pt x="5056849" y="1024552"/>
                  <a:pt x="5077430" y="1613913"/>
                </a:cubicBezTo>
                <a:cubicBezTo>
                  <a:pt x="5091263" y="2010042"/>
                  <a:pt x="5005018" y="2303257"/>
                  <a:pt x="4809735" y="2513219"/>
                </a:cubicBezTo>
                <a:cubicBezTo>
                  <a:pt x="4627124" y="2809799"/>
                  <a:pt x="4047725" y="3071868"/>
                  <a:pt x="3654311" y="3133974"/>
                </a:cubicBezTo>
                <a:cubicBezTo>
                  <a:pt x="3260559" y="3186418"/>
                  <a:pt x="2883382" y="3160895"/>
                  <a:pt x="2594283" y="3170991"/>
                </a:cubicBezTo>
                <a:cubicBezTo>
                  <a:pt x="2199182" y="3184788"/>
                  <a:pt x="1533580" y="3188685"/>
                  <a:pt x="1300277" y="3138791"/>
                </a:cubicBezTo>
                <a:cubicBezTo>
                  <a:pt x="1096221" y="3097550"/>
                  <a:pt x="527513" y="2836879"/>
                  <a:pt x="328033" y="2650376"/>
                </a:cubicBezTo>
                <a:cubicBezTo>
                  <a:pt x="128553" y="2463873"/>
                  <a:pt x="18354" y="2071110"/>
                  <a:pt x="1147" y="1578365"/>
                </a:cubicBezTo>
                <a:cubicBezTo>
                  <a:pt x="-16060" y="1085620"/>
                  <a:pt x="163176" y="692423"/>
                  <a:pt x="348823" y="482798"/>
                </a:cubicBezTo>
                <a:cubicBezTo>
                  <a:pt x="640811" y="279132"/>
                  <a:pt x="1347172" y="60997"/>
                  <a:pt x="1607361" y="51911"/>
                </a:cubicBezTo>
                <a:cubicBezTo>
                  <a:pt x="1860322" y="43077"/>
                  <a:pt x="2858319" y="-276"/>
                  <a:pt x="3276428" y="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B4EF7-DAD1-47E4-9EDC-58268826B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0" y="633599"/>
            <a:ext cx="4991962" cy="5135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b="1" dirty="0"/>
              <a:t>Part of speech: </a:t>
            </a:r>
            <a:r>
              <a:rPr lang="en-AU" sz="2400" dirty="0"/>
              <a:t>adjective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b="1" dirty="0"/>
              <a:t>Meaning: </a:t>
            </a:r>
            <a:r>
              <a:rPr lang="en-AU" sz="2400" dirty="0"/>
              <a:t>absurd or ridiculous; without reason or common sense</a:t>
            </a:r>
          </a:p>
          <a:p>
            <a:pPr marL="0" indent="0">
              <a:buNone/>
            </a:pPr>
            <a:endParaRPr lang="en-AU" sz="2400" dirty="0"/>
          </a:p>
          <a:p>
            <a:r>
              <a:rPr lang="en-AU" sz="2400" i="1" dirty="0"/>
              <a:t>I know you’re a fast runner, but it’s </a:t>
            </a:r>
            <a:r>
              <a:rPr lang="en-AU" sz="2400" i="1" u="sng" dirty="0"/>
              <a:t>preposterous</a:t>
            </a:r>
            <a:r>
              <a:rPr lang="en-AU" sz="2400" i="1" dirty="0"/>
              <a:t> to think you could catch that car on foot.</a:t>
            </a:r>
          </a:p>
        </p:txBody>
      </p:sp>
    </p:spTree>
    <p:extLst>
      <p:ext uri="{BB962C8B-B14F-4D97-AF65-F5344CB8AC3E}">
        <p14:creationId xmlns:p14="http://schemas.microsoft.com/office/powerpoint/2010/main" val="4147009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05D1035C-3BF0-4FE0-B3A3-1062F8600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35D5BF-2D60-4454-B039-D220367BD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en-AU" dirty="0"/>
              <a:t>Amity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FBB1E-7B7F-496F-A908-FF5C7C9D9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541600"/>
            <a:ext cx="4991962" cy="3216273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AU" b="1" dirty="0"/>
              <a:t>Part of speech: </a:t>
            </a:r>
            <a:r>
              <a:rPr lang="en-AU" dirty="0"/>
              <a:t>noun</a:t>
            </a:r>
          </a:p>
          <a:p>
            <a:pPr marL="0" indent="0">
              <a:lnSpc>
                <a:spcPct val="110000"/>
              </a:lnSpc>
              <a:buNone/>
            </a:pPr>
            <a:endParaRPr lang="en-AU" dirty="0"/>
          </a:p>
          <a:p>
            <a:pPr marL="0" indent="0">
              <a:lnSpc>
                <a:spcPct val="110000"/>
              </a:lnSpc>
              <a:buNone/>
            </a:pPr>
            <a:r>
              <a:rPr lang="en-AU" b="1" dirty="0"/>
              <a:t>Meaning: </a:t>
            </a:r>
            <a:r>
              <a:rPr lang="en-AU" dirty="0"/>
              <a:t>peace, harmony; friendship between people or countries</a:t>
            </a:r>
          </a:p>
          <a:p>
            <a:pPr marL="0" indent="0">
              <a:lnSpc>
                <a:spcPct val="110000"/>
              </a:lnSpc>
              <a:buNone/>
            </a:pPr>
            <a:endParaRPr lang="en-AU" dirty="0"/>
          </a:p>
          <a:p>
            <a:pPr>
              <a:lnSpc>
                <a:spcPct val="110000"/>
              </a:lnSpc>
            </a:pPr>
            <a:r>
              <a:rPr lang="en-AU" i="1" dirty="0"/>
              <a:t>Fred had lived for 60 years in perfect </a:t>
            </a:r>
            <a:r>
              <a:rPr lang="en-AU" i="1" u="sng" dirty="0"/>
              <a:t>amity</a:t>
            </a:r>
            <a:r>
              <a:rPr lang="en-AU" i="1" dirty="0"/>
              <a:t> with his wife.</a:t>
            </a:r>
          </a:p>
          <a:p>
            <a:pPr>
              <a:lnSpc>
                <a:spcPct val="110000"/>
              </a:lnSpc>
            </a:pPr>
            <a:r>
              <a:rPr lang="en-AU" i="1" dirty="0"/>
              <a:t>The ambassador was able to negotiate a treaty of </a:t>
            </a:r>
            <a:r>
              <a:rPr lang="en-AU" i="1" u="sng" dirty="0"/>
              <a:t>amity</a:t>
            </a:r>
            <a:r>
              <a:rPr lang="en-AU" i="1" dirty="0"/>
              <a:t> between the two nations.</a:t>
            </a:r>
          </a:p>
        </p:txBody>
      </p:sp>
      <p:pic>
        <p:nvPicPr>
          <p:cNvPr id="2050" name="Picture 2" descr="35 Photos of Cute Old Couples That Will Give You the Ultimate Relationship  Goals! | Cute old couples, Old couple in love, Old couples">
            <a:extLst>
              <a:ext uri="{FF2B5EF4-FFF2-40B4-BE49-F238E27FC236}">
                <a16:creationId xmlns:a16="http://schemas.microsoft.com/office/drawing/2014/main" id="{9B63C121-E71D-46F8-8A50-813A12ACAD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63" r="2" b="2"/>
          <a:stretch/>
        </p:blipFill>
        <p:spPr bwMode="auto">
          <a:xfrm>
            <a:off x="6529065" y="10"/>
            <a:ext cx="5662937" cy="6857990"/>
          </a:xfrm>
          <a:custGeom>
            <a:avLst/>
            <a:gdLst/>
            <a:ahLst/>
            <a:cxnLst/>
            <a:rect l="l" t="t" r="r" b="b"/>
            <a:pathLst>
              <a:path w="5662937" h="6858000">
                <a:moveTo>
                  <a:pt x="598332" y="0"/>
                </a:moveTo>
                <a:lnTo>
                  <a:pt x="5662937" y="0"/>
                </a:lnTo>
                <a:lnTo>
                  <a:pt x="5662937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6" y="5515036"/>
                  <a:pt x="1066079" y="5030470"/>
                  <a:pt x="1217562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79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691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id="{5BB3780B-63EB-450D-A804-D6AA12F98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FE0847A5-A329-48CD-B3A7-3892FF6DA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DCE1DC-7153-42C6-BEAB-7A414E02A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en-AU" dirty="0"/>
              <a:t>Inundate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110E7-E208-4880-AFBF-129D8F022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541600"/>
            <a:ext cx="4991962" cy="321627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AU" sz="1700" b="1"/>
              <a:t>Part of speech: </a:t>
            </a:r>
            <a:r>
              <a:rPr lang="en-AU" sz="1700"/>
              <a:t>verb</a:t>
            </a:r>
          </a:p>
          <a:p>
            <a:pPr marL="0" indent="0">
              <a:lnSpc>
                <a:spcPct val="110000"/>
              </a:lnSpc>
              <a:buNone/>
            </a:pPr>
            <a:endParaRPr lang="en-AU" sz="1700"/>
          </a:p>
          <a:p>
            <a:pPr marL="0" indent="0">
              <a:lnSpc>
                <a:spcPct val="110000"/>
              </a:lnSpc>
              <a:buNone/>
            </a:pPr>
            <a:r>
              <a:rPr lang="en-AU" sz="1700" b="1"/>
              <a:t>Meaning: </a:t>
            </a:r>
            <a:r>
              <a:rPr lang="en-AU" sz="1700"/>
              <a:t>to flood or overwhelm </a:t>
            </a:r>
          </a:p>
          <a:p>
            <a:pPr marL="0" indent="0">
              <a:lnSpc>
                <a:spcPct val="110000"/>
              </a:lnSpc>
              <a:buNone/>
            </a:pPr>
            <a:endParaRPr lang="en-AU" sz="1700"/>
          </a:p>
          <a:p>
            <a:pPr>
              <a:lnSpc>
                <a:spcPct val="110000"/>
              </a:lnSpc>
            </a:pPr>
            <a:r>
              <a:rPr lang="en-AU" sz="1700" i="1"/>
              <a:t>On her birthday, she expected people to </a:t>
            </a:r>
            <a:r>
              <a:rPr lang="en-AU" sz="1700" i="1" u="sng"/>
              <a:t>inundate</a:t>
            </a:r>
            <a:r>
              <a:rPr lang="en-AU" sz="1700" i="1"/>
              <a:t> her with gifts.</a:t>
            </a:r>
          </a:p>
          <a:p>
            <a:pPr>
              <a:lnSpc>
                <a:spcPct val="110000"/>
              </a:lnSpc>
            </a:pPr>
            <a:r>
              <a:rPr lang="en-AU" sz="1700" i="1"/>
              <a:t>We’ve been </a:t>
            </a:r>
            <a:r>
              <a:rPr lang="en-AU" sz="1700" i="1" u="sng"/>
              <a:t>inundated</a:t>
            </a:r>
            <a:r>
              <a:rPr lang="en-AU" sz="1700" i="1"/>
              <a:t> with complaints since we painted over that mural.</a:t>
            </a:r>
          </a:p>
        </p:txBody>
      </p:sp>
      <p:pic>
        <p:nvPicPr>
          <p:cNvPr id="4" name="Picture 4" descr="Too Many Gifts Stock Photo - Download Image Now - iStock">
            <a:extLst>
              <a:ext uri="{FF2B5EF4-FFF2-40B4-BE49-F238E27FC236}">
                <a16:creationId xmlns:a16="http://schemas.microsoft.com/office/drawing/2014/main" id="{CA4F3176-AF0E-42B7-8DCB-1D48F48AED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5" r="10205" b="2"/>
          <a:stretch/>
        </p:blipFill>
        <p:spPr bwMode="auto">
          <a:xfrm>
            <a:off x="6257657" y="566767"/>
            <a:ext cx="5361537" cy="5404109"/>
          </a:xfrm>
          <a:custGeom>
            <a:avLst/>
            <a:gdLst/>
            <a:ahLst/>
            <a:cxnLst/>
            <a:rect l="l" t="t" r="r" b="b"/>
            <a:pathLst>
              <a:path w="5361537" h="5404109">
                <a:moveTo>
                  <a:pt x="2870828" y="1041"/>
                </a:moveTo>
                <a:cubicBezTo>
                  <a:pt x="3203581" y="14830"/>
                  <a:pt x="3513736" y="163111"/>
                  <a:pt x="3800184" y="290250"/>
                </a:cubicBezTo>
                <a:cubicBezTo>
                  <a:pt x="4171154" y="479730"/>
                  <a:pt x="4508586" y="661721"/>
                  <a:pt x="4702438" y="1026076"/>
                </a:cubicBezTo>
                <a:lnTo>
                  <a:pt x="4959549" y="1326248"/>
                </a:lnTo>
                <a:cubicBezTo>
                  <a:pt x="5129003" y="1601579"/>
                  <a:pt x="5186377" y="1874538"/>
                  <a:pt x="5266423" y="2173276"/>
                </a:cubicBezTo>
                <a:cubicBezTo>
                  <a:pt x="5322579" y="2382854"/>
                  <a:pt x="5370498" y="2561686"/>
                  <a:pt x="5358128" y="2694064"/>
                </a:cubicBezTo>
                <a:cubicBezTo>
                  <a:pt x="5387135" y="3102588"/>
                  <a:pt x="5225012" y="3513996"/>
                  <a:pt x="5101614" y="3771685"/>
                </a:cubicBezTo>
                <a:cubicBezTo>
                  <a:pt x="4997551" y="4040670"/>
                  <a:pt x="4756585" y="4494622"/>
                  <a:pt x="4442699" y="4781934"/>
                </a:cubicBezTo>
                <a:cubicBezTo>
                  <a:pt x="4128813" y="5069245"/>
                  <a:pt x="3867535" y="5122778"/>
                  <a:pt x="3526897" y="5225036"/>
                </a:cubicBezTo>
                <a:cubicBezTo>
                  <a:pt x="3186396" y="5327806"/>
                  <a:pt x="2777866" y="5432329"/>
                  <a:pt x="2398771" y="5397154"/>
                </a:cubicBezTo>
                <a:cubicBezTo>
                  <a:pt x="2019540" y="5361468"/>
                  <a:pt x="1637694" y="5196321"/>
                  <a:pt x="1251137" y="5011566"/>
                </a:cubicBezTo>
                <a:cubicBezTo>
                  <a:pt x="928921" y="4825498"/>
                  <a:pt x="428548" y="4335676"/>
                  <a:pt x="348364" y="4036426"/>
                </a:cubicBezTo>
                <a:cubicBezTo>
                  <a:pt x="268180" y="3737176"/>
                  <a:pt x="-82248" y="2964977"/>
                  <a:pt x="17820" y="2441683"/>
                </a:cubicBezTo>
                <a:cubicBezTo>
                  <a:pt x="117889" y="1918389"/>
                  <a:pt x="122569" y="1757316"/>
                  <a:pt x="362894" y="1276624"/>
                </a:cubicBezTo>
                <a:cubicBezTo>
                  <a:pt x="659155" y="828176"/>
                  <a:pt x="1338551" y="373177"/>
                  <a:pt x="1764257" y="227256"/>
                </a:cubicBezTo>
                <a:cubicBezTo>
                  <a:pt x="2005919" y="114722"/>
                  <a:pt x="2440806" y="61902"/>
                  <a:pt x="2530583" y="37846"/>
                </a:cubicBezTo>
                <a:cubicBezTo>
                  <a:pt x="2646482" y="6791"/>
                  <a:pt x="2759910" y="-3556"/>
                  <a:pt x="2870828" y="104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13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5D1035C-3BF0-4FE0-B3A3-1062F8600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26AE2E-E330-4742-B097-294B5F46C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en-AU" dirty="0"/>
              <a:t>Arduous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DC93D-D414-43CF-9329-CAD28D5B6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541600"/>
            <a:ext cx="4991962" cy="3216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/>
              <a:t>Part of speech: </a:t>
            </a:r>
            <a:r>
              <a:rPr lang="en-AU" dirty="0"/>
              <a:t>adjective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b="1" dirty="0"/>
              <a:t>Meaning: </a:t>
            </a:r>
            <a:r>
              <a:rPr lang="en-AU" dirty="0"/>
              <a:t>difficult and tiring</a:t>
            </a:r>
            <a:endParaRPr lang="en-AU" i="1" dirty="0"/>
          </a:p>
          <a:p>
            <a:pPr marL="0" indent="0">
              <a:buNone/>
            </a:pPr>
            <a:endParaRPr lang="en-AU" i="1" dirty="0"/>
          </a:p>
          <a:p>
            <a:r>
              <a:rPr lang="en-AU" i="1" dirty="0"/>
              <a:t>It was an </a:t>
            </a:r>
            <a:r>
              <a:rPr lang="en-AU" i="1" u="sng" dirty="0"/>
              <a:t>arduous</a:t>
            </a:r>
            <a:r>
              <a:rPr lang="en-AU" i="1" dirty="0"/>
              <a:t> climb, but it was worth it for the view.</a:t>
            </a: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5" name="Picture 4" descr="Edge of a mountain range in winter against sunlight">
            <a:extLst>
              <a:ext uri="{FF2B5EF4-FFF2-40B4-BE49-F238E27FC236}">
                <a16:creationId xmlns:a16="http://schemas.microsoft.com/office/drawing/2014/main" id="{2414AD49-F27B-47CA-BF20-A769B8668F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49" r="40197" b="1"/>
          <a:stretch/>
        </p:blipFill>
        <p:spPr>
          <a:xfrm>
            <a:off x="6529065" y="10"/>
            <a:ext cx="5662937" cy="6857990"/>
          </a:xfrm>
          <a:custGeom>
            <a:avLst/>
            <a:gdLst/>
            <a:ahLst/>
            <a:cxnLst/>
            <a:rect l="l" t="t" r="r" b="b"/>
            <a:pathLst>
              <a:path w="5662937" h="6858000">
                <a:moveTo>
                  <a:pt x="598332" y="0"/>
                </a:moveTo>
                <a:lnTo>
                  <a:pt x="5662937" y="0"/>
                </a:lnTo>
                <a:lnTo>
                  <a:pt x="5662937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6" y="5515036"/>
                  <a:pt x="1066079" y="5030470"/>
                  <a:pt x="1217562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79" y="1021447"/>
                  <a:pt x="773055" y="27945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31024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BB3780B-63EB-450D-A804-D6AA12F98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E0847A5-A329-48CD-B3A7-3892FF6DA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DBA320-AC54-4704-92AA-CB11DCFFB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en-AU" dirty="0"/>
              <a:t>Incongruous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3FD22-DF4F-4495-8EEF-AF6C14790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541600"/>
            <a:ext cx="4991962" cy="321627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AU" sz="1400" b="1" dirty="0"/>
              <a:t>Part of speech: </a:t>
            </a:r>
            <a:r>
              <a:rPr lang="en-AU" sz="1400" dirty="0"/>
              <a:t>adjective</a:t>
            </a:r>
          </a:p>
          <a:p>
            <a:pPr marL="0" indent="0">
              <a:lnSpc>
                <a:spcPct val="110000"/>
              </a:lnSpc>
              <a:buNone/>
            </a:pPr>
            <a:endParaRPr lang="en-AU" sz="1400" dirty="0"/>
          </a:p>
          <a:p>
            <a:pPr marL="0" indent="0">
              <a:lnSpc>
                <a:spcPct val="110000"/>
              </a:lnSpc>
              <a:buNone/>
            </a:pPr>
            <a:r>
              <a:rPr lang="en-AU" sz="1400" b="1" dirty="0"/>
              <a:t>Meaning: </a:t>
            </a:r>
            <a:r>
              <a:rPr lang="en-AU" sz="1400" dirty="0"/>
              <a:t>out of place; strange or wrong in a particular situation</a:t>
            </a:r>
          </a:p>
          <a:p>
            <a:pPr marL="0" indent="0">
              <a:lnSpc>
                <a:spcPct val="110000"/>
              </a:lnSpc>
              <a:buNone/>
            </a:pPr>
            <a:endParaRPr lang="en-AU" sz="1400" dirty="0"/>
          </a:p>
          <a:p>
            <a:pPr>
              <a:lnSpc>
                <a:spcPct val="110000"/>
              </a:lnSpc>
            </a:pPr>
            <a:r>
              <a:rPr lang="en-AU" sz="1400" dirty="0"/>
              <a:t>It seems </a:t>
            </a:r>
            <a:r>
              <a:rPr lang="en-AU" sz="1400" u="sng" dirty="0"/>
              <a:t>incongruous</a:t>
            </a:r>
            <a:r>
              <a:rPr lang="en-AU" sz="1400" dirty="0"/>
              <a:t> to eat dessert before main course.</a:t>
            </a:r>
          </a:p>
          <a:p>
            <a:pPr>
              <a:lnSpc>
                <a:spcPct val="110000"/>
              </a:lnSpc>
            </a:pPr>
            <a:r>
              <a:rPr lang="en-AU" sz="1400" dirty="0"/>
              <a:t>There’s one </a:t>
            </a:r>
            <a:r>
              <a:rPr lang="en-AU" sz="1400" u="sng" dirty="0"/>
              <a:t>incongruous</a:t>
            </a:r>
            <a:r>
              <a:rPr lang="en-AU" sz="1400" dirty="0"/>
              <a:t> tile on our bathroom floor.</a:t>
            </a:r>
          </a:p>
        </p:txBody>
      </p:sp>
      <p:pic>
        <p:nvPicPr>
          <p:cNvPr id="9218" name="Picture 2" descr="Found this in the Friendly&amp;#39;s bathroom... Some men just want to watch the  world burn - Imgur">
            <a:extLst>
              <a:ext uri="{FF2B5EF4-FFF2-40B4-BE49-F238E27FC236}">
                <a16:creationId xmlns:a16="http://schemas.microsoft.com/office/drawing/2014/main" id="{379226E2-4F02-4B61-A25E-8A537E1CA1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5" t="-970" r="5016" b="971"/>
          <a:stretch/>
        </p:blipFill>
        <p:spPr bwMode="auto">
          <a:xfrm>
            <a:off x="6257657" y="566767"/>
            <a:ext cx="5361537" cy="5404109"/>
          </a:xfrm>
          <a:custGeom>
            <a:avLst/>
            <a:gdLst/>
            <a:ahLst/>
            <a:cxnLst/>
            <a:rect l="l" t="t" r="r" b="b"/>
            <a:pathLst>
              <a:path w="5361537" h="5404109">
                <a:moveTo>
                  <a:pt x="2870828" y="1041"/>
                </a:moveTo>
                <a:cubicBezTo>
                  <a:pt x="3203581" y="14830"/>
                  <a:pt x="3513736" y="163111"/>
                  <a:pt x="3800184" y="290250"/>
                </a:cubicBezTo>
                <a:cubicBezTo>
                  <a:pt x="4171154" y="479730"/>
                  <a:pt x="4508586" y="661721"/>
                  <a:pt x="4702438" y="1026076"/>
                </a:cubicBezTo>
                <a:lnTo>
                  <a:pt x="4959549" y="1326248"/>
                </a:lnTo>
                <a:cubicBezTo>
                  <a:pt x="5129003" y="1601579"/>
                  <a:pt x="5186377" y="1874538"/>
                  <a:pt x="5266423" y="2173276"/>
                </a:cubicBezTo>
                <a:cubicBezTo>
                  <a:pt x="5322579" y="2382854"/>
                  <a:pt x="5370498" y="2561686"/>
                  <a:pt x="5358128" y="2694064"/>
                </a:cubicBezTo>
                <a:cubicBezTo>
                  <a:pt x="5387135" y="3102588"/>
                  <a:pt x="5225012" y="3513996"/>
                  <a:pt x="5101614" y="3771685"/>
                </a:cubicBezTo>
                <a:cubicBezTo>
                  <a:pt x="4997551" y="4040670"/>
                  <a:pt x="4756585" y="4494622"/>
                  <a:pt x="4442699" y="4781934"/>
                </a:cubicBezTo>
                <a:cubicBezTo>
                  <a:pt x="4128813" y="5069245"/>
                  <a:pt x="3867535" y="5122778"/>
                  <a:pt x="3526897" y="5225036"/>
                </a:cubicBezTo>
                <a:cubicBezTo>
                  <a:pt x="3186396" y="5327806"/>
                  <a:pt x="2777866" y="5432329"/>
                  <a:pt x="2398771" y="5397154"/>
                </a:cubicBezTo>
                <a:cubicBezTo>
                  <a:pt x="2019540" y="5361468"/>
                  <a:pt x="1637694" y="5196321"/>
                  <a:pt x="1251137" y="5011566"/>
                </a:cubicBezTo>
                <a:cubicBezTo>
                  <a:pt x="928921" y="4825498"/>
                  <a:pt x="428548" y="4335676"/>
                  <a:pt x="348364" y="4036426"/>
                </a:cubicBezTo>
                <a:cubicBezTo>
                  <a:pt x="268180" y="3737176"/>
                  <a:pt x="-82248" y="2964977"/>
                  <a:pt x="17820" y="2441683"/>
                </a:cubicBezTo>
                <a:cubicBezTo>
                  <a:pt x="117889" y="1918389"/>
                  <a:pt x="122569" y="1757316"/>
                  <a:pt x="362894" y="1276624"/>
                </a:cubicBezTo>
                <a:cubicBezTo>
                  <a:pt x="659155" y="828176"/>
                  <a:pt x="1338551" y="373177"/>
                  <a:pt x="1764257" y="227256"/>
                </a:cubicBezTo>
                <a:cubicBezTo>
                  <a:pt x="2005919" y="114722"/>
                  <a:pt x="2440806" y="61902"/>
                  <a:pt x="2530583" y="37846"/>
                </a:cubicBezTo>
                <a:cubicBezTo>
                  <a:pt x="2646482" y="6791"/>
                  <a:pt x="2759910" y="-3556"/>
                  <a:pt x="2870828" y="104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769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5ED9E2D9-EE69-4775-8CE5-9EAC35AD2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D75B673-1FA7-415E-8B2E-7A0550C8B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65EDE-DB91-4E1D-9760-84E80631F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0" y="619200"/>
            <a:ext cx="5756961" cy="1477328"/>
          </a:xfrm>
        </p:spPr>
        <p:txBody>
          <a:bodyPr wrap="square" anchor="ctr">
            <a:normAutofit/>
          </a:bodyPr>
          <a:lstStyle/>
          <a:p>
            <a:r>
              <a:rPr lang="en-AU" dirty="0"/>
              <a:t>Trepidation</a:t>
            </a:r>
          </a:p>
        </p:txBody>
      </p:sp>
      <p:pic>
        <p:nvPicPr>
          <p:cNvPr id="4" name="Picture 6" descr="Fear | Pixar Wiki | Fandom">
            <a:extLst>
              <a:ext uri="{FF2B5EF4-FFF2-40B4-BE49-F238E27FC236}">
                <a16:creationId xmlns:a16="http://schemas.microsoft.com/office/drawing/2014/main" id="{1CADEA06-3637-4DC7-BFDE-2EFD04A7CC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" r="45898"/>
          <a:stretch/>
        </p:blipFill>
        <p:spPr bwMode="auto">
          <a:xfrm>
            <a:off x="20" y="10"/>
            <a:ext cx="4886305" cy="6857990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616EB-A9CE-4E41-8EFF-44B41748B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0" y="2541600"/>
            <a:ext cx="5756962" cy="321627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AU" sz="1800" b="1" dirty="0"/>
              <a:t>Part of speech: </a:t>
            </a:r>
            <a:r>
              <a:rPr lang="en-AU" sz="1800" dirty="0"/>
              <a:t>noun</a:t>
            </a:r>
          </a:p>
          <a:p>
            <a:pPr marL="0" indent="0">
              <a:lnSpc>
                <a:spcPct val="110000"/>
              </a:lnSpc>
              <a:buNone/>
            </a:pPr>
            <a:endParaRPr lang="en-AU" sz="1800" dirty="0"/>
          </a:p>
          <a:p>
            <a:pPr marL="0" indent="0">
              <a:lnSpc>
                <a:spcPct val="110000"/>
              </a:lnSpc>
              <a:buNone/>
            </a:pPr>
            <a:r>
              <a:rPr lang="en-AU" sz="1800" b="1" dirty="0"/>
              <a:t>Meaning: </a:t>
            </a:r>
            <a:r>
              <a:rPr lang="en-AU" sz="1800" dirty="0"/>
              <a:t>a feeling of fear or anxiety about something that may happen</a:t>
            </a:r>
          </a:p>
          <a:p>
            <a:pPr marL="0" indent="0">
              <a:lnSpc>
                <a:spcPct val="110000"/>
              </a:lnSpc>
              <a:buNone/>
            </a:pPr>
            <a:endParaRPr lang="en-AU" sz="1800" dirty="0"/>
          </a:p>
          <a:p>
            <a:pPr>
              <a:lnSpc>
                <a:spcPct val="110000"/>
              </a:lnSpc>
            </a:pPr>
            <a:r>
              <a:rPr lang="en-AU" sz="1800" i="1" dirty="0"/>
              <a:t>The number of recent burglaries in my neighbourhood fills me with </a:t>
            </a:r>
            <a:r>
              <a:rPr lang="en-AU" sz="1800" i="1" u="sng" dirty="0"/>
              <a:t>trepidation</a:t>
            </a:r>
            <a:r>
              <a:rPr lang="en-AU" sz="1800" i="1" dirty="0"/>
              <a:t> – our house could be next!</a:t>
            </a:r>
          </a:p>
        </p:txBody>
      </p:sp>
    </p:spTree>
    <p:extLst>
      <p:ext uri="{BB962C8B-B14F-4D97-AF65-F5344CB8AC3E}">
        <p14:creationId xmlns:p14="http://schemas.microsoft.com/office/powerpoint/2010/main" val="1098970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BB3780B-63EB-450D-A804-D6AA12F98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E0847A5-A329-48CD-B3A7-3892FF6DA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10EF9A-4424-46F3-B280-0644588B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en-AU" dirty="0"/>
              <a:t>Synthesise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ECD16-047D-4C30-9CFB-742B41C42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541600"/>
            <a:ext cx="4991962" cy="342927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AU" sz="1800" b="1" dirty="0"/>
              <a:t>Part of speech: verb</a:t>
            </a:r>
            <a:endParaRPr lang="en-AU" sz="1800" dirty="0"/>
          </a:p>
          <a:p>
            <a:pPr marL="0" indent="0">
              <a:lnSpc>
                <a:spcPct val="110000"/>
              </a:lnSpc>
              <a:buNone/>
            </a:pPr>
            <a:endParaRPr lang="en-AU" sz="1800" dirty="0"/>
          </a:p>
          <a:p>
            <a:pPr marL="0" indent="0">
              <a:lnSpc>
                <a:spcPct val="110000"/>
              </a:lnSpc>
              <a:buNone/>
            </a:pPr>
            <a:r>
              <a:rPr lang="en-AU" sz="1800" b="1" dirty="0"/>
              <a:t>Meaning: </a:t>
            </a:r>
            <a:r>
              <a:rPr lang="en-AU" sz="1800" dirty="0"/>
              <a:t>to combine ideas or information from different sources, including what you already know, to create a new idea.</a:t>
            </a:r>
          </a:p>
          <a:p>
            <a:pPr marL="0" indent="0">
              <a:lnSpc>
                <a:spcPct val="110000"/>
              </a:lnSpc>
              <a:buNone/>
            </a:pPr>
            <a:endParaRPr lang="en-AU" sz="1800" dirty="0"/>
          </a:p>
          <a:p>
            <a:pPr>
              <a:lnSpc>
                <a:spcPct val="110000"/>
              </a:lnSpc>
            </a:pPr>
            <a:r>
              <a:rPr lang="en-AU" sz="1800" i="1" dirty="0"/>
              <a:t>Students should </a:t>
            </a:r>
            <a:r>
              <a:rPr lang="en-AU" sz="1800" i="1" u="sng" dirty="0"/>
              <a:t>synthesise</a:t>
            </a:r>
            <a:r>
              <a:rPr lang="en-AU" sz="1800" i="1" dirty="0"/>
              <a:t> the data they have gathered in their report.</a:t>
            </a:r>
          </a:p>
          <a:p>
            <a:pPr>
              <a:lnSpc>
                <a:spcPct val="110000"/>
              </a:lnSpc>
            </a:pPr>
            <a:r>
              <a:rPr lang="en-AU" sz="1800" i="1" dirty="0"/>
              <a:t>I was asked to </a:t>
            </a:r>
            <a:r>
              <a:rPr lang="en-AU" sz="1800" i="1" u="sng" dirty="0"/>
              <a:t>synthesise</a:t>
            </a:r>
            <a:r>
              <a:rPr lang="en-AU" sz="1800" i="1" dirty="0"/>
              <a:t> the ideas from the meeting into a mission statement.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EB7E3F1-7B3F-45CB-A28E-878545D79E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8" t="8980" r="13417" b="5396"/>
          <a:stretch/>
        </p:blipFill>
        <p:spPr bwMode="auto">
          <a:xfrm>
            <a:off x="6257657" y="566767"/>
            <a:ext cx="5361537" cy="5404109"/>
          </a:xfrm>
          <a:custGeom>
            <a:avLst/>
            <a:gdLst/>
            <a:ahLst/>
            <a:cxnLst/>
            <a:rect l="l" t="t" r="r" b="b"/>
            <a:pathLst>
              <a:path w="5361537" h="5404109">
                <a:moveTo>
                  <a:pt x="2870828" y="1041"/>
                </a:moveTo>
                <a:cubicBezTo>
                  <a:pt x="3203581" y="14830"/>
                  <a:pt x="3513736" y="163111"/>
                  <a:pt x="3800184" y="290250"/>
                </a:cubicBezTo>
                <a:cubicBezTo>
                  <a:pt x="4171154" y="479730"/>
                  <a:pt x="4508586" y="661721"/>
                  <a:pt x="4702438" y="1026076"/>
                </a:cubicBezTo>
                <a:lnTo>
                  <a:pt x="4959549" y="1326248"/>
                </a:lnTo>
                <a:cubicBezTo>
                  <a:pt x="5129003" y="1601579"/>
                  <a:pt x="5186377" y="1874538"/>
                  <a:pt x="5266423" y="2173276"/>
                </a:cubicBezTo>
                <a:cubicBezTo>
                  <a:pt x="5322579" y="2382854"/>
                  <a:pt x="5370498" y="2561686"/>
                  <a:pt x="5358128" y="2694064"/>
                </a:cubicBezTo>
                <a:cubicBezTo>
                  <a:pt x="5387135" y="3102588"/>
                  <a:pt x="5225012" y="3513996"/>
                  <a:pt x="5101614" y="3771685"/>
                </a:cubicBezTo>
                <a:cubicBezTo>
                  <a:pt x="4997551" y="4040670"/>
                  <a:pt x="4756585" y="4494622"/>
                  <a:pt x="4442699" y="4781934"/>
                </a:cubicBezTo>
                <a:cubicBezTo>
                  <a:pt x="4128813" y="5069245"/>
                  <a:pt x="3867535" y="5122778"/>
                  <a:pt x="3526897" y="5225036"/>
                </a:cubicBezTo>
                <a:cubicBezTo>
                  <a:pt x="3186396" y="5327806"/>
                  <a:pt x="2777866" y="5432329"/>
                  <a:pt x="2398771" y="5397154"/>
                </a:cubicBezTo>
                <a:cubicBezTo>
                  <a:pt x="2019540" y="5361468"/>
                  <a:pt x="1637694" y="5196321"/>
                  <a:pt x="1251137" y="5011566"/>
                </a:cubicBezTo>
                <a:cubicBezTo>
                  <a:pt x="928921" y="4825498"/>
                  <a:pt x="428548" y="4335676"/>
                  <a:pt x="348364" y="4036426"/>
                </a:cubicBezTo>
                <a:cubicBezTo>
                  <a:pt x="268180" y="3737176"/>
                  <a:pt x="-82248" y="2964977"/>
                  <a:pt x="17820" y="2441683"/>
                </a:cubicBezTo>
                <a:cubicBezTo>
                  <a:pt x="117889" y="1918389"/>
                  <a:pt x="122569" y="1757316"/>
                  <a:pt x="362894" y="1276624"/>
                </a:cubicBezTo>
                <a:cubicBezTo>
                  <a:pt x="659155" y="828176"/>
                  <a:pt x="1338551" y="373177"/>
                  <a:pt x="1764257" y="227256"/>
                </a:cubicBezTo>
                <a:cubicBezTo>
                  <a:pt x="2005919" y="114722"/>
                  <a:pt x="2440806" y="61902"/>
                  <a:pt x="2530583" y="37846"/>
                </a:cubicBezTo>
                <a:cubicBezTo>
                  <a:pt x="2646482" y="6791"/>
                  <a:pt x="2759910" y="-3556"/>
                  <a:pt x="2870828" y="104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099099"/>
      </p:ext>
    </p:extLst>
  </p:cSld>
  <p:clrMapOvr>
    <a:masterClrMapping/>
  </p:clrMapOvr>
</p:sld>
</file>

<file path=ppt/theme/theme1.xml><?xml version="1.0" encoding="utf-8"?>
<a:theme xmlns:a="http://schemas.openxmlformats.org/drawingml/2006/main" name="BlobVTI">
  <a:themeElements>
    <a:clrScheme name="AnalogousFromLightSeedRightStep">
      <a:dk1>
        <a:srgbClr val="000000"/>
      </a:dk1>
      <a:lt1>
        <a:srgbClr val="FFFFFF"/>
      </a:lt1>
      <a:dk2>
        <a:srgbClr val="203039"/>
      </a:dk2>
      <a:lt2>
        <a:srgbClr val="E5E2E8"/>
      </a:lt2>
      <a:accent1>
        <a:srgbClr val="94A77F"/>
      </a:accent1>
      <a:accent2>
        <a:srgbClr val="7BAC75"/>
      </a:accent2>
      <a:accent3>
        <a:srgbClr val="81AB8E"/>
      </a:accent3>
      <a:accent4>
        <a:srgbClr val="74AA9B"/>
      </a:accent4>
      <a:accent5>
        <a:srgbClr val="7EA9B0"/>
      </a:accent5>
      <a:accent6>
        <a:srgbClr val="7F99BA"/>
      </a:accent6>
      <a:hlink>
        <a:srgbClr val="8A69AE"/>
      </a:hlink>
      <a:folHlink>
        <a:srgbClr val="7F7F7F"/>
      </a:folHlink>
    </a:clrScheme>
    <a:fontScheme name="Blob">
      <a:majorFont>
        <a:latin typeface="Sagona Book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397</Words>
  <Application>Microsoft Office PowerPoint</Application>
  <PresentationFormat>Widescreen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Avenir Next LT Pro</vt:lpstr>
      <vt:lpstr>Sagona Book</vt:lpstr>
      <vt:lpstr>The Hand Extrablack</vt:lpstr>
      <vt:lpstr>BlobVTI</vt:lpstr>
      <vt:lpstr>Year 9 Vocab</vt:lpstr>
      <vt:lpstr>Acquiesce</vt:lpstr>
      <vt:lpstr>Preposterous</vt:lpstr>
      <vt:lpstr>Amity</vt:lpstr>
      <vt:lpstr>Inundate</vt:lpstr>
      <vt:lpstr>Arduous</vt:lpstr>
      <vt:lpstr>Incongruous</vt:lpstr>
      <vt:lpstr>Trepidation</vt:lpstr>
      <vt:lpstr>Synthesise </vt:lpstr>
      <vt:lpstr>Voluble</vt:lpstr>
      <vt:lpstr>Pulverise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9 Vocab</dc:title>
  <dc:creator>Sarah Burney</dc:creator>
  <cp:lastModifiedBy>Sarah Burney</cp:lastModifiedBy>
  <cp:revision>1</cp:revision>
  <cp:lastPrinted>2022-03-24T03:16:51Z</cp:lastPrinted>
  <dcterms:created xsi:type="dcterms:W3CDTF">2022-02-01T00:02:28Z</dcterms:created>
  <dcterms:modified xsi:type="dcterms:W3CDTF">2025-03-16T23:12:03Z</dcterms:modified>
</cp:coreProperties>
</file>