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18288000" cy="10287000"/>
  <p:notesSz cx="6858000" cy="9144000"/>
  <p:embeddedFontLst>
    <p:embeddedFont>
      <p:font typeface="Norwester" charset="1" panose="00000506000000000000"/>
      <p:regular r:id="rId36"/>
    </p:embeddedFont>
    <p:embeddedFont>
      <p:font typeface="Hero Bold" charset="1" panose="00000500000000000000"/>
      <p:regular r:id="rId37"/>
    </p:embeddedFont>
    <p:embeddedFont>
      <p:font typeface="Hero" charset="1" panose="0000050000000000000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7.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7.jpeg" Type="http://schemas.openxmlformats.org/officeDocument/2006/relationships/image"/><Relationship Id="rId5" Target="../media/image28.png" Type="http://schemas.openxmlformats.org/officeDocument/2006/relationships/image"/><Relationship Id="rId6" Target="../media/image29.svg" Type="http://schemas.openxmlformats.org/officeDocument/2006/relationships/image"/><Relationship Id="rId7" Target="../media/image30.png" Type="http://schemas.openxmlformats.org/officeDocument/2006/relationships/image"/><Relationship Id="rId8" Target="../media/image31.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34.png" Type="http://schemas.openxmlformats.org/officeDocument/2006/relationships/image"/><Relationship Id="rId5" Target="../media/image3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38.png" Type="http://schemas.openxmlformats.org/officeDocument/2006/relationships/image"/><Relationship Id="rId7" Target="../media/image39.svg" Type="http://schemas.openxmlformats.org/officeDocument/2006/relationships/image"/><Relationship Id="rId8" Target="../media/image40.png" Type="http://schemas.openxmlformats.org/officeDocument/2006/relationships/image"/><Relationship Id="rId9" Target="../media/image41.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44.png" Type="http://schemas.openxmlformats.org/officeDocument/2006/relationships/image"/><Relationship Id="rId5" Target="../media/image45.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48.png" Type="http://schemas.openxmlformats.org/officeDocument/2006/relationships/image"/><Relationship Id="rId5" Target="../media/image49.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50.png" Type="http://schemas.openxmlformats.org/officeDocument/2006/relationships/image"/><Relationship Id="rId5" Target="../media/image51.svg" Type="http://schemas.openxmlformats.org/officeDocument/2006/relationships/image"/><Relationship Id="rId6" Target="../media/image52.png" Type="http://schemas.openxmlformats.org/officeDocument/2006/relationships/image"/><Relationship Id="rId7" Target="../media/image53.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54.png" Type="http://schemas.openxmlformats.org/officeDocument/2006/relationships/image"/><Relationship Id="rId5" Target="../media/image55.svg" Type="http://schemas.openxmlformats.org/officeDocument/2006/relationships/image"/><Relationship Id="rId6" Target="../media/image56.png" Type="http://schemas.openxmlformats.org/officeDocument/2006/relationships/image"/><Relationship Id="rId7" Target="../media/image5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58.png" Type="http://schemas.openxmlformats.org/officeDocument/2006/relationships/image"/><Relationship Id="rId5" Target="../media/image59.svg" Type="http://schemas.openxmlformats.org/officeDocument/2006/relationships/image"/><Relationship Id="rId6" Target="../media/image60.png" Type="http://schemas.openxmlformats.org/officeDocument/2006/relationships/image"/><Relationship Id="rId7" Target="../media/image61.sv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62.png" Type="http://schemas.openxmlformats.org/officeDocument/2006/relationships/image"/><Relationship Id="rId5" Target="../media/image63.svg" Type="http://schemas.openxmlformats.org/officeDocument/2006/relationships/image"/><Relationship Id="rId6" Target="../media/image64.png" Type="http://schemas.openxmlformats.org/officeDocument/2006/relationships/image"/><Relationship Id="rId7" Target="../media/image65.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66.png" Type="http://schemas.openxmlformats.org/officeDocument/2006/relationships/image"/><Relationship Id="rId5" Target="../media/image67.svg" Type="http://schemas.openxmlformats.org/officeDocument/2006/relationships/image"/><Relationship Id="rId6" Target="../media/image68.png" Type="http://schemas.openxmlformats.org/officeDocument/2006/relationships/image"/><Relationship Id="rId7" Target="../media/image69.sv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2.png" Type="http://schemas.openxmlformats.org/officeDocument/2006/relationships/image"/><Relationship Id="rId3" Target="../media/image43.svg" Type="http://schemas.openxmlformats.org/officeDocument/2006/relationships/image"/><Relationship Id="rId4" Target="../media/image70.png" Type="http://schemas.openxmlformats.org/officeDocument/2006/relationships/image"/><Relationship Id="rId5" Target="../media/image71.svg" Type="http://schemas.openxmlformats.org/officeDocument/2006/relationships/image"/><Relationship Id="rId6" Target="../media/image72.png" Type="http://schemas.openxmlformats.org/officeDocument/2006/relationships/image"/><Relationship Id="rId7" Target="../media/image73.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4.png" Type="http://schemas.openxmlformats.org/officeDocument/2006/relationships/image"/><Relationship Id="rId5" Target="../media/image75.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6.png" Type="http://schemas.openxmlformats.org/officeDocument/2006/relationships/image"/><Relationship Id="rId5" Target="../media/image37.svg" Type="http://schemas.openxmlformats.org/officeDocument/2006/relationships/image"/><Relationship Id="rId6" Target="../media/image38.png" Type="http://schemas.openxmlformats.org/officeDocument/2006/relationships/image"/><Relationship Id="rId7" Target="../media/image39.svg" Type="http://schemas.openxmlformats.org/officeDocument/2006/relationships/image"/><Relationship Id="rId8" Target="../media/image76.png" Type="http://schemas.openxmlformats.org/officeDocument/2006/relationships/image"/><Relationship Id="rId9" Target="../media/image77.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8.png" Type="http://schemas.openxmlformats.org/officeDocument/2006/relationships/image"/><Relationship Id="rId5" Target="../media/image79.svg" Type="http://schemas.openxmlformats.org/officeDocument/2006/relationships/image"/><Relationship Id="rId6" Target="../media/image80.png" Type="http://schemas.openxmlformats.org/officeDocument/2006/relationships/image"/><Relationship Id="rId7" Target="../media/image81.svg" Type="http://schemas.openxmlformats.org/officeDocument/2006/relationships/image"/><Relationship Id="rId8" Target="../media/image82.png" Type="http://schemas.openxmlformats.org/officeDocument/2006/relationships/image"/><Relationship Id="rId9" Target="../media/image83.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84.png" Type="http://schemas.openxmlformats.org/officeDocument/2006/relationships/image"/><Relationship Id="rId5" Target="../media/image8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86.png" Type="http://schemas.openxmlformats.org/officeDocument/2006/relationships/image"/><Relationship Id="rId5" Target="../media/image87.svg" Type="http://schemas.openxmlformats.org/officeDocument/2006/relationships/image"/><Relationship Id="rId6" Target="../media/image88.png" Type="http://schemas.openxmlformats.org/officeDocument/2006/relationships/image"/><Relationship Id="rId7" Target="../media/image89.svg" Type="http://schemas.openxmlformats.org/officeDocument/2006/relationships/image"/><Relationship Id="rId8" Target="../media/image40.png" Type="http://schemas.openxmlformats.org/officeDocument/2006/relationships/image"/><Relationship Id="rId9" Target="../media/image4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png" Type="http://schemas.openxmlformats.org/officeDocument/2006/relationships/image"/><Relationship Id="rId5" Target="../media/image1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7.png" Type="http://schemas.openxmlformats.org/officeDocument/2006/relationships/image"/><Relationship Id="rId5" Target="../media/image18.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3.png" Type="http://schemas.openxmlformats.org/officeDocument/2006/relationships/image"/><Relationship Id="rId5" Target="../media/image2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25.png" Type="http://schemas.openxmlformats.org/officeDocument/2006/relationships/image"/><Relationship Id="rId5" Target="../media/image2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Freeform 5" id="5"/>
          <p:cNvSpPr/>
          <p:nvPr/>
        </p:nvSpPr>
        <p:spPr>
          <a:xfrm flipH="false" flipV="false" rot="0">
            <a:off x="10065040" y="1028700"/>
            <a:ext cx="9934239" cy="9636212"/>
          </a:xfrm>
          <a:custGeom>
            <a:avLst/>
            <a:gdLst/>
            <a:ahLst/>
            <a:cxnLst/>
            <a:rect r="r" b="b" t="t" l="l"/>
            <a:pathLst>
              <a:path h="9636212" w="9934239">
                <a:moveTo>
                  <a:pt x="0" y="0"/>
                </a:moveTo>
                <a:lnTo>
                  <a:pt x="9934239" y="0"/>
                </a:lnTo>
                <a:lnTo>
                  <a:pt x="9934239" y="9636212"/>
                </a:lnTo>
                <a:lnTo>
                  <a:pt x="0" y="96362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604958" y="2513749"/>
            <a:ext cx="7955851" cy="3807048"/>
          </a:xfrm>
          <a:prstGeom prst="rect">
            <a:avLst/>
          </a:prstGeom>
        </p:spPr>
        <p:txBody>
          <a:bodyPr anchor="t" rtlCol="false" tIns="0" lIns="0" bIns="0" rIns="0">
            <a:spAutoFit/>
          </a:bodyPr>
          <a:lstStyle/>
          <a:p>
            <a:pPr algn="l">
              <a:lnSpc>
                <a:spcPts val="14990"/>
              </a:lnSpc>
            </a:pPr>
            <a:r>
              <a:rPr lang="en-US" sz="13035">
                <a:solidFill>
                  <a:srgbClr val="FFFFFF"/>
                </a:solidFill>
                <a:latin typeface="Norwester"/>
              </a:rPr>
              <a:t>Study Strategies</a:t>
            </a:r>
          </a:p>
        </p:txBody>
      </p:sp>
      <p:sp>
        <p:nvSpPr>
          <p:cNvPr name="TextBox 7" id="7"/>
          <p:cNvSpPr txBox="true"/>
          <p:nvPr/>
        </p:nvSpPr>
        <p:spPr>
          <a:xfrm rot="0">
            <a:off x="1630204" y="6663697"/>
            <a:ext cx="8988165" cy="758454"/>
          </a:xfrm>
          <a:prstGeom prst="rect">
            <a:avLst/>
          </a:prstGeom>
        </p:spPr>
        <p:txBody>
          <a:bodyPr anchor="t" rtlCol="false" tIns="0" lIns="0" bIns="0" rIns="0">
            <a:spAutoFit/>
          </a:bodyPr>
          <a:lstStyle/>
          <a:p>
            <a:pPr algn="l">
              <a:lnSpc>
                <a:spcPts val="6216"/>
              </a:lnSpc>
            </a:pPr>
            <a:r>
              <a:rPr lang="en-US" sz="4440" spc="155">
                <a:solidFill>
                  <a:srgbClr val="FFFFFF"/>
                </a:solidFill>
                <a:latin typeface="Hero Bold"/>
              </a:rPr>
              <a:t>for Mastering Exams</a:t>
            </a:r>
          </a:p>
        </p:txBody>
      </p:sp>
      <p:sp>
        <p:nvSpPr>
          <p:cNvPr name="Freeform 8" id="8"/>
          <p:cNvSpPr/>
          <p:nvPr/>
        </p:nvSpPr>
        <p:spPr>
          <a:xfrm flipH="false" flipV="false" rot="3872418">
            <a:off x="4033389" y="-301806"/>
            <a:ext cx="6019033" cy="3828639"/>
          </a:xfrm>
          <a:custGeom>
            <a:avLst/>
            <a:gdLst/>
            <a:ahLst/>
            <a:cxnLst/>
            <a:rect r="r" b="b" t="t" l="l"/>
            <a:pathLst>
              <a:path h="3828639" w="6019033">
                <a:moveTo>
                  <a:pt x="0" y="0"/>
                </a:moveTo>
                <a:lnTo>
                  <a:pt x="6019033" y="0"/>
                </a:lnTo>
                <a:lnTo>
                  <a:pt x="6019033" y="3828639"/>
                </a:lnTo>
                <a:lnTo>
                  <a:pt x="0" y="3828639"/>
                </a:lnTo>
                <a:lnTo>
                  <a:pt x="0" y="0"/>
                </a:lnTo>
                <a:close/>
              </a:path>
            </a:pathLst>
          </a:custGeom>
          <a:blipFill>
            <a:blip r:embed="rId6">
              <a:extLst>
                <a:ext uri="{96DAC541-7B7A-43D3-8B79-37D633B846F1}">
                  <asvg:svgBlip xmlns:asvg="http://schemas.microsoft.com/office/drawing/2016/SVG/main" r:embed="rId7"/>
                </a:ext>
              </a:extLst>
            </a:blip>
            <a:stretch>
              <a:fillRect l="-11839" t="0" r="0" b="0"/>
            </a:stretch>
          </a:blipFill>
        </p:spPr>
      </p:sp>
      <p:sp>
        <p:nvSpPr>
          <p:cNvPr name="Freeform 9" id="9"/>
          <p:cNvSpPr/>
          <p:nvPr/>
        </p:nvSpPr>
        <p:spPr>
          <a:xfrm flipH="true" flipV="false" rot="-161512">
            <a:off x="1011254" y="7785957"/>
            <a:ext cx="6019033" cy="3828639"/>
          </a:xfrm>
          <a:custGeom>
            <a:avLst/>
            <a:gdLst/>
            <a:ahLst/>
            <a:cxnLst/>
            <a:rect r="r" b="b" t="t" l="l"/>
            <a:pathLst>
              <a:path h="3828639" w="6019033">
                <a:moveTo>
                  <a:pt x="6019033" y="0"/>
                </a:moveTo>
                <a:lnTo>
                  <a:pt x="0" y="0"/>
                </a:lnTo>
                <a:lnTo>
                  <a:pt x="0" y="3828639"/>
                </a:lnTo>
                <a:lnTo>
                  <a:pt x="6019033" y="3828639"/>
                </a:lnTo>
                <a:lnTo>
                  <a:pt x="6019033" y="0"/>
                </a:lnTo>
                <a:close/>
              </a:path>
            </a:pathLst>
          </a:custGeom>
          <a:blipFill>
            <a:blip r:embed="rId6">
              <a:extLst>
                <a:ext uri="{96DAC541-7B7A-43D3-8B79-37D633B846F1}">
                  <asvg:svgBlip xmlns:asvg="http://schemas.microsoft.com/office/drawing/2016/SVG/main" r:embed="rId7"/>
                </a:ext>
              </a:extLst>
            </a:blip>
            <a:stretch>
              <a:fillRect l="-11839"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Freeform 5" id="5"/>
          <p:cNvSpPr/>
          <p:nvPr/>
        </p:nvSpPr>
        <p:spPr>
          <a:xfrm flipH="false" flipV="false" rot="0">
            <a:off x="9541202" y="1028700"/>
            <a:ext cx="6851142" cy="8229600"/>
          </a:xfrm>
          <a:custGeom>
            <a:avLst/>
            <a:gdLst/>
            <a:ahLst/>
            <a:cxnLst/>
            <a:rect r="r" b="b" t="t" l="l"/>
            <a:pathLst>
              <a:path h="8229600" w="6851142">
                <a:moveTo>
                  <a:pt x="0" y="0"/>
                </a:moveTo>
                <a:lnTo>
                  <a:pt x="6851142" y="0"/>
                </a:lnTo>
                <a:lnTo>
                  <a:pt x="6851142" y="8229600"/>
                </a:lnTo>
                <a:lnTo>
                  <a:pt x="0" y="8229600"/>
                </a:lnTo>
                <a:lnTo>
                  <a:pt x="0" y="0"/>
                </a:lnTo>
                <a:close/>
              </a:path>
            </a:pathLst>
          </a:custGeom>
          <a:blipFill>
            <a:blip r:embed="rId4"/>
            <a:stretch>
              <a:fillRect l="0" t="0" r="0" b="0"/>
            </a:stretch>
          </a:blipFill>
        </p:spPr>
      </p:sp>
      <p:sp>
        <p:nvSpPr>
          <p:cNvPr name="TextBox 6" id="6"/>
          <p:cNvSpPr txBox="true"/>
          <p:nvPr/>
        </p:nvSpPr>
        <p:spPr>
          <a:xfrm rot="0">
            <a:off x="1420550" y="1331147"/>
            <a:ext cx="7042776" cy="1387474"/>
          </a:xfrm>
          <a:prstGeom prst="rect">
            <a:avLst/>
          </a:prstGeom>
        </p:spPr>
        <p:txBody>
          <a:bodyPr anchor="t" rtlCol="false" tIns="0" lIns="0" bIns="0" rIns="0">
            <a:spAutoFit/>
          </a:bodyPr>
          <a:lstStyle/>
          <a:p>
            <a:pPr algn="ctr">
              <a:lnSpc>
                <a:spcPts val="11200"/>
              </a:lnSpc>
            </a:pPr>
            <a:r>
              <a:rPr lang="en-US" sz="8000">
                <a:solidFill>
                  <a:srgbClr val="FFFFFF"/>
                </a:solidFill>
                <a:latin typeface="Norwester"/>
              </a:rPr>
              <a:t>cornell method</a:t>
            </a:r>
          </a:p>
        </p:txBody>
      </p:sp>
      <p:sp>
        <p:nvSpPr>
          <p:cNvPr name="TextBox 7" id="7"/>
          <p:cNvSpPr txBox="true"/>
          <p:nvPr/>
        </p:nvSpPr>
        <p:spPr>
          <a:xfrm rot="0">
            <a:off x="1420550" y="3259275"/>
            <a:ext cx="7028401" cy="5434330"/>
          </a:xfrm>
          <a:prstGeom prst="rect">
            <a:avLst/>
          </a:prstGeom>
        </p:spPr>
        <p:txBody>
          <a:bodyPr anchor="t" rtlCol="false" tIns="0" lIns="0" bIns="0" rIns="0">
            <a:spAutoFit/>
          </a:bodyPr>
          <a:lstStyle/>
          <a:p>
            <a:pPr algn="l">
              <a:lnSpc>
                <a:spcPts val="3920"/>
              </a:lnSpc>
            </a:pPr>
            <a:r>
              <a:rPr lang="en-US" sz="2800">
                <a:solidFill>
                  <a:srgbClr val="FFFFFF"/>
                </a:solidFill>
                <a:latin typeface="Hero Bold"/>
              </a:rPr>
              <a:t>MAIN NOTES</a:t>
            </a:r>
            <a:r>
              <a:rPr lang="en-US" sz="2800">
                <a:solidFill>
                  <a:srgbClr val="FFFFFF"/>
                </a:solidFill>
                <a:latin typeface="Hero"/>
              </a:rPr>
              <a:t> (Right Column):</a:t>
            </a:r>
          </a:p>
          <a:p>
            <a:pPr algn="l" marL="604523" indent="-302261" lvl="1">
              <a:lnSpc>
                <a:spcPts val="3920"/>
              </a:lnSpc>
              <a:buFont typeface="Arial"/>
              <a:buChar char="•"/>
            </a:pPr>
            <a:r>
              <a:rPr lang="en-US" sz="2800">
                <a:solidFill>
                  <a:srgbClr val="FFFFFF"/>
                </a:solidFill>
                <a:latin typeface="Hero"/>
              </a:rPr>
              <a:t>Summarise key concepts and main ideas on the right side of the page.</a:t>
            </a:r>
          </a:p>
          <a:p>
            <a:pPr algn="l">
              <a:lnSpc>
                <a:spcPts val="3920"/>
              </a:lnSpc>
            </a:pPr>
          </a:p>
          <a:p>
            <a:pPr algn="l">
              <a:lnSpc>
                <a:spcPts val="3920"/>
              </a:lnSpc>
            </a:pPr>
            <a:r>
              <a:rPr lang="en-US" sz="2800">
                <a:solidFill>
                  <a:srgbClr val="FFFFFF"/>
                </a:solidFill>
                <a:latin typeface="Hero Bold"/>
              </a:rPr>
              <a:t>CUES</a:t>
            </a:r>
            <a:r>
              <a:rPr lang="en-US" sz="2800">
                <a:solidFill>
                  <a:srgbClr val="FFFFFF"/>
                </a:solidFill>
                <a:latin typeface="Hero"/>
              </a:rPr>
              <a:t> (Left Column):</a:t>
            </a:r>
          </a:p>
          <a:p>
            <a:pPr algn="l" marL="604523" indent="-302261" lvl="1">
              <a:lnSpc>
                <a:spcPts val="3920"/>
              </a:lnSpc>
              <a:buFont typeface="Arial"/>
              <a:buChar char="•"/>
            </a:pPr>
            <a:r>
              <a:rPr lang="en-US" sz="2800">
                <a:solidFill>
                  <a:srgbClr val="FFFFFF"/>
                </a:solidFill>
                <a:latin typeface="Hero"/>
              </a:rPr>
              <a:t>Create cues or questions based on the main notes to aid in reviewing.</a:t>
            </a:r>
          </a:p>
          <a:p>
            <a:pPr algn="l">
              <a:lnSpc>
                <a:spcPts val="3920"/>
              </a:lnSpc>
            </a:pPr>
          </a:p>
          <a:p>
            <a:pPr algn="l">
              <a:lnSpc>
                <a:spcPts val="3920"/>
              </a:lnSpc>
            </a:pPr>
            <a:r>
              <a:rPr lang="en-US" sz="2800">
                <a:solidFill>
                  <a:srgbClr val="FFFFFF"/>
                </a:solidFill>
                <a:latin typeface="Hero Bold"/>
              </a:rPr>
              <a:t>SUMMARY</a:t>
            </a:r>
            <a:r>
              <a:rPr lang="en-US" sz="2800">
                <a:solidFill>
                  <a:srgbClr val="FFFFFF"/>
                </a:solidFill>
                <a:latin typeface="Hero"/>
              </a:rPr>
              <a:t> (Bottom Section):</a:t>
            </a:r>
          </a:p>
          <a:p>
            <a:pPr algn="l" marL="604523" indent="-302261" lvl="1">
              <a:lnSpc>
                <a:spcPts val="3920"/>
              </a:lnSpc>
              <a:buFont typeface="Arial"/>
              <a:buChar char="•"/>
            </a:pPr>
            <a:r>
              <a:rPr lang="en-US" sz="2800">
                <a:solidFill>
                  <a:srgbClr val="FFFFFF"/>
                </a:solidFill>
                <a:latin typeface="Hero"/>
              </a:rPr>
              <a:t>Write a summary at the bottom of the page to reinforce key takeaways.</a:t>
            </a:r>
          </a:p>
        </p:txBody>
      </p:sp>
      <p:sp>
        <p:nvSpPr>
          <p:cNvPr name="TextBox 8" id="8"/>
          <p:cNvSpPr txBox="true"/>
          <p:nvPr/>
        </p:nvSpPr>
        <p:spPr>
          <a:xfrm rot="0">
            <a:off x="12232771" y="1435922"/>
            <a:ext cx="1468003" cy="523875"/>
          </a:xfrm>
          <a:prstGeom prst="rect">
            <a:avLst/>
          </a:prstGeom>
        </p:spPr>
        <p:txBody>
          <a:bodyPr anchor="t" rtlCol="false" tIns="0" lIns="0" bIns="0" rIns="0">
            <a:spAutoFit/>
          </a:bodyPr>
          <a:lstStyle/>
          <a:p>
            <a:pPr algn="ctr">
              <a:lnSpc>
                <a:spcPts val="4200"/>
              </a:lnSpc>
            </a:pPr>
            <a:r>
              <a:rPr lang="en-US" sz="3000">
                <a:solidFill>
                  <a:srgbClr val="6EAEB2"/>
                </a:solidFill>
                <a:latin typeface="Hero Bold"/>
              </a:rPr>
              <a:t>TITLE</a:t>
            </a:r>
          </a:p>
        </p:txBody>
      </p:sp>
      <p:sp>
        <p:nvSpPr>
          <p:cNvPr name="AutoShape 9" id="9"/>
          <p:cNvSpPr/>
          <p:nvPr/>
        </p:nvSpPr>
        <p:spPr>
          <a:xfrm>
            <a:off x="9720653" y="2379678"/>
            <a:ext cx="6492240" cy="0"/>
          </a:xfrm>
          <a:prstGeom prst="line">
            <a:avLst/>
          </a:prstGeom>
          <a:ln cap="flat" w="38100">
            <a:solidFill>
              <a:srgbClr val="F0A78F"/>
            </a:solidFill>
            <a:prstDash val="solid"/>
            <a:headEnd type="none" len="sm" w="sm"/>
            <a:tailEnd type="none" len="sm" w="sm"/>
          </a:ln>
        </p:spPr>
      </p:sp>
      <p:sp>
        <p:nvSpPr>
          <p:cNvPr name="AutoShape 10" id="10"/>
          <p:cNvSpPr/>
          <p:nvPr/>
        </p:nvSpPr>
        <p:spPr>
          <a:xfrm>
            <a:off x="9720653" y="7816524"/>
            <a:ext cx="6492240" cy="0"/>
          </a:xfrm>
          <a:prstGeom prst="line">
            <a:avLst/>
          </a:prstGeom>
          <a:ln cap="flat" w="38100">
            <a:solidFill>
              <a:srgbClr val="F0A78F"/>
            </a:solidFill>
            <a:prstDash val="solid"/>
            <a:headEnd type="none" len="sm" w="sm"/>
            <a:tailEnd type="none" len="sm" w="sm"/>
          </a:ln>
        </p:spPr>
      </p:sp>
      <p:sp>
        <p:nvSpPr>
          <p:cNvPr name="AutoShape 11" id="11"/>
          <p:cNvSpPr/>
          <p:nvPr/>
        </p:nvSpPr>
        <p:spPr>
          <a:xfrm>
            <a:off x="12213721" y="2379678"/>
            <a:ext cx="0" cy="5436846"/>
          </a:xfrm>
          <a:prstGeom prst="line">
            <a:avLst/>
          </a:prstGeom>
          <a:ln cap="flat" w="38100">
            <a:solidFill>
              <a:srgbClr val="F0A78F"/>
            </a:solidFill>
            <a:prstDash val="solid"/>
            <a:headEnd type="none" len="sm" w="sm"/>
            <a:tailEnd type="none" len="sm" w="sm"/>
          </a:ln>
        </p:spPr>
      </p:sp>
      <p:sp>
        <p:nvSpPr>
          <p:cNvPr name="TextBox 12" id="12"/>
          <p:cNvSpPr txBox="true"/>
          <p:nvPr/>
        </p:nvSpPr>
        <p:spPr>
          <a:xfrm rot="0">
            <a:off x="11882904" y="8179254"/>
            <a:ext cx="2334649" cy="415290"/>
          </a:xfrm>
          <a:prstGeom prst="rect">
            <a:avLst/>
          </a:prstGeom>
        </p:spPr>
        <p:txBody>
          <a:bodyPr anchor="t" rtlCol="false" tIns="0" lIns="0" bIns="0" rIns="0">
            <a:spAutoFit/>
          </a:bodyPr>
          <a:lstStyle/>
          <a:p>
            <a:pPr algn="ctr">
              <a:lnSpc>
                <a:spcPts val="3359"/>
              </a:lnSpc>
            </a:pPr>
            <a:r>
              <a:rPr lang="en-US" sz="2400">
                <a:solidFill>
                  <a:srgbClr val="6EAEB2"/>
                </a:solidFill>
                <a:latin typeface="Hero Bold"/>
              </a:rPr>
              <a:t>SUMMARY</a:t>
            </a:r>
          </a:p>
        </p:txBody>
      </p:sp>
      <p:sp>
        <p:nvSpPr>
          <p:cNvPr name="TextBox 13" id="13"/>
          <p:cNvSpPr txBox="true"/>
          <p:nvPr/>
        </p:nvSpPr>
        <p:spPr>
          <a:xfrm rot="0">
            <a:off x="13293972" y="4312748"/>
            <a:ext cx="1847161" cy="834389"/>
          </a:xfrm>
          <a:prstGeom prst="rect">
            <a:avLst/>
          </a:prstGeom>
        </p:spPr>
        <p:txBody>
          <a:bodyPr anchor="t" rtlCol="false" tIns="0" lIns="0" bIns="0" rIns="0">
            <a:spAutoFit/>
          </a:bodyPr>
          <a:lstStyle/>
          <a:p>
            <a:pPr algn="ctr">
              <a:lnSpc>
                <a:spcPts val="3360"/>
              </a:lnSpc>
            </a:pPr>
            <a:r>
              <a:rPr lang="en-US" sz="2400">
                <a:solidFill>
                  <a:srgbClr val="6EAEB2"/>
                </a:solidFill>
                <a:latin typeface="Hero Bold"/>
              </a:rPr>
              <a:t>MAIN </a:t>
            </a:r>
          </a:p>
          <a:p>
            <a:pPr algn="ctr">
              <a:lnSpc>
                <a:spcPts val="3360"/>
              </a:lnSpc>
            </a:pPr>
            <a:r>
              <a:rPr lang="en-US" sz="2400">
                <a:solidFill>
                  <a:srgbClr val="6EAEB2"/>
                </a:solidFill>
                <a:latin typeface="Hero Bold"/>
              </a:rPr>
              <a:t>NOTES</a:t>
            </a:r>
          </a:p>
        </p:txBody>
      </p:sp>
      <p:sp>
        <p:nvSpPr>
          <p:cNvPr name="TextBox 14" id="14"/>
          <p:cNvSpPr txBox="true"/>
          <p:nvPr/>
        </p:nvSpPr>
        <p:spPr>
          <a:xfrm rot="0">
            <a:off x="9947881" y="4278951"/>
            <a:ext cx="1847161" cy="834389"/>
          </a:xfrm>
          <a:prstGeom prst="rect">
            <a:avLst/>
          </a:prstGeom>
        </p:spPr>
        <p:txBody>
          <a:bodyPr anchor="t" rtlCol="false" tIns="0" lIns="0" bIns="0" rIns="0">
            <a:spAutoFit/>
          </a:bodyPr>
          <a:lstStyle/>
          <a:p>
            <a:pPr algn="ctr">
              <a:lnSpc>
                <a:spcPts val="3360"/>
              </a:lnSpc>
            </a:pPr>
            <a:r>
              <a:rPr lang="en-US" sz="2400">
                <a:solidFill>
                  <a:srgbClr val="6EAEB2"/>
                </a:solidFill>
                <a:latin typeface="Hero Bold"/>
              </a:rPr>
              <a:t>CUE QUESTIONS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Freeform 5" id="5"/>
          <p:cNvSpPr/>
          <p:nvPr/>
        </p:nvSpPr>
        <p:spPr>
          <a:xfrm flipH="false" flipV="false" rot="0">
            <a:off x="1638562" y="1037890"/>
            <a:ext cx="6851142" cy="8229600"/>
          </a:xfrm>
          <a:custGeom>
            <a:avLst/>
            <a:gdLst/>
            <a:ahLst/>
            <a:cxnLst/>
            <a:rect r="r" b="b" t="t" l="l"/>
            <a:pathLst>
              <a:path h="8229600" w="6851142">
                <a:moveTo>
                  <a:pt x="0" y="0"/>
                </a:moveTo>
                <a:lnTo>
                  <a:pt x="6851142" y="0"/>
                </a:lnTo>
                <a:lnTo>
                  <a:pt x="6851142" y="8229600"/>
                </a:lnTo>
                <a:lnTo>
                  <a:pt x="0" y="8229600"/>
                </a:lnTo>
                <a:lnTo>
                  <a:pt x="0" y="0"/>
                </a:lnTo>
                <a:close/>
              </a:path>
            </a:pathLst>
          </a:custGeom>
          <a:blipFill>
            <a:blip r:embed="rId4"/>
            <a:stretch>
              <a:fillRect l="0" t="0" r="0" b="0"/>
            </a:stretch>
          </a:blipFill>
        </p:spPr>
      </p:sp>
      <p:sp>
        <p:nvSpPr>
          <p:cNvPr name="Freeform 6" id="6"/>
          <p:cNvSpPr/>
          <p:nvPr/>
        </p:nvSpPr>
        <p:spPr>
          <a:xfrm flipH="false" flipV="false" rot="0">
            <a:off x="3821568" y="4334279"/>
            <a:ext cx="2485131" cy="1618441"/>
          </a:xfrm>
          <a:custGeom>
            <a:avLst/>
            <a:gdLst/>
            <a:ahLst/>
            <a:cxnLst/>
            <a:rect r="r" b="b" t="t" l="l"/>
            <a:pathLst>
              <a:path h="1618441" w="2485131">
                <a:moveTo>
                  <a:pt x="0" y="0"/>
                </a:moveTo>
                <a:lnTo>
                  <a:pt x="2485131" y="0"/>
                </a:lnTo>
                <a:lnTo>
                  <a:pt x="2485131" y="1618442"/>
                </a:lnTo>
                <a:lnTo>
                  <a:pt x="0" y="161844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3332975">
            <a:off x="5166481" y="3160452"/>
            <a:ext cx="1743879" cy="527523"/>
          </a:xfrm>
          <a:custGeom>
            <a:avLst/>
            <a:gdLst/>
            <a:ahLst/>
            <a:cxnLst/>
            <a:rect r="r" b="b" t="t" l="l"/>
            <a:pathLst>
              <a:path h="527523" w="1743879">
                <a:moveTo>
                  <a:pt x="0" y="0"/>
                </a:moveTo>
                <a:lnTo>
                  <a:pt x="1743880" y="0"/>
                </a:lnTo>
                <a:lnTo>
                  <a:pt x="1743880" y="527524"/>
                </a:lnTo>
                <a:lnTo>
                  <a:pt x="0" y="5275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9855925" y="1376547"/>
            <a:ext cx="7042776" cy="1387474"/>
          </a:xfrm>
          <a:prstGeom prst="rect">
            <a:avLst/>
          </a:prstGeom>
        </p:spPr>
        <p:txBody>
          <a:bodyPr anchor="t" rtlCol="false" tIns="0" lIns="0" bIns="0" rIns="0">
            <a:spAutoFit/>
          </a:bodyPr>
          <a:lstStyle/>
          <a:p>
            <a:pPr algn="ctr">
              <a:lnSpc>
                <a:spcPts val="11200"/>
              </a:lnSpc>
            </a:pPr>
            <a:r>
              <a:rPr lang="en-US" sz="8000">
                <a:solidFill>
                  <a:srgbClr val="FFFFFF"/>
                </a:solidFill>
                <a:latin typeface="Norwester"/>
              </a:rPr>
              <a:t>MIND MAPPING</a:t>
            </a:r>
          </a:p>
        </p:txBody>
      </p:sp>
      <p:sp>
        <p:nvSpPr>
          <p:cNvPr name="TextBox 9" id="9"/>
          <p:cNvSpPr txBox="true"/>
          <p:nvPr/>
        </p:nvSpPr>
        <p:spPr>
          <a:xfrm rot="0">
            <a:off x="9855925" y="3304674"/>
            <a:ext cx="7028401" cy="5434330"/>
          </a:xfrm>
          <a:prstGeom prst="rect">
            <a:avLst/>
          </a:prstGeom>
        </p:spPr>
        <p:txBody>
          <a:bodyPr anchor="t" rtlCol="false" tIns="0" lIns="0" bIns="0" rIns="0">
            <a:spAutoFit/>
          </a:bodyPr>
          <a:lstStyle/>
          <a:p>
            <a:pPr algn="l">
              <a:lnSpc>
                <a:spcPts val="3920"/>
              </a:lnSpc>
            </a:pPr>
            <a:r>
              <a:rPr lang="en-US" sz="2800">
                <a:solidFill>
                  <a:srgbClr val="FFFFFF"/>
                </a:solidFill>
                <a:latin typeface="Hero Bold"/>
              </a:rPr>
              <a:t>CENTRALTOPIC </a:t>
            </a:r>
          </a:p>
          <a:p>
            <a:pPr algn="l" marL="604523" indent="-302261" lvl="1">
              <a:lnSpc>
                <a:spcPts val="3920"/>
              </a:lnSpc>
              <a:buFont typeface="Arial"/>
              <a:buChar char="•"/>
            </a:pPr>
            <a:r>
              <a:rPr lang="en-US" sz="2800">
                <a:solidFill>
                  <a:srgbClr val="FFFFFF"/>
                </a:solidFill>
                <a:latin typeface="Hero"/>
              </a:rPr>
              <a:t>Pl</a:t>
            </a:r>
            <a:r>
              <a:rPr lang="en-US" sz="2800">
                <a:solidFill>
                  <a:srgbClr val="FFFFFF"/>
                </a:solidFill>
                <a:latin typeface="Hero"/>
              </a:rPr>
              <a:t>ace the main concept or topic in the center of the page.</a:t>
            </a:r>
          </a:p>
          <a:p>
            <a:pPr algn="l">
              <a:lnSpc>
                <a:spcPts val="3920"/>
              </a:lnSpc>
            </a:pPr>
          </a:p>
          <a:p>
            <a:pPr algn="l">
              <a:lnSpc>
                <a:spcPts val="3920"/>
              </a:lnSpc>
            </a:pPr>
            <a:r>
              <a:rPr lang="en-US" sz="2800">
                <a:solidFill>
                  <a:srgbClr val="FFFFFF"/>
                </a:solidFill>
                <a:latin typeface="Hero Bold"/>
              </a:rPr>
              <a:t>BRANCHES</a:t>
            </a:r>
          </a:p>
          <a:p>
            <a:pPr algn="l" marL="604523" indent="-302261" lvl="1">
              <a:lnSpc>
                <a:spcPts val="3920"/>
              </a:lnSpc>
              <a:buFont typeface="Arial"/>
              <a:buChar char="•"/>
            </a:pPr>
            <a:r>
              <a:rPr lang="en-US" sz="2800">
                <a:solidFill>
                  <a:srgbClr val="FFFFFF"/>
                </a:solidFill>
                <a:latin typeface="Hero"/>
              </a:rPr>
              <a:t>Create branches for subtopics, using keywords and brief phrases.</a:t>
            </a:r>
          </a:p>
          <a:p>
            <a:pPr algn="l">
              <a:lnSpc>
                <a:spcPts val="3920"/>
              </a:lnSpc>
            </a:pPr>
          </a:p>
          <a:p>
            <a:pPr algn="l">
              <a:lnSpc>
                <a:spcPts val="3920"/>
              </a:lnSpc>
            </a:pPr>
            <a:r>
              <a:rPr lang="en-US" sz="2800">
                <a:solidFill>
                  <a:srgbClr val="FFFFFF"/>
                </a:solidFill>
                <a:latin typeface="Hero Bold"/>
              </a:rPr>
              <a:t>COLOUR &amp; IMAGES</a:t>
            </a:r>
          </a:p>
          <a:p>
            <a:pPr algn="l" marL="604523" indent="-302261" lvl="1">
              <a:lnSpc>
                <a:spcPts val="3920"/>
              </a:lnSpc>
              <a:buFont typeface="Arial"/>
              <a:buChar char="•"/>
            </a:pPr>
            <a:r>
              <a:rPr lang="en-US" sz="2800">
                <a:solidFill>
                  <a:srgbClr val="FFFFFF"/>
                </a:solidFill>
                <a:latin typeface="Hero"/>
              </a:rPr>
              <a:t>Use colors and simple images to enhance visual memory.</a:t>
            </a:r>
          </a:p>
        </p:txBody>
      </p:sp>
      <p:sp>
        <p:nvSpPr>
          <p:cNvPr name="TextBox 10" id="10"/>
          <p:cNvSpPr txBox="true"/>
          <p:nvPr/>
        </p:nvSpPr>
        <p:spPr>
          <a:xfrm rot="0">
            <a:off x="4090092" y="4590715"/>
            <a:ext cx="1948082" cy="1057275"/>
          </a:xfrm>
          <a:prstGeom prst="rect">
            <a:avLst/>
          </a:prstGeom>
        </p:spPr>
        <p:txBody>
          <a:bodyPr anchor="t" rtlCol="false" tIns="0" lIns="0" bIns="0" rIns="0">
            <a:spAutoFit/>
          </a:bodyPr>
          <a:lstStyle/>
          <a:p>
            <a:pPr algn="ctr">
              <a:lnSpc>
                <a:spcPts val="4200"/>
              </a:lnSpc>
            </a:pPr>
            <a:r>
              <a:rPr lang="en-US" sz="3000">
                <a:solidFill>
                  <a:srgbClr val="6EAEB2"/>
                </a:solidFill>
                <a:latin typeface="Hero Bold"/>
              </a:rPr>
              <a:t>CENTRAL TOPIC</a:t>
            </a:r>
          </a:p>
        </p:txBody>
      </p:sp>
      <p:sp>
        <p:nvSpPr>
          <p:cNvPr name="TextBox 11" id="11"/>
          <p:cNvSpPr txBox="true"/>
          <p:nvPr/>
        </p:nvSpPr>
        <p:spPr>
          <a:xfrm rot="0">
            <a:off x="1974407" y="2098859"/>
            <a:ext cx="1847161" cy="415289"/>
          </a:xfrm>
          <a:prstGeom prst="rect">
            <a:avLst/>
          </a:prstGeom>
        </p:spPr>
        <p:txBody>
          <a:bodyPr anchor="t" rtlCol="false" tIns="0" lIns="0" bIns="0" rIns="0">
            <a:spAutoFit/>
          </a:bodyPr>
          <a:lstStyle/>
          <a:p>
            <a:pPr algn="ctr">
              <a:lnSpc>
                <a:spcPts val="3360"/>
              </a:lnSpc>
            </a:pPr>
            <a:r>
              <a:rPr lang="en-US" sz="2400">
                <a:solidFill>
                  <a:srgbClr val="6EAEB2"/>
                </a:solidFill>
                <a:latin typeface="Hero Bold"/>
              </a:rPr>
              <a:t>SUBTOPIC</a:t>
            </a:r>
          </a:p>
        </p:txBody>
      </p:sp>
      <p:sp>
        <p:nvSpPr>
          <p:cNvPr name="TextBox 12" id="12"/>
          <p:cNvSpPr txBox="true"/>
          <p:nvPr/>
        </p:nvSpPr>
        <p:spPr>
          <a:xfrm rot="0">
            <a:off x="6306699" y="2098859"/>
            <a:ext cx="1847161" cy="415289"/>
          </a:xfrm>
          <a:prstGeom prst="rect">
            <a:avLst/>
          </a:prstGeom>
        </p:spPr>
        <p:txBody>
          <a:bodyPr anchor="t" rtlCol="false" tIns="0" lIns="0" bIns="0" rIns="0">
            <a:spAutoFit/>
          </a:bodyPr>
          <a:lstStyle/>
          <a:p>
            <a:pPr algn="ctr">
              <a:lnSpc>
                <a:spcPts val="3360"/>
              </a:lnSpc>
            </a:pPr>
            <a:r>
              <a:rPr lang="en-US" sz="2400">
                <a:solidFill>
                  <a:srgbClr val="6EAEB2"/>
                </a:solidFill>
                <a:latin typeface="Hero Bold"/>
              </a:rPr>
              <a:t>SUBTOPIC</a:t>
            </a:r>
          </a:p>
        </p:txBody>
      </p:sp>
      <p:sp>
        <p:nvSpPr>
          <p:cNvPr name="TextBox 13" id="13"/>
          <p:cNvSpPr txBox="true"/>
          <p:nvPr/>
        </p:nvSpPr>
        <p:spPr>
          <a:xfrm rot="0">
            <a:off x="1974407" y="7714846"/>
            <a:ext cx="1847161" cy="415289"/>
          </a:xfrm>
          <a:prstGeom prst="rect">
            <a:avLst/>
          </a:prstGeom>
        </p:spPr>
        <p:txBody>
          <a:bodyPr anchor="t" rtlCol="false" tIns="0" lIns="0" bIns="0" rIns="0">
            <a:spAutoFit/>
          </a:bodyPr>
          <a:lstStyle/>
          <a:p>
            <a:pPr algn="ctr">
              <a:lnSpc>
                <a:spcPts val="3360"/>
              </a:lnSpc>
            </a:pPr>
            <a:r>
              <a:rPr lang="en-US" sz="2400">
                <a:solidFill>
                  <a:srgbClr val="6EAEB2"/>
                </a:solidFill>
                <a:latin typeface="Hero Bold"/>
              </a:rPr>
              <a:t>SUBTOPIC</a:t>
            </a:r>
          </a:p>
        </p:txBody>
      </p:sp>
      <p:sp>
        <p:nvSpPr>
          <p:cNvPr name="TextBox 14" id="14"/>
          <p:cNvSpPr txBox="true"/>
          <p:nvPr/>
        </p:nvSpPr>
        <p:spPr>
          <a:xfrm rot="0">
            <a:off x="6306699" y="7714846"/>
            <a:ext cx="1847161" cy="415289"/>
          </a:xfrm>
          <a:prstGeom prst="rect">
            <a:avLst/>
          </a:prstGeom>
        </p:spPr>
        <p:txBody>
          <a:bodyPr anchor="t" rtlCol="false" tIns="0" lIns="0" bIns="0" rIns="0">
            <a:spAutoFit/>
          </a:bodyPr>
          <a:lstStyle/>
          <a:p>
            <a:pPr algn="ctr">
              <a:lnSpc>
                <a:spcPts val="3360"/>
              </a:lnSpc>
            </a:pPr>
            <a:r>
              <a:rPr lang="en-US" sz="2400">
                <a:solidFill>
                  <a:srgbClr val="6EAEB2"/>
                </a:solidFill>
                <a:latin typeface="Hero Bold"/>
              </a:rPr>
              <a:t>SUBTOPIC</a:t>
            </a:r>
          </a:p>
        </p:txBody>
      </p:sp>
      <p:sp>
        <p:nvSpPr>
          <p:cNvPr name="Freeform 15" id="15"/>
          <p:cNvSpPr/>
          <p:nvPr/>
        </p:nvSpPr>
        <p:spPr>
          <a:xfrm flipH="true" flipV="false" rot="3330000">
            <a:off x="3218399" y="3160691"/>
            <a:ext cx="1743879" cy="527523"/>
          </a:xfrm>
          <a:custGeom>
            <a:avLst/>
            <a:gdLst/>
            <a:ahLst/>
            <a:cxnLst/>
            <a:rect r="r" b="b" t="t" l="l"/>
            <a:pathLst>
              <a:path h="527523" w="1743879">
                <a:moveTo>
                  <a:pt x="1743879" y="0"/>
                </a:moveTo>
                <a:lnTo>
                  <a:pt x="0" y="0"/>
                </a:lnTo>
                <a:lnTo>
                  <a:pt x="0" y="527524"/>
                </a:lnTo>
                <a:lnTo>
                  <a:pt x="1743879" y="527524"/>
                </a:lnTo>
                <a:lnTo>
                  <a:pt x="1743879"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6" id="16"/>
          <p:cNvSpPr/>
          <p:nvPr/>
        </p:nvSpPr>
        <p:spPr>
          <a:xfrm flipH="false" flipV="false" rot="7467024">
            <a:off x="3217906" y="6595283"/>
            <a:ext cx="1743879" cy="527523"/>
          </a:xfrm>
          <a:custGeom>
            <a:avLst/>
            <a:gdLst/>
            <a:ahLst/>
            <a:cxnLst/>
            <a:rect r="r" b="b" t="t" l="l"/>
            <a:pathLst>
              <a:path h="527523" w="1743879">
                <a:moveTo>
                  <a:pt x="0" y="0"/>
                </a:moveTo>
                <a:lnTo>
                  <a:pt x="1743880" y="0"/>
                </a:lnTo>
                <a:lnTo>
                  <a:pt x="1743880" y="527523"/>
                </a:lnTo>
                <a:lnTo>
                  <a:pt x="0" y="5275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7" id="17"/>
          <p:cNvSpPr/>
          <p:nvPr/>
        </p:nvSpPr>
        <p:spPr>
          <a:xfrm flipH="true" flipV="false" rot="-7470000">
            <a:off x="5165988" y="6595044"/>
            <a:ext cx="1743879" cy="527523"/>
          </a:xfrm>
          <a:custGeom>
            <a:avLst/>
            <a:gdLst/>
            <a:ahLst/>
            <a:cxnLst/>
            <a:rect r="r" b="b" t="t" l="l"/>
            <a:pathLst>
              <a:path h="527523" w="1743879">
                <a:moveTo>
                  <a:pt x="1743880" y="0"/>
                </a:moveTo>
                <a:lnTo>
                  <a:pt x="0" y="0"/>
                </a:lnTo>
                <a:lnTo>
                  <a:pt x="0" y="527523"/>
                </a:lnTo>
                <a:lnTo>
                  <a:pt x="1743880" y="527523"/>
                </a:lnTo>
                <a:lnTo>
                  <a:pt x="174388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Freeform 5" id="5"/>
          <p:cNvSpPr/>
          <p:nvPr/>
        </p:nvSpPr>
        <p:spPr>
          <a:xfrm flipH="false" flipV="false" rot="0">
            <a:off x="13486737" y="1037890"/>
            <a:ext cx="4588002" cy="8229600"/>
          </a:xfrm>
          <a:custGeom>
            <a:avLst/>
            <a:gdLst/>
            <a:ahLst/>
            <a:cxnLst/>
            <a:rect r="r" b="b" t="t" l="l"/>
            <a:pathLst>
              <a:path h="8229600" w="4588002">
                <a:moveTo>
                  <a:pt x="0" y="0"/>
                </a:moveTo>
                <a:lnTo>
                  <a:pt x="4588002" y="0"/>
                </a:lnTo>
                <a:lnTo>
                  <a:pt x="4588002"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4806615" y="4319270"/>
            <a:ext cx="8680122" cy="4939030"/>
          </a:xfrm>
          <a:prstGeom prst="rect">
            <a:avLst/>
          </a:prstGeom>
        </p:spPr>
        <p:txBody>
          <a:bodyPr anchor="t" rtlCol="false" tIns="0" lIns="0" bIns="0" rIns="0">
            <a:spAutoFit/>
          </a:bodyPr>
          <a:lstStyle/>
          <a:p>
            <a:pPr algn="ctr">
              <a:lnSpc>
                <a:spcPts val="3920"/>
              </a:lnSpc>
            </a:pPr>
            <a:r>
              <a:rPr lang="en-US" sz="2800">
                <a:solidFill>
                  <a:srgbClr val="FFFFFF"/>
                </a:solidFill>
                <a:latin typeface="Hero"/>
              </a:rPr>
              <a:t>Do you have a set space you use to study for upcoming tests, assessments and examinations?</a:t>
            </a:r>
          </a:p>
          <a:p>
            <a:pPr algn="ctr">
              <a:lnSpc>
                <a:spcPts val="3920"/>
              </a:lnSpc>
            </a:pPr>
          </a:p>
          <a:p>
            <a:pPr algn="ctr">
              <a:lnSpc>
                <a:spcPts val="3920"/>
              </a:lnSpc>
            </a:pPr>
            <a:r>
              <a:rPr lang="en-US" sz="2800">
                <a:solidFill>
                  <a:srgbClr val="FFFFFF"/>
                </a:solidFill>
                <a:latin typeface="Hero"/>
              </a:rPr>
              <a:t>The study environment plays a significant role in influencing concentration, focus, and overall academic performance. </a:t>
            </a:r>
          </a:p>
          <a:p>
            <a:pPr algn="ctr">
              <a:lnSpc>
                <a:spcPts val="3920"/>
              </a:lnSpc>
            </a:pPr>
          </a:p>
          <a:p>
            <a:pPr algn="ctr">
              <a:lnSpc>
                <a:spcPts val="3920"/>
              </a:lnSpc>
            </a:pPr>
            <a:r>
              <a:rPr lang="en-US" sz="2800">
                <a:solidFill>
                  <a:srgbClr val="FFFFFF"/>
                </a:solidFill>
                <a:latin typeface="Hero"/>
              </a:rPr>
              <a:t>A conducive study space can enhance cognitive abilities, promote effective learning, and contribute to a positive mindset. </a:t>
            </a:r>
          </a:p>
        </p:txBody>
      </p:sp>
      <p:sp>
        <p:nvSpPr>
          <p:cNvPr name="TextBox 7" id="7"/>
          <p:cNvSpPr txBox="true"/>
          <p:nvPr/>
        </p:nvSpPr>
        <p:spPr>
          <a:xfrm rot="0">
            <a:off x="5277513" y="1066465"/>
            <a:ext cx="7732974" cy="2730627"/>
          </a:xfrm>
          <a:prstGeom prst="rect">
            <a:avLst/>
          </a:prstGeom>
        </p:spPr>
        <p:txBody>
          <a:bodyPr anchor="t" rtlCol="false" tIns="0" lIns="0" bIns="0" rIns="0">
            <a:spAutoFit/>
          </a:bodyPr>
          <a:lstStyle/>
          <a:p>
            <a:pPr algn="ctr">
              <a:lnSpc>
                <a:spcPts val="10764"/>
              </a:lnSpc>
            </a:pPr>
            <a:r>
              <a:rPr lang="en-US" sz="9200">
                <a:solidFill>
                  <a:srgbClr val="FFFFFF"/>
                </a:solidFill>
                <a:latin typeface="Norwester"/>
              </a:rPr>
              <a:t>study environment</a:t>
            </a:r>
          </a:p>
        </p:txBody>
      </p:sp>
      <p:sp>
        <p:nvSpPr>
          <p:cNvPr name="Freeform 8" id="8"/>
          <p:cNvSpPr/>
          <p:nvPr/>
        </p:nvSpPr>
        <p:spPr>
          <a:xfrm flipH="true" flipV="false" rot="0">
            <a:off x="211491" y="1028700"/>
            <a:ext cx="4588002" cy="8229600"/>
          </a:xfrm>
          <a:custGeom>
            <a:avLst/>
            <a:gdLst/>
            <a:ahLst/>
            <a:cxnLst/>
            <a:rect r="r" b="b" t="t" l="l"/>
            <a:pathLst>
              <a:path h="8229600" w="4588002">
                <a:moveTo>
                  <a:pt x="4588002" y="0"/>
                </a:moveTo>
                <a:lnTo>
                  <a:pt x="0" y="0"/>
                </a:lnTo>
                <a:lnTo>
                  <a:pt x="0" y="8229600"/>
                </a:lnTo>
                <a:lnTo>
                  <a:pt x="4588002" y="8229600"/>
                </a:lnTo>
                <a:lnTo>
                  <a:pt x="458800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TextBox 5" id="5"/>
          <p:cNvSpPr txBox="true"/>
          <p:nvPr/>
        </p:nvSpPr>
        <p:spPr>
          <a:xfrm rot="0">
            <a:off x="5294799" y="2566046"/>
            <a:ext cx="7698402" cy="2982849"/>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small group </a:t>
            </a:r>
          </a:p>
          <a:p>
            <a:pPr algn="ctr">
              <a:lnSpc>
                <a:spcPts val="9476"/>
              </a:lnSpc>
            </a:pPr>
            <a:r>
              <a:rPr lang="en-US" sz="9200">
                <a:solidFill>
                  <a:srgbClr val="FFFFFF"/>
                </a:solidFill>
                <a:latin typeface="Norwester"/>
              </a:rPr>
              <a:t>brainstorm</a:t>
            </a:r>
          </a:p>
        </p:txBody>
      </p:sp>
      <p:sp>
        <p:nvSpPr>
          <p:cNvPr name="TextBox 6" id="6"/>
          <p:cNvSpPr txBox="true"/>
          <p:nvPr/>
        </p:nvSpPr>
        <p:spPr>
          <a:xfrm rot="0">
            <a:off x="4388569" y="6174728"/>
            <a:ext cx="9482112" cy="1216025"/>
          </a:xfrm>
          <a:prstGeom prst="rect">
            <a:avLst/>
          </a:prstGeom>
        </p:spPr>
        <p:txBody>
          <a:bodyPr anchor="t" rtlCol="false" tIns="0" lIns="0" bIns="0" rIns="0">
            <a:spAutoFit/>
          </a:bodyPr>
          <a:lstStyle/>
          <a:p>
            <a:pPr algn="ctr">
              <a:lnSpc>
                <a:spcPts val="4899"/>
              </a:lnSpc>
            </a:pPr>
            <a:r>
              <a:rPr lang="en-US" sz="3499">
                <a:solidFill>
                  <a:srgbClr val="FFFFFF"/>
                </a:solidFill>
                <a:latin typeface="Hero"/>
              </a:rPr>
              <a:t>What kind of things make for an effective or ideal study environment?</a:t>
            </a:r>
          </a:p>
        </p:txBody>
      </p:sp>
      <p:sp>
        <p:nvSpPr>
          <p:cNvPr name="Freeform 7" id="7"/>
          <p:cNvSpPr/>
          <p:nvPr/>
        </p:nvSpPr>
        <p:spPr>
          <a:xfrm flipH="false" flipV="false" rot="1981597">
            <a:off x="15634571" y="7072690"/>
            <a:ext cx="2608815" cy="3604581"/>
          </a:xfrm>
          <a:custGeom>
            <a:avLst/>
            <a:gdLst/>
            <a:ahLst/>
            <a:cxnLst/>
            <a:rect r="r" b="b" t="t" l="l"/>
            <a:pathLst>
              <a:path h="3604581" w="2608815">
                <a:moveTo>
                  <a:pt x="0" y="0"/>
                </a:moveTo>
                <a:lnTo>
                  <a:pt x="2608815" y="0"/>
                </a:lnTo>
                <a:lnTo>
                  <a:pt x="2608815" y="3604581"/>
                </a:lnTo>
                <a:lnTo>
                  <a:pt x="0" y="36045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4868" y="1028700"/>
            <a:ext cx="2227136" cy="4114800"/>
          </a:xfrm>
          <a:custGeom>
            <a:avLst/>
            <a:gdLst/>
            <a:ahLst/>
            <a:cxnLst/>
            <a:rect r="r" b="b" t="t" l="l"/>
            <a:pathLst>
              <a:path h="4114800" w="2227136">
                <a:moveTo>
                  <a:pt x="0" y="0"/>
                </a:moveTo>
                <a:lnTo>
                  <a:pt x="2227136" y="0"/>
                </a:lnTo>
                <a:lnTo>
                  <a:pt x="222713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142268" y="-1742560"/>
            <a:ext cx="2812695" cy="4828660"/>
          </a:xfrm>
          <a:custGeom>
            <a:avLst/>
            <a:gdLst/>
            <a:ahLst/>
            <a:cxnLst/>
            <a:rect r="r" b="b" t="t" l="l"/>
            <a:pathLst>
              <a:path h="4828660" w="2812695">
                <a:moveTo>
                  <a:pt x="0" y="0"/>
                </a:moveTo>
                <a:lnTo>
                  <a:pt x="2812694" y="0"/>
                </a:lnTo>
                <a:lnTo>
                  <a:pt x="2812694" y="4828660"/>
                </a:lnTo>
                <a:lnTo>
                  <a:pt x="0" y="48286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grpSp>
        <p:nvGrpSpPr>
          <p:cNvPr name="Group 5" id="5"/>
          <p:cNvGrpSpPr/>
          <p:nvPr/>
        </p:nvGrpSpPr>
        <p:grpSpPr>
          <a:xfrm rot="0">
            <a:off x="1388426" y="3291807"/>
            <a:ext cx="4814464" cy="2381250"/>
            <a:chOff x="0" y="0"/>
            <a:chExt cx="1268007" cy="627160"/>
          </a:xfrm>
        </p:grpSpPr>
        <p:sp>
          <p:nvSpPr>
            <p:cNvPr name="Freeform 6" id="6"/>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BFA1C8"/>
            </a:solidFill>
            <a:ln w="38100" cap="sq">
              <a:solidFill>
                <a:srgbClr val="FFFFFF"/>
              </a:solidFill>
              <a:prstDash val="solid"/>
              <a:miter/>
            </a:ln>
          </p:spPr>
        </p:sp>
        <p:sp>
          <p:nvSpPr>
            <p:cNvPr name="TextBox 7" id="7"/>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grpSp>
        <p:nvGrpSpPr>
          <p:cNvPr name="Group 8" id="8"/>
          <p:cNvGrpSpPr/>
          <p:nvPr/>
        </p:nvGrpSpPr>
        <p:grpSpPr>
          <a:xfrm rot="0">
            <a:off x="6737246" y="3291807"/>
            <a:ext cx="4814464" cy="2381250"/>
            <a:chOff x="0" y="0"/>
            <a:chExt cx="1268007" cy="627160"/>
          </a:xfrm>
        </p:grpSpPr>
        <p:sp>
          <p:nvSpPr>
            <p:cNvPr name="Freeform 9" id="9"/>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BFA1C8"/>
            </a:solidFill>
            <a:ln w="38100" cap="sq">
              <a:solidFill>
                <a:srgbClr val="FFFFFF"/>
              </a:solidFill>
              <a:prstDash val="solid"/>
              <a:miter/>
            </a:ln>
          </p:spPr>
        </p:sp>
        <p:sp>
          <p:nvSpPr>
            <p:cNvPr name="TextBox 10" id="10"/>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grpSp>
        <p:nvGrpSpPr>
          <p:cNvPr name="Group 11" id="11"/>
          <p:cNvGrpSpPr/>
          <p:nvPr/>
        </p:nvGrpSpPr>
        <p:grpSpPr>
          <a:xfrm rot="0">
            <a:off x="12085110" y="6802615"/>
            <a:ext cx="4814464" cy="2381250"/>
            <a:chOff x="0" y="0"/>
            <a:chExt cx="1268007" cy="627160"/>
          </a:xfrm>
        </p:grpSpPr>
        <p:sp>
          <p:nvSpPr>
            <p:cNvPr name="Freeform 12" id="12"/>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BFA1C8"/>
            </a:solidFill>
            <a:ln w="38100" cap="sq">
              <a:solidFill>
                <a:srgbClr val="FFFFFF"/>
              </a:solidFill>
              <a:prstDash val="solid"/>
              <a:miter/>
            </a:ln>
          </p:spPr>
        </p:sp>
        <p:sp>
          <p:nvSpPr>
            <p:cNvPr name="TextBox 13" id="13"/>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grpSp>
        <p:nvGrpSpPr>
          <p:cNvPr name="Group 14" id="14"/>
          <p:cNvGrpSpPr/>
          <p:nvPr/>
        </p:nvGrpSpPr>
        <p:grpSpPr>
          <a:xfrm rot="0">
            <a:off x="1388426" y="6802615"/>
            <a:ext cx="4814464" cy="2381250"/>
            <a:chOff x="0" y="0"/>
            <a:chExt cx="1268007" cy="627160"/>
          </a:xfrm>
        </p:grpSpPr>
        <p:sp>
          <p:nvSpPr>
            <p:cNvPr name="Freeform 15" id="15"/>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BFA1C8"/>
            </a:solidFill>
            <a:ln w="38100" cap="sq">
              <a:solidFill>
                <a:srgbClr val="FFFFFF"/>
              </a:solidFill>
              <a:prstDash val="solid"/>
              <a:miter/>
            </a:ln>
          </p:spPr>
        </p:sp>
        <p:sp>
          <p:nvSpPr>
            <p:cNvPr name="TextBox 16" id="16"/>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grpSp>
        <p:nvGrpSpPr>
          <p:cNvPr name="Group 17" id="17"/>
          <p:cNvGrpSpPr/>
          <p:nvPr/>
        </p:nvGrpSpPr>
        <p:grpSpPr>
          <a:xfrm rot="0">
            <a:off x="6737246" y="6802615"/>
            <a:ext cx="4814464" cy="2381250"/>
            <a:chOff x="0" y="0"/>
            <a:chExt cx="1268007" cy="627160"/>
          </a:xfrm>
        </p:grpSpPr>
        <p:sp>
          <p:nvSpPr>
            <p:cNvPr name="Freeform 18" id="18"/>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BFA1C8"/>
            </a:solidFill>
            <a:ln w="38100" cap="sq">
              <a:solidFill>
                <a:srgbClr val="FFFFFF"/>
              </a:solidFill>
              <a:prstDash val="solid"/>
              <a:miter/>
            </a:ln>
          </p:spPr>
        </p:sp>
        <p:sp>
          <p:nvSpPr>
            <p:cNvPr name="TextBox 19" id="19"/>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sp>
        <p:nvSpPr>
          <p:cNvPr name="TextBox 20" id="20"/>
          <p:cNvSpPr txBox="true"/>
          <p:nvPr/>
        </p:nvSpPr>
        <p:spPr>
          <a:xfrm rot="0">
            <a:off x="1763564" y="3617563"/>
            <a:ext cx="4064188" cy="16725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Select a quiet and secluded area, away from noise and potential interruptions.</a:t>
            </a:r>
          </a:p>
        </p:txBody>
      </p:sp>
      <p:sp>
        <p:nvSpPr>
          <p:cNvPr name="TextBox 21" id="21"/>
          <p:cNvSpPr txBox="true"/>
          <p:nvPr/>
        </p:nvSpPr>
        <p:spPr>
          <a:xfrm rot="0">
            <a:off x="7112384" y="3617563"/>
            <a:ext cx="4064188" cy="16725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Invest in a comfortable chair and desk to support good posture and reduce physical discomfort.</a:t>
            </a:r>
          </a:p>
        </p:txBody>
      </p:sp>
      <p:sp>
        <p:nvSpPr>
          <p:cNvPr name="TextBox 22" id="22"/>
          <p:cNvSpPr txBox="true"/>
          <p:nvPr/>
        </p:nvSpPr>
        <p:spPr>
          <a:xfrm rot="0">
            <a:off x="12460248" y="7128370"/>
            <a:ext cx="4064188" cy="16725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Keep study materials organised and within reach. Use storage solutions to reduce clutter.</a:t>
            </a:r>
          </a:p>
        </p:txBody>
      </p:sp>
      <p:sp>
        <p:nvSpPr>
          <p:cNvPr name="TextBox 23" id="23"/>
          <p:cNvSpPr txBox="true"/>
          <p:nvPr/>
        </p:nvSpPr>
        <p:spPr>
          <a:xfrm rot="0">
            <a:off x="1763564" y="7163040"/>
            <a:ext cx="4064188" cy="16725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Turn off notifications, use apps that block distracting websites, and tell others  your study hours.</a:t>
            </a:r>
          </a:p>
        </p:txBody>
      </p:sp>
      <p:sp>
        <p:nvSpPr>
          <p:cNvPr name="TextBox 24" id="24"/>
          <p:cNvSpPr txBox="true"/>
          <p:nvPr/>
        </p:nvSpPr>
        <p:spPr>
          <a:xfrm rot="0">
            <a:off x="1763564" y="2567273"/>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QUIET LOCATION</a:t>
            </a:r>
          </a:p>
        </p:txBody>
      </p:sp>
      <p:sp>
        <p:nvSpPr>
          <p:cNvPr name="TextBox 25" id="25"/>
          <p:cNvSpPr txBox="true"/>
          <p:nvPr/>
        </p:nvSpPr>
        <p:spPr>
          <a:xfrm rot="0">
            <a:off x="7112384" y="2567273"/>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COMFORTABLE SEATING </a:t>
            </a:r>
          </a:p>
        </p:txBody>
      </p:sp>
      <p:sp>
        <p:nvSpPr>
          <p:cNvPr name="TextBox 26" id="26"/>
          <p:cNvSpPr txBox="true"/>
          <p:nvPr/>
        </p:nvSpPr>
        <p:spPr>
          <a:xfrm rot="0">
            <a:off x="12460248" y="6076745"/>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ORGANISE SUPPLIES</a:t>
            </a:r>
          </a:p>
        </p:txBody>
      </p:sp>
      <p:sp>
        <p:nvSpPr>
          <p:cNvPr name="TextBox 27" id="27"/>
          <p:cNvSpPr txBox="true"/>
          <p:nvPr/>
        </p:nvSpPr>
        <p:spPr>
          <a:xfrm rot="0">
            <a:off x="1763564" y="6076745"/>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MINIMISE DISTRACTIONS</a:t>
            </a:r>
          </a:p>
        </p:txBody>
      </p:sp>
      <p:sp>
        <p:nvSpPr>
          <p:cNvPr name="TextBox 28" id="28"/>
          <p:cNvSpPr txBox="true"/>
          <p:nvPr/>
        </p:nvSpPr>
        <p:spPr>
          <a:xfrm rot="0">
            <a:off x="7111906" y="6076745"/>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ESTABLISH ROUTINE</a:t>
            </a:r>
          </a:p>
        </p:txBody>
      </p:sp>
      <p:sp>
        <p:nvSpPr>
          <p:cNvPr name="TextBox 29" id="29"/>
          <p:cNvSpPr txBox="true"/>
          <p:nvPr/>
        </p:nvSpPr>
        <p:spPr>
          <a:xfrm rot="0">
            <a:off x="7112384" y="7143990"/>
            <a:ext cx="4064188" cy="16725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Have a consistent study routine or schedule to signal to your brain that it's time to focus.</a:t>
            </a:r>
          </a:p>
        </p:txBody>
      </p:sp>
      <p:sp>
        <p:nvSpPr>
          <p:cNvPr name="TextBox 30" id="30"/>
          <p:cNvSpPr txBox="true"/>
          <p:nvPr/>
        </p:nvSpPr>
        <p:spPr>
          <a:xfrm rot="0">
            <a:off x="1388426" y="960260"/>
            <a:ext cx="15511149" cy="1203325"/>
          </a:xfrm>
          <a:prstGeom prst="rect">
            <a:avLst/>
          </a:prstGeom>
        </p:spPr>
        <p:txBody>
          <a:bodyPr anchor="t" rtlCol="false" tIns="0" lIns="0" bIns="0" rIns="0">
            <a:spAutoFit/>
          </a:bodyPr>
          <a:lstStyle/>
          <a:p>
            <a:pPr algn="ctr">
              <a:lnSpc>
                <a:spcPts val="9799"/>
              </a:lnSpc>
            </a:pPr>
            <a:r>
              <a:rPr lang="en-US" sz="6999">
                <a:solidFill>
                  <a:srgbClr val="FFFFFF"/>
                </a:solidFill>
                <a:latin typeface="Norwester"/>
              </a:rPr>
              <a:t>did you identify some of these?</a:t>
            </a:r>
          </a:p>
        </p:txBody>
      </p:sp>
      <p:grpSp>
        <p:nvGrpSpPr>
          <p:cNvPr name="Group 31" id="31"/>
          <p:cNvGrpSpPr/>
          <p:nvPr/>
        </p:nvGrpSpPr>
        <p:grpSpPr>
          <a:xfrm rot="0">
            <a:off x="12085110" y="3291807"/>
            <a:ext cx="4814464" cy="2381250"/>
            <a:chOff x="0" y="0"/>
            <a:chExt cx="1268007" cy="627160"/>
          </a:xfrm>
        </p:grpSpPr>
        <p:sp>
          <p:nvSpPr>
            <p:cNvPr name="Freeform 32" id="32"/>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BFA1C8"/>
            </a:solidFill>
            <a:ln w="38100" cap="sq">
              <a:solidFill>
                <a:srgbClr val="FFFFFF"/>
              </a:solidFill>
              <a:prstDash val="solid"/>
              <a:miter/>
            </a:ln>
          </p:spPr>
        </p:sp>
        <p:sp>
          <p:nvSpPr>
            <p:cNvPr name="TextBox 33" id="33"/>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sp>
        <p:nvSpPr>
          <p:cNvPr name="TextBox 34" id="34"/>
          <p:cNvSpPr txBox="true"/>
          <p:nvPr/>
        </p:nvSpPr>
        <p:spPr>
          <a:xfrm rot="0">
            <a:off x="12460248" y="3617563"/>
            <a:ext cx="4064188" cy="16725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Ensure there’s adequate lighting to reduce eye strain and maintain a comfortable temperature. </a:t>
            </a:r>
          </a:p>
        </p:txBody>
      </p:sp>
      <p:sp>
        <p:nvSpPr>
          <p:cNvPr name="TextBox 35" id="35"/>
          <p:cNvSpPr txBox="true"/>
          <p:nvPr/>
        </p:nvSpPr>
        <p:spPr>
          <a:xfrm rot="0">
            <a:off x="12085110" y="2567273"/>
            <a:ext cx="4814464"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LIGHTING &amp; TEMPERATURE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Freeform 5" id="5"/>
          <p:cNvSpPr/>
          <p:nvPr/>
        </p:nvSpPr>
        <p:spPr>
          <a:xfrm flipH="false" flipV="false" rot="0">
            <a:off x="9129625" y="1024473"/>
            <a:ext cx="8129675" cy="8243017"/>
          </a:xfrm>
          <a:custGeom>
            <a:avLst/>
            <a:gdLst/>
            <a:ahLst/>
            <a:cxnLst/>
            <a:rect r="r" b="b" t="t" l="l"/>
            <a:pathLst>
              <a:path h="8243017" w="8129675">
                <a:moveTo>
                  <a:pt x="0" y="0"/>
                </a:moveTo>
                <a:lnTo>
                  <a:pt x="8129675" y="0"/>
                </a:lnTo>
                <a:lnTo>
                  <a:pt x="8129675" y="8243017"/>
                </a:lnTo>
                <a:lnTo>
                  <a:pt x="0" y="82430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563049" y="3366183"/>
            <a:ext cx="7344976" cy="5434330"/>
          </a:xfrm>
          <a:prstGeom prst="rect">
            <a:avLst/>
          </a:prstGeom>
        </p:spPr>
        <p:txBody>
          <a:bodyPr anchor="t" rtlCol="false" tIns="0" lIns="0" bIns="0" rIns="0">
            <a:spAutoFit/>
          </a:bodyPr>
          <a:lstStyle/>
          <a:p>
            <a:pPr algn="l">
              <a:lnSpc>
                <a:spcPts val="3920"/>
              </a:lnSpc>
            </a:pPr>
            <a:r>
              <a:rPr lang="en-US" sz="2800">
                <a:solidFill>
                  <a:srgbClr val="FFFFFF"/>
                </a:solidFill>
                <a:latin typeface="Hero"/>
              </a:rPr>
              <a:t>Study strategies refer to intentional methods and approaches that individuals use to enhance their learning and academic performance. </a:t>
            </a:r>
          </a:p>
          <a:p>
            <a:pPr algn="l">
              <a:lnSpc>
                <a:spcPts val="3920"/>
              </a:lnSpc>
            </a:pPr>
          </a:p>
          <a:p>
            <a:pPr algn="l">
              <a:lnSpc>
                <a:spcPts val="3920"/>
              </a:lnSpc>
            </a:pPr>
            <a:r>
              <a:rPr lang="en-US" sz="2800">
                <a:solidFill>
                  <a:srgbClr val="FFFFFF"/>
                </a:solidFill>
                <a:latin typeface="Hero"/>
              </a:rPr>
              <a:t>These strategies are designed to make the process of acquiring and retaining information more effective and efficient. In senior school, where academic demands are high, mastering effective study strategies becomes crucial for success.</a:t>
            </a:r>
          </a:p>
        </p:txBody>
      </p:sp>
      <p:sp>
        <p:nvSpPr>
          <p:cNvPr name="TextBox 7" id="7"/>
          <p:cNvSpPr txBox="true"/>
          <p:nvPr/>
        </p:nvSpPr>
        <p:spPr>
          <a:xfrm rot="0">
            <a:off x="1563049" y="1515063"/>
            <a:ext cx="9117770" cy="1368552"/>
          </a:xfrm>
          <a:prstGeom prst="rect">
            <a:avLst/>
          </a:prstGeom>
        </p:spPr>
        <p:txBody>
          <a:bodyPr anchor="t" rtlCol="false" tIns="0" lIns="0" bIns="0" rIns="0">
            <a:spAutoFit/>
          </a:bodyPr>
          <a:lstStyle/>
          <a:p>
            <a:pPr algn="l">
              <a:lnSpc>
                <a:spcPts val="10764"/>
              </a:lnSpc>
            </a:pPr>
            <a:r>
              <a:rPr lang="en-US" sz="9200">
                <a:solidFill>
                  <a:srgbClr val="FFFFFF"/>
                </a:solidFill>
                <a:latin typeface="Norwester"/>
              </a:rPr>
              <a:t>study strategies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grpSp>
        <p:nvGrpSpPr>
          <p:cNvPr name="Group 5" id="5"/>
          <p:cNvGrpSpPr/>
          <p:nvPr/>
        </p:nvGrpSpPr>
        <p:grpSpPr>
          <a:xfrm rot="0">
            <a:off x="1473087" y="4745047"/>
            <a:ext cx="7369488" cy="4513253"/>
            <a:chOff x="0" y="0"/>
            <a:chExt cx="1940935" cy="1188676"/>
          </a:xfrm>
        </p:grpSpPr>
        <p:sp>
          <p:nvSpPr>
            <p:cNvPr name="Freeform 6" id="6"/>
            <p:cNvSpPr/>
            <p:nvPr/>
          </p:nvSpPr>
          <p:spPr>
            <a:xfrm flipH="false" flipV="false" rot="0">
              <a:off x="0" y="0"/>
              <a:ext cx="1940935" cy="1188676"/>
            </a:xfrm>
            <a:custGeom>
              <a:avLst/>
              <a:gdLst/>
              <a:ahLst/>
              <a:cxnLst/>
              <a:rect r="r" b="b" t="t" l="l"/>
              <a:pathLst>
                <a:path h="1188676" w="1940935">
                  <a:moveTo>
                    <a:pt x="0" y="0"/>
                  </a:moveTo>
                  <a:lnTo>
                    <a:pt x="1940935" y="0"/>
                  </a:lnTo>
                  <a:lnTo>
                    <a:pt x="1940935" y="1188676"/>
                  </a:lnTo>
                  <a:lnTo>
                    <a:pt x="0" y="1188676"/>
                  </a:lnTo>
                  <a:close/>
                </a:path>
              </a:pathLst>
            </a:custGeom>
            <a:solidFill>
              <a:srgbClr val="6EAEB2"/>
            </a:solidFill>
            <a:ln w="38100" cap="sq">
              <a:solidFill>
                <a:srgbClr val="FFFFFF"/>
              </a:solidFill>
              <a:prstDash val="solid"/>
              <a:miter/>
            </a:ln>
          </p:spPr>
        </p:sp>
        <p:sp>
          <p:nvSpPr>
            <p:cNvPr name="TextBox 7" id="7"/>
            <p:cNvSpPr txBox="true"/>
            <p:nvPr/>
          </p:nvSpPr>
          <p:spPr>
            <a:xfrm>
              <a:off x="0" y="-47625"/>
              <a:ext cx="1940935" cy="1236301"/>
            </a:xfrm>
            <a:prstGeom prst="rect">
              <a:avLst/>
            </a:prstGeom>
          </p:spPr>
          <p:txBody>
            <a:bodyPr anchor="ctr" rtlCol="false" tIns="50800" lIns="50800" bIns="50800" rIns="50800"/>
            <a:lstStyle/>
            <a:p>
              <a:pPr algn="ctr">
                <a:lnSpc>
                  <a:spcPts val="2645"/>
                </a:lnSpc>
              </a:pPr>
            </a:p>
          </p:txBody>
        </p:sp>
      </p:grpSp>
      <p:grpSp>
        <p:nvGrpSpPr>
          <p:cNvPr name="Group 8" id="8"/>
          <p:cNvGrpSpPr/>
          <p:nvPr/>
        </p:nvGrpSpPr>
        <p:grpSpPr>
          <a:xfrm rot="0">
            <a:off x="9415544" y="4748529"/>
            <a:ext cx="7369493" cy="4509771"/>
            <a:chOff x="0" y="0"/>
            <a:chExt cx="1940936" cy="1187759"/>
          </a:xfrm>
        </p:grpSpPr>
        <p:sp>
          <p:nvSpPr>
            <p:cNvPr name="Freeform 9" id="9"/>
            <p:cNvSpPr/>
            <p:nvPr/>
          </p:nvSpPr>
          <p:spPr>
            <a:xfrm flipH="false" flipV="false" rot="0">
              <a:off x="0" y="0"/>
              <a:ext cx="1940936" cy="1187759"/>
            </a:xfrm>
            <a:custGeom>
              <a:avLst/>
              <a:gdLst/>
              <a:ahLst/>
              <a:cxnLst/>
              <a:rect r="r" b="b" t="t" l="l"/>
              <a:pathLst>
                <a:path h="1187759" w="1940936">
                  <a:moveTo>
                    <a:pt x="0" y="0"/>
                  </a:moveTo>
                  <a:lnTo>
                    <a:pt x="1940936" y="0"/>
                  </a:lnTo>
                  <a:lnTo>
                    <a:pt x="1940936" y="1187759"/>
                  </a:lnTo>
                  <a:lnTo>
                    <a:pt x="0" y="1187759"/>
                  </a:lnTo>
                  <a:close/>
                </a:path>
              </a:pathLst>
            </a:custGeom>
            <a:solidFill>
              <a:srgbClr val="6EAEB2"/>
            </a:solidFill>
            <a:ln w="38100" cap="sq">
              <a:solidFill>
                <a:srgbClr val="FFFFFF"/>
              </a:solidFill>
              <a:prstDash val="solid"/>
              <a:miter/>
            </a:ln>
          </p:spPr>
        </p:sp>
        <p:sp>
          <p:nvSpPr>
            <p:cNvPr name="TextBox 10" id="10"/>
            <p:cNvSpPr txBox="true"/>
            <p:nvPr/>
          </p:nvSpPr>
          <p:spPr>
            <a:xfrm>
              <a:off x="0" y="-47625"/>
              <a:ext cx="1940936" cy="1235384"/>
            </a:xfrm>
            <a:prstGeom prst="rect">
              <a:avLst/>
            </a:prstGeom>
          </p:spPr>
          <p:txBody>
            <a:bodyPr anchor="ctr" rtlCol="false" tIns="50800" lIns="50800" bIns="50800" rIns="50800"/>
            <a:lstStyle/>
            <a:p>
              <a:pPr algn="ctr">
                <a:lnSpc>
                  <a:spcPts val="2645"/>
                </a:lnSpc>
              </a:pPr>
            </a:p>
          </p:txBody>
        </p:sp>
      </p:grpSp>
      <p:sp>
        <p:nvSpPr>
          <p:cNvPr name="Freeform 11" id="11"/>
          <p:cNvSpPr/>
          <p:nvPr/>
        </p:nvSpPr>
        <p:spPr>
          <a:xfrm flipH="false" flipV="false" rot="914051">
            <a:off x="303245" y="325425"/>
            <a:ext cx="2836325" cy="2687418"/>
          </a:xfrm>
          <a:custGeom>
            <a:avLst/>
            <a:gdLst/>
            <a:ahLst/>
            <a:cxnLst/>
            <a:rect r="r" b="b" t="t" l="l"/>
            <a:pathLst>
              <a:path h="2687418" w="2836325">
                <a:moveTo>
                  <a:pt x="0" y="0"/>
                </a:moveTo>
                <a:lnTo>
                  <a:pt x="2836325" y="0"/>
                </a:lnTo>
                <a:lnTo>
                  <a:pt x="2836325" y="2687418"/>
                </a:lnTo>
                <a:lnTo>
                  <a:pt x="0" y="268741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4000643" y="742950"/>
            <a:ext cx="10286715" cy="1566544"/>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how do we learn?</a:t>
            </a:r>
          </a:p>
        </p:txBody>
      </p:sp>
      <p:sp>
        <p:nvSpPr>
          <p:cNvPr name="TextBox 13" id="13"/>
          <p:cNvSpPr txBox="true"/>
          <p:nvPr/>
        </p:nvSpPr>
        <p:spPr>
          <a:xfrm rot="0">
            <a:off x="3232053" y="2581275"/>
            <a:ext cx="11823895" cy="852805"/>
          </a:xfrm>
          <a:prstGeom prst="rect">
            <a:avLst/>
          </a:prstGeom>
        </p:spPr>
        <p:txBody>
          <a:bodyPr anchor="t" rtlCol="false" tIns="0" lIns="0" bIns="0" rIns="0">
            <a:spAutoFit/>
          </a:bodyPr>
          <a:lstStyle/>
          <a:p>
            <a:pPr algn="ctr">
              <a:lnSpc>
                <a:spcPts val="3380"/>
              </a:lnSpc>
            </a:pPr>
            <a:r>
              <a:rPr lang="en-US" sz="2600">
                <a:solidFill>
                  <a:srgbClr val="FFFFFF"/>
                </a:solidFill>
                <a:latin typeface="Hero"/>
              </a:rPr>
              <a:t>Before we discuss some study strategies, it’s important to understand  the difference between active learning and passive learning. </a:t>
            </a:r>
          </a:p>
        </p:txBody>
      </p:sp>
      <p:sp>
        <p:nvSpPr>
          <p:cNvPr name="TextBox 14" id="14"/>
          <p:cNvSpPr txBox="true"/>
          <p:nvPr/>
        </p:nvSpPr>
        <p:spPr>
          <a:xfrm rot="0">
            <a:off x="9808927" y="3672204"/>
            <a:ext cx="6976110" cy="762000"/>
          </a:xfrm>
          <a:prstGeom prst="rect">
            <a:avLst/>
          </a:prstGeom>
        </p:spPr>
        <p:txBody>
          <a:bodyPr anchor="t" rtlCol="false" tIns="0" lIns="0" bIns="0" rIns="0">
            <a:spAutoFit/>
          </a:bodyPr>
          <a:lstStyle/>
          <a:p>
            <a:pPr algn="ctr">
              <a:lnSpc>
                <a:spcPts val="6299"/>
              </a:lnSpc>
            </a:pPr>
            <a:r>
              <a:rPr lang="en-US" sz="4500">
                <a:solidFill>
                  <a:srgbClr val="FFFFFF"/>
                </a:solidFill>
                <a:latin typeface="Norwester"/>
              </a:rPr>
              <a:t>active learning</a:t>
            </a:r>
          </a:p>
        </p:txBody>
      </p:sp>
      <p:sp>
        <p:nvSpPr>
          <p:cNvPr name="TextBox 15" id="15"/>
          <p:cNvSpPr txBox="true"/>
          <p:nvPr/>
        </p:nvSpPr>
        <p:spPr>
          <a:xfrm rot="0">
            <a:off x="1473087" y="3672204"/>
            <a:ext cx="6976110" cy="762000"/>
          </a:xfrm>
          <a:prstGeom prst="rect">
            <a:avLst/>
          </a:prstGeom>
        </p:spPr>
        <p:txBody>
          <a:bodyPr anchor="t" rtlCol="false" tIns="0" lIns="0" bIns="0" rIns="0">
            <a:spAutoFit/>
          </a:bodyPr>
          <a:lstStyle/>
          <a:p>
            <a:pPr algn="ctr">
              <a:lnSpc>
                <a:spcPts val="6299"/>
              </a:lnSpc>
            </a:pPr>
            <a:r>
              <a:rPr lang="en-US" sz="4500">
                <a:solidFill>
                  <a:srgbClr val="FFFFFF"/>
                </a:solidFill>
                <a:latin typeface="Norwester"/>
              </a:rPr>
              <a:t>passive learning</a:t>
            </a:r>
          </a:p>
        </p:txBody>
      </p:sp>
      <p:sp>
        <p:nvSpPr>
          <p:cNvPr name="TextBox 16" id="16"/>
          <p:cNvSpPr txBox="true"/>
          <p:nvPr/>
        </p:nvSpPr>
        <p:spPr>
          <a:xfrm rot="0">
            <a:off x="9808927" y="5031105"/>
            <a:ext cx="6549390" cy="3896994"/>
          </a:xfrm>
          <a:prstGeom prst="rect">
            <a:avLst/>
          </a:prstGeom>
        </p:spPr>
        <p:txBody>
          <a:bodyPr anchor="t" rtlCol="false" tIns="0" lIns="0" bIns="0" rIns="0">
            <a:spAutoFit/>
          </a:bodyPr>
          <a:lstStyle/>
          <a:p>
            <a:pPr algn="l" marL="474986" indent="-237493" lvl="1">
              <a:lnSpc>
                <a:spcPts val="3080"/>
              </a:lnSpc>
              <a:buFont typeface="Arial"/>
              <a:buChar char="•"/>
            </a:pPr>
            <a:r>
              <a:rPr lang="en-US" sz="2200">
                <a:solidFill>
                  <a:srgbClr val="FFFFFF"/>
                </a:solidFill>
                <a:latin typeface="Hero"/>
              </a:rPr>
              <a:t> involves engaging with material actively.</a:t>
            </a:r>
          </a:p>
          <a:p>
            <a:pPr algn="l">
              <a:lnSpc>
                <a:spcPts val="3080"/>
              </a:lnSpc>
            </a:pPr>
          </a:p>
          <a:p>
            <a:pPr algn="l" marL="474986" indent="-237493" lvl="1">
              <a:lnSpc>
                <a:spcPts val="3080"/>
              </a:lnSpc>
              <a:buFont typeface="Arial"/>
              <a:buChar char="•"/>
            </a:pPr>
            <a:r>
              <a:rPr lang="en-US" sz="2200">
                <a:solidFill>
                  <a:srgbClr val="FFFFFF"/>
                </a:solidFill>
                <a:latin typeface="Hero"/>
              </a:rPr>
              <a:t>might</a:t>
            </a:r>
            <a:r>
              <a:rPr lang="en-US" sz="2200">
                <a:solidFill>
                  <a:srgbClr val="FFFFFF"/>
                </a:solidFill>
                <a:latin typeface="Hero"/>
              </a:rPr>
              <a:t> include asking questions, participating in discussions, solving problems, teaching concepts to others, conducting experiments, and engaging in practical scenarios. </a:t>
            </a:r>
          </a:p>
          <a:p>
            <a:pPr algn="l">
              <a:lnSpc>
                <a:spcPts val="3080"/>
              </a:lnSpc>
            </a:pPr>
          </a:p>
          <a:p>
            <a:pPr algn="l" marL="474986" indent="-237493" lvl="1">
              <a:lnSpc>
                <a:spcPts val="3080"/>
              </a:lnSpc>
              <a:buFont typeface="Arial"/>
              <a:buChar char="•"/>
            </a:pPr>
            <a:r>
              <a:rPr lang="en-US" sz="2200">
                <a:solidFill>
                  <a:srgbClr val="FFFFFF"/>
                </a:solidFill>
                <a:latin typeface="Hero"/>
              </a:rPr>
              <a:t>enhances understanding, retention, and critical thinking skills, promoting a deeper level of engagement with the material.</a:t>
            </a:r>
          </a:p>
        </p:txBody>
      </p:sp>
      <p:sp>
        <p:nvSpPr>
          <p:cNvPr name="TextBox 17" id="17"/>
          <p:cNvSpPr txBox="true"/>
          <p:nvPr/>
        </p:nvSpPr>
        <p:spPr>
          <a:xfrm rot="0">
            <a:off x="1899388" y="5031105"/>
            <a:ext cx="6549809" cy="3896994"/>
          </a:xfrm>
          <a:prstGeom prst="rect">
            <a:avLst/>
          </a:prstGeom>
        </p:spPr>
        <p:txBody>
          <a:bodyPr anchor="t" rtlCol="false" tIns="0" lIns="0" bIns="0" rIns="0">
            <a:spAutoFit/>
          </a:bodyPr>
          <a:lstStyle/>
          <a:p>
            <a:pPr algn="l" marL="474986" indent="-237493" lvl="1">
              <a:lnSpc>
                <a:spcPts val="3080"/>
              </a:lnSpc>
              <a:buFont typeface="Arial"/>
              <a:buChar char="•"/>
            </a:pPr>
            <a:r>
              <a:rPr lang="en-US" sz="2200">
                <a:solidFill>
                  <a:srgbClr val="FFFFFF"/>
                </a:solidFill>
                <a:latin typeface="Hero"/>
              </a:rPr>
              <a:t>involves receiving information without actively engaging with it. </a:t>
            </a:r>
          </a:p>
          <a:p>
            <a:pPr algn="l">
              <a:lnSpc>
                <a:spcPts val="3080"/>
              </a:lnSpc>
            </a:pPr>
          </a:p>
          <a:p>
            <a:pPr algn="l" marL="474986" indent="-237493" lvl="1">
              <a:lnSpc>
                <a:spcPts val="3080"/>
              </a:lnSpc>
              <a:buFont typeface="Arial"/>
              <a:buChar char="•"/>
            </a:pPr>
            <a:r>
              <a:rPr lang="en-US" sz="2200">
                <a:solidFill>
                  <a:srgbClr val="FFFFFF"/>
                </a:solidFill>
                <a:latin typeface="Hero"/>
              </a:rPr>
              <a:t>might include listening to lectures, reading textbooks, watching videos, and memorising information without interactive involvement. </a:t>
            </a:r>
          </a:p>
          <a:p>
            <a:pPr algn="l">
              <a:lnSpc>
                <a:spcPts val="3080"/>
              </a:lnSpc>
            </a:pPr>
          </a:p>
          <a:p>
            <a:pPr algn="l" marL="474986" indent="-237493" lvl="1">
              <a:lnSpc>
                <a:spcPts val="3080"/>
              </a:lnSpc>
              <a:buFont typeface="Arial"/>
              <a:buChar char="•"/>
            </a:pPr>
            <a:r>
              <a:rPr lang="en-US" sz="2200">
                <a:solidFill>
                  <a:srgbClr val="FFFFFF"/>
                </a:solidFill>
                <a:latin typeface="Hero"/>
              </a:rPr>
              <a:t>can allow retention of information in the short term but may not promote deep understanding or long-term retention.</a:t>
            </a:r>
          </a:p>
        </p:txBody>
      </p:sp>
      <p:sp>
        <p:nvSpPr>
          <p:cNvPr name="Freeform 18" id="18"/>
          <p:cNvSpPr/>
          <p:nvPr/>
        </p:nvSpPr>
        <p:spPr>
          <a:xfrm flipH="true" flipV="false" rot="-911999">
            <a:off x="15148981" y="305732"/>
            <a:ext cx="2836325" cy="2687418"/>
          </a:xfrm>
          <a:custGeom>
            <a:avLst/>
            <a:gdLst/>
            <a:ahLst/>
            <a:cxnLst/>
            <a:rect r="r" b="b" t="t" l="l"/>
            <a:pathLst>
              <a:path h="2687418" w="2836325">
                <a:moveTo>
                  <a:pt x="2836325" y="0"/>
                </a:moveTo>
                <a:lnTo>
                  <a:pt x="0" y="0"/>
                </a:lnTo>
                <a:lnTo>
                  <a:pt x="0" y="2687418"/>
                </a:lnTo>
                <a:lnTo>
                  <a:pt x="2836325" y="2687418"/>
                </a:lnTo>
                <a:lnTo>
                  <a:pt x="283632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grpSp>
        <p:nvGrpSpPr>
          <p:cNvPr name="Group 5" id="5"/>
          <p:cNvGrpSpPr/>
          <p:nvPr/>
        </p:nvGrpSpPr>
        <p:grpSpPr>
          <a:xfrm rot="0">
            <a:off x="1028700" y="5630241"/>
            <a:ext cx="5112889" cy="3561552"/>
            <a:chOff x="0" y="0"/>
            <a:chExt cx="1298094" cy="904231"/>
          </a:xfrm>
        </p:grpSpPr>
        <p:sp>
          <p:nvSpPr>
            <p:cNvPr name="Freeform 6" id="6"/>
            <p:cNvSpPr/>
            <p:nvPr/>
          </p:nvSpPr>
          <p:spPr>
            <a:xfrm flipH="false" flipV="false" rot="0">
              <a:off x="0" y="0"/>
              <a:ext cx="1298094" cy="904231"/>
            </a:xfrm>
            <a:custGeom>
              <a:avLst/>
              <a:gdLst/>
              <a:ahLst/>
              <a:cxnLst/>
              <a:rect r="r" b="b" t="t" l="l"/>
              <a:pathLst>
                <a:path h="904231" w="1298094">
                  <a:moveTo>
                    <a:pt x="0" y="0"/>
                  </a:moveTo>
                  <a:lnTo>
                    <a:pt x="1298094" y="0"/>
                  </a:lnTo>
                  <a:lnTo>
                    <a:pt x="1298094" y="904231"/>
                  </a:lnTo>
                  <a:lnTo>
                    <a:pt x="0" y="904231"/>
                  </a:lnTo>
                  <a:close/>
                </a:path>
              </a:pathLst>
            </a:custGeom>
            <a:solidFill>
              <a:srgbClr val="6EAEB2"/>
            </a:solidFill>
            <a:ln w="38100" cap="sq">
              <a:solidFill>
                <a:srgbClr val="FFFFFF"/>
              </a:solidFill>
              <a:prstDash val="solid"/>
              <a:miter/>
            </a:ln>
          </p:spPr>
        </p:sp>
        <p:sp>
          <p:nvSpPr>
            <p:cNvPr name="TextBox 7" id="7"/>
            <p:cNvSpPr txBox="true"/>
            <p:nvPr/>
          </p:nvSpPr>
          <p:spPr>
            <a:xfrm>
              <a:off x="0" y="-47625"/>
              <a:ext cx="1298094" cy="951856"/>
            </a:xfrm>
            <a:prstGeom prst="rect">
              <a:avLst/>
            </a:prstGeom>
          </p:spPr>
          <p:txBody>
            <a:bodyPr anchor="ctr" rtlCol="false" tIns="50800" lIns="50800" bIns="50800" rIns="50800"/>
            <a:lstStyle/>
            <a:p>
              <a:pPr algn="ctr">
                <a:lnSpc>
                  <a:spcPts val="2645"/>
                </a:lnSpc>
              </a:pPr>
            </a:p>
          </p:txBody>
        </p:sp>
      </p:grpSp>
      <p:grpSp>
        <p:nvGrpSpPr>
          <p:cNvPr name="Group 8" id="8"/>
          <p:cNvGrpSpPr/>
          <p:nvPr/>
        </p:nvGrpSpPr>
        <p:grpSpPr>
          <a:xfrm rot="0">
            <a:off x="6591284" y="5630241"/>
            <a:ext cx="5112889" cy="3561552"/>
            <a:chOff x="0" y="0"/>
            <a:chExt cx="1298094" cy="904231"/>
          </a:xfrm>
        </p:grpSpPr>
        <p:sp>
          <p:nvSpPr>
            <p:cNvPr name="Freeform 9" id="9"/>
            <p:cNvSpPr/>
            <p:nvPr/>
          </p:nvSpPr>
          <p:spPr>
            <a:xfrm flipH="false" flipV="false" rot="0">
              <a:off x="0" y="0"/>
              <a:ext cx="1298094" cy="904231"/>
            </a:xfrm>
            <a:custGeom>
              <a:avLst/>
              <a:gdLst/>
              <a:ahLst/>
              <a:cxnLst/>
              <a:rect r="r" b="b" t="t" l="l"/>
              <a:pathLst>
                <a:path h="904231" w="1298094">
                  <a:moveTo>
                    <a:pt x="0" y="0"/>
                  </a:moveTo>
                  <a:lnTo>
                    <a:pt x="1298094" y="0"/>
                  </a:lnTo>
                  <a:lnTo>
                    <a:pt x="1298094" y="904231"/>
                  </a:lnTo>
                  <a:lnTo>
                    <a:pt x="0" y="904231"/>
                  </a:lnTo>
                  <a:close/>
                </a:path>
              </a:pathLst>
            </a:custGeom>
            <a:solidFill>
              <a:srgbClr val="6EAEB2"/>
            </a:solidFill>
            <a:ln w="38100" cap="sq">
              <a:solidFill>
                <a:srgbClr val="FFFFFF"/>
              </a:solidFill>
              <a:prstDash val="solid"/>
              <a:miter/>
            </a:ln>
          </p:spPr>
        </p:sp>
        <p:sp>
          <p:nvSpPr>
            <p:cNvPr name="TextBox 10" id="10"/>
            <p:cNvSpPr txBox="true"/>
            <p:nvPr/>
          </p:nvSpPr>
          <p:spPr>
            <a:xfrm>
              <a:off x="0" y="-47625"/>
              <a:ext cx="1298094" cy="951856"/>
            </a:xfrm>
            <a:prstGeom prst="rect">
              <a:avLst/>
            </a:prstGeom>
          </p:spPr>
          <p:txBody>
            <a:bodyPr anchor="ctr" rtlCol="false" tIns="50800" lIns="50800" bIns="50800" rIns="50800"/>
            <a:lstStyle/>
            <a:p>
              <a:pPr algn="ctr">
                <a:lnSpc>
                  <a:spcPts val="2645"/>
                </a:lnSpc>
              </a:pPr>
            </a:p>
          </p:txBody>
        </p:sp>
      </p:grpSp>
      <p:grpSp>
        <p:nvGrpSpPr>
          <p:cNvPr name="Group 11" id="11"/>
          <p:cNvGrpSpPr/>
          <p:nvPr/>
        </p:nvGrpSpPr>
        <p:grpSpPr>
          <a:xfrm rot="0">
            <a:off x="12146411" y="5630241"/>
            <a:ext cx="5112889" cy="3561552"/>
            <a:chOff x="0" y="0"/>
            <a:chExt cx="1298094" cy="904231"/>
          </a:xfrm>
        </p:grpSpPr>
        <p:sp>
          <p:nvSpPr>
            <p:cNvPr name="Freeform 12" id="12"/>
            <p:cNvSpPr/>
            <p:nvPr/>
          </p:nvSpPr>
          <p:spPr>
            <a:xfrm flipH="false" flipV="false" rot="0">
              <a:off x="0" y="0"/>
              <a:ext cx="1298094" cy="904231"/>
            </a:xfrm>
            <a:custGeom>
              <a:avLst/>
              <a:gdLst/>
              <a:ahLst/>
              <a:cxnLst/>
              <a:rect r="r" b="b" t="t" l="l"/>
              <a:pathLst>
                <a:path h="904231" w="1298094">
                  <a:moveTo>
                    <a:pt x="0" y="0"/>
                  </a:moveTo>
                  <a:lnTo>
                    <a:pt x="1298094" y="0"/>
                  </a:lnTo>
                  <a:lnTo>
                    <a:pt x="1298094" y="904231"/>
                  </a:lnTo>
                  <a:lnTo>
                    <a:pt x="0" y="904231"/>
                  </a:lnTo>
                  <a:close/>
                </a:path>
              </a:pathLst>
            </a:custGeom>
            <a:solidFill>
              <a:srgbClr val="6EAEB2"/>
            </a:solidFill>
            <a:ln w="38100" cap="sq">
              <a:solidFill>
                <a:srgbClr val="FFFFFF"/>
              </a:solidFill>
              <a:prstDash val="solid"/>
              <a:miter/>
            </a:ln>
          </p:spPr>
        </p:sp>
        <p:sp>
          <p:nvSpPr>
            <p:cNvPr name="TextBox 13" id="13"/>
            <p:cNvSpPr txBox="true"/>
            <p:nvPr/>
          </p:nvSpPr>
          <p:spPr>
            <a:xfrm>
              <a:off x="0" y="-47625"/>
              <a:ext cx="1298094" cy="951856"/>
            </a:xfrm>
            <a:prstGeom prst="rect">
              <a:avLst/>
            </a:prstGeom>
          </p:spPr>
          <p:txBody>
            <a:bodyPr anchor="ctr" rtlCol="false" tIns="50800" lIns="50800" bIns="50800" rIns="50800"/>
            <a:lstStyle/>
            <a:p>
              <a:pPr algn="ctr">
                <a:lnSpc>
                  <a:spcPts val="2645"/>
                </a:lnSpc>
              </a:pPr>
            </a:p>
          </p:txBody>
        </p:sp>
      </p:grpSp>
      <p:sp>
        <p:nvSpPr>
          <p:cNvPr name="Freeform 14" id="14"/>
          <p:cNvSpPr/>
          <p:nvPr/>
        </p:nvSpPr>
        <p:spPr>
          <a:xfrm flipH="false" flipV="false" rot="-2470618">
            <a:off x="111138" y="48467"/>
            <a:ext cx="2476911" cy="2926926"/>
          </a:xfrm>
          <a:custGeom>
            <a:avLst/>
            <a:gdLst/>
            <a:ahLst/>
            <a:cxnLst/>
            <a:rect r="r" b="b" t="t" l="l"/>
            <a:pathLst>
              <a:path h="2926926" w="2476911">
                <a:moveTo>
                  <a:pt x="0" y="0"/>
                </a:moveTo>
                <a:lnTo>
                  <a:pt x="2476911" y="0"/>
                </a:lnTo>
                <a:lnTo>
                  <a:pt x="2476911" y="2926926"/>
                </a:lnTo>
                <a:lnTo>
                  <a:pt x="0" y="29269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5" id="15"/>
          <p:cNvSpPr txBox="true"/>
          <p:nvPr/>
        </p:nvSpPr>
        <p:spPr>
          <a:xfrm rot="0">
            <a:off x="4708240" y="923758"/>
            <a:ext cx="8878977" cy="1566544"/>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study strategies</a:t>
            </a:r>
          </a:p>
        </p:txBody>
      </p:sp>
      <p:sp>
        <p:nvSpPr>
          <p:cNvPr name="TextBox 16" id="16"/>
          <p:cNvSpPr txBox="true"/>
          <p:nvPr/>
        </p:nvSpPr>
        <p:spPr>
          <a:xfrm rot="0">
            <a:off x="1859318" y="3004652"/>
            <a:ext cx="14576819" cy="852805"/>
          </a:xfrm>
          <a:prstGeom prst="rect">
            <a:avLst/>
          </a:prstGeom>
        </p:spPr>
        <p:txBody>
          <a:bodyPr anchor="t" rtlCol="false" tIns="0" lIns="0" bIns="0" rIns="0">
            <a:spAutoFit/>
          </a:bodyPr>
          <a:lstStyle/>
          <a:p>
            <a:pPr algn="ctr">
              <a:lnSpc>
                <a:spcPts val="3380"/>
              </a:lnSpc>
            </a:pPr>
            <a:r>
              <a:rPr lang="en-US" sz="2600">
                <a:solidFill>
                  <a:srgbClr val="FFFFFF"/>
                </a:solidFill>
                <a:latin typeface="Hero"/>
              </a:rPr>
              <a:t>Varying your study strategies is a great idea for establishing yourself as a well-rounded and adaptable learner.</a:t>
            </a:r>
            <a:r>
              <a:rPr lang="en-US" sz="2600">
                <a:solidFill>
                  <a:srgbClr val="FFFFFF"/>
                </a:solidFill>
                <a:latin typeface="Hero"/>
              </a:rPr>
              <a:t> The key is to find out which strategies work best for the following:</a:t>
            </a:r>
          </a:p>
        </p:txBody>
      </p:sp>
      <p:sp>
        <p:nvSpPr>
          <p:cNvPr name="TextBox 17" id="17"/>
          <p:cNvSpPr txBox="true"/>
          <p:nvPr/>
        </p:nvSpPr>
        <p:spPr>
          <a:xfrm rot="0">
            <a:off x="1611596" y="6021319"/>
            <a:ext cx="3905250" cy="2741295"/>
          </a:xfrm>
          <a:prstGeom prst="rect">
            <a:avLst/>
          </a:prstGeom>
        </p:spPr>
        <p:txBody>
          <a:bodyPr anchor="t" rtlCol="false" tIns="0" lIns="0" bIns="0" rIns="0">
            <a:spAutoFit/>
          </a:bodyPr>
          <a:lstStyle/>
          <a:p>
            <a:pPr algn="ctr">
              <a:lnSpc>
                <a:spcPts val="3120"/>
              </a:lnSpc>
            </a:pPr>
            <a:r>
              <a:rPr lang="en-US" sz="2400">
                <a:solidFill>
                  <a:srgbClr val="FFFFFF"/>
                </a:solidFill>
                <a:latin typeface="Hero"/>
              </a:rPr>
              <a:t>Assess your learning style— whether you're visual, auditory, kinesthetic, or a combination. Certain strategies can be better suited to certain types of learners.</a:t>
            </a:r>
          </a:p>
        </p:txBody>
      </p:sp>
      <p:sp>
        <p:nvSpPr>
          <p:cNvPr name="TextBox 18" id="18"/>
          <p:cNvSpPr txBox="true"/>
          <p:nvPr/>
        </p:nvSpPr>
        <p:spPr>
          <a:xfrm rot="0">
            <a:off x="7076305" y="6021319"/>
            <a:ext cx="4070433" cy="2741295"/>
          </a:xfrm>
          <a:prstGeom prst="rect">
            <a:avLst/>
          </a:prstGeom>
        </p:spPr>
        <p:txBody>
          <a:bodyPr anchor="t" rtlCol="false" tIns="0" lIns="0" bIns="0" rIns="0">
            <a:spAutoFit/>
          </a:bodyPr>
          <a:lstStyle/>
          <a:p>
            <a:pPr algn="ctr">
              <a:lnSpc>
                <a:spcPts val="3120"/>
              </a:lnSpc>
            </a:pPr>
            <a:r>
              <a:rPr lang="en-US" sz="2400">
                <a:solidFill>
                  <a:srgbClr val="FFFFFF"/>
                </a:solidFill>
                <a:latin typeface="Hero"/>
              </a:rPr>
              <a:t>Consider the nature of the topic e.g. visual, text-heavy, mathematics or sciences, languages, research intensive or practical and choose strategies that are appropriate and suitable.</a:t>
            </a:r>
          </a:p>
        </p:txBody>
      </p:sp>
      <p:sp>
        <p:nvSpPr>
          <p:cNvPr name="TextBox 19" id="19"/>
          <p:cNvSpPr txBox="true"/>
          <p:nvPr/>
        </p:nvSpPr>
        <p:spPr>
          <a:xfrm rot="0">
            <a:off x="12742404" y="6427296"/>
            <a:ext cx="3905250" cy="1960245"/>
          </a:xfrm>
          <a:prstGeom prst="rect">
            <a:avLst/>
          </a:prstGeom>
        </p:spPr>
        <p:txBody>
          <a:bodyPr anchor="t" rtlCol="false" tIns="0" lIns="0" bIns="0" rIns="0">
            <a:spAutoFit/>
          </a:bodyPr>
          <a:lstStyle/>
          <a:p>
            <a:pPr algn="ctr">
              <a:lnSpc>
                <a:spcPts val="3120"/>
              </a:lnSpc>
            </a:pPr>
            <a:r>
              <a:rPr lang="en-US" sz="2400">
                <a:solidFill>
                  <a:srgbClr val="FFFFFF"/>
                </a:solidFill>
                <a:latin typeface="Hero"/>
              </a:rPr>
              <a:t>Adapt your strategies to the context of the situation — whether you're studying alone, in a group, or in a noisy environment.</a:t>
            </a:r>
          </a:p>
        </p:txBody>
      </p:sp>
      <p:sp>
        <p:nvSpPr>
          <p:cNvPr name="TextBox 20" id="20"/>
          <p:cNvSpPr txBox="true"/>
          <p:nvPr/>
        </p:nvSpPr>
        <p:spPr>
          <a:xfrm rot="0">
            <a:off x="1012547" y="4324182"/>
            <a:ext cx="5112889" cy="762000"/>
          </a:xfrm>
          <a:prstGeom prst="rect">
            <a:avLst/>
          </a:prstGeom>
        </p:spPr>
        <p:txBody>
          <a:bodyPr anchor="t" rtlCol="false" tIns="0" lIns="0" bIns="0" rIns="0">
            <a:spAutoFit/>
          </a:bodyPr>
          <a:lstStyle/>
          <a:p>
            <a:pPr algn="ctr">
              <a:lnSpc>
                <a:spcPts val="6299"/>
              </a:lnSpc>
            </a:pPr>
            <a:r>
              <a:rPr lang="en-US" sz="4500">
                <a:solidFill>
                  <a:srgbClr val="FFFFFF"/>
                </a:solidFill>
                <a:latin typeface="Norwester"/>
              </a:rPr>
              <a:t>learning style</a:t>
            </a:r>
          </a:p>
        </p:txBody>
      </p:sp>
      <p:sp>
        <p:nvSpPr>
          <p:cNvPr name="TextBox 21" id="21"/>
          <p:cNvSpPr txBox="true"/>
          <p:nvPr/>
        </p:nvSpPr>
        <p:spPr>
          <a:xfrm rot="0">
            <a:off x="6573250" y="4324182"/>
            <a:ext cx="5112889" cy="762000"/>
          </a:xfrm>
          <a:prstGeom prst="rect">
            <a:avLst/>
          </a:prstGeom>
        </p:spPr>
        <p:txBody>
          <a:bodyPr anchor="t" rtlCol="false" tIns="0" lIns="0" bIns="0" rIns="0">
            <a:spAutoFit/>
          </a:bodyPr>
          <a:lstStyle/>
          <a:p>
            <a:pPr algn="ctr">
              <a:lnSpc>
                <a:spcPts val="6299"/>
              </a:lnSpc>
            </a:pPr>
            <a:r>
              <a:rPr lang="en-US" sz="4500">
                <a:solidFill>
                  <a:srgbClr val="FFFFFF"/>
                </a:solidFill>
                <a:latin typeface="Norwester"/>
              </a:rPr>
              <a:t>topic or subject</a:t>
            </a:r>
          </a:p>
        </p:txBody>
      </p:sp>
      <p:sp>
        <p:nvSpPr>
          <p:cNvPr name="TextBox 22" id="22"/>
          <p:cNvSpPr txBox="true"/>
          <p:nvPr/>
        </p:nvSpPr>
        <p:spPr>
          <a:xfrm rot="0">
            <a:off x="12133814" y="4324182"/>
            <a:ext cx="5112889" cy="762000"/>
          </a:xfrm>
          <a:prstGeom prst="rect">
            <a:avLst/>
          </a:prstGeom>
        </p:spPr>
        <p:txBody>
          <a:bodyPr anchor="t" rtlCol="false" tIns="0" lIns="0" bIns="0" rIns="0">
            <a:spAutoFit/>
          </a:bodyPr>
          <a:lstStyle/>
          <a:p>
            <a:pPr algn="ctr">
              <a:lnSpc>
                <a:spcPts val="6299"/>
              </a:lnSpc>
            </a:pPr>
            <a:r>
              <a:rPr lang="en-US" sz="4500">
                <a:solidFill>
                  <a:srgbClr val="FFFFFF"/>
                </a:solidFill>
                <a:latin typeface="Norwester"/>
              </a:rPr>
              <a:t>context</a:t>
            </a:r>
          </a:p>
        </p:txBody>
      </p:sp>
      <p:sp>
        <p:nvSpPr>
          <p:cNvPr name="Freeform 23" id="23"/>
          <p:cNvSpPr/>
          <p:nvPr/>
        </p:nvSpPr>
        <p:spPr>
          <a:xfrm flipH="true" flipV="false" rot="2472000">
            <a:off x="15634879" y="64990"/>
            <a:ext cx="2476911" cy="2926926"/>
          </a:xfrm>
          <a:custGeom>
            <a:avLst/>
            <a:gdLst/>
            <a:ahLst/>
            <a:cxnLst/>
            <a:rect r="r" b="b" t="t" l="l"/>
            <a:pathLst>
              <a:path h="2926926" w="2476911">
                <a:moveTo>
                  <a:pt x="2476911" y="0"/>
                </a:moveTo>
                <a:lnTo>
                  <a:pt x="0" y="0"/>
                </a:lnTo>
                <a:lnTo>
                  <a:pt x="0" y="2926926"/>
                </a:lnTo>
                <a:lnTo>
                  <a:pt x="2476911" y="2926926"/>
                </a:lnTo>
                <a:lnTo>
                  <a:pt x="247691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Freeform 5" id="5"/>
          <p:cNvSpPr/>
          <p:nvPr/>
        </p:nvSpPr>
        <p:spPr>
          <a:xfrm flipH="false" flipV="false" rot="0">
            <a:off x="11379343" y="1028700"/>
            <a:ext cx="3495281" cy="3038604"/>
          </a:xfrm>
          <a:custGeom>
            <a:avLst/>
            <a:gdLst/>
            <a:ahLst/>
            <a:cxnLst/>
            <a:rect r="r" b="b" t="t" l="l"/>
            <a:pathLst>
              <a:path h="3038604" w="3495281">
                <a:moveTo>
                  <a:pt x="0" y="0"/>
                </a:moveTo>
                <a:lnTo>
                  <a:pt x="3495281" y="0"/>
                </a:lnTo>
                <a:lnTo>
                  <a:pt x="3495281" y="3038604"/>
                </a:lnTo>
                <a:lnTo>
                  <a:pt x="0" y="3038604"/>
                </a:lnTo>
                <a:lnTo>
                  <a:pt x="0" y="0"/>
                </a:lnTo>
                <a:close/>
              </a:path>
            </a:pathLst>
          </a:custGeom>
          <a:blipFill>
            <a:blip r:embed="rId4">
              <a:extLst>
                <a:ext uri="{96DAC541-7B7A-43D3-8B79-37D633B846F1}">
                  <asvg:svgBlip xmlns:asvg="http://schemas.microsoft.com/office/drawing/2016/SVG/main" r:embed="rId5"/>
                </a:ext>
              </a:extLst>
            </a:blip>
            <a:stretch>
              <a:fillRect l="-24192" t="0" r="0" b="0"/>
            </a:stretch>
          </a:blipFill>
        </p:spPr>
      </p:sp>
      <p:sp>
        <p:nvSpPr>
          <p:cNvPr name="Freeform 6" id="6"/>
          <p:cNvSpPr/>
          <p:nvPr/>
        </p:nvSpPr>
        <p:spPr>
          <a:xfrm flipH="false" flipV="false" rot="-2853878">
            <a:off x="3685632" y="6434054"/>
            <a:ext cx="2950308" cy="3301043"/>
          </a:xfrm>
          <a:custGeom>
            <a:avLst/>
            <a:gdLst/>
            <a:ahLst/>
            <a:cxnLst/>
            <a:rect r="r" b="b" t="t" l="l"/>
            <a:pathLst>
              <a:path h="3301043" w="2950308">
                <a:moveTo>
                  <a:pt x="0" y="0"/>
                </a:moveTo>
                <a:lnTo>
                  <a:pt x="2950308" y="0"/>
                </a:lnTo>
                <a:lnTo>
                  <a:pt x="2950308" y="3301044"/>
                </a:lnTo>
                <a:lnTo>
                  <a:pt x="0" y="33010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810367" y="1038225"/>
            <a:ext cx="6700838" cy="2383155"/>
          </a:xfrm>
          <a:prstGeom prst="rect">
            <a:avLst/>
          </a:prstGeom>
        </p:spPr>
        <p:txBody>
          <a:bodyPr anchor="t" rtlCol="false" tIns="0" lIns="0" bIns="0" rIns="0">
            <a:spAutoFit/>
          </a:bodyPr>
          <a:lstStyle/>
          <a:p>
            <a:pPr algn="ctr">
              <a:lnSpc>
                <a:spcPts val="9360"/>
              </a:lnSpc>
            </a:pPr>
            <a:r>
              <a:rPr lang="en-US" sz="8000">
                <a:solidFill>
                  <a:srgbClr val="FFFFFF"/>
                </a:solidFill>
                <a:latin typeface="Norwester"/>
              </a:rPr>
              <a:t>create flashcards</a:t>
            </a:r>
          </a:p>
        </p:txBody>
      </p:sp>
      <p:sp>
        <p:nvSpPr>
          <p:cNvPr name="TextBox 8" id="8"/>
          <p:cNvSpPr txBox="true"/>
          <p:nvPr/>
        </p:nvSpPr>
        <p:spPr>
          <a:xfrm rot="0">
            <a:off x="1810598" y="3970894"/>
            <a:ext cx="6700376" cy="2138680"/>
          </a:xfrm>
          <a:prstGeom prst="rect">
            <a:avLst/>
          </a:prstGeom>
        </p:spPr>
        <p:txBody>
          <a:bodyPr anchor="t" rtlCol="false" tIns="0" lIns="0" bIns="0" rIns="0">
            <a:spAutoFit/>
          </a:bodyPr>
          <a:lstStyle/>
          <a:p>
            <a:pPr algn="ctr">
              <a:lnSpc>
                <a:spcPts val="3380"/>
              </a:lnSpc>
            </a:pPr>
            <a:r>
              <a:rPr lang="en-US" sz="2600">
                <a:solidFill>
                  <a:srgbClr val="FFFFFF"/>
                </a:solidFill>
                <a:latin typeface="Hero"/>
              </a:rPr>
              <a:t>Create flashcards for quick review of key concepts, definitions, quotations and important details. Regular revision helps cement information from short term to</a:t>
            </a:r>
            <a:r>
              <a:rPr lang="en-US" sz="2600">
                <a:solidFill>
                  <a:srgbClr val="FFFFFF"/>
                </a:solidFill>
                <a:latin typeface="Hero"/>
              </a:rPr>
              <a:t> long term memory. </a:t>
            </a:r>
          </a:p>
        </p:txBody>
      </p:sp>
      <p:sp>
        <p:nvSpPr>
          <p:cNvPr name="TextBox 9" id="9"/>
          <p:cNvSpPr txBox="true"/>
          <p:nvPr/>
        </p:nvSpPr>
        <p:spPr>
          <a:xfrm rot="0">
            <a:off x="9776565" y="4186951"/>
            <a:ext cx="6700838" cy="2383155"/>
          </a:xfrm>
          <a:prstGeom prst="rect">
            <a:avLst/>
          </a:prstGeom>
        </p:spPr>
        <p:txBody>
          <a:bodyPr anchor="t" rtlCol="false" tIns="0" lIns="0" bIns="0" rIns="0">
            <a:spAutoFit/>
          </a:bodyPr>
          <a:lstStyle/>
          <a:p>
            <a:pPr algn="ctr">
              <a:lnSpc>
                <a:spcPts val="9360"/>
              </a:lnSpc>
            </a:pPr>
            <a:r>
              <a:rPr lang="en-US" sz="8000">
                <a:solidFill>
                  <a:srgbClr val="FFFFFF"/>
                </a:solidFill>
                <a:latin typeface="Norwester"/>
              </a:rPr>
              <a:t>utilise mnemonics</a:t>
            </a:r>
          </a:p>
        </p:txBody>
      </p:sp>
      <p:sp>
        <p:nvSpPr>
          <p:cNvPr name="TextBox 10" id="10"/>
          <p:cNvSpPr txBox="true"/>
          <p:nvPr/>
        </p:nvSpPr>
        <p:spPr>
          <a:xfrm rot="0">
            <a:off x="9776795" y="7119620"/>
            <a:ext cx="6700376" cy="2138680"/>
          </a:xfrm>
          <a:prstGeom prst="rect">
            <a:avLst/>
          </a:prstGeom>
        </p:spPr>
        <p:txBody>
          <a:bodyPr anchor="t" rtlCol="false" tIns="0" lIns="0" bIns="0" rIns="0">
            <a:spAutoFit/>
          </a:bodyPr>
          <a:lstStyle/>
          <a:p>
            <a:pPr algn="ctr">
              <a:lnSpc>
                <a:spcPts val="3380"/>
              </a:lnSpc>
            </a:pPr>
            <a:r>
              <a:rPr lang="en-US" sz="2600">
                <a:solidFill>
                  <a:srgbClr val="FFFFFF"/>
                </a:solidFill>
                <a:latin typeface="Hero"/>
              </a:rPr>
              <a:t>Develop mnemonic devices (acronyms, rhymes, associations, or visual cues) to remember lists, sequences, or complex terms. Mnemonics can be a fun and effective memory aid.</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Freeform 5" id="5"/>
          <p:cNvSpPr/>
          <p:nvPr/>
        </p:nvSpPr>
        <p:spPr>
          <a:xfrm flipH="false" flipV="false" rot="0">
            <a:off x="11459508" y="6423761"/>
            <a:ext cx="3306662" cy="2843729"/>
          </a:xfrm>
          <a:custGeom>
            <a:avLst/>
            <a:gdLst/>
            <a:ahLst/>
            <a:cxnLst/>
            <a:rect r="r" b="b" t="t" l="l"/>
            <a:pathLst>
              <a:path h="2843729" w="3306662">
                <a:moveTo>
                  <a:pt x="0" y="0"/>
                </a:moveTo>
                <a:lnTo>
                  <a:pt x="3306661" y="0"/>
                </a:lnTo>
                <a:lnTo>
                  <a:pt x="3306661" y="2843729"/>
                </a:lnTo>
                <a:lnTo>
                  <a:pt x="0" y="284372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2458006" y="1321295"/>
            <a:ext cx="5376809" cy="2392680"/>
          </a:xfrm>
          <a:custGeom>
            <a:avLst/>
            <a:gdLst/>
            <a:ahLst/>
            <a:cxnLst/>
            <a:rect r="r" b="b" t="t" l="l"/>
            <a:pathLst>
              <a:path h="2392680" w="5376809">
                <a:moveTo>
                  <a:pt x="0" y="0"/>
                </a:moveTo>
                <a:lnTo>
                  <a:pt x="5376810" y="0"/>
                </a:lnTo>
                <a:lnTo>
                  <a:pt x="5376810" y="2392680"/>
                </a:lnTo>
                <a:lnTo>
                  <a:pt x="0" y="23926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9762650" y="3756126"/>
            <a:ext cx="6700376" cy="2277110"/>
          </a:xfrm>
          <a:prstGeom prst="rect">
            <a:avLst/>
          </a:prstGeom>
        </p:spPr>
        <p:txBody>
          <a:bodyPr anchor="t" rtlCol="false" tIns="0" lIns="0" bIns="0" rIns="0">
            <a:spAutoFit/>
          </a:bodyPr>
          <a:lstStyle/>
          <a:p>
            <a:pPr algn="ctr">
              <a:lnSpc>
                <a:spcPts val="3640"/>
              </a:lnSpc>
            </a:pPr>
            <a:r>
              <a:rPr lang="en-US" sz="2600">
                <a:solidFill>
                  <a:srgbClr val="FFFFFF"/>
                </a:solidFill>
                <a:latin typeface="Hero"/>
              </a:rPr>
              <a:t>Formulate open-ended questions related to the material you are studying then challenge yourself to answer them. This encourages deep thinking and critical analysis.</a:t>
            </a:r>
          </a:p>
        </p:txBody>
      </p:sp>
      <p:sp>
        <p:nvSpPr>
          <p:cNvPr name="TextBox 8" id="8"/>
          <p:cNvSpPr txBox="true"/>
          <p:nvPr/>
        </p:nvSpPr>
        <p:spPr>
          <a:xfrm rot="0">
            <a:off x="9476432" y="1038225"/>
            <a:ext cx="7272814" cy="2383155"/>
          </a:xfrm>
          <a:prstGeom prst="rect">
            <a:avLst/>
          </a:prstGeom>
        </p:spPr>
        <p:txBody>
          <a:bodyPr anchor="t" rtlCol="false" tIns="0" lIns="0" bIns="0" rIns="0">
            <a:spAutoFit/>
          </a:bodyPr>
          <a:lstStyle/>
          <a:p>
            <a:pPr algn="ctr">
              <a:lnSpc>
                <a:spcPts val="9360"/>
              </a:lnSpc>
            </a:pPr>
            <a:r>
              <a:rPr lang="en-US" sz="8000">
                <a:solidFill>
                  <a:srgbClr val="FFFFFF"/>
                </a:solidFill>
                <a:latin typeface="Norwester"/>
              </a:rPr>
              <a:t>socratic questioning</a:t>
            </a:r>
          </a:p>
        </p:txBody>
      </p:sp>
      <p:sp>
        <p:nvSpPr>
          <p:cNvPr name="TextBox 9" id="9"/>
          <p:cNvSpPr txBox="true"/>
          <p:nvPr/>
        </p:nvSpPr>
        <p:spPr>
          <a:xfrm rot="0">
            <a:off x="1510004" y="4190225"/>
            <a:ext cx="7272814" cy="2383155"/>
          </a:xfrm>
          <a:prstGeom prst="rect">
            <a:avLst/>
          </a:prstGeom>
        </p:spPr>
        <p:txBody>
          <a:bodyPr anchor="t" rtlCol="false" tIns="0" lIns="0" bIns="0" rIns="0">
            <a:spAutoFit/>
          </a:bodyPr>
          <a:lstStyle/>
          <a:p>
            <a:pPr algn="ctr">
              <a:lnSpc>
                <a:spcPts val="9360"/>
              </a:lnSpc>
            </a:pPr>
            <a:r>
              <a:rPr lang="en-US" sz="8000">
                <a:solidFill>
                  <a:srgbClr val="FFFFFF"/>
                </a:solidFill>
                <a:latin typeface="Norwester"/>
              </a:rPr>
              <a:t>concept mapping</a:t>
            </a:r>
          </a:p>
        </p:txBody>
      </p:sp>
      <p:sp>
        <p:nvSpPr>
          <p:cNvPr name="TextBox 10" id="10"/>
          <p:cNvSpPr txBox="true"/>
          <p:nvPr/>
        </p:nvSpPr>
        <p:spPr>
          <a:xfrm rot="0">
            <a:off x="1947641" y="6981190"/>
            <a:ext cx="6397541" cy="2277110"/>
          </a:xfrm>
          <a:prstGeom prst="rect">
            <a:avLst/>
          </a:prstGeom>
        </p:spPr>
        <p:txBody>
          <a:bodyPr anchor="t" rtlCol="false" tIns="0" lIns="0" bIns="0" rIns="0">
            <a:spAutoFit/>
          </a:bodyPr>
          <a:lstStyle/>
          <a:p>
            <a:pPr algn="ctr">
              <a:lnSpc>
                <a:spcPts val="3640"/>
              </a:lnSpc>
            </a:pPr>
            <a:r>
              <a:rPr lang="en-US" sz="2600">
                <a:solidFill>
                  <a:srgbClr val="FFFFFF"/>
                </a:solidFill>
                <a:latin typeface="Hero"/>
              </a:rPr>
              <a:t>Create detailed concept maps (spider, hierarchy, flowchart or system) to visualise relationships between key concepts, making it easier to understand complex topics.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grpSp>
        <p:nvGrpSpPr>
          <p:cNvPr name="Group 5" id="5"/>
          <p:cNvGrpSpPr/>
          <p:nvPr/>
        </p:nvGrpSpPr>
        <p:grpSpPr>
          <a:xfrm rot="0">
            <a:off x="1317452" y="6814793"/>
            <a:ext cx="4928702" cy="2443507"/>
            <a:chOff x="0" y="0"/>
            <a:chExt cx="1298094" cy="643558"/>
          </a:xfrm>
        </p:grpSpPr>
        <p:sp>
          <p:nvSpPr>
            <p:cNvPr name="Freeform 6" id="6"/>
            <p:cNvSpPr/>
            <p:nvPr/>
          </p:nvSpPr>
          <p:spPr>
            <a:xfrm flipH="false" flipV="false" rot="0">
              <a:off x="0" y="0"/>
              <a:ext cx="1298094" cy="643558"/>
            </a:xfrm>
            <a:custGeom>
              <a:avLst/>
              <a:gdLst/>
              <a:ahLst/>
              <a:cxnLst/>
              <a:rect r="r" b="b" t="t" l="l"/>
              <a:pathLst>
                <a:path h="643558" w="1298094">
                  <a:moveTo>
                    <a:pt x="0" y="0"/>
                  </a:moveTo>
                  <a:lnTo>
                    <a:pt x="1298094" y="0"/>
                  </a:lnTo>
                  <a:lnTo>
                    <a:pt x="1298094" y="643558"/>
                  </a:lnTo>
                  <a:lnTo>
                    <a:pt x="0" y="643558"/>
                  </a:lnTo>
                  <a:close/>
                </a:path>
              </a:pathLst>
            </a:custGeom>
            <a:solidFill>
              <a:srgbClr val="E8BE79"/>
            </a:solidFill>
            <a:ln w="38100" cap="sq">
              <a:solidFill>
                <a:srgbClr val="FFFFFF"/>
              </a:solidFill>
              <a:prstDash val="solid"/>
              <a:miter/>
            </a:ln>
          </p:spPr>
        </p:sp>
        <p:sp>
          <p:nvSpPr>
            <p:cNvPr name="TextBox 7" id="7"/>
            <p:cNvSpPr txBox="true"/>
            <p:nvPr/>
          </p:nvSpPr>
          <p:spPr>
            <a:xfrm>
              <a:off x="0" y="-47625"/>
              <a:ext cx="1298094" cy="691183"/>
            </a:xfrm>
            <a:prstGeom prst="rect">
              <a:avLst/>
            </a:prstGeom>
          </p:spPr>
          <p:txBody>
            <a:bodyPr anchor="ctr" rtlCol="false" tIns="50800" lIns="50800" bIns="50800" rIns="50800"/>
            <a:lstStyle/>
            <a:p>
              <a:pPr algn="ctr">
                <a:lnSpc>
                  <a:spcPts val="2645"/>
                </a:lnSpc>
              </a:pPr>
            </a:p>
          </p:txBody>
        </p:sp>
      </p:grpSp>
      <p:grpSp>
        <p:nvGrpSpPr>
          <p:cNvPr name="Group 8" id="8"/>
          <p:cNvGrpSpPr/>
          <p:nvPr/>
        </p:nvGrpSpPr>
        <p:grpSpPr>
          <a:xfrm rot="0">
            <a:off x="6679649" y="6814793"/>
            <a:ext cx="4928702" cy="2443507"/>
            <a:chOff x="0" y="0"/>
            <a:chExt cx="1298094" cy="643558"/>
          </a:xfrm>
        </p:grpSpPr>
        <p:sp>
          <p:nvSpPr>
            <p:cNvPr name="Freeform 9" id="9"/>
            <p:cNvSpPr/>
            <p:nvPr/>
          </p:nvSpPr>
          <p:spPr>
            <a:xfrm flipH="false" flipV="false" rot="0">
              <a:off x="0" y="0"/>
              <a:ext cx="1298094" cy="643558"/>
            </a:xfrm>
            <a:custGeom>
              <a:avLst/>
              <a:gdLst/>
              <a:ahLst/>
              <a:cxnLst/>
              <a:rect r="r" b="b" t="t" l="l"/>
              <a:pathLst>
                <a:path h="643558" w="1298094">
                  <a:moveTo>
                    <a:pt x="0" y="0"/>
                  </a:moveTo>
                  <a:lnTo>
                    <a:pt x="1298094" y="0"/>
                  </a:lnTo>
                  <a:lnTo>
                    <a:pt x="1298094" y="643558"/>
                  </a:lnTo>
                  <a:lnTo>
                    <a:pt x="0" y="643558"/>
                  </a:lnTo>
                  <a:close/>
                </a:path>
              </a:pathLst>
            </a:custGeom>
            <a:solidFill>
              <a:srgbClr val="E8BE79"/>
            </a:solidFill>
            <a:ln w="38100" cap="sq">
              <a:solidFill>
                <a:srgbClr val="FFFFFF"/>
              </a:solidFill>
              <a:prstDash val="solid"/>
              <a:miter/>
            </a:ln>
          </p:spPr>
        </p:sp>
        <p:sp>
          <p:nvSpPr>
            <p:cNvPr name="TextBox 10" id="10"/>
            <p:cNvSpPr txBox="true"/>
            <p:nvPr/>
          </p:nvSpPr>
          <p:spPr>
            <a:xfrm>
              <a:off x="0" y="-47625"/>
              <a:ext cx="1298094" cy="691183"/>
            </a:xfrm>
            <a:prstGeom prst="rect">
              <a:avLst/>
            </a:prstGeom>
          </p:spPr>
          <p:txBody>
            <a:bodyPr anchor="ctr" rtlCol="false" tIns="50800" lIns="50800" bIns="50800" rIns="50800"/>
            <a:lstStyle/>
            <a:p>
              <a:pPr algn="ctr">
                <a:lnSpc>
                  <a:spcPts val="2645"/>
                </a:lnSpc>
              </a:pPr>
            </a:p>
          </p:txBody>
        </p:sp>
      </p:grpSp>
      <p:grpSp>
        <p:nvGrpSpPr>
          <p:cNvPr name="Group 11" id="11"/>
          <p:cNvGrpSpPr/>
          <p:nvPr/>
        </p:nvGrpSpPr>
        <p:grpSpPr>
          <a:xfrm rot="0">
            <a:off x="12034659" y="6814793"/>
            <a:ext cx="4928702" cy="2443507"/>
            <a:chOff x="0" y="0"/>
            <a:chExt cx="1298094" cy="643558"/>
          </a:xfrm>
        </p:grpSpPr>
        <p:sp>
          <p:nvSpPr>
            <p:cNvPr name="Freeform 12" id="12"/>
            <p:cNvSpPr/>
            <p:nvPr/>
          </p:nvSpPr>
          <p:spPr>
            <a:xfrm flipH="false" flipV="false" rot="0">
              <a:off x="0" y="0"/>
              <a:ext cx="1298094" cy="643558"/>
            </a:xfrm>
            <a:custGeom>
              <a:avLst/>
              <a:gdLst/>
              <a:ahLst/>
              <a:cxnLst/>
              <a:rect r="r" b="b" t="t" l="l"/>
              <a:pathLst>
                <a:path h="643558" w="1298094">
                  <a:moveTo>
                    <a:pt x="0" y="0"/>
                  </a:moveTo>
                  <a:lnTo>
                    <a:pt x="1298094" y="0"/>
                  </a:lnTo>
                  <a:lnTo>
                    <a:pt x="1298094" y="643558"/>
                  </a:lnTo>
                  <a:lnTo>
                    <a:pt x="0" y="643558"/>
                  </a:lnTo>
                  <a:close/>
                </a:path>
              </a:pathLst>
            </a:custGeom>
            <a:solidFill>
              <a:srgbClr val="E8BE79"/>
            </a:solidFill>
            <a:ln w="38100" cap="sq">
              <a:solidFill>
                <a:srgbClr val="FFFFFF"/>
              </a:solidFill>
              <a:prstDash val="solid"/>
              <a:miter/>
            </a:ln>
          </p:spPr>
        </p:sp>
        <p:sp>
          <p:nvSpPr>
            <p:cNvPr name="TextBox 13" id="13"/>
            <p:cNvSpPr txBox="true"/>
            <p:nvPr/>
          </p:nvSpPr>
          <p:spPr>
            <a:xfrm>
              <a:off x="0" y="-47625"/>
              <a:ext cx="1298094" cy="691183"/>
            </a:xfrm>
            <a:prstGeom prst="rect">
              <a:avLst/>
            </a:prstGeom>
          </p:spPr>
          <p:txBody>
            <a:bodyPr anchor="ctr" rtlCol="false" tIns="50800" lIns="50800" bIns="50800" rIns="50800"/>
            <a:lstStyle/>
            <a:p>
              <a:pPr algn="ctr">
                <a:lnSpc>
                  <a:spcPts val="2645"/>
                </a:lnSpc>
              </a:pPr>
            </a:p>
          </p:txBody>
        </p:sp>
      </p:grpSp>
      <p:grpSp>
        <p:nvGrpSpPr>
          <p:cNvPr name="Group 14" id="14"/>
          <p:cNvGrpSpPr/>
          <p:nvPr/>
        </p:nvGrpSpPr>
        <p:grpSpPr>
          <a:xfrm rot="0">
            <a:off x="1322854" y="3490587"/>
            <a:ext cx="4928702" cy="2443507"/>
            <a:chOff x="0" y="0"/>
            <a:chExt cx="1298094" cy="643558"/>
          </a:xfrm>
        </p:grpSpPr>
        <p:sp>
          <p:nvSpPr>
            <p:cNvPr name="Freeform 15" id="15"/>
            <p:cNvSpPr/>
            <p:nvPr/>
          </p:nvSpPr>
          <p:spPr>
            <a:xfrm flipH="false" flipV="false" rot="0">
              <a:off x="0" y="0"/>
              <a:ext cx="1298094" cy="643558"/>
            </a:xfrm>
            <a:custGeom>
              <a:avLst/>
              <a:gdLst/>
              <a:ahLst/>
              <a:cxnLst/>
              <a:rect r="r" b="b" t="t" l="l"/>
              <a:pathLst>
                <a:path h="643558" w="1298094">
                  <a:moveTo>
                    <a:pt x="0" y="0"/>
                  </a:moveTo>
                  <a:lnTo>
                    <a:pt x="1298094" y="0"/>
                  </a:lnTo>
                  <a:lnTo>
                    <a:pt x="1298094" y="643558"/>
                  </a:lnTo>
                  <a:lnTo>
                    <a:pt x="0" y="643558"/>
                  </a:lnTo>
                  <a:close/>
                </a:path>
              </a:pathLst>
            </a:custGeom>
            <a:solidFill>
              <a:srgbClr val="E8BE79"/>
            </a:solidFill>
            <a:ln w="38100" cap="sq">
              <a:solidFill>
                <a:srgbClr val="FFFFFF"/>
              </a:solidFill>
              <a:prstDash val="solid"/>
              <a:miter/>
            </a:ln>
          </p:spPr>
        </p:sp>
        <p:sp>
          <p:nvSpPr>
            <p:cNvPr name="TextBox 16" id="16"/>
            <p:cNvSpPr txBox="true"/>
            <p:nvPr/>
          </p:nvSpPr>
          <p:spPr>
            <a:xfrm>
              <a:off x="0" y="-47625"/>
              <a:ext cx="1298094" cy="691183"/>
            </a:xfrm>
            <a:prstGeom prst="rect">
              <a:avLst/>
            </a:prstGeom>
          </p:spPr>
          <p:txBody>
            <a:bodyPr anchor="ctr" rtlCol="false" tIns="50800" lIns="50800" bIns="50800" rIns="50800"/>
            <a:lstStyle/>
            <a:p>
              <a:pPr algn="ctr">
                <a:lnSpc>
                  <a:spcPts val="2645"/>
                </a:lnSpc>
              </a:pPr>
            </a:p>
          </p:txBody>
        </p:sp>
      </p:grpSp>
      <p:grpSp>
        <p:nvGrpSpPr>
          <p:cNvPr name="Group 17" id="17"/>
          <p:cNvGrpSpPr/>
          <p:nvPr/>
        </p:nvGrpSpPr>
        <p:grpSpPr>
          <a:xfrm rot="0">
            <a:off x="6685051" y="3490587"/>
            <a:ext cx="4928702" cy="2443507"/>
            <a:chOff x="0" y="0"/>
            <a:chExt cx="1298094" cy="643558"/>
          </a:xfrm>
        </p:grpSpPr>
        <p:sp>
          <p:nvSpPr>
            <p:cNvPr name="Freeform 18" id="18"/>
            <p:cNvSpPr/>
            <p:nvPr/>
          </p:nvSpPr>
          <p:spPr>
            <a:xfrm flipH="false" flipV="false" rot="0">
              <a:off x="0" y="0"/>
              <a:ext cx="1298094" cy="643558"/>
            </a:xfrm>
            <a:custGeom>
              <a:avLst/>
              <a:gdLst/>
              <a:ahLst/>
              <a:cxnLst/>
              <a:rect r="r" b="b" t="t" l="l"/>
              <a:pathLst>
                <a:path h="643558" w="1298094">
                  <a:moveTo>
                    <a:pt x="0" y="0"/>
                  </a:moveTo>
                  <a:lnTo>
                    <a:pt x="1298094" y="0"/>
                  </a:lnTo>
                  <a:lnTo>
                    <a:pt x="1298094" y="643558"/>
                  </a:lnTo>
                  <a:lnTo>
                    <a:pt x="0" y="643558"/>
                  </a:lnTo>
                  <a:close/>
                </a:path>
              </a:pathLst>
            </a:custGeom>
            <a:solidFill>
              <a:srgbClr val="E8BE79"/>
            </a:solidFill>
            <a:ln w="38100" cap="sq">
              <a:solidFill>
                <a:srgbClr val="FFFFFF"/>
              </a:solidFill>
              <a:prstDash val="solid"/>
              <a:miter/>
            </a:ln>
          </p:spPr>
        </p:sp>
        <p:sp>
          <p:nvSpPr>
            <p:cNvPr name="TextBox 19" id="19"/>
            <p:cNvSpPr txBox="true"/>
            <p:nvPr/>
          </p:nvSpPr>
          <p:spPr>
            <a:xfrm>
              <a:off x="0" y="-47625"/>
              <a:ext cx="1298094" cy="691183"/>
            </a:xfrm>
            <a:prstGeom prst="rect">
              <a:avLst/>
            </a:prstGeom>
          </p:spPr>
          <p:txBody>
            <a:bodyPr anchor="ctr" rtlCol="false" tIns="50800" lIns="50800" bIns="50800" rIns="50800"/>
            <a:lstStyle/>
            <a:p>
              <a:pPr algn="ctr">
                <a:lnSpc>
                  <a:spcPts val="2645"/>
                </a:lnSpc>
              </a:pPr>
            </a:p>
          </p:txBody>
        </p:sp>
      </p:grpSp>
      <p:grpSp>
        <p:nvGrpSpPr>
          <p:cNvPr name="Group 20" id="20"/>
          <p:cNvGrpSpPr/>
          <p:nvPr/>
        </p:nvGrpSpPr>
        <p:grpSpPr>
          <a:xfrm rot="0">
            <a:off x="12040060" y="3490587"/>
            <a:ext cx="4928702" cy="2443507"/>
            <a:chOff x="0" y="0"/>
            <a:chExt cx="1298094" cy="643558"/>
          </a:xfrm>
        </p:grpSpPr>
        <p:sp>
          <p:nvSpPr>
            <p:cNvPr name="Freeform 21" id="21"/>
            <p:cNvSpPr/>
            <p:nvPr/>
          </p:nvSpPr>
          <p:spPr>
            <a:xfrm flipH="false" flipV="false" rot="0">
              <a:off x="0" y="0"/>
              <a:ext cx="1298094" cy="643558"/>
            </a:xfrm>
            <a:custGeom>
              <a:avLst/>
              <a:gdLst/>
              <a:ahLst/>
              <a:cxnLst/>
              <a:rect r="r" b="b" t="t" l="l"/>
              <a:pathLst>
                <a:path h="643558" w="1298094">
                  <a:moveTo>
                    <a:pt x="0" y="0"/>
                  </a:moveTo>
                  <a:lnTo>
                    <a:pt x="1298094" y="0"/>
                  </a:lnTo>
                  <a:lnTo>
                    <a:pt x="1298094" y="643558"/>
                  </a:lnTo>
                  <a:lnTo>
                    <a:pt x="0" y="643558"/>
                  </a:lnTo>
                  <a:close/>
                </a:path>
              </a:pathLst>
            </a:custGeom>
            <a:solidFill>
              <a:srgbClr val="E8BE79"/>
            </a:solidFill>
            <a:ln w="38100" cap="sq">
              <a:solidFill>
                <a:srgbClr val="FFFFFF"/>
              </a:solidFill>
              <a:prstDash val="solid"/>
              <a:miter/>
            </a:ln>
          </p:spPr>
        </p:sp>
        <p:sp>
          <p:nvSpPr>
            <p:cNvPr name="TextBox 22" id="22"/>
            <p:cNvSpPr txBox="true"/>
            <p:nvPr/>
          </p:nvSpPr>
          <p:spPr>
            <a:xfrm>
              <a:off x="0" y="-47625"/>
              <a:ext cx="1298094" cy="691183"/>
            </a:xfrm>
            <a:prstGeom prst="rect">
              <a:avLst/>
            </a:prstGeom>
          </p:spPr>
          <p:txBody>
            <a:bodyPr anchor="ctr" rtlCol="false" tIns="50800" lIns="50800" bIns="50800" rIns="50800"/>
            <a:lstStyle/>
            <a:p>
              <a:pPr algn="ctr">
                <a:lnSpc>
                  <a:spcPts val="2645"/>
                </a:lnSpc>
              </a:pPr>
            </a:p>
          </p:txBody>
        </p:sp>
      </p:grpSp>
      <p:sp>
        <p:nvSpPr>
          <p:cNvPr name="Freeform 23" id="23"/>
          <p:cNvSpPr/>
          <p:nvPr/>
        </p:nvSpPr>
        <p:spPr>
          <a:xfrm flipH="false" flipV="false" rot="0">
            <a:off x="-417586" y="-624213"/>
            <a:ext cx="4042791" cy="4114800"/>
          </a:xfrm>
          <a:custGeom>
            <a:avLst/>
            <a:gdLst/>
            <a:ahLst/>
            <a:cxnLst/>
            <a:rect r="r" b="b" t="t" l="l"/>
            <a:pathLst>
              <a:path h="4114800" w="4042791">
                <a:moveTo>
                  <a:pt x="0" y="0"/>
                </a:moveTo>
                <a:lnTo>
                  <a:pt x="4042791" y="0"/>
                </a:lnTo>
                <a:lnTo>
                  <a:pt x="4042791"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4" id="24"/>
          <p:cNvSpPr txBox="true"/>
          <p:nvPr/>
        </p:nvSpPr>
        <p:spPr>
          <a:xfrm rot="0">
            <a:off x="6590313" y="1047743"/>
            <a:ext cx="5107373" cy="1566544"/>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agenda</a:t>
            </a:r>
          </a:p>
        </p:txBody>
      </p:sp>
      <p:sp>
        <p:nvSpPr>
          <p:cNvPr name="TextBox 25" id="25"/>
          <p:cNvSpPr txBox="true"/>
          <p:nvPr/>
        </p:nvSpPr>
        <p:spPr>
          <a:xfrm rot="0">
            <a:off x="7024030" y="4306556"/>
            <a:ext cx="4288970" cy="976630"/>
          </a:xfrm>
          <a:prstGeom prst="rect">
            <a:avLst/>
          </a:prstGeom>
        </p:spPr>
        <p:txBody>
          <a:bodyPr anchor="t" rtlCol="false" tIns="0" lIns="0" bIns="0" rIns="0">
            <a:spAutoFit/>
          </a:bodyPr>
          <a:lstStyle/>
          <a:p>
            <a:pPr algn="ctr">
              <a:lnSpc>
                <a:spcPts val="3920"/>
              </a:lnSpc>
            </a:pPr>
            <a:r>
              <a:rPr lang="en-US" sz="2800">
                <a:solidFill>
                  <a:srgbClr val="FFFFFF"/>
                </a:solidFill>
                <a:latin typeface="Hero Bold"/>
              </a:rPr>
              <a:t>Goal setting and </a:t>
            </a:r>
          </a:p>
          <a:p>
            <a:pPr algn="ctr">
              <a:lnSpc>
                <a:spcPts val="3920"/>
              </a:lnSpc>
            </a:pPr>
            <a:r>
              <a:rPr lang="en-US" sz="2800">
                <a:solidFill>
                  <a:srgbClr val="FFFFFF"/>
                </a:solidFill>
                <a:latin typeface="Hero Bold"/>
              </a:rPr>
              <a:t>time management</a:t>
            </a:r>
          </a:p>
        </p:txBody>
      </p:sp>
      <p:sp>
        <p:nvSpPr>
          <p:cNvPr name="TextBox 26" id="26"/>
          <p:cNvSpPr txBox="true"/>
          <p:nvPr/>
        </p:nvSpPr>
        <p:spPr>
          <a:xfrm rot="0">
            <a:off x="12400249" y="4306556"/>
            <a:ext cx="4246551" cy="976630"/>
          </a:xfrm>
          <a:prstGeom prst="rect">
            <a:avLst/>
          </a:prstGeom>
        </p:spPr>
        <p:txBody>
          <a:bodyPr anchor="t" rtlCol="false" tIns="0" lIns="0" bIns="0" rIns="0">
            <a:spAutoFit/>
          </a:bodyPr>
          <a:lstStyle/>
          <a:p>
            <a:pPr algn="ctr">
              <a:lnSpc>
                <a:spcPts val="3920"/>
              </a:lnSpc>
            </a:pPr>
            <a:r>
              <a:rPr lang="en-US" sz="2800">
                <a:solidFill>
                  <a:srgbClr val="FFFFFF"/>
                </a:solidFill>
                <a:latin typeface="Hero Bold"/>
              </a:rPr>
              <a:t>Active listening </a:t>
            </a:r>
          </a:p>
          <a:p>
            <a:pPr algn="ctr">
              <a:lnSpc>
                <a:spcPts val="3920"/>
              </a:lnSpc>
            </a:pPr>
            <a:r>
              <a:rPr lang="en-US" sz="2800">
                <a:solidFill>
                  <a:srgbClr val="FFFFFF"/>
                </a:solidFill>
                <a:latin typeface="Hero Bold"/>
              </a:rPr>
              <a:t>and note taking</a:t>
            </a:r>
          </a:p>
        </p:txBody>
      </p:sp>
      <p:sp>
        <p:nvSpPr>
          <p:cNvPr name="TextBox 27" id="27"/>
          <p:cNvSpPr txBox="true"/>
          <p:nvPr/>
        </p:nvSpPr>
        <p:spPr>
          <a:xfrm rot="0">
            <a:off x="1763976" y="7630762"/>
            <a:ext cx="4073880" cy="976630"/>
          </a:xfrm>
          <a:prstGeom prst="rect">
            <a:avLst/>
          </a:prstGeom>
        </p:spPr>
        <p:txBody>
          <a:bodyPr anchor="t" rtlCol="false" tIns="0" lIns="0" bIns="0" rIns="0">
            <a:spAutoFit/>
          </a:bodyPr>
          <a:lstStyle/>
          <a:p>
            <a:pPr algn="ctr">
              <a:lnSpc>
                <a:spcPts val="3920"/>
              </a:lnSpc>
            </a:pPr>
            <a:r>
              <a:rPr lang="en-US" sz="2800">
                <a:solidFill>
                  <a:srgbClr val="FFFFFF"/>
                </a:solidFill>
                <a:latin typeface="Hero Bold"/>
              </a:rPr>
              <a:t>Optimising your </a:t>
            </a:r>
          </a:p>
          <a:p>
            <a:pPr algn="ctr">
              <a:lnSpc>
                <a:spcPts val="3920"/>
              </a:lnSpc>
            </a:pPr>
            <a:r>
              <a:rPr lang="en-US" sz="2800">
                <a:solidFill>
                  <a:srgbClr val="FFFFFF"/>
                </a:solidFill>
                <a:latin typeface="Hero Bold"/>
              </a:rPr>
              <a:t>study environment</a:t>
            </a:r>
          </a:p>
        </p:txBody>
      </p:sp>
      <p:sp>
        <p:nvSpPr>
          <p:cNvPr name="TextBox 28" id="28"/>
          <p:cNvSpPr txBox="true"/>
          <p:nvPr/>
        </p:nvSpPr>
        <p:spPr>
          <a:xfrm rot="0">
            <a:off x="1612449" y="4306556"/>
            <a:ext cx="4387738" cy="976630"/>
          </a:xfrm>
          <a:prstGeom prst="rect">
            <a:avLst/>
          </a:prstGeom>
        </p:spPr>
        <p:txBody>
          <a:bodyPr anchor="t" rtlCol="false" tIns="0" lIns="0" bIns="0" rIns="0">
            <a:spAutoFit/>
          </a:bodyPr>
          <a:lstStyle/>
          <a:p>
            <a:pPr algn="ctr">
              <a:lnSpc>
                <a:spcPts val="3920"/>
              </a:lnSpc>
            </a:pPr>
            <a:r>
              <a:rPr lang="en-US" sz="2800">
                <a:solidFill>
                  <a:srgbClr val="FFFFFF"/>
                </a:solidFill>
                <a:latin typeface="Hero Bold"/>
              </a:rPr>
              <a:t>Common challenges</a:t>
            </a:r>
          </a:p>
          <a:p>
            <a:pPr algn="ctr">
              <a:lnSpc>
                <a:spcPts val="3920"/>
              </a:lnSpc>
            </a:pPr>
            <a:r>
              <a:rPr lang="en-US" sz="2800">
                <a:solidFill>
                  <a:srgbClr val="FFFFFF"/>
                </a:solidFill>
                <a:latin typeface="Hero Bold"/>
              </a:rPr>
              <a:t>in senior school </a:t>
            </a:r>
          </a:p>
        </p:txBody>
      </p:sp>
      <p:sp>
        <p:nvSpPr>
          <p:cNvPr name="TextBox 29" id="29"/>
          <p:cNvSpPr txBox="true"/>
          <p:nvPr/>
        </p:nvSpPr>
        <p:spPr>
          <a:xfrm rot="0">
            <a:off x="7096969" y="7630762"/>
            <a:ext cx="4132289" cy="976630"/>
          </a:xfrm>
          <a:prstGeom prst="rect">
            <a:avLst/>
          </a:prstGeom>
        </p:spPr>
        <p:txBody>
          <a:bodyPr anchor="t" rtlCol="false" tIns="0" lIns="0" bIns="0" rIns="0">
            <a:spAutoFit/>
          </a:bodyPr>
          <a:lstStyle/>
          <a:p>
            <a:pPr algn="ctr">
              <a:lnSpc>
                <a:spcPts val="3920"/>
              </a:lnSpc>
            </a:pPr>
            <a:r>
              <a:rPr lang="en-US" sz="2800">
                <a:solidFill>
                  <a:srgbClr val="FFFFFF"/>
                </a:solidFill>
                <a:latin typeface="Hero Bold"/>
              </a:rPr>
              <a:t>Experimenting with study strategies</a:t>
            </a:r>
          </a:p>
        </p:txBody>
      </p:sp>
      <p:sp>
        <p:nvSpPr>
          <p:cNvPr name="TextBox 30" id="30"/>
          <p:cNvSpPr txBox="true"/>
          <p:nvPr/>
        </p:nvSpPr>
        <p:spPr>
          <a:xfrm rot="0">
            <a:off x="12451978" y="7630762"/>
            <a:ext cx="4132289" cy="976630"/>
          </a:xfrm>
          <a:prstGeom prst="rect">
            <a:avLst/>
          </a:prstGeom>
        </p:spPr>
        <p:txBody>
          <a:bodyPr anchor="t" rtlCol="false" tIns="0" lIns="0" bIns="0" rIns="0">
            <a:spAutoFit/>
          </a:bodyPr>
          <a:lstStyle/>
          <a:p>
            <a:pPr algn="ctr">
              <a:lnSpc>
                <a:spcPts val="3920"/>
              </a:lnSpc>
            </a:pPr>
            <a:r>
              <a:rPr lang="en-US" sz="2800">
                <a:solidFill>
                  <a:srgbClr val="FFFFFF"/>
                </a:solidFill>
                <a:latin typeface="Hero Bold"/>
              </a:rPr>
              <a:t>Physical and </a:t>
            </a:r>
          </a:p>
          <a:p>
            <a:pPr algn="ctr">
              <a:lnSpc>
                <a:spcPts val="3920"/>
              </a:lnSpc>
            </a:pPr>
            <a:r>
              <a:rPr lang="en-US" sz="2800">
                <a:solidFill>
                  <a:srgbClr val="FFFFFF"/>
                </a:solidFill>
                <a:latin typeface="Hero Bold"/>
              </a:rPr>
              <a:t>mental wellbeing</a:t>
            </a:r>
          </a:p>
        </p:txBody>
      </p:sp>
      <p:sp>
        <p:nvSpPr>
          <p:cNvPr name="TextBox 31" id="31"/>
          <p:cNvSpPr txBox="true"/>
          <p:nvPr/>
        </p:nvSpPr>
        <p:spPr>
          <a:xfrm rot="0">
            <a:off x="3585230" y="2807968"/>
            <a:ext cx="403950" cy="1212838"/>
          </a:xfrm>
          <a:prstGeom prst="rect">
            <a:avLst/>
          </a:prstGeom>
        </p:spPr>
        <p:txBody>
          <a:bodyPr anchor="t" rtlCol="false" tIns="0" lIns="0" bIns="0" rIns="0">
            <a:spAutoFit/>
          </a:bodyPr>
          <a:lstStyle/>
          <a:p>
            <a:pPr algn="ctr">
              <a:lnSpc>
                <a:spcPts val="9800"/>
              </a:lnSpc>
            </a:pPr>
            <a:r>
              <a:rPr lang="en-US" sz="7000">
                <a:solidFill>
                  <a:srgbClr val="FFFFFF"/>
                </a:solidFill>
                <a:latin typeface="Norwester"/>
              </a:rPr>
              <a:t>1</a:t>
            </a:r>
          </a:p>
        </p:txBody>
      </p:sp>
      <p:sp>
        <p:nvSpPr>
          <p:cNvPr name="TextBox 32" id="32"/>
          <p:cNvSpPr txBox="true"/>
          <p:nvPr/>
        </p:nvSpPr>
        <p:spPr>
          <a:xfrm rot="0">
            <a:off x="8767414" y="2807968"/>
            <a:ext cx="763975" cy="1212838"/>
          </a:xfrm>
          <a:prstGeom prst="rect">
            <a:avLst/>
          </a:prstGeom>
        </p:spPr>
        <p:txBody>
          <a:bodyPr anchor="t" rtlCol="false" tIns="0" lIns="0" bIns="0" rIns="0">
            <a:spAutoFit/>
          </a:bodyPr>
          <a:lstStyle/>
          <a:p>
            <a:pPr algn="ctr">
              <a:lnSpc>
                <a:spcPts val="9800"/>
              </a:lnSpc>
            </a:pPr>
            <a:r>
              <a:rPr lang="en-US" sz="7000">
                <a:solidFill>
                  <a:srgbClr val="FFFFFF"/>
                </a:solidFill>
                <a:latin typeface="Norwester"/>
              </a:rPr>
              <a:t>2</a:t>
            </a:r>
          </a:p>
        </p:txBody>
      </p:sp>
      <p:sp>
        <p:nvSpPr>
          <p:cNvPr name="TextBox 33" id="33"/>
          <p:cNvSpPr txBox="true"/>
          <p:nvPr/>
        </p:nvSpPr>
        <p:spPr>
          <a:xfrm rot="0">
            <a:off x="14144911" y="2807968"/>
            <a:ext cx="719002" cy="1212838"/>
          </a:xfrm>
          <a:prstGeom prst="rect">
            <a:avLst/>
          </a:prstGeom>
        </p:spPr>
        <p:txBody>
          <a:bodyPr anchor="t" rtlCol="false" tIns="0" lIns="0" bIns="0" rIns="0">
            <a:spAutoFit/>
          </a:bodyPr>
          <a:lstStyle/>
          <a:p>
            <a:pPr algn="ctr">
              <a:lnSpc>
                <a:spcPts val="9800"/>
              </a:lnSpc>
            </a:pPr>
            <a:r>
              <a:rPr lang="en-US" sz="7000">
                <a:solidFill>
                  <a:srgbClr val="FFFFFF"/>
                </a:solidFill>
                <a:latin typeface="Norwester"/>
              </a:rPr>
              <a:t>3</a:t>
            </a:r>
          </a:p>
        </p:txBody>
      </p:sp>
      <p:sp>
        <p:nvSpPr>
          <p:cNvPr name="TextBox 34" id="34"/>
          <p:cNvSpPr txBox="true"/>
          <p:nvPr/>
        </p:nvSpPr>
        <p:spPr>
          <a:xfrm rot="0">
            <a:off x="3277432" y="6124594"/>
            <a:ext cx="1008742" cy="1212838"/>
          </a:xfrm>
          <a:prstGeom prst="rect">
            <a:avLst/>
          </a:prstGeom>
        </p:spPr>
        <p:txBody>
          <a:bodyPr anchor="t" rtlCol="false" tIns="0" lIns="0" bIns="0" rIns="0">
            <a:spAutoFit/>
          </a:bodyPr>
          <a:lstStyle/>
          <a:p>
            <a:pPr algn="ctr">
              <a:lnSpc>
                <a:spcPts val="9800"/>
              </a:lnSpc>
            </a:pPr>
            <a:r>
              <a:rPr lang="en-US" sz="7000">
                <a:solidFill>
                  <a:srgbClr val="FFFFFF"/>
                </a:solidFill>
                <a:latin typeface="Norwester"/>
              </a:rPr>
              <a:t>4</a:t>
            </a:r>
          </a:p>
        </p:txBody>
      </p:sp>
      <p:sp>
        <p:nvSpPr>
          <p:cNvPr name="TextBox 35" id="35"/>
          <p:cNvSpPr txBox="true"/>
          <p:nvPr/>
        </p:nvSpPr>
        <p:spPr>
          <a:xfrm rot="0">
            <a:off x="8681747" y="6124594"/>
            <a:ext cx="924506" cy="1212838"/>
          </a:xfrm>
          <a:prstGeom prst="rect">
            <a:avLst/>
          </a:prstGeom>
        </p:spPr>
        <p:txBody>
          <a:bodyPr anchor="t" rtlCol="false" tIns="0" lIns="0" bIns="0" rIns="0">
            <a:spAutoFit/>
          </a:bodyPr>
          <a:lstStyle/>
          <a:p>
            <a:pPr algn="ctr">
              <a:lnSpc>
                <a:spcPts val="9800"/>
              </a:lnSpc>
            </a:pPr>
            <a:r>
              <a:rPr lang="en-US" sz="7000">
                <a:solidFill>
                  <a:srgbClr val="FFFFFF"/>
                </a:solidFill>
                <a:latin typeface="Norwester"/>
              </a:rPr>
              <a:t>5</a:t>
            </a:r>
          </a:p>
        </p:txBody>
      </p:sp>
      <p:sp>
        <p:nvSpPr>
          <p:cNvPr name="TextBox 36" id="36"/>
          <p:cNvSpPr txBox="true"/>
          <p:nvPr/>
        </p:nvSpPr>
        <p:spPr>
          <a:xfrm rot="0">
            <a:off x="14071156" y="6124594"/>
            <a:ext cx="855707" cy="1212838"/>
          </a:xfrm>
          <a:prstGeom prst="rect">
            <a:avLst/>
          </a:prstGeom>
        </p:spPr>
        <p:txBody>
          <a:bodyPr anchor="t" rtlCol="false" tIns="0" lIns="0" bIns="0" rIns="0">
            <a:spAutoFit/>
          </a:bodyPr>
          <a:lstStyle/>
          <a:p>
            <a:pPr algn="ctr">
              <a:lnSpc>
                <a:spcPts val="9800"/>
              </a:lnSpc>
            </a:pPr>
            <a:r>
              <a:rPr lang="en-US" sz="7000">
                <a:solidFill>
                  <a:srgbClr val="FFFFFF"/>
                </a:solidFill>
                <a:latin typeface="Norwester"/>
              </a:rPr>
              <a:t>6</a:t>
            </a:r>
          </a:p>
        </p:txBody>
      </p:sp>
      <p:sp>
        <p:nvSpPr>
          <p:cNvPr name="Freeform 37" id="37"/>
          <p:cNvSpPr/>
          <p:nvPr/>
        </p:nvSpPr>
        <p:spPr>
          <a:xfrm flipH="true" flipV="false" rot="0">
            <a:off x="14711826" y="-624213"/>
            <a:ext cx="4042791" cy="4114800"/>
          </a:xfrm>
          <a:custGeom>
            <a:avLst/>
            <a:gdLst/>
            <a:ahLst/>
            <a:cxnLst/>
            <a:rect r="r" b="b" t="t" l="l"/>
            <a:pathLst>
              <a:path h="4114800" w="4042791">
                <a:moveTo>
                  <a:pt x="4042791" y="0"/>
                </a:moveTo>
                <a:lnTo>
                  <a:pt x="0" y="0"/>
                </a:lnTo>
                <a:lnTo>
                  <a:pt x="0" y="4114800"/>
                </a:lnTo>
                <a:lnTo>
                  <a:pt x="4042791" y="4114800"/>
                </a:lnTo>
                <a:lnTo>
                  <a:pt x="404279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Freeform 5" id="5"/>
          <p:cNvSpPr/>
          <p:nvPr/>
        </p:nvSpPr>
        <p:spPr>
          <a:xfrm flipH="false" flipV="false" rot="0">
            <a:off x="3443208" y="6392661"/>
            <a:ext cx="3406405" cy="2865639"/>
          </a:xfrm>
          <a:custGeom>
            <a:avLst/>
            <a:gdLst/>
            <a:ahLst/>
            <a:cxnLst/>
            <a:rect r="r" b="b" t="t" l="l"/>
            <a:pathLst>
              <a:path h="2865639" w="3406405">
                <a:moveTo>
                  <a:pt x="0" y="0"/>
                </a:moveTo>
                <a:lnTo>
                  <a:pt x="3406406" y="0"/>
                </a:lnTo>
                <a:lnTo>
                  <a:pt x="3406406" y="2865639"/>
                </a:lnTo>
                <a:lnTo>
                  <a:pt x="0" y="286563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1540547" y="1028700"/>
            <a:ext cx="3144584" cy="2857640"/>
          </a:xfrm>
          <a:custGeom>
            <a:avLst/>
            <a:gdLst/>
            <a:ahLst/>
            <a:cxnLst/>
            <a:rect r="r" b="b" t="t" l="l"/>
            <a:pathLst>
              <a:path h="2857640" w="3144584">
                <a:moveTo>
                  <a:pt x="0" y="0"/>
                </a:moveTo>
                <a:lnTo>
                  <a:pt x="3144583" y="0"/>
                </a:lnTo>
                <a:lnTo>
                  <a:pt x="3144583" y="2857640"/>
                </a:lnTo>
                <a:lnTo>
                  <a:pt x="0" y="285764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9762650" y="6981190"/>
            <a:ext cx="6700376" cy="2277110"/>
          </a:xfrm>
          <a:prstGeom prst="rect">
            <a:avLst/>
          </a:prstGeom>
        </p:spPr>
        <p:txBody>
          <a:bodyPr anchor="t" rtlCol="false" tIns="0" lIns="0" bIns="0" rIns="0">
            <a:spAutoFit/>
          </a:bodyPr>
          <a:lstStyle/>
          <a:p>
            <a:pPr algn="ctr">
              <a:lnSpc>
                <a:spcPts val="3640"/>
              </a:lnSpc>
            </a:pPr>
            <a:r>
              <a:rPr lang="en-US" sz="2600">
                <a:solidFill>
                  <a:srgbClr val="FFFFFF"/>
                </a:solidFill>
                <a:latin typeface="Hero"/>
              </a:rPr>
              <a:t>Practice taking turns teaching different sections or topics to your peers or classmates. Teaching others solidifies your own knowledge, and helps to identify areas of difficulty.</a:t>
            </a:r>
          </a:p>
        </p:txBody>
      </p:sp>
      <p:sp>
        <p:nvSpPr>
          <p:cNvPr name="TextBox 8" id="8"/>
          <p:cNvSpPr txBox="true"/>
          <p:nvPr/>
        </p:nvSpPr>
        <p:spPr>
          <a:xfrm rot="0">
            <a:off x="9476432" y="4190225"/>
            <a:ext cx="7272814" cy="2383155"/>
          </a:xfrm>
          <a:prstGeom prst="rect">
            <a:avLst/>
          </a:prstGeom>
        </p:spPr>
        <p:txBody>
          <a:bodyPr anchor="t" rtlCol="false" tIns="0" lIns="0" bIns="0" rIns="0">
            <a:spAutoFit/>
          </a:bodyPr>
          <a:lstStyle/>
          <a:p>
            <a:pPr algn="ctr">
              <a:lnSpc>
                <a:spcPts val="9360"/>
              </a:lnSpc>
            </a:pPr>
            <a:r>
              <a:rPr lang="en-US" sz="8000">
                <a:solidFill>
                  <a:srgbClr val="FFFFFF"/>
                </a:solidFill>
                <a:latin typeface="Norwester"/>
              </a:rPr>
              <a:t>peer </a:t>
            </a:r>
          </a:p>
          <a:p>
            <a:pPr algn="ctr">
              <a:lnSpc>
                <a:spcPts val="9360"/>
              </a:lnSpc>
            </a:pPr>
            <a:r>
              <a:rPr lang="en-US" sz="8000">
                <a:solidFill>
                  <a:srgbClr val="FFFFFF"/>
                </a:solidFill>
                <a:latin typeface="Norwester"/>
              </a:rPr>
              <a:t>teaching</a:t>
            </a:r>
          </a:p>
        </p:txBody>
      </p:sp>
      <p:sp>
        <p:nvSpPr>
          <p:cNvPr name="TextBox 9" id="9"/>
          <p:cNvSpPr txBox="true"/>
          <p:nvPr/>
        </p:nvSpPr>
        <p:spPr>
          <a:xfrm rot="0">
            <a:off x="1510004" y="1038225"/>
            <a:ext cx="7272814" cy="2383155"/>
          </a:xfrm>
          <a:prstGeom prst="rect">
            <a:avLst/>
          </a:prstGeom>
        </p:spPr>
        <p:txBody>
          <a:bodyPr anchor="t" rtlCol="false" tIns="0" lIns="0" bIns="0" rIns="0">
            <a:spAutoFit/>
          </a:bodyPr>
          <a:lstStyle/>
          <a:p>
            <a:pPr algn="ctr">
              <a:lnSpc>
                <a:spcPts val="9360"/>
              </a:lnSpc>
            </a:pPr>
            <a:r>
              <a:rPr lang="en-US" sz="8000">
                <a:solidFill>
                  <a:srgbClr val="FFFFFF"/>
                </a:solidFill>
                <a:latin typeface="Norwester"/>
              </a:rPr>
              <a:t>group study sessions</a:t>
            </a:r>
          </a:p>
        </p:txBody>
      </p:sp>
      <p:sp>
        <p:nvSpPr>
          <p:cNvPr name="TextBox 10" id="10"/>
          <p:cNvSpPr txBox="true"/>
          <p:nvPr/>
        </p:nvSpPr>
        <p:spPr>
          <a:xfrm rot="0">
            <a:off x="1796223" y="3829190"/>
            <a:ext cx="6700376" cy="1819910"/>
          </a:xfrm>
          <a:prstGeom prst="rect">
            <a:avLst/>
          </a:prstGeom>
        </p:spPr>
        <p:txBody>
          <a:bodyPr anchor="t" rtlCol="false" tIns="0" lIns="0" bIns="0" rIns="0">
            <a:spAutoFit/>
          </a:bodyPr>
          <a:lstStyle/>
          <a:p>
            <a:pPr algn="ctr">
              <a:lnSpc>
                <a:spcPts val="3640"/>
              </a:lnSpc>
            </a:pPr>
            <a:r>
              <a:rPr lang="en-US" sz="2600">
                <a:solidFill>
                  <a:srgbClr val="FFFFFF"/>
                </a:solidFill>
                <a:latin typeface="Hero"/>
              </a:rPr>
              <a:t>Form study groups with classmates to engage in discussions, seek clarity on areas of difficulty, test one another on concepts and give peer feedback.</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Freeform 5" id="5"/>
          <p:cNvSpPr/>
          <p:nvPr/>
        </p:nvSpPr>
        <p:spPr>
          <a:xfrm flipH="false" flipV="false" rot="0">
            <a:off x="4244890" y="1037890"/>
            <a:ext cx="1637859" cy="2848451"/>
          </a:xfrm>
          <a:custGeom>
            <a:avLst/>
            <a:gdLst/>
            <a:ahLst/>
            <a:cxnLst/>
            <a:rect r="r" b="b" t="t" l="l"/>
            <a:pathLst>
              <a:path h="2848451" w="1637859">
                <a:moveTo>
                  <a:pt x="0" y="0"/>
                </a:moveTo>
                <a:lnTo>
                  <a:pt x="1637859" y="0"/>
                </a:lnTo>
                <a:lnTo>
                  <a:pt x="1637859" y="2848450"/>
                </a:lnTo>
                <a:lnTo>
                  <a:pt x="0" y="284845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9735120" y="3829190"/>
            <a:ext cx="6700376" cy="2277110"/>
          </a:xfrm>
          <a:prstGeom prst="rect">
            <a:avLst/>
          </a:prstGeom>
        </p:spPr>
        <p:txBody>
          <a:bodyPr anchor="t" rtlCol="false" tIns="0" lIns="0" bIns="0" rIns="0">
            <a:spAutoFit/>
          </a:bodyPr>
          <a:lstStyle/>
          <a:p>
            <a:pPr algn="ctr">
              <a:lnSpc>
                <a:spcPts val="3640"/>
              </a:lnSpc>
            </a:pPr>
            <a:r>
              <a:rPr lang="en-US" sz="2600">
                <a:solidFill>
                  <a:srgbClr val="FFFFFF"/>
                </a:solidFill>
                <a:latin typeface="Hero"/>
              </a:rPr>
              <a:t>Engage with the material actively (especially written texts) by highlighting key points, taking notes, summarising concepts in</a:t>
            </a:r>
            <a:r>
              <a:rPr lang="en-US" sz="2600">
                <a:solidFill>
                  <a:srgbClr val="FFFFFF"/>
                </a:solidFill>
                <a:latin typeface="Hero"/>
              </a:rPr>
              <a:t> your own words and posing questions as you read.</a:t>
            </a:r>
          </a:p>
        </p:txBody>
      </p:sp>
      <p:sp>
        <p:nvSpPr>
          <p:cNvPr name="TextBox 7" id="7"/>
          <p:cNvSpPr txBox="true"/>
          <p:nvPr/>
        </p:nvSpPr>
        <p:spPr>
          <a:xfrm rot="0">
            <a:off x="9448901" y="1038225"/>
            <a:ext cx="7272814" cy="2383155"/>
          </a:xfrm>
          <a:prstGeom prst="rect">
            <a:avLst/>
          </a:prstGeom>
        </p:spPr>
        <p:txBody>
          <a:bodyPr anchor="t" rtlCol="false" tIns="0" lIns="0" bIns="0" rIns="0">
            <a:spAutoFit/>
          </a:bodyPr>
          <a:lstStyle/>
          <a:p>
            <a:pPr algn="ctr">
              <a:lnSpc>
                <a:spcPts val="9360"/>
              </a:lnSpc>
            </a:pPr>
            <a:r>
              <a:rPr lang="en-US" sz="8000">
                <a:solidFill>
                  <a:srgbClr val="FFFFFF"/>
                </a:solidFill>
                <a:latin typeface="Norwester"/>
              </a:rPr>
              <a:t>active </a:t>
            </a:r>
          </a:p>
          <a:p>
            <a:pPr algn="ctr">
              <a:lnSpc>
                <a:spcPts val="9360"/>
              </a:lnSpc>
            </a:pPr>
            <a:r>
              <a:rPr lang="en-US" sz="8000">
                <a:solidFill>
                  <a:srgbClr val="FFFFFF"/>
                </a:solidFill>
                <a:latin typeface="Norwester"/>
              </a:rPr>
              <a:t>reading</a:t>
            </a:r>
          </a:p>
        </p:txBody>
      </p:sp>
      <p:sp>
        <p:nvSpPr>
          <p:cNvPr name="TextBox 8" id="8"/>
          <p:cNvSpPr txBox="true"/>
          <p:nvPr/>
        </p:nvSpPr>
        <p:spPr>
          <a:xfrm rot="0">
            <a:off x="1427413" y="4190225"/>
            <a:ext cx="7272814" cy="2383155"/>
          </a:xfrm>
          <a:prstGeom prst="rect">
            <a:avLst/>
          </a:prstGeom>
        </p:spPr>
        <p:txBody>
          <a:bodyPr anchor="t" rtlCol="false" tIns="0" lIns="0" bIns="0" rIns="0">
            <a:spAutoFit/>
          </a:bodyPr>
          <a:lstStyle/>
          <a:p>
            <a:pPr algn="ctr">
              <a:lnSpc>
                <a:spcPts val="9360"/>
              </a:lnSpc>
            </a:pPr>
            <a:r>
              <a:rPr lang="en-US" sz="8000">
                <a:solidFill>
                  <a:srgbClr val="FFFFFF"/>
                </a:solidFill>
                <a:latin typeface="Norwester"/>
              </a:rPr>
              <a:t>timed </a:t>
            </a:r>
          </a:p>
          <a:p>
            <a:pPr algn="ctr">
              <a:lnSpc>
                <a:spcPts val="9360"/>
              </a:lnSpc>
            </a:pPr>
            <a:r>
              <a:rPr lang="en-US" sz="8000">
                <a:solidFill>
                  <a:srgbClr val="FFFFFF"/>
                </a:solidFill>
                <a:latin typeface="Norwester"/>
              </a:rPr>
              <a:t>practice</a:t>
            </a:r>
          </a:p>
        </p:txBody>
      </p:sp>
      <p:sp>
        <p:nvSpPr>
          <p:cNvPr name="TextBox 9" id="9"/>
          <p:cNvSpPr txBox="true"/>
          <p:nvPr/>
        </p:nvSpPr>
        <p:spPr>
          <a:xfrm rot="0">
            <a:off x="1713631" y="6981190"/>
            <a:ext cx="6700376" cy="2277110"/>
          </a:xfrm>
          <a:prstGeom prst="rect">
            <a:avLst/>
          </a:prstGeom>
        </p:spPr>
        <p:txBody>
          <a:bodyPr anchor="t" rtlCol="false" tIns="0" lIns="0" bIns="0" rIns="0">
            <a:spAutoFit/>
          </a:bodyPr>
          <a:lstStyle/>
          <a:p>
            <a:pPr algn="ctr">
              <a:lnSpc>
                <a:spcPts val="3640"/>
              </a:lnSpc>
            </a:pPr>
            <a:r>
              <a:rPr lang="en-US" sz="2600">
                <a:solidFill>
                  <a:srgbClr val="FFFFFF"/>
                </a:solidFill>
                <a:latin typeface="Hero"/>
              </a:rPr>
              <a:t>Create timed, simulated exam conditions and practice answering past questions from tests or exams. This helps improve time management skills and timed writing skills.</a:t>
            </a:r>
          </a:p>
        </p:txBody>
      </p:sp>
      <p:grpSp>
        <p:nvGrpSpPr>
          <p:cNvPr name="Group 10" id="10"/>
          <p:cNvGrpSpPr/>
          <p:nvPr/>
        </p:nvGrpSpPr>
        <p:grpSpPr>
          <a:xfrm rot="0">
            <a:off x="10707661" y="6789339"/>
            <a:ext cx="4755295" cy="2468961"/>
            <a:chOff x="0" y="0"/>
            <a:chExt cx="6340393" cy="3291948"/>
          </a:xfrm>
        </p:grpSpPr>
        <p:sp>
          <p:nvSpPr>
            <p:cNvPr name="Freeform 11" id="11"/>
            <p:cNvSpPr/>
            <p:nvPr/>
          </p:nvSpPr>
          <p:spPr>
            <a:xfrm flipH="false" flipV="false" rot="0">
              <a:off x="2942253" y="0"/>
              <a:ext cx="3398140" cy="3291948"/>
            </a:xfrm>
            <a:custGeom>
              <a:avLst/>
              <a:gdLst/>
              <a:ahLst/>
              <a:cxnLst/>
              <a:rect r="r" b="b" t="t" l="l"/>
              <a:pathLst>
                <a:path h="3291948" w="3398140">
                  <a:moveTo>
                    <a:pt x="0" y="0"/>
                  </a:moveTo>
                  <a:lnTo>
                    <a:pt x="3398140" y="0"/>
                  </a:lnTo>
                  <a:lnTo>
                    <a:pt x="3398140" y="3291948"/>
                  </a:lnTo>
                  <a:lnTo>
                    <a:pt x="0" y="329194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true" flipV="true" rot="0">
              <a:off x="0" y="0"/>
              <a:ext cx="3398140" cy="3291948"/>
            </a:xfrm>
            <a:custGeom>
              <a:avLst/>
              <a:gdLst/>
              <a:ahLst/>
              <a:cxnLst/>
              <a:rect r="r" b="b" t="t" l="l"/>
              <a:pathLst>
                <a:path h="3291948" w="3398140">
                  <a:moveTo>
                    <a:pt x="3398140" y="3291948"/>
                  </a:moveTo>
                  <a:lnTo>
                    <a:pt x="0" y="3291948"/>
                  </a:lnTo>
                  <a:lnTo>
                    <a:pt x="0" y="0"/>
                  </a:lnTo>
                  <a:lnTo>
                    <a:pt x="3398140" y="0"/>
                  </a:lnTo>
                  <a:lnTo>
                    <a:pt x="3398140" y="3291948"/>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Freeform 5" id="5"/>
          <p:cNvSpPr/>
          <p:nvPr/>
        </p:nvSpPr>
        <p:spPr>
          <a:xfrm flipH="false" flipV="false" rot="0">
            <a:off x="3992380" y="6115825"/>
            <a:ext cx="2304655" cy="3151665"/>
          </a:xfrm>
          <a:custGeom>
            <a:avLst/>
            <a:gdLst/>
            <a:ahLst/>
            <a:cxnLst/>
            <a:rect r="r" b="b" t="t" l="l"/>
            <a:pathLst>
              <a:path h="3151665" w="2304655">
                <a:moveTo>
                  <a:pt x="0" y="0"/>
                </a:moveTo>
                <a:lnTo>
                  <a:pt x="2304655" y="0"/>
                </a:lnTo>
                <a:lnTo>
                  <a:pt x="2304655" y="3151665"/>
                </a:lnTo>
                <a:lnTo>
                  <a:pt x="0" y="31516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1048344" y="1028700"/>
            <a:ext cx="4134836" cy="3142475"/>
          </a:xfrm>
          <a:custGeom>
            <a:avLst/>
            <a:gdLst/>
            <a:ahLst/>
            <a:cxnLst/>
            <a:rect r="r" b="b" t="t" l="l"/>
            <a:pathLst>
              <a:path h="3142475" w="4134836">
                <a:moveTo>
                  <a:pt x="0" y="0"/>
                </a:moveTo>
                <a:lnTo>
                  <a:pt x="4134835" y="0"/>
                </a:lnTo>
                <a:lnTo>
                  <a:pt x="4134835" y="3142475"/>
                </a:lnTo>
                <a:lnTo>
                  <a:pt x="0" y="314247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9479355" y="7438390"/>
            <a:ext cx="7272814" cy="1819910"/>
          </a:xfrm>
          <a:prstGeom prst="rect">
            <a:avLst/>
          </a:prstGeom>
        </p:spPr>
        <p:txBody>
          <a:bodyPr anchor="t" rtlCol="false" tIns="0" lIns="0" bIns="0" rIns="0">
            <a:spAutoFit/>
          </a:bodyPr>
          <a:lstStyle/>
          <a:p>
            <a:pPr algn="ctr">
              <a:lnSpc>
                <a:spcPts val="3640"/>
              </a:lnSpc>
            </a:pPr>
            <a:r>
              <a:rPr lang="en-US" sz="2600">
                <a:solidFill>
                  <a:srgbClr val="FFFFFF"/>
                </a:solidFill>
                <a:latin typeface="Hero"/>
              </a:rPr>
              <a:t>Leverage a variety of digital apps (flashcard, note-taking, mind-mapping, study timer and productivity etc.) to enhance your studying and learning experiences.</a:t>
            </a:r>
            <a:r>
              <a:rPr lang="en-US" sz="2600">
                <a:solidFill>
                  <a:srgbClr val="FFFFFF"/>
                </a:solidFill>
                <a:latin typeface="Hero"/>
              </a:rPr>
              <a:t> </a:t>
            </a:r>
          </a:p>
        </p:txBody>
      </p:sp>
      <p:sp>
        <p:nvSpPr>
          <p:cNvPr name="TextBox 8" id="8"/>
          <p:cNvSpPr txBox="true"/>
          <p:nvPr/>
        </p:nvSpPr>
        <p:spPr>
          <a:xfrm rot="0">
            <a:off x="9479355" y="4647425"/>
            <a:ext cx="7272814" cy="2383155"/>
          </a:xfrm>
          <a:prstGeom prst="rect">
            <a:avLst/>
          </a:prstGeom>
        </p:spPr>
        <p:txBody>
          <a:bodyPr anchor="t" rtlCol="false" tIns="0" lIns="0" bIns="0" rIns="0">
            <a:spAutoFit/>
          </a:bodyPr>
          <a:lstStyle/>
          <a:p>
            <a:pPr algn="ctr">
              <a:lnSpc>
                <a:spcPts val="9360"/>
              </a:lnSpc>
            </a:pPr>
            <a:r>
              <a:rPr lang="en-US" sz="8000">
                <a:solidFill>
                  <a:srgbClr val="FFFFFF"/>
                </a:solidFill>
                <a:latin typeface="Norwester"/>
              </a:rPr>
              <a:t>utilise </a:t>
            </a:r>
          </a:p>
          <a:p>
            <a:pPr algn="ctr">
              <a:lnSpc>
                <a:spcPts val="9360"/>
              </a:lnSpc>
            </a:pPr>
            <a:r>
              <a:rPr lang="en-US" sz="8000">
                <a:solidFill>
                  <a:srgbClr val="FFFFFF"/>
                </a:solidFill>
                <a:latin typeface="Norwester"/>
              </a:rPr>
              <a:t>apps</a:t>
            </a:r>
          </a:p>
        </p:txBody>
      </p:sp>
      <p:sp>
        <p:nvSpPr>
          <p:cNvPr name="TextBox 9" id="9"/>
          <p:cNvSpPr txBox="true"/>
          <p:nvPr/>
        </p:nvSpPr>
        <p:spPr>
          <a:xfrm rot="0">
            <a:off x="1508301" y="1038225"/>
            <a:ext cx="7272814" cy="2383155"/>
          </a:xfrm>
          <a:prstGeom prst="rect">
            <a:avLst/>
          </a:prstGeom>
        </p:spPr>
        <p:txBody>
          <a:bodyPr anchor="t" rtlCol="false" tIns="0" lIns="0" bIns="0" rIns="0">
            <a:spAutoFit/>
          </a:bodyPr>
          <a:lstStyle/>
          <a:p>
            <a:pPr algn="ctr">
              <a:lnSpc>
                <a:spcPts val="9360"/>
              </a:lnSpc>
            </a:pPr>
            <a:r>
              <a:rPr lang="en-US" sz="8000">
                <a:solidFill>
                  <a:srgbClr val="FFFFFF"/>
                </a:solidFill>
                <a:latin typeface="Norwester"/>
              </a:rPr>
              <a:t>test using quizzes</a:t>
            </a:r>
          </a:p>
        </p:txBody>
      </p:sp>
      <p:sp>
        <p:nvSpPr>
          <p:cNvPr name="TextBox 10" id="10"/>
          <p:cNvSpPr txBox="true"/>
          <p:nvPr/>
        </p:nvSpPr>
        <p:spPr>
          <a:xfrm rot="0">
            <a:off x="1794520" y="3830073"/>
            <a:ext cx="6700376" cy="1819910"/>
          </a:xfrm>
          <a:prstGeom prst="rect">
            <a:avLst/>
          </a:prstGeom>
        </p:spPr>
        <p:txBody>
          <a:bodyPr anchor="t" rtlCol="false" tIns="0" lIns="0" bIns="0" rIns="0">
            <a:spAutoFit/>
          </a:bodyPr>
          <a:lstStyle/>
          <a:p>
            <a:pPr algn="ctr">
              <a:lnSpc>
                <a:spcPts val="3640"/>
              </a:lnSpc>
            </a:pPr>
            <a:r>
              <a:rPr lang="en-US" sz="2600">
                <a:solidFill>
                  <a:srgbClr val="FFFFFF"/>
                </a:solidFill>
                <a:latin typeface="Hero"/>
              </a:rPr>
              <a:t>Use online quiz platforms or educational apps that provide interactive quizzes tailored to specific subjects to help test your knowledge.</a:t>
            </a:r>
            <a:r>
              <a:rPr lang="en-US" sz="2600">
                <a:solidFill>
                  <a:srgbClr val="FFFFFF"/>
                </a:solidFill>
                <a:latin typeface="Hero"/>
              </a:rPr>
              <a:t> </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Freeform 5" id="5"/>
          <p:cNvSpPr/>
          <p:nvPr/>
        </p:nvSpPr>
        <p:spPr>
          <a:xfrm flipH="false" flipV="false" rot="1440186">
            <a:off x="674098" y="100775"/>
            <a:ext cx="4043393" cy="4173826"/>
          </a:xfrm>
          <a:custGeom>
            <a:avLst/>
            <a:gdLst/>
            <a:ahLst/>
            <a:cxnLst/>
            <a:rect r="r" b="b" t="t" l="l"/>
            <a:pathLst>
              <a:path h="4173826" w="4043393">
                <a:moveTo>
                  <a:pt x="0" y="0"/>
                </a:moveTo>
                <a:lnTo>
                  <a:pt x="4043393" y="0"/>
                </a:lnTo>
                <a:lnTo>
                  <a:pt x="4043393" y="4173825"/>
                </a:lnTo>
                <a:lnTo>
                  <a:pt x="0" y="417382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5942514" y="1520937"/>
            <a:ext cx="6402973" cy="1566544"/>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reflection</a:t>
            </a:r>
          </a:p>
        </p:txBody>
      </p:sp>
      <p:sp>
        <p:nvSpPr>
          <p:cNvPr name="TextBox 7" id="7"/>
          <p:cNvSpPr txBox="true"/>
          <p:nvPr/>
        </p:nvSpPr>
        <p:spPr>
          <a:xfrm rot="0">
            <a:off x="4834938" y="3655583"/>
            <a:ext cx="8618124" cy="4939030"/>
          </a:xfrm>
          <a:prstGeom prst="rect">
            <a:avLst/>
          </a:prstGeom>
        </p:spPr>
        <p:txBody>
          <a:bodyPr anchor="t" rtlCol="false" tIns="0" lIns="0" bIns="0" rIns="0">
            <a:spAutoFit/>
          </a:bodyPr>
          <a:lstStyle/>
          <a:p>
            <a:pPr algn="ctr">
              <a:lnSpc>
                <a:spcPts val="3920"/>
              </a:lnSpc>
            </a:pPr>
            <a:r>
              <a:rPr lang="en-US" sz="2800">
                <a:solidFill>
                  <a:srgbClr val="FFFFFF"/>
                </a:solidFill>
                <a:latin typeface="Hero"/>
              </a:rPr>
              <a:t>Remember, the key is to experiment with different study activities and techniques to find what works best for your individual learning style. Focus on active learning over passive learning and don’t be afraid to mix it up from time to time! </a:t>
            </a:r>
          </a:p>
          <a:p>
            <a:pPr algn="ctr">
              <a:lnSpc>
                <a:spcPts val="3920"/>
              </a:lnSpc>
            </a:pPr>
          </a:p>
          <a:p>
            <a:pPr algn="ctr">
              <a:lnSpc>
                <a:spcPts val="3920"/>
              </a:lnSpc>
            </a:pPr>
            <a:r>
              <a:rPr lang="en-US" sz="2800">
                <a:solidFill>
                  <a:srgbClr val="FFFFFF"/>
                </a:solidFill>
                <a:latin typeface="Hero"/>
              </a:rPr>
              <a:t>These strategies, when tailored to suit your learning style, can contribute to effective studying, improved understanding, and ultimately, academic success in Year 11 and 12.</a:t>
            </a:r>
          </a:p>
        </p:txBody>
      </p:sp>
      <p:sp>
        <p:nvSpPr>
          <p:cNvPr name="Freeform 8" id="8"/>
          <p:cNvSpPr/>
          <p:nvPr/>
        </p:nvSpPr>
        <p:spPr>
          <a:xfrm flipH="false" flipV="false" rot="-9841643">
            <a:off x="13748386" y="6012400"/>
            <a:ext cx="4043393" cy="4173826"/>
          </a:xfrm>
          <a:custGeom>
            <a:avLst/>
            <a:gdLst/>
            <a:ahLst/>
            <a:cxnLst/>
            <a:rect r="r" b="b" t="t" l="l"/>
            <a:pathLst>
              <a:path h="4173826" w="4043393">
                <a:moveTo>
                  <a:pt x="0" y="0"/>
                </a:moveTo>
                <a:lnTo>
                  <a:pt x="4043393" y="0"/>
                </a:lnTo>
                <a:lnTo>
                  <a:pt x="4043393" y="4173825"/>
                </a:lnTo>
                <a:lnTo>
                  <a:pt x="0" y="41738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TextBox 5" id="5"/>
          <p:cNvSpPr txBox="true"/>
          <p:nvPr/>
        </p:nvSpPr>
        <p:spPr>
          <a:xfrm rot="0">
            <a:off x="1318069" y="3337592"/>
            <a:ext cx="9668682" cy="5477510"/>
          </a:xfrm>
          <a:prstGeom prst="rect">
            <a:avLst/>
          </a:prstGeom>
        </p:spPr>
        <p:txBody>
          <a:bodyPr anchor="t" rtlCol="false" tIns="0" lIns="0" bIns="0" rIns="0">
            <a:spAutoFit/>
          </a:bodyPr>
          <a:lstStyle/>
          <a:p>
            <a:pPr algn="l">
              <a:lnSpc>
                <a:spcPts val="3640"/>
              </a:lnSpc>
            </a:pPr>
            <a:r>
              <a:rPr lang="en-US" sz="2600">
                <a:solidFill>
                  <a:srgbClr val="FFFFFF"/>
                </a:solidFill>
                <a:latin typeface="Hero"/>
              </a:rPr>
              <a:t>Lastly, recognising and actively improving our physical and mental well-being is the key to not just surviving but thriving through the ups and downs of senior school. A healthy body and a resilient mind go hand in hand. </a:t>
            </a:r>
          </a:p>
          <a:p>
            <a:pPr algn="l">
              <a:lnSpc>
                <a:spcPts val="3640"/>
              </a:lnSpc>
            </a:pPr>
          </a:p>
          <a:p>
            <a:pPr algn="l">
              <a:lnSpc>
                <a:spcPts val="3640"/>
              </a:lnSpc>
            </a:pPr>
            <a:r>
              <a:rPr lang="en-US" sz="2600">
                <a:solidFill>
                  <a:srgbClr val="FFFFFF"/>
                </a:solidFill>
                <a:latin typeface="Hero"/>
              </a:rPr>
              <a:t>Regular exercise, good nutrition, and ample rest not only sharpen our cognitive abilities but also prep us for the challenges of a demanding academic routine. At the same time, practicing mindfulness, stress-relief techniques and emotional self-care can equip us with the resilience needed to navigate challenges. Let’s start by looking at a few simple techniques to promote mindfulness.</a:t>
            </a:r>
          </a:p>
        </p:txBody>
      </p:sp>
      <p:sp>
        <p:nvSpPr>
          <p:cNvPr name="Freeform 6" id="6"/>
          <p:cNvSpPr/>
          <p:nvPr/>
        </p:nvSpPr>
        <p:spPr>
          <a:xfrm flipH="true" flipV="false" rot="0">
            <a:off x="11441416" y="3213745"/>
            <a:ext cx="5817884" cy="6044555"/>
          </a:xfrm>
          <a:custGeom>
            <a:avLst/>
            <a:gdLst/>
            <a:ahLst/>
            <a:cxnLst/>
            <a:rect r="r" b="b" t="t" l="l"/>
            <a:pathLst>
              <a:path h="6044555" w="5817884">
                <a:moveTo>
                  <a:pt x="5817884" y="0"/>
                </a:moveTo>
                <a:lnTo>
                  <a:pt x="0" y="0"/>
                </a:lnTo>
                <a:lnTo>
                  <a:pt x="0" y="6044555"/>
                </a:lnTo>
                <a:lnTo>
                  <a:pt x="5817884" y="6044555"/>
                </a:lnTo>
                <a:lnTo>
                  <a:pt x="5817884"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318069" y="1509999"/>
            <a:ext cx="15651863" cy="1361186"/>
          </a:xfrm>
          <a:prstGeom prst="rect">
            <a:avLst/>
          </a:prstGeom>
        </p:spPr>
        <p:txBody>
          <a:bodyPr anchor="t" rtlCol="false" tIns="0" lIns="0" bIns="0" rIns="0">
            <a:spAutoFit/>
          </a:bodyPr>
          <a:lstStyle/>
          <a:p>
            <a:pPr algn="l">
              <a:lnSpc>
                <a:spcPts val="10672"/>
              </a:lnSpc>
            </a:pPr>
            <a:r>
              <a:rPr lang="en-US" sz="9200">
                <a:solidFill>
                  <a:srgbClr val="FFFFFF"/>
                </a:solidFill>
                <a:latin typeface="Norwester"/>
              </a:rPr>
              <a:t>physical &amp; mental wellbeing</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TextBox 5" id="5"/>
          <p:cNvSpPr txBox="true"/>
          <p:nvPr/>
        </p:nvSpPr>
        <p:spPr>
          <a:xfrm rot="0">
            <a:off x="2589617" y="857250"/>
            <a:ext cx="13108766" cy="1566544"/>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MINDFULNESS EXERCISES</a:t>
            </a:r>
          </a:p>
        </p:txBody>
      </p:sp>
      <p:grpSp>
        <p:nvGrpSpPr>
          <p:cNvPr name="Group 6" id="6"/>
          <p:cNvGrpSpPr/>
          <p:nvPr/>
        </p:nvGrpSpPr>
        <p:grpSpPr>
          <a:xfrm rot="0">
            <a:off x="1378795" y="3536740"/>
            <a:ext cx="7334250" cy="2381250"/>
            <a:chOff x="0" y="0"/>
            <a:chExt cx="1931654" cy="627160"/>
          </a:xfrm>
        </p:grpSpPr>
        <p:sp>
          <p:nvSpPr>
            <p:cNvPr name="Freeform 7" id="7"/>
            <p:cNvSpPr/>
            <p:nvPr/>
          </p:nvSpPr>
          <p:spPr>
            <a:xfrm flipH="false" flipV="false" rot="0">
              <a:off x="0" y="0"/>
              <a:ext cx="1931654" cy="627161"/>
            </a:xfrm>
            <a:custGeom>
              <a:avLst/>
              <a:gdLst/>
              <a:ahLst/>
              <a:cxnLst/>
              <a:rect r="r" b="b" t="t" l="l"/>
              <a:pathLst>
                <a:path h="627161" w="1931654">
                  <a:moveTo>
                    <a:pt x="0" y="0"/>
                  </a:moveTo>
                  <a:lnTo>
                    <a:pt x="1931654" y="0"/>
                  </a:lnTo>
                  <a:lnTo>
                    <a:pt x="1931654" y="627161"/>
                  </a:lnTo>
                  <a:lnTo>
                    <a:pt x="0" y="627161"/>
                  </a:lnTo>
                  <a:close/>
                </a:path>
              </a:pathLst>
            </a:custGeom>
            <a:solidFill>
              <a:srgbClr val="E6957B"/>
            </a:solidFill>
            <a:ln w="38100" cap="sq">
              <a:solidFill>
                <a:srgbClr val="FFFFFF"/>
              </a:solidFill>
              <a:prstDash val="solid"/>
              <a:miter/>
            </a:ln>
          </p:spPr>
        </p:sp>
        <p:sp>
          <p:nvSpPr>
            <p:cNvPr name="TextBox 8" id="8"/>
            <p:cNvSpPr txBox="true"/>
            <p:nvPr/>
          </p:nvSpPr>
          <p:spPr>
            <a:xfrm>
              <a:off x="0" y="-47625"/>
              <a:ext cx="1931654" cy="674785"/>
            </a:xfrm>
            <a:prstGeom prst="rect">
              <a:avLst/>
            </a:prstGeom>
          </p:spPr>
          <p:txBody>
            <a:bodyPr anchor="ctr" rtlCol="false" tIns="50800" lIns="50800" bIns="50800" rIns="50800"/>
            <a:lstStyle/>
            <a:p>
              <a:pPr algn="ctr">
                <a:lnSpc>
                  <a:spcPts val="2645"/>
                </a:lnSpc>
              </a:pPr>
            </a:p>
          </p:txBody>
        </p:sp>
      </p:grpSp>
      <p:grpSp>
        <p:nvGrpSpPr>
          <p:cNvPr name="Group 9" id="9"/>
          <p:cNvGrpSpPr/>
          <p:nvPr/>
        </p:nvGrpSpPr>
        <p:grpSpPr>
          <a:xfrm rot="0">
            <a:off x="9538280" y="3536740"/>
            <a:ext cx="7334250" cy="2381250"/>
            <a:chOff x="0" y="0"/>
            <a:chExt cx="1931654" cy="627160"/>
          </a:xfrm>
        </p:grpSpPr>
        <p:sp>
          <p:nvSpPr>
            <p:cNvPr name="Freeform 10" id="10"/>
            <p:cNvSpPr/>
            <p:nvPr/>
          </p:nvSpPr>
          <p:spPr>
            <a:xfrm flipH="false" flipV="false" rot="0">
              <a:off x="0" y="0"/>
              <a:ext cx="1931654" cy="627161"/>
            </a:xfrm>
            <a:custGeom>
              <a:avLst/>
              <a:gdLst/>
              <a:ahLst/>
              <a:cxnLst/>
              <a:rect r="r" b="b" t="t" l="l"/>
              <a:pathLst>
                <a:path h="627161" w="1931654">
                  <a:moveTo>
                    <a:pt x="0" y="0"/>
                  </a:moveTo>
                  <a:lnTo>
                    <a:pt x="1931654" y="0"/>
                  </a:lnTo>
                  <a:lnTo>
                    <a:pt x="1931654" y="627161"/>
                  </a:lnTo>
                  <a:lnTo>
                    <a:pt x="0" y="627161"/>
                  </a:lnTo>
                  <a:close/>
                </a:path>
              </a:pathLst>
            </a:custGeom>
            <a:solidFill>
              <a:srgbClr val="E6957B"/>
            </a:solidFill>
            <a:ln w="38100" cap="sq">
              <a:solidFill>
                <a:srgbClr val="FFFFFF"/>
              </a:solidFill>
              <a:prstDash val="solid"/>
              <a:miter/>
            </a:ln>
          </p:spPr>
        </p:sp>
        <p:sp>
          <p:nvSpPr>
            <p:cNvPr name="TextBox 11" id="11"/>
            <p:cNvSpPr txBox="true"/>
            <p:nvPr/>
          </p:nvSpPr>
          <p:spPr>
            <a:xfrm>
              <a:off x="0" y="-47625"/>
              <a:ext cx="1931654" cy="674785"/>
            </a:xfrm>
            <a:prstGeom prst="rect">
              <a:avLst/>
            </a:prstGeom>
          </p:spPr>
          <p:txBody>
            <a:bodyPr anchor="ctr" rtlCol="false" tIns="50800" lIns="50800" bIns="50800" rIns="50800"/>
            <a:lstStyle/>
            <a:p>
              <a:pPr algn="ctr">
                <a:lnSpc>
                  <a:spcPts val="2645"/>
                </a:lnSpc>
              </a:pPr>
            </a:p>
          </p:txBody>
        </p:sp>
      </p:grpSp>
      <p:sp>
        <p:nvSpPr>
          <p:cNvPr name="TextBox 12" id="12"/>
          <p:cNvSpPr txBox="true"/>
          <p:nvPr/>
        </p:nvSpPr>
        <p:spPr>
          <a:xfrm rot="0">
            <a:off x="1831565" y="4072046"/>
            <a:ext cx="6403642" cy="12534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Inhale deeply for four counts, hold for four counts, and exhale for four counts. Repeat several times to calm the nervous system.</a:t>
            </a:r>
          </a:p>
        </p:txBody>
      </p:sp>
      <p:sp>
        <p:nvSpPr>
          <p:cNvPr name="TextBox 13" id="13"/>
          <p:cNvSpPr txBox="true"/>
          <p:nvPr/>
        </p:nvSpPr>
        <p:spPr>
          <a:xfrm rot="0">
            <a:off x="10147603" y="4035851"/>
            <a:ext cx="6243405" cy="12534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Close your eyes and mentally scan your body from head to toe, noticing any areas of tension and consciously releasing it.</a:t>
            </a:r>
          </a:p>
        </p:txBody>
      </p:sp>
      <p:sp>
        <p:nvSpPr>
          <p:cNvPr name="TextBox 14" id="14"/>
          <p:cNvSpPr txBox="true"/>
          <p:nvPr/>
        </p:nvSpPr>
        <p:spPr>
          <a:xfrm rot="0">
            <a:off x="1305918" y="2794108"/>
            <a:ext cx="7334250" cy="481330"/>
          </a:xfrm>
          <a:prstGeom prst="rect">
            <a:avLst/>
          </a:prstGeom>
        </p:spPr>
        <p:txBody>
          <a:bodyPr anchor="t" rtlCol="false" tIns="0" lIns="0" bIns="0" rIns="0">
            <a:spAutoFit/>
          </a:bodyPr>
          <a:lstStyle/>
          <a:p>
            <a:pPr algn="ctr">
              <a:lnSpc>
                <a:spcPts val="3920"/>
              </a:lnSpc>
            </a:pPr>
            <a:r>
              <a:rPr lang="en-US" sz="2800">
                <a:solidFill>
                  <a:srgbClr val="FFFFFF"/>
                </a:solidFill>
                <a:latin typeface="Hero Bold"/>
              </a:rPr>
              <a:t>DEEP BREATHING</a:t>
            </a:r>
          </a:p>
        </p:txBody>
      </p:sp>
      <p:sp>
        <p:nvSpPr>
          <p:cNvPr name="TextBox 15" id="15"/>
          <p:cNvSpPr txBox="true"/>
          <p:nvPr/>
        </p:nvSpPr>
        <p:spPr>
          <a:xfrm rot="0">
            <a:off x="9533169" y="2794108"/>
            <a:ext cx="7339361" cy="481330"/>
          </a:xfrm>
          <a:prstGeom prst="rect">
            <a:avLst/>
          </a:prstGeom>
        </p:spPr>
        <p:txBody>
          <a:bodyPr anchor="t" rtlCol="false" tIns="0" lIns="0" bIns="0" rIns="0">
            <a:spAutoFit/>
          </a:bodyPr>
          <a:lstStyle/>
          <a:p>
            <a:pPr algn="ctr">
              <a:lnSpc>
                <a:spcPts val="3920"/>
              </a:lnSpc>
            </a:pPr>
            <a:r>
              <a:rPr lang="en-US" sz="2800">
                <a:solidFill>
                  <a:srgbClr val="FFFFFF"/>
                </a:solidFill>
                <a:latin typeface="Hero Bold"/>
              </a:rPr>
              <a:t>BODY SCAN MEDITATION </a:t>
            </a:r>
          </a:p>
        </p:txBody>
      </p:sp>
      <p:grpSp>
        <p:nvGrpSpPr>
          <p:cNvPr name="Group 16" id="16"/>
          <p:cNvGrpSpPr/>
          <p:nvPr/>
        </p:nvGrpSpPr>
        <p:grpSpPr>
          <a:xfrm rot="0">
            <a:off x="1378795" y="6877050"/>
            <a:ext cx="7334250" cy="2381250"/>
            <a:chOff x="0" y="0"/>
            <a:chExt cx="1931654" cy="627160"/>
          </a:xfrm>
        </p:grpSpPr>
        <p:sp>
          <p:nvSpPr>
            <p:cNvPr name="Freeform 17" id="17"/>
            <p:cNvSpPr/>
            <p:nvPr/>
          </p:nvSpPr>
          <p:spPr>
            <a:xfrm flipH="false" flipV="false" rot="0">
              <a:off x="0" y="0"/>
              <a:ext cx="1931654" cy="627161"/>
            </a:xfrm>
            <a:custGeom>
              <a:avLst/>
              <a:gdLst/>
              <a:ahLst/>
              <a:cxnLst/>
              <a:rect r="r" b="b" t="t" l="l"/>
              <a:pathLst>
                <a:path h="627161" w="1931654">
                  <a:moveTo>
                    <a:pt x="0" y="0"/>
                  </a:moveTo>
                  <a:lnTo>
                    <a:pt x="1931654" y="0"/>
                  </a:lnTo>
                  <a:lnTo>
                    <a:pt x="1931654" y="627161"/>
                  </a:lnTo>
                  <a:lnTo>
                    <a:pt x="0" y="627161"/>
                  </a:lnTo>
                  <a:close/>
                </a:path>
              </a:pathLst>
            </a:custGeom>
            <a:solidFill>
              <a:srgbClr val="E6957B"/>
            </a:solidFill>
            <a:ln w="38100" cap="sq">
              <a:solidFill>
                <a:srgbClr val="FFFFFF"/>
              </a:solidFill>
              <a:prstDash val="solid"/>
              <a:miter/>
            </a:ln>
          </p:spPr>
        </p:sp>
        <p:sp>
          <p:nvSpPr>
            <p:cNvPr name="TextBox 18" id="18"/>
            <p:cNvSpPr txBox="true"/>
            <p:nvPr/>
          </p:nvSpPr>
          <p:spPr>
            <a:xfrm>
              <a:off x="0" y="-47625"/>
              <a:ext cx="1931654" cy="674785"/>
            </a:xfrm>
            <a:prstGeom prst="rect">
              <a:avLst/>
            </a:prstGeom>
          </p:spPr>
          <p:txBody>
            <a:bodyPr anchor="ctr" rtlCol="false" tIns="50800" lIns="50800" bIns="50800" rIns="50800"/>
            <a:lstStyle/>
            <a:p>
              <a:pPr algn="ctr">
                <a:lnSpc>
                  <a:spcPts val="2645"/>
                </a:lnSpc>
              </a:pPr>
            </a:p>
          </p:txBody>
        </p:sp>
      </p:grpSp>
      <p:grpSp>
        <p:nvGrpSpPr>
          <p:cNvPr name="Group 19" id="19"/>
          <p:cNvGrpSpPr/>
          <p:nvPr/>
        </p:nvGrpSpPr>
        <p:grpSpPr>
          <a:xfrm rot="0">
            <a:off x="9538280" y="6877050"/>
            <a:ext cx="7334250" cy="2381250"/>
            <a:chOff x="0" y="0"/>
            <a:chExt cx="1931654" cy="627160"/>
          </a:xfrm>
        </p:grpSpPr>
        <p:sp>
          <p:nvSpPr>
            <p:cNvPr name="Freeform 20" id="20"/>
            <p:cNvSpPr/>
            <p:nvPr/>
          </p:nvSpPr>
          <p:spPr>
            <a:xfrm flipH="false" flipV="false" rot="0">
              <a:off x="0" y="0"/>
              <a:ext cx="1931654" cy="627161"/>
            </a:xfrm>
            <a:custGeom>
              <a:avLst/>
              <a:gdLst/>
              <a:ahLst/>
              <a:cxnLst/>
              <a:rect r="r" b="b" t="t" l="l"/>
              <a:pathLst>
                <a:path h="627161" w="1931654">
                  <a:moveTo>
                    <a:pt x="0" y="0"/>
                  </a:moveTo>
                  <a:lnTo>
                    <a:pt x="1931654" y="0"/>
                  </a:lnTo>
                  <a:lnTo>
                    <a:pt x="1931654" y="627161"/>
                  </a:lnTo>
                  <a:lnTo>
                    <a:pt x="0" y="627161"/>
                  </a:lnTo>
                  <a:close/>
                </a:path>
              </a:pathLst>
            </a:custGeom>
            <a:solidFill>
              <a:srgbClr val="E6957B"/>
            </a:solidFill>
            <a:ln w="38100" cap="sq">
              <a:solidFill>
                <a:srgbClr val="FFFFFF"/>
              </a:solidFill>
              <a:prstDash val="solid"/>
              <a:miter/>
            </a:ln>
          </p:spPr>
        </p:sp>
        <p:sp>
          <p:nvSpPr>
            <p:cNvPr name="TextBox 21" id="21"/>
            <p:cNvSpPr txBox="true"/>
            <p:nvPr/>
          </p:nvSpPr>
          <p:spPr>
            <a:xfrm>
              <a:off x="0" y="-47625"/>
              <a:ext cx="1931654" cy="674785"/>
            </a:xfrm>
            <a:prstGeom prst="rect">
              <a:avLst/>
            </a:prstGeom>
          </p:spPr>
          <p:txBody>
            <a:bodyPr anchor="ctr" rtlCol="false" tIns="50800" lIns="50800" bIns="50800" rIns="50800"/>
            <a:lstStyle/>
            <a:p>
              <a:pPr algn="ctr">
                <a:lnSpc>
                  <a:spcPts val="2645"/>
                </a:lnSpc>
              </a:pPr>
            </a:p>
          </p:txBody>
        </p:sp>
      </p:grpSp>
      <p:sp>
        <p:nvSpPr>
          <p:cNvPr name="TextBox 22" id="22"/>
          <p:cNvSpPr txBox="true"/>
          <p:nvPr/>
        </p:nvSpPr>
        <p:spPr>
          <a:xfrm rot="0">
            <a:off x="1831565" y="7412355"/>
            <a:ext cx="6403642" cy="12534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Tense and then relax each muscle group, starting from toes and working up to the head. This relieves physical tension.</a:t>
            </a:r>
          </a:p>
        </p:txBody>
      </p:sp>
      <p:sp>
        <p:nvSpPr>
          <p:cNvPr name="TextBox 23" id="23"/>
          <p:cNvSpPr txBox="true"/>
          <p:nvPr/>
        </p:nvSpPr>
        <p:spPr>
          <a:xfrm rot="0">
            <a:off x="10147603" y="7202805"/>
            <a:ext cx="6243405" cy="16725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Name five things you can see, four things you can touch, three things you can hear, two things you can smell, and one thing you can taste. </a:t>
            </a:r>
          </a:p>
        </p:txBody>
      </p:sp>
      <p:sp>
        <p:nvSpPr>
          <p:cNvPr name="TextBox 24" id="24"/>
          <p:cNvSpPr txBox="true"/>
          <p:nvPr/>
        </p:nvSpPr>
        <p:spPr>
          <a:xfrm rot="0">
            <a:off x="1305918" y="6134418"/>
            <a:ext cx="7334250" cy="481330"/>
          </a:xfrm>
          <a:prstGeom prst="rect">
            <a:avLst/>
          </a:prstGeom>
        </p:spPr>
        <p:txBody>
          <a:bodyPr anchor="t" rtlCol="false" tIns="0" lIns="0" bIns="0" rIns="0">
            <a:spAutoFit/>
          </a:bodyPr>
          <a:lstStyle/>
          <a:p>
            <a:pPr algn="ctr">
              <a:lnSpc>
                <a:spcPts val="3920"/>
              </a:lnSpc>
            </a:pPr>
            <a:r>
              <a:rPr lang="en-US" sz="2800">
                <a:solidFill>
                  <a:srgbClr val="FFFFFF"/>
                </a:solidFill>
                <a:latin typeface="Hero Bold"/>
              </a:rPr>
              <a:t>PROGRESSIVE MUSCLE RELAXATION</a:t>
            </a:r>
          </a:p>
        </p:txBody>
      </p:sp>
      <p:sp>
        <p:nvSpPr>
          <p:cNvPr name="TextBox 25" id="25"/>
          <p:cNvSpPr txBox="true"/>
          <p:nvPr/>
        </p:nvSpPr>
        <p:spPr>
          <a:xfrm rot="0">
            <a:off x="9533169" y="6134418"/>
            <a:ext cx="7339361" cy="481330"/>
          </a:xfrm>
          <a:prstGeom prst="rect">
            <a:avLst/>
          </a:prstGeom>
        </p:spPr>
        <p:txBody>
          <a:bodyPr anchor="t" rtlCol="false" tIns="0" lIns="0" bIns="0" rIns="0">
            <a:spAutoFit/>
          </a:bodyPr>
          <a:lstStyle/>
          <a:p>
            <a:pPr algn="ctr">
              <a:lnSpc>
                <a:spcPts val="3920"/>
              </a:lnSpc>
            </a:pPr>
            <a:r>
              <a:rPr lang="en-US" sz="2800">
                <a:solidFill>
                  <a:srgbClr val="FFFFFF"/>
                </a:solidFill>
                <a:latin typeface="Hero Bold"/>
              </a:rPr>
              <a:t>5-4-3-2-1 GROUNDING TECHNIQUE</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TextBox 5" id="5"/>
          <p:cNvSpPr txBox="true"/>
          <p:nvPr/>
        </p:nvSpPr>
        <p:spPr>
          <a:xfrm rot="0">
            <a:off x="6155888" y="2924360"/>
            <a:ext cx="5976223" cy="1566544"/>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your turn</a:t>
            </a:r>
          </a:p>
        </p:txBody>
      </p:sp>
      <p:sp>
        <p:nvSpPr>
          <p:cNvPr name="TextBox 6" id="6"/>
          <p:cNvSpPr txBox="true"/>
          <p:nvPr/>
        </p:nvSpPr>
        <p:spPr>
          <a:xfrm rot="0">
            <a:off x="5665038" y="5086015"/>
            <a:ext cx="6957924" cy="1481455"/>
          </a:xfrm>
          <a:prstGeom prst="rect">
            <a:avLst/>
          </a:prstGeom>
        </p:spPr>
        <p:txBody>
          <a:bodyPr anchor="t" rtlCol="false" tIns="0" lIns="0" bIns="0" rIns="0">
            <a:spAutoFit/>
          </a:bodyPr>
          <a:lstStyle/>
          <a:p>
            <a:pPr algn="ctr">
              <a:lnSpc>
                <a:spcPts val="3919"/>
              </a:lnSpc>
            </a:pPr>
            <a:r>
              <a:rPr lang="en-US" sz="2799">
                <a:solidFill>
                  <a:srgbClr val="FFFFFF"/>
                </a:solidFill>
                <a:latin typeface="Hero"/>
              </a:rPr>
              <a:t>Choose one of the four mindfulness exercises and practice it quietly on your own for the next 3 minutes.</a:t>
            </a:r>
          </a:p>
        </p:txBody>
      </p:sp>
      <p:sp>
        <p:nvSpPr>
          <p:cNvPr name="Freeform 7" id="7"/>
          <p:cNvSpPr/>
          <p:nvPr/>
        </p:nvSpPr>
        <p:spPr>
          <a:xfrm flipH="false" flipV="false" rot="1981597">
            <a:off x="15634571" y="7072690"/>
            <a:ext cx="2608815" cy="3604581"/>
          </a:xfrm>
          <a:custGeom>
            <a:avLst/>
            <a:gdLst/>
            <a:ahLst/>
            <a:cxnLst/>
            <a:rect r="r" b="b" t="t" l="l"/>
            <a:pathLst>
              <a:path h="3604581" w="2608815">
                <a:moveTo>
                  <a:pt x="0" y="0"/>
                </a:moveTo>
                <a:lnTo>
                  <a:pt x="2608815" y="0"/>
                </a:lnTo>
                <a:lnTo>
                  <a:pt x="2608815" y="3604581"/>
                </a:lnTo>
                <a:lnTo>
                  <a:pt x="0" y="36045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4868" y="1028700"/>
            <a:ext cx="2227136" cy="4114800"/>
          </a:xfrm>
          <a:custGeom>
            <a:avLst/>
            <a:gdLst/>
            <a:ahLst/>
            <a:cxnLst/>
            <a:rect r="r" b="b" t="t" l="l"/>
            <a:pathLst>
              <a:path h="4114800" w="2227136">
                <a:moveTo>
                  <a:pt x="0" y="0"/>
                </a:moveTo>
                <a:lnTo>
                  <a:pt x="2227136" y="0"/>
                </a:lnTo>
                <a:lnTo>
                  <a:pt x="222713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142268" y="-1742560"/>
            <a:ext cx="2812695" cy="4828660"/>
          </a:xfrm>
          <a:custGeom>
            <a:avLst/>
            <a:gdLst/>
            <a:ahLst/>
            <a:cxnLst/>
            <a:rect r="r" b="b" t="t" l="l"/>
            <a:pathLst>
              <a:path h="4828660" w="2812695">
                <a:moveTo>
                  <a:pt x="0" y="0"/>
                </a:moveTo>
                <a:lnTo>
                  <a:pt x="2812694" y="0"/>
                </a:lnTo>
                <a:lnTo>
                  <a:pt x="2812694" y="4828660"/>
                </a:lnTo>
                <a:lnTo>
                  <a:pt x="0" y="48286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TextBox 5" id="5"/>
          <p:cNvSpPr txBox="true"/>
          <p:nvPr/>
        </p:nvSpPr>
        <p:spPr>
          <a:xfrm rot="0">
            <a:off x="5294799" y="1604512"/>
            <a:ext cx="7698402" cy="2982849"/>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small group </a:t>
            </a:r>
          </a:p>
          <a:p>
            <a:pPr algn="ctr">
              <a:lnSpc>
                <a:spcPts val="9476"/>
              </a:lnSpc>
            </a:pPr>
            <a:r>
              <a:rPr lang="en-US" sz="9200">
                <a:solidFill>
                  <a:srgbClr val="FFFFFF"/>
                </a:solidFill>
                <a:latin typeface="Norwester"/>
              </a:rPr>
              <a:t>brainstorm</a:t>
            </a:r>
          </a:p>
        </p:txBody>
      </p:sp>
      <p:sp>
        <p:nvSpPr>
          <p:cNvPr name="TextBox 6" id="6"/>
          <p:cNvSpPr txBox="true"/>
          <p:nvPr/>
        </p:nvSpPr>
        <p:spPr>
          <a:xfrm rot="0">
            <a:off x="5115223" y="5076287"/>
            <a:ext cx="8057555" cy="3453130"/>
          </a:xfrm>
          <a:prstGeom prst="rect">
            <a:avLst/>
          </a:prstGeom>
        </p:spPr>
        <p:txBody>
          <a:bodyPr anchor="t" rtlCol="false" tIns="0" lIns="0" bIns="0" rIns="0">
            <a:spAutoFit/>
          </a:bodyPr>
          <a:lstStyle/>
          <a:p>
            <a:pPr algn="ctr">
              <a:lnSpc>
                <a:spcPts val="3920"/>
              </a:lnSpc>
            </a:pPr>
            <a:r>
              <a:rPr lang="en-US" sz="2800">
                <a:solidFill>
                  <a:srgbClr val="FFFFFF"/>
                </a:solidFill>
                <a:latin typeface="Hero"/>
              </a:rPr>
              <a:t>What are some other strategies for managing stress and anxiety? What types of activities do you use to manage your emotions when you feel the pressure? </a:t>
            </a:r>
          </a:p>
          <a:p>
            <a:pPr algn="ctr">
              <a:lnSpc>
                <a:spcPts val="3920"/>
              </a:lnSpc>
            </a:pPr>
          </a:p>
          <a:p>
            <a:pPr algn="ctr">
              <a:lnSpc>
                <a:spcPts val="3920"/>
              </a:lnSpc>
            </a:pPr>
            <a:r>
              <a:rPr lang="en-US" sz="2800">
                <a:solidFill>
                  <a:srgbClr val="FFFFFF"/>
                </a:solidFill>
                <a:latin typeface="Hero"/>
              </a:rPr>
              <a:t>Be prepared to share some of your answers if you feel comfortable doing so.</a:t>
            </a:r>
          </a:p>
        </p:txBody>
      </p:sp>
      <p:sp>
        <p:nvSpPr>
          <p:cNvPr name="Freeform 7" id="7"/>
          <p:cNvSpPr/>
          <p:nvPr/>
        </p:nvSpPr>
        <p:spPr>
          <a:xfrm flipH="false" flipV="false" rot="1981597">
            <a:off x="15634571" y="7072690"/>
            <a:ext cx="2608815" cy="3604581"/>
          </a:xfrm>
          <a:custGeom>
            <a:avLst/>
            <a:gdLst/>
            <a:ahLst/>
            <a:cxnLst/>
            <a:rect r="r" b="b" t="t" l="l"/>
            <a:pathLst>
              <a:path h="3604581" w="2608815">
                <a:moveTo>
                  <a:pt x="0" y="0"/>
                </a:moveTo>
                <a:lnTo>
                  <a:pt x="2608815" y="0"/>
                </a:lnTo>
                <a:lnTo>
                  <a:pt x="2608815" y="3604581"/>
                </a:lnTo>
                <a:lnTo>
                  <a:pt x="0" y="36045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4868" y="1028700"/>
            <a:ext cx="2227136" cy="4114800"/>
          </a:xfrm>
          <a:custGeom>
            <a:avLst/>
            <a:gdLst/>
            <a:ahLst/>
            <a:cxnLst/>
            <a:rect r="r" b="b" t="t" l="l"/>
            <a:pathLst>
              <a:path h="4114800" w="2227136">
                <a:moveTo>
                  <a:pt x="0" y="0"/>
                </a:moveTo>
                <a:lnTo>
                  <a:pt x="2227136" y="0"/>
                </a:lnTo>
                <a:lnTo>
                  <a:pt x="222713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142268" y="-1742560"/>
            <a:ext cx="2812695" cy="4828660"/>
          </a:xfrm>
          <a:custGeom>
            <a:avLst/>
            <a:gdLst/>
            <a:ahLst/>
            <a:cxnLst/>
            <a:rect r="r" b="b" t="t" l="l"/>
            <a:pathLst>
              <a:path h="4828660" w="2812695">
                <a:moveTo>
                  <a:pt x="0" y="0"/>
                </a:moveTo>
                <a:lnTo>
                  <a:pt x="2812694" y="0"/>
                </a:lnTo>
                <a:lnTo>
                  <a:pt x="2812694" y="4828660"/>
                </a:lnTo>
                <a:lnTo>
                  <a:pt x="0" y="48286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grpSp>
        <p:nvGrpSpPr>
          <p:cNvPr name="Group 5" id="5"/>
          <p:cNvGrpSpPr/>
          <p:nvPr/>
        </p:nvGrpSpPr>
        <p:grpSpPr>
          <a:xfrm rot="0">
            <a:off x="1373573" y="3366243"/>
            <a:ext cx="4814464" cy="2381250"/>
            <a:chOff x="0" y="0"/>
            <a:chExt cx="1268007" cy="627160"/>
          </a:xfrm>
        </p:grpSpPr>
        <p:sp>
          <p:nvSpPr>
            <p:cNvPr name="Freeform 6" id="6"/>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E6957B"/>
            </a:solidFill>
            <a:ln w="38100" cap="sq">
              <a:solidFill>
                <a:srgbClr val="FFFFFF"/>
              </a:solidFill>
              <a:prstDash val="solid"/>
              <a:miter/>
            </a:ln>
          </p:spPr>
        </p:sp>
        <p:sp>
          <p:nvSpPr>
            <p:cNvPr name="TextBox 7" id="7"/>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grpSp>
        <p:nvGrpSpPr>
          <p:cNvPr name="Group 8" id="8"/>
          <p:cNvGrpSpPr/>
          <p:nvPr/>
        </p:nvGrpSpPr>
        <p:grpSpPr>
          <a:xfrm rot="0">
            <a:off x="6722393" y="3366243"/>
            <a:ext cx="4814464" cy="2381250"/>
            <a:chOff x="0" y="0"/>
            <a:chExt cx="1268007" cy="627160"/>
          </a:xfrm>
        </p:grpSpPr>
        <p:sp>
          <p:nvSpPr>
            <p:cNvPr name="Freeform 9" id="9"/>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E6957B"/>
            </a:solidFill>
            <a:ln w="38100" cap="sq">
              <a:solidFill>
                <a:srgbClr val="FFFFFF"/>
              </a:solidFill>
              <a:prstDash val="solid"/>
              <a:miter/>
            </a:ln>
          </p:spPr>
        </p:sp>
        <p:sp>
          <p:nvSpPr>
            <p:cNvPr name="TextBox 10" id="10"/>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grpSp>
        <p:nvGrpSpPr>
          <p:cNvPr name="Group 11" id="11"/>
          <p:cNvGrpSpPr/>
          <p:nvPr/>
        </p:nvGrpSpPr>
        <p:grpSpPr>
          <a:xfrm rot="0">
            <a:off x="12070257" y="6877050"/>
            <a:ext cx="4814464" cy="2381250"/>
            <a:chOff x="0" y="0"/>
            <a:chExt cx="1268007" cy="627160"/>
          </a:xfrm>
        </p:grpSpPr>
        <p:sp>
          <p:nvSpPr>
            <p:cNvPr name="Freeform 12" id="12"/>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E6957B"/>
            </a:solidFill>
            <a:ln w="38100" cap="sq">
              <a:solidFill>
                <a:srgbClr val="FFFFFF"/>
              </a:solidFill>
              <a:prstDash val="solid"/>
              <a:miter/>
            </a:ln>
          </p:spPr>
        </p:sp>
        <p:sp>
          <p:nvSpPr>
            <p:cNvPr name="TextBox 13" id="13"/>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grpSp>
        <p:nvGrpSpPr>
          <p:cNvPr name="Group 14" id="14"/>
          <p:cNvGrpSpPr/>
          <p:nvPr/>
        </p:nvGrpSpPr>
        <p:grpSpPr>
          <a:xfrm rot="0">
            <a:off x="1373573" y="6877050"/>
            <a:ext cx="4814464" cy="2381250"/>
            <a:chOff x="0" y="0"/>
            <a:chExt cx="1268007" cy="627160"/>
          </a:xfrm>
        </p:grpSpPr>
        <p:sp>
          <p:nvSpPr>
            <p:cNvPr name="Freeform 15" id="15"/>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E6957B"/>
            </a:solidFill>
            <a:ln w="38100" cap="sq">
              <a:solidFill>
                <a:srgbClr val="FFFFFF"/>
              </a:solidFill>
              <a:prstDash val="solid"/>
              <a:miter/>
            </a:ln>
          </p:spPr>
        </p:sp>
        <p:sp>
          <p:nvSpPr>
            <p:cNvPr name="TextBox 16" id="16"/>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grpSp>
        <p:nvGrpSpPr>
          <p:cNvPr name="Group 17" id="17"/>
          <p:cNvGrpSpPr/>
          <p:nvPr/>
        </p:nvGrpSpPr>
        <p:grpSpPr>
          <a:xfrm rot="0">
            <a:off x="6722393" y="6877050"/>
            <a:ext cx="4814464" cy="2381250"/>
            <a:chOff x="0" y="0"/>
            <a:chExt cx="1268007" cy="627160"/>
          </a:xfrm>
        </p:grpSpPr>
        <p:sp>
          <p:nvSpPr>
            <p:cNvPr name="Freeform 18" id="18"/>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E6957B"/>
            </a:solidFill>
            <a:ln w="38100" cap="sq">
              <a:solidFill>
                <a:srgbClr val="FFFFFF"/>
              </a:solidFill>
              <a:prstDash val="solid"/>
              <a:miter/>
            </a:ln>
          </p:spPr>
        </p:sp>
        <p:sp>
          <p:nvSpPr>
            <p:cNvPr name="TextBox 19" id="19"/>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sp>
        <p:nvSpPr>
          <p:cNvPr name="TextBox 20" id="20"/>
          <p:cNvSpPr txBox="true"/>
          <p:nvPr/>
        </p:nvSpPr>
        <p:spPr>
          <a:xfrm rot="0">
            <a:off x="1748711" y="3691998"/>
            <a:ext cx="4064188" cy="16725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Sport or exercise releases endorphins, the body's natural mood lifters, to alleviate tension.</a:t>
            </a:r>
          </a:p>
        </p:txBody>
      </p:sp>
      <p:sp>
        <p:nvSpPr>
          <p:cNvPr name="TextBox 21" id="21"/>
          <p:cNvSpPr txBox="true"/>
          <p:nvPr/>
        </p:nvSpPr>
        <p:spPr>
          <a:xfrm rot="0">
            <a:off x="7097531" y="3691998"/>
            <a:ext cx="4064188" cy="16725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A few minutes of stretches or simple yoga poses can release physical tension helping you feel calmer.</a:t>
            </a:r>
          </a:p>
        </p:txBody>
      </p:sp>
      <p:sp>
        <p:nvSpPr>
          <p:cNvPr name="TextBox 22" id="22"/>
          <p:cNvSpPr txBox="true"/>
          <p:nvPr/>
        </p:nvSpPr>
        <p:spPr>
          <a:xfrm rot="0">
            <a:off x="12445395" y="7237476"/>
            <a:ext cx="4064188" cy="16725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Writing down thoughts and feelings helps process emotions and gain clarity on challenging situations.</a:t>
            </a:r>
          </a:p>
        </p:txBody>
      </p:sp>
      <p:sp>
        <p:nvSpPr>
          <p:cNvPr name="TextBox 23" id="23"/>
          <p:cNvSpPr txBox="true"/>
          <p:nvPr/>
        </p:nvSpPr>
        <p:spPr>
          <a:xfrm rot="0">
            <a:off x="1561142" y="7199565"/>
            <a:ext cx="4439326" cy="16725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Spending time with friends or family can provide emotional support and a sense of connection, reducing stress.</a:t>
            </a:r>
          </a:p>
        </p:txBody>
      </p:sp>
      <p:sp>
        <p:nvSpPr>
          <p:cNvPr name="TextBox 24" id="24"/>
          <p:cNvSpPr txBox="true"/>
          <p:nvPr/>
        </p:nvSpPr>
        <p:spPr>
          <a:xfrm rot="0">
            <a:off x="1748711" y="2641708"/>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SPORT OR EXERCISE</a:t>
            </a:r>
          </a:p>
        </p:txBody>
      </p:sp>
      <p:sp>
        <p:nvSpPr>
          <p:cNvPr name="TextBox 25" id="25"/>
          <p:cNvSpPr txBox="true"/>
          <p:nvPr/>
        </p:nvSpPr>
        <p:spPr>
          <a:xfrm rot="0">
            <a:off x="7097531" y="2641708"/>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STRETCHING OR YOGA</a:t>
            </a:r>
          </a:p>
        </p:txBody>
      </p:sp>
      <p:sp>
        <p:nvSpPr>
          <p:cNvPr name="TextBox 26" id="26"/>
          <p:cNvSpPr txBox="true"/>
          <p:nvPr/>
        </p:nvSpPr>
        <p:spPr>
          <a:xfrm rot="0">
            <a:off x="12445395" y="6151180"/>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JOURNALLING</a:t>
            </a:r>
          </a:p>
        </p:txBody>
      </p:sp>
      <p:sp>
        <p:nvSpPr>
          <p:cNvPr name="TextBox 27" id="27"/>
          <p:cNvSpPr txBox="true"/>
          <p:nvPr/>
        </p:nvSpPr>
        <p:spPr>
          <a:xfrm rot="0">
            <a:off x="1748711" y="6151180"/>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SOCIAL SUPPORT</a:t>
            </a:r>
          </a:p>
        </p:txBody>
      </p:sp>
      <p:sp>
        <p:nvSpPr>
          <p:cNvPr name="TextBox 28" id="28"/>
          <p:cNvSpPr txBox="true"/>
          <p:nvPr/>
        </p:nvSpPr>
        <p:spPr>
          <a:xfrm rot="0">
            <a:off x="7097053" y="6151180"/>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LAUGHTER BREAK</a:t>
            </a:r>
          </a:p>
        </p:txBody>
      </p:sp>
      <p:sp>
        <p:nvSpPr>
          <p:cNvPr name="TextBox 29" id="29"/>
          <p:cNvSpPr txBox="true"/>
          <p:nvPr/>
        </p:nvSpPr>
        <p:spPr>
          <a:xfrm rot="0">
            <a:off x="7097531" y="7202805"/>
            <a:ext cx="4064188" cy="16725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Watch a funny video or TV show or laugh with a friend. Laughter is an excellent stress-reliever.</a:t>
            </a:r>
          </a:p>
        </p:txBody>
      </p:sp>
      <p:sp>
        <p:nvSpPr>
          <p:cNvPr name="TextBox 30" id="30"/>
          <p:cNvSpPr txBox="true"/>
          <p:nvPr/>
        </p:nvSpPr>
        <p:spPr>
          <a:xfrm rot="0">
            <a:off x="1373573" y="1034696"/>
            <a:ext cx="15511149" cy="1203325"/>
          </a:xfrm>
          <a:prstGeom prst="rect">
            <a:avLst/>
          </a:prstGeom>
        </p:spPr>
        <p:txBody>
          <a:bodyPr anchor="t" rtlCol="false" tIns="0" lIns="0" bIns="0" rIns="0">
            <a:spAutoFit/>
          </a:bodyPr>
          <a:lstStyle/>
          <a:p>
            <a:pPr algn="ctr">
              <a:lnSpc>
                <a:spcPts val="9799"/>
              </a:lnSpc>
            </a:pPr>
            <a:r>
              <a:rPr lang="en-US" sz="6999">
                <a:solidFill>
                  <a:srgbClr val="FFFFFF"/>
                </a:solidFill>
                <a:latin typeface="Norwester"/>
              </a:rPr>
              <a:t>did you identify some of these?</a:t>
            </a:r>
          </a:p>
        </p:txBody>
      </p:sp>
      <p:grpSp>
        <p:nvGrpSpPr>
          <p:cNvPr name="Group 31" id="31"/>
          <p:cNvGrpSpPr/>
          <p:nvPr/>
        </p:nvGrpSpPr>
        <p:grpSpPr>
          <a:xfrm rot="0">
            <a:off x="12070257" y="3366243"/>
            <a:ext cx="4814464" cy="2381250"/>
            <a:chOff x="0" y="0"/>
            <a:chExt cx="1268007" cy="627160"/>
          </a:xfrm>
        </p:grpSpPr>
        <p:sp>
          <p:nvSpPr>
            <p:cNvPr name="Freeform 32" id="32"/>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E6957B"/>
            </a:solidFill>
            <a:ln w="38100" cap="sq">
              <a:solidFill>
                <a:srgbClr val="FFFFFF"/>
              </a:solidFill>
              <a:prstDash val="solid"/>
              <a:miter/>
            </a:ln>
          </p:spPr>
        </p:sp>
        <p:sp>
          <p:nvSpPr>
            <p:cNvPr name="TextBox 33" id="33"/>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sp>
        <p:nvSpPr>
          <p:cNvPr name="TextBox 34" id="34"/>
          <p:cNvSpPr txBox="true"/>
          <p:nvPr/>
        </p:nvSpPr>
        <p:spPr>
          <a:xfrm rot="0">
            <a:off x="12257826" y="3691998"/>
            <a:ext cx="4439326" cy="16725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A balanced and nutritious diet supports both physical and mental health, contributing to stress reduction.</a:t>
            </a:r>
          </a:p>
        </p:txBody>
      </p:sp>
      <p:sp>
        <p:nvSpPr>
          <p:cNvPr name="TextBox 35" id="35"/>
          <p:cNvSpPr txBox="true"/>
          <p:nvPr/>
        </p:nvSpPr>
        <p:spPr>
          <a:xfrm rot="0">
            <a:off x="12070257" y="2641708"/>
            <a:ext cx="4814464"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HEALTHY EATING</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Freeform 5" id="5"/>
          <p:cNvSpPr/>
          <p:nvPr/>
        </p:nvSpPr>
        <p:spPr>
          <a:xfrm flipH="false" flipV="false" rot="-790476">
            <a:off x="15419421" y="168922"/>
            <a:ext cx="2254035" cy="3320862"/>
          </a:xfrm>
          <a:custGeom>
            <a:avLst/>
            <a:gdLst/>
            <a:ahLst/>
            <a:cxnLst/>
            <a:rect r="r" b="b" t="t" l="l"/>
            <a:pathLst>
              <a:path h="3320862" w="2254035">
                <a:moveTo>
                  <a:pt x="0" y="0"/>
                </a:moveTo>
                <a:lnTo>
                  <a:pt x="2254035" y="0"/>
                </a:lnTo>
                <a:lnTo>
                  <a:pt x="2254035" y="3320862"/>
                </a:lnTo>
                <a:lnTo>
                  <a:pt x="0" y="332086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3530975" y="857250"/>
            <a:ext cx="11226050" cy="1566544"/>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support &amp; resources</a:t>
            </a:r>
          </a:p>
        </p:txBody>
      </p:sp>
      <p:sp>
        <p:nvSpPr>
          <p:cNvPr name="TextBox 7" id="7"/>
          <p:cNvSpPr txBox="true"/>
          <p:nvPr/>
        </p:nvSpPr>
        <p:spPr>
          <a:xfrm rot="0">
            <a:off x="1542794" y="3186060"/>
            <a:ext cx="15251627" cy="976630"/>
          </a:xfrm>
          <a:prstGeom prst="rect">
            <a:avLst/>
          </a:prstGeom>
        </p:spPr>
        <p:txBody>
          <a:bodyPr anchor="t" rtlCol="false" tIns="0" lIns="0" bIns="0" rIns="0">
            <a:spAutoFit/>
          </a:bodyPr>
          <a:lstStyle/>
          <a:p>
            <a:pPr algn="l">
              <a:lnSpc>
                <a:spcPts val="3920"/>
              </a:lnSpc>
            </a:pPr>
            <a:r>
              <a:rPr lang="en-US" sz="2800">
                <a:solidFill>
                  <a:srgbClr val="FFFFFF"/>
                </a:solidFill>
                <a:latin typeface="Hero"/>
              </a:rPr>
              <a:t>Remember, there are a host of support services and resources to assist you with any issues you might face, be it for academic challenges or personal well-being. </a:t>
            </a:r>
          </a:p>
        </p:txBody>
      </p:sp>
      <p:sp>
        <p:nvSpPr>
          <p:cNvPr name="TextBox 8" id="8"/>
          <p:cNvSpPr txBox="true"/>
          <p:nvPr/>
        </p:nvSpPr>
        <p:spPr>
          <a:xfrm rot="0">
            <a:off x="5796278" y="4924690"/>
            <a:ext cx="10998143" cy="834390"/>
          </a:xfrm>
          <a:prstGeom prst="rect">
            <a:avLst/>
          </a:prstGeom>
        </p:spPr>
        <p:txBody>
          <a:bodyPr anchor="t" rtlCol="false" tIns="0" lIns="0" bIns="0" rIns="0">
            <a:spAutoFit/>
          </a:bodyPr>
          <a:lstStyle/>
          <a:p>
            <a:pPr algn="l">
              <a:lnSpc>
                <a:spcPts val="3360"/>
              </a:lnSpc>
            </a:pPr>
            <a:r>
              <a:rPr lang="en-US" sz="2400">
                <a:solidFill>
                  <a:srgbClr val="FFFFFF"/>
                </a:solidFill>
                <a:latin typeface="Hero"/>
              </a:rPr>
              <a:t>Don't hesitate to engage with your teachers if you have questions about coursework or need clarification — they are there to guide and support you.</a:t>
            </a:r>
          </a:p>
        </p:txBody>
      </p:sp>
      <p:sp>
        <p:nvSpPr>
          <p:cNvPr name="TextBox 9" id="9"/>
          <p:cNvSpPr txBox="true"/>
          <p:nvPr/>
        </p:nvSpPr>
        <p:spPr>
          <a:xfrm rot="0">
            <a:off x="5796278" y="7585710"/>
            <a:ext cx="10998143" cy="1253490"/>
          </a:xfrm>
          <a:prstGeom prst="rect">
            <a:avLst/>
          </a:prstGeom>
        </p:spPr>
        <p:txBody>
          <a:bodyPr anchor="t" rtlCol="false" tIns="0" lIns="0" bIns="0" rIns="0">
            <a:spAutoFit/>
          </a:bodyPr>
          <a:lstStyle/>
          <a:p>
            <a:pPr algn="l">
              <a:lnSpc>
                <a:spcPts val="3360"/>
              </a:lnSpc>
            </a:pPr>
            <a:r>
              <a:rPr lang="en-US" sz="2400">
                <a:solidFill>
                  <a:srgbClr val="FFFFFF"/>
                </a:solidFill>
                <a:latin typeface="Hero"/>
              </a:rPr>
              <a:t>Explore the wealth of academic resources at your disposal — libraries offer a treasure trove of knowledge, online tools provide interactive learning experiences, and tutoring services can provide personalised assistance.</a:t>
            </a:r>
          </a:p>
        </p:txBody>
      </p:sp>
      <p:sp>
        <p:nvSpPr>
          <p:cNvPr name="TextBox 10" id="10"/>
          <p:cNvSpPr txBox="true"/>
          <p:nvPr/>
        </p:nvSpPr>
        <p:spPr>
          <a:xfrm rot="0">
            <a:off x="5796278" y="6252978"/>
            <a:ext cx="10998143" cy="834390"/>
          </a:xfrm>
          <a:prstGeom prst="rect">
            <a:avLst/>
          </a:prstGeom>
        </p:spPr>
        <p:txBody>
          <a:bodyPr anchor="t" rtlCol="false" tIns="0" lIns="0" bIns="0" rIns="0">
            <a:spAutoFit/>
          </a:bodyPr>
          <a:lstStyle/>
          <a:p>
            <a:pPr algn="l">
              <a:lnSpc>
                <a:spcPts val="3360"/>
              </a:lnSpc>
            </a:pPr>
            <a:r>
              <a:rPr lang="en-US" sz="2400">
                <a:solidFill>
                  <a:srgbClr val="FFFFFF"/>
                </a:solidFill>
                <a:latin typeface="Hero"/>
              </a:rPr>
              <a:t>Your year coordinators, school psychologist and school chaplain are also there to assist if you have issues related to personal wellbeing.</a:t>
            </a:r>
          </a:p>
        </p:txBody>
      </p:sp>
      <p:sp>
        <p:nvSpPr>
          <p:cNvPr name="TextBox 11" id="11"/>
          <p:cNvSpPr txBox="true"/>
          <p:nvPr/>
        </p:nvSpPr>
        <p:spPr>
          <a:xfrm rot="0">
            <a:off x="1333399" y="4973585"/>
            <a:ext cx="4117393" cy="698500"/>
          </a:xfrm>
          <a:prstGeom prst="rect">
            <a:avLst/>
          </a:prstGeom>
        </p:spPr>
        <p:txBody>
          <a:bodyPr anchor="t" rtlCol="false" tIns="0" lIns="0" bIns="0" rIns="0">
            <a:spAutoFit/>
          </a:bodyPr>
          <a:lstStyle/>
          <a:p>
            <a:pPr algn="l">
              <a:lnSpc>
                <a:spcPts val="5600"/>
              </a:lnSpc>
            </a:pPr>
            <a:r>
              <a:rPr lang="en-US" sz="4000">
                <a:solidFill>
                  <a:srgbClr val="FFFFFF"/>
                </a:solidFill>
                <a:latin typeface="Norwester"/>
              </a:rPr>
              <a:t>teachers</a:t>
            </a:r>
          </a:p>
        </p:txBody>
      </p:sp>
      <p:sp>
        <p:nvSpPr>
          <p:cNvPr name="TextBox 12" id="12"/>
          <p:cNvSpPr txBox="true"/>
          <p:nvPr/>
        </p:nvSpPr>
        <p:spPr>
          <a:xfrm rot="0">
            <a:off x="1333399" y="6301873"/>
            <a:ext cx="4117393" cy="698500"/>
          </a:xfrm>
          <a:prstGeom prst="rect">
            <a:avLst/>
          </a:prstGeom>
        </p:spPr>
        <p:txBody>
          <a:bodyPr anchor="t" rtlCol="false" tIns="0" lIns="0" bIns="0" rIns="0">
            <a:spAutoFit/>
          </a:bodyPr>
          <a:lstStyle/>
          <a:p>
            <a:pPr algn="l">
              <a:lnSpc>
                <a:spcPts val="5600"/>
              </a:lnSpc>
            </a:pPr>
            <a:r>
              <a:rPr lang="en-US" sz="4000">
                <a:solidFill>
                  <a:srgbClr val="FFFFFF"/>
                </a:solidFill>
                <a:latin typeface="Norwester"/>
              </a:rPr>
              <a:t>support services</a:t>
            </a:r>
          </a:p>
        </p:txBody>
      </p:sp>
      <p:sp>
        <p:nvSpPr>
          <p:cNvPr name="TextBox 13" id="13"/>
          <p:cNvSpPr txBox="true"/>
          <p:nvPr/>
        </p:nvSpPr>
        <p:spPr>
          <a:xfrm rot="0">
            <a:off x="1333399" y="7844155"/>
            <a:ext cx="4117393" cy="698500"/>
          </a:xfrm>
          <a:prstGeom prst="rect">
            <a:avLst/>
          </a:prstGeom>
        </p:spPr>
        <p:txBody>
          <a:bodyPr anchor="t" rtlCol="false" tIns="0" lIns="0" bIns="0" rIns="0">
            <a:spAutoFit/>
          </a:bodyPr>
          <a:lstStyle/>
          <a:p>
            <a:pPr algn="l">
              <a:lnSpc>
                <a:spcPts val="5600"/>
              </a:lnSpc>
            </a:pPr>
            <a:r>
              <a:rPr lang="en-US" sz="4000">
                <a:solidFill>
                  <a:srgbClr val="FFFFFF"/>
                </a:solidFill>
                <a:latin typeface="Norwester"/>
              </a:rPr>
              <a:t>resources</a:t>
            </a:r>
          </a:p>
        </p:txBody>
      </p:sp>
      <p:sp>
        <p:nvSpPr>
          <p:cNvPr name="Freeform 14" id="14"/>
          <p:cNvSpPr/>
          <p:nvPr/>
        </p:nvSpPr>
        <p:spPr>
          <a:xfrm flipH="true" flipV="false" rot="792000">
            <a:off x="583945" y="213485"/>
            <a:ext cx="2254035" cy="3320862"/>
          </a:xfrm>
          <a:custGeom>
            <a:avLst/>
            <a:gdLst/>
            <a:ahLst/>
            <a:cxnLst/>
            <a:rect r="r" b="b" t="t" l="l"/>
            <a:pathLst>
              <a:path h="3320862" w="2254035">
                <a:moveTo>
                  <a:pt x="2254035" y="0"/>
                </a:moveTo>
                <a:lnTo>
                  <a:pt x="0" y="0"/>
                </a:lnTo>
                <a:lnTo>
                  <a:pt x="0" y="3320862"/>
                </a:lnTo>
                <a:lnTo>
                  <a:pt x="2254035" y="3320862"/>
                </a:lnTo>
                <a:lnTo>
                  <a:pt x="2254035"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Freeform 5" id="5"/>
          <p:cNvSpPr/>
          <p:nvPr/>
        </p:nvSpPr>
        <p:spPr>
          <a:xfrm flipH="false" flipV="false" rot="0">
            <a:off x="10999428" y="1359472"/>
            <a:ext cx="4975997" cy="7568056"/>
          </a:xfrm>
          <a:custGeom>
            <a:avLst/>
            <a:gdLst/>
            <a:ahLst/>
            <a:cxnLst/>
            <a:rect r="r" b="b" t="t" l="l"/>
            <a:pathLst>
              <a:path h="7568056" w="4975997">
                <a:moveTo>
                  <a:pt x="0" y="0"/>
                </a:moveTo>
                <a:lnTo>
                  <a:pt x="4975996" y="0"/>
                </a:lnTo>
                <a:lnTo>
                  <a:pt x="4975996" y="7568056"/>
                </a:lnTo>
                <a:lnTo>
                  <a:pt x="0" y="756805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581507" y="3632498"/>
            <a:ext cx="7764676" cy="4948555"/>
          </a:xfrm>
          <a:prstGeom prst="rect">
            <a:avLst/>
          </a:prstGeom>
        </p:spPr>
        <p:txBody>
          <a:bodyPr anchor="t" rtlCol="false" tIns="0" lIns="0" bIns="0" rIns="0">
            <a:spAutoFit/>
          </a:bodyPr>
          <a:lstStyle/>
          <a:p>
            <a:pPr algn="l">
              <a:lnSpc>
                <a:spcPts val="3919"/>
              </a:lnSpc>
            </a:pPr>
            <a:r>
              <a:rPr lang="en-US" sz="2799">
                <a:solidFill>
                  <a:srgbClr val="FFFFFF"/>
                </a:solidFill>
                <a:latin typeface="Hero"/>
              </a:rPr>
              <a:t>Let’s start with considering our personal goals or ambitions such as where you'd like to be and what you’d like to achieve by the end of senior school.</a:t>
            </a:r>
          </a:p>
          <a:p>
            <a:pPr algn="l">
              <a:lnSpc>
                <a:spcPts val="3919"/>
              </a:lnSpc>
            </a:pPr>
          </a:p>
          <a:p>
            <a:pPr algn="l">
              <a:lnSpc>
                <a:spcPts val="3919"/>
              </a:lnSpc>
            </a:pPr>
            <a:r>
              <a:rPr lang="en-US" sz="2799">
                <a:solidFill>
                  <a:srgbClr val="FFFFFF"/>
                </a:solidFill>
                <a:latin typeface="Hero"/>
              </a:rPr>
              <a:t>Setting goals is like plotting a course for success. SMART goals, in particular, provide a clear and specific framework for goal setting. Let’s break down the acronym quickly before we start planning!</a:t>
            </a:r>
          </a:p>
        </p:txBody>
      </p:sp>
      <p:sp>
        <p:nvSpPr>
          <p:cNvPr name="TextBox 7" id="7"/>
          <p:cNvSpPr txBox="true"/>
          <p:nvPr/>
        </p:nvSpPr>
        <p:spPr>
          <a:xfrm rot="0">
            <a:off x="1581507" y="1552877"/>
            <a:ext cx="7764676" cy="1566544"/>
          </a:xfrm>
          <a:prstGeom prst="rect">
            <a:avLst/>
          </a:prstGeom>
        </p:spPr>
        <p:txBody>
          <a:bodyPr anchor="t" rtlCol="false" tIns="0" lIns="0" bIns="0" rIns="0">
            <a:spAutoFit/>
          </a:bodyPr>
          <a:lstStyle/>
          <a:p>
            <a:pPr algn="l">
              <a:lnSpc>
                <a:spcPts val="12880"/>
              </a:lnSpc>
            </a:pPr>
            <a:r>
              <a:rPr lang="en-US" sz="9200">
                <a:solidFill>
                  <a:srgbClr val="FFFFFF"/>
                </a:solidFill>
                <a:latin typeface="Norwester"/>
              </a:rPr>
              <a:t>setting goals</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TextBox 5" id="5"/>
          <p:cNvSpPr txBox="true"/>
          <p:nvPr/>
        </p:nvSpPr>
        <p:spPr>
          <a:xfrm rot="0">
            <a:off x="4821632" y="4274503"/>
            <a:ext cx="8615985" cy="1566544"/>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any questions?</a:t>
            </a:r>
          </a:p>
        </p:txBody>
      </p:sp>
      <p:sp>
        <p:nvSpPr>
          <p:cNvPr name="Freeform 6" id="6"/>
          <p:cNvSpPr/>
          <p:nvPr/>
        </p:nvSpPr>
        <p:spPr>
          <a:xfrm flipH="false" flipV="false" rot="1981597">
            <a:off x="15634571" y="7072690"/>
            <a:ext cx="2608815" cy="3604581"/>
          </a:xfrm>
          <a:custGeom>
            <a:avLst/>
            <a:gdLst/>
            <a:ahLst/>
            <a:cxnLst/>
            <a:rect r="r" b="b" t="t" l="l"/>
            <a:pathLst>
              <a:path h="3604581" w="2608815">
                <a:moveTo>
                  <a:pt x="0" y="0"/>
                </a:moveTo>
                <a:lnTo>
                  <a:pt x="2608815" y="0"/>
                </a:lnTo>
                <a:lnTo>
                  <a:pt x="2608815" y="3604581"/>
                </a:lnTo>
                <a:lnTo>
                  <a:pt x="0" y="36045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84868" y="1028700"/>
            <a:ext cx="2227136" cy="4114800"/>
          </a:xfrm>
          <a:custGeom>
            <a:avLst/>
            <a:gdLst/>
            <a:ahLst/>
            <a:cxnLst/>
            <a:rect r="r" b="b" t="t" l="l"/>
            <a:pathLst>
              <a:path h="4114800" w="2227136">
                <a:moveTo>
                  <a:pt x="0" y="0"/>
                </a:moveTo>
                <a:lnTo>
                  <a:pt x="2227136" y="0"/>
                </a:lnTo>
                <a:lnTo>
                  <a:pt x="222713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2142268" y="-1742560"/>
            <a:ext cx="2812695" cy="4828660"/>
          </a:xfrm>
          <a:custGeom>
            <a:avLst/>
            <a:gdLst/>
            <a:ahLst/>
            <a:cxnLst/>
            <a:rect r="r" b="b" t="t" l="l"/>
            <a:pathLst>
              <a:path h="4828660" w="2812695">
                <a:moveTo>
                  <a:pt x="0" y="0"/>
                </a:moveTo>
                <a:lnTo>
                  <a:pt x="2812694" y="0"/>
                </a:lnTo>
                <a:lnTo>
                  <a:pt x="2812694" y="4828660"/>
                </a:lnTo>
                <a:lnTo>
                  <a:pt x="0" y="48286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TextBox 5" id="5"/>
          <p:cNvSpPr txBox="true"/>
          <p:nvPr/>
        </p:nvSpPr>
        <p:spPr>
          <a:xfrm rot="0">
            <a:off x="4796972" y="1042993"/>
            <a:ext cx="8694057" cy="1566544"/>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smart goals</a:t>
            </a:r>
          </a:p>
        </p:txBody>
      </p:sp>
      <p:sp>
        <p:nvSpPr>
          <p:cNvPr name="TextBox 6" id="6"/>
          <p:cNvSpPr txBox="true"/>
          <p:nvPr/>
        </p:nvSpPr>
        <p:spPr>
          <a:xfrm rot="0">
            <a:off x="6803144" y="3009587"/>
            <a:ext cx="9665083" cy="905510"/>
          </a:xfrm>
          <a:prstGeom prst="rect">
            <a:avLst/>
          </a:prstGeom>
        </p:spPr>
        <p:txBody>
          <a:bodyPr anchor="t" rtlCol="false" tIns="0" lIns="0" bIns="0" rIns="0">
            <a:spAutoFit/>
          </a:bodyPr>
          <a:lstStyle/>
          <a:p>
            <a:pPr algn="l">
              <a:lnSpc>
                <a:spcPts val="3640"/>
              </a:lnSpc>
            </a:pPr>
            <a:r>
              <a:rPr lang="en-US" sz="2600">
                <a:solidFill>
                  <a:srgbClr val="FFFFFF"/>
                </a:solidFill>
                <a:latin typeface="Hero"/>
              </a:rPr>
              <a:t>Clearly define your goal. What exactly do you want to achieve? The more precise, the better.</a:t>
            </a:r>
          </a:p>
        </p:txBody>
      </p:sp>
      <p:sp>
        <p:nvSpPr>
          <p:cNvPr name="TextBox 7" id="7"/>
          <p:cNvSpPr txBox="true"/>
          <p:nvPr/>
        </p:nvSpPr>
        <p:spPr>
          <a:xfrm rot="0">
            <a:off x="1819773" y="2808298"/>
            <a:ext cx="836564" cy="1212838"/>
          </a:xfrm>
          <a:prstGeom prst="rect">
            <a:avLst/>
          </a:prstGeom>
        </p:spPr>
        <p:txBody>
          <a:bodyPr anchor="t" rtlCol="false" tIns="0" lIns="0" bIns="0" rIns="0">
            <a:spAutoFit/>
          </a:bodyPr>
          <a:lstStyle/>
          <a:p>
            <a:pPr algn="l">
              <a:lnSpc>
                <a:spcPts val="9800"/>
              </a:lnSpc>
            </a:pPr>
            <a:r>
              <a:rPr lang="en-US" sz="7000">
                <a:solidFill>
                  <a:srgbClr val="FFFFFF"/>
                </a:solidFill>
                <a:latin typeface="Norwester"/>
              </a:rPr>
              <a:t>S</a:t>
            </a:r>
          </a:p>
        </p:txBody>
      </p:sp>
      <p:sp>
        <p:nvSpPr>
          <p:cNvPr name="TextBox 8" id="8"/>
          <p:cNvSpPr txBox="true"/>
          <p:nvPr/>
        </p:nvSpPr>
        <p:spPr>
          <a:xfrm rot="0">
            <a:off x="6803144" y="4318878"/>
            <a:ext cx="9665083" cy="905510"/>
          </a:xfrm>
          <a:prstGeom prst="rect">
            <a:avLst/>
          </a:prstGeom>
        </p:spPr>
        <p:txBody>
          <a:bodyPr anchor="t" rtlCol="false" tIns="0" lIns="0" bIns="0" rIns="0">
            <a:spAutoFit/>
          </a:bodyPr>
          <a:lstStyle/>
          <a:p>
            <a:pPr algn="l">
              <a:lnSpc>
                <a:spcPts val="3640"/>
              </a:lnSpc>
            </a:pPr>
            <a:r>
              <a:rPr lang="en-US" sz="2600">
                <a:solidFill>
                  <a:srgbClr val="FFFFFF"/>
                </a:solidFill>
                <a:latin typeface="Hero"/>
              </a:rPr>
              <a:t>Establish criteria to track your progress. How will you know when you've reached your goal? Quantify your objectives.</a:t>
            </a:r>
          </a:p>
        </p:txBody>
      </p:sp>
      <p:sp>
        <p:nvSpPr>
          <p:cNvPr name="TextBox 9" id="9"/>
          <p:cNvSpPr txBox="true"/>
          <p:nvPr/>
        </p:nvSpPr>
        <p:spPr>
          <a:xfrm rot="0">
            <a:off x="1819773" y="4117589"/>
            <a:ext cx="911871" cy="1212838"/>
          </a:xfrm>
          <a:prstGeom prst="rect">
            <a:avLst/>
          </a:prstGeom>
        </p:spPr>
        <p:txBody>
          <a:bodyPr anchor="t" rtlCol="false" tIns="0" lIns="0" bIns="0" rIns="0">
            <a:spAutoFit/>
          </a:bodyPr>
          <a:lstStyle/>
          <a:p>
            <a:pPr algn="l">
              <a:lnSpc>
                <a:spcPts val="9800"/>
              </a:lnSpc>
            </a:pPr>
            <a:r>
              <a:rPr lang="en-US" sz="7000">
                <a:solidFill>
                  <a:srgbClr val="FFFFFF"/>
                </a:solidFill>
                <a:latin typeface="Norwester"/>
              </a:rPr>
              <a:t>M</a:t>
            </a:r>
          </a:p>
        </p:txBody>
      </p:sp>
      <p:sp>
        <p:nvSpPr>
          <p:cNvPr name="TextBox 10" id="10"/>
          <p:cNvSpPr txBox="true"/>
          <p:nvPr/>
        </p:nvSpPr>
        <p:spPr>
          <a:xfrm rot="0">
            <a:off x="6803144" y="5628169"/>
            <a:ext cx="9665083" cy="905510"/>
          </a:xfrm>
          <a:prstGeom prst="rect">
            <a:avLst/>
          </a:prstGeom>
        </p:spPr>
        <p:txBody>
          <a:bodyPr anchor="t" rtlCol="false" tIns="0" lIns="0" bIns="0" rIns="0">
            <a:spAutoFit/>
          </a:bodyPr>
          <a:lstStyle/>
          <a:p>
            <a:pPr algn="l">
              <a:lnSpc>
                <a:spcPts val="3640"/>
              </a:lnSpc>
            </a:pPr>
            <a:r>
              <a:rPr lang="en-US" sz="2600">
                <a:solidFill>
                  <a:srgbClr val="FFFFFF"/>
                </a:solidFill>
                <a:latin typeface="Hero"/>
              </a:rPr>
              <a:t>Ensure that your goal is realistic and attainable. It's crucial to set challenges but within the realm of possibility.</a:t>
            </a:r>
          </a:p>
        </p:txBody>
      </p:sp>
      <p:sp>
        <p:nvSpPr>
          <p:cNvPr name="TextBox 11" id="11"/>
          <p:cNvSpPr txBox="true"/>
          <p:nvPr/>
        </p:nvSpPr>
        <p:spPr>
          <a:xfrm rot="0">
            <a:off x="1819773" y="5426880"/>
            <a:ext cx="874664" cy="1212838"/>
          </a:xfrm>
          <a:prstGeom prst="rect">
            <a:avLst/>
          </a:prstGeom>
        </p:spPr>
        <p:txBody>
          <a:bodyPr anchor="t" rtlCol="false" tIns="0" lIns="0" bIns="0" rIns="0">
            <a:spAutoFit/>
          </a:bodyPr>
          <a:lstStyle/>
          <a:p>
            <a:pPr algn="l">
              <a:lnSpc>
                <a:spcPts val="9800"/>
              </a:lnSpc>
            </a:pPr>
            <a:r>
              <a:rPr lang="en-US" sz="7000">
                <a:solidFill>
                  <a:srgbClr val="FFFFFF"/>
                </a:solidFill>
                <a:latin typeface="Norwester"/>
              </a:rPr>
              <a:t>A</a:t>
            </a:r>
          </a:p>
        </p:txBody>
      </p:sp>
      <p:sp>
        <p:nvSpPr>
          <p:cNvPr name="TextBox 12" id="12"/>
          <p:cNvSpPr txBox="true"/>
          <p:nvPr/>
        </p:nvSpPr>
        <p:spPr>
          <a:xfrm rot="0">
            <a:off x="6803144" y="6937460"/>
            <a:ext cx="9665083" cy="905510"/>
          </a:xfrm>
          <a:prstGeom prst="rect">
            <a:avLst/>
          </a:prstGeom>
        </p:spPr>
        <p:txBody>
          <a:bodyPr anchor="t" rtlCol="false" tIns="0" lIns="0" bIns="0" rIns="0">
            <a:spAutoFit/>
          </a:bodyPr>
          <a:lstStyle/>
          <a:p>
            <a:pPr algn="l">
              <a:lnSpc>
                <a:spcPts val="3640"/>
              </a:lnSpc>
            </a:pPr>
            <a:r>
              <a:rPr lang="en-US" sz="2600">
                <a:solidFill>
                  <a:srgbClr val="FFFFFF"/>
                </a:solidFill>
                <a:latin typeface="Hero"/>
              </a:rPr>
              <a:t>Align your goals with your long-term aspirations. Make sure they matter to you and contribute to your overall success.</a:t>
            </a:r>
          </a:p>
        </p:txBody>
      </p:sp>
      <p:sp>
        <p:nvSpPr>
          <p:cNvPr name="TextBox 13" id="13"/>
          <p:cNvSpPr txBox="true"/>
          <p:nvPr/>
        </p:nvSpPr>
        <p:spPr>
          <a:xfrm rot="0">
            <a:off x="1819773" y="6736171"/>
            <a:ext cx="841475" cy="1212838"/>
          </a:xfrm>
          <a:prstGeom prst="rect">
            <a:avLst/>
          </a:prstGeom>
        </p:spPr>
        <p:txBody>
          <a:bodyPr anchor="t" rtlCol="false" tIns="0" lIns="0" bIns="0" rIns="0">
            <a:spAutoFit/>
          </a:bodyPr>
          <a:lstStyle/>
          <a:p>
            <a:pPr algn="l">
              <a:lnSpc>
                <a:spcPts val="9800"/>
              </a:lnSpc>
            </a:pPr>
            <a:r>
              <a:rPr lang="en-US" sz="7000">
                <a:solidFill>
                  <a:srgbClr val="FFFFFF"/>
                </a:solidFill>
                <a:latin typeface="Norwester"/>
              </a:rPr>
              <a:t>R</a:t>
            </a:r>
          </a:p>
        </p:txBody>
      </p:sp>
      <p:sp>
        <p:nvSpPr>
          <p:cNvPr name="TextBox 14" id="14"/>
          <p:cNvSpPr txBox="true"/>
          <p:nvPr/>
        </p:nvSpPr>
        <p:spPr>
          <a:xfrm rot="0">
            <a:off x="6803144" y="8246751"/>
            <a:ext cx="9665083" cy="905510"/>
          </a:xfrm>
          <a:prstGeom prst="rect">
            <a:avLst/>
          </a:prstGeom>
        </p:spPr>
        <p:txBody>
          <a:bodyPr anchor="t" rtlCol="false" tIns="0" lIns="0" bIns="0" rIns="0">
            <a:spAutoFit/>
          </a:bodyPr>
          <a:lstStyle/>
          <a:p>
            <a:pPr algn="l">
              <a:lnSpc>
                <a:spcPts val="3640"/>
              </a:lnSpc>
            </a:pPr>
            <a:r>
              <a:rPr lang="en-US" sz="2600">
                <a:solidFill>
                  <a:srgbClr val="FFFFFF"/>
                </a:solidFill>
                <a:latin typeface="Hero"/>
              </a:rPr>
              <a:t>Set a timeframe for achieving your goal. This creates a sense of urgency and helps you stay focused. </a:t>
            </a:r>
          </a:p>
        </p:txBody>
      </p:sp>
      <p:sp>
        <p:nvSpPr>
          <p:cNvPr name="TextBox 15" id="15"/>
          <p:cNvSpPr txBox="true"/>
          <p:nvPr/>
        </p:nvSpPr>
        <p:spPr>
          <a:xfrm rot="0">
            <a:off x="1819773" y="8045462"/>
            <a:ext cx="818853" cy="1212838"/>
          </a:xfrm>
          <a:prstGeom prst="rect">
            <a:avLst/>
          </a:prstGeom>
        </p:spPr>
        <p:txBody>
          <a:bodyPr anchor="t" rtlCol="false" tIns="0" lIns="0" bIns="0" rIns="0">
            <a:spAutoFit/>
          </a:bodyPr>
          <a:lstStyle/>
          <a:p>
            <a:pPr algn="l">
              <a:lnSpc>
                <a:spcPts val="9800"/>
              </a:lnSpc>
            </a:pPr>
            <a:r>
              <a:rPr lang="en-US" sz="7000">
                <a:solidFill>
                  <a:srgbClr val="FFFFFF"/>
                </a:solidFill>
                <a:latin typeface="Norwester"/>
              </a:rPr>
              <a:t>T</a:t>
            </a:r>
          </a:p>
        </p:txBody>
      </p:sp>
      <p:grpSp>
        <p:nvGrpSpPr>
          <p:cNvPr name="Group 16" id="16"/>
          <p:cNvGrpSpPr/>
          <p:nvPr/>
        </p:nvGrpSpPr>
        <p:grpSpPr>
          <a:xfrm rot="0">
            <a:off x="3236581" y="3111666"/>
            <a:ext cx="2743281" cy="758502"/>
            <a:chOff x="0" y="0"/>
            <a:chExt cx="3657708" cy="1011335"/>
          </a:xfrm>
        </p:grpSpPr>
        <p:grpSp>
          <p:nvGrpSpPr>
            <p:cNvPr name="Group 17" id="17"/>
            <p:cNvGrpSpPr/>
            <p:nvPr/>
          </p:nvGrpSpPr>
          <p:grpSpPr>
            <a:xfrm rot="0">
              <a:off x="0" y="0"/>
              <a:ext cx="3657708" cy="1011335"/>
              <a:chOff x="0" y="0"/>
              <a:chExt cx="722510" cy="199770"/>
            </a:xfrm>
          </p:grpSpPr>
          <p:sp>
            <p:nvSpPr>
              <p:cNvPr name="Freeform 18" id="18"/>
              <p:cNvSpPr/>
              <p:nvPr/>
            </p:nvSpPr>
            <p:spPr>
              <a:xfrm flipH="false" flipV="false" rot="0">
                <a:off x="0" y="0"/>
                <a:ext cx="722510" cy="199770"/>
              </a:xfrm>
              <a:custGeom>
                <a:avLst/>
                <a:gdLst/>
                <a:ahLst/>
                <a:cxnLst/>
                <a:rect r="r" b="b" t="t" l="l"/>
                <a:pathLst>
                  <a:path h="199770" w="722510">
                    <a:moveTo>
                      <a:pt x="0" y="0"/>
                    </a:moveTo>
                    <a:lnTo>
                      <a:pt x="722510" y="0"/>
                    </a:lnTo>
                    <a:lnTo>
                      <a:pt x="722510" y="199770"/>
                    </a:lnTo>
                    <a:lnTo>
                      <a:pt x="0" y="199770"/>
                    </a:lnTo>
                    <a:close/>
                  </a:path>
                </a:pathLst>
              </a:custGeom>
              <a:solidFill>
                <a:srgbClr val="F0A78F"/>
              </a:solidFill>
              <a:ln w="38100" cap="sq">
                <a:solidFill>
                  <a:srgbClr val="FFFFFF"/>
                </a:solidFill>
                <a:prstDash val="solid"/>
                <a:miter/>
              </a:ln>
            </p:spPr>
          </p:sp>
          <p:sp>
            <p:nvSpPr>
              <p:cNvPr name="TextBox 19" id="19"/>
              <p:cNvSpPr txBox="true"/>
              <p:nvPr/>
            </p:nvSpPr>
            <p:spPr>
              <a:xfrm>
                <a:off x="0" y="-47625"/>
                <a:ext cx="722510" cy="247395"/>
              </a:xfrm>
              <a:prstGeom prst="rect">
                <a:avLst/>
              </a:prstGeom>
            </p:spPr>
            <p:txBody>
              <a:bodyPr anchor="ctr" rtlCol="false" tIns="50800" lIns="50800" bIns="50800" rIns="50800"/>
              <a:lstStyle/>
              <a:p>
                <a:pPr algn="ctr">
                  <a:lnSpc>
                    <a:spcPts val="2645"/>
                  </a:lnSpc>
                </a:pPr>
              </a:p>
            </p:txBody>
          </p:sp>
        </p:grpSp>
        <p:sp>
          <p:nvSpPr>
            <p:cNvPr name="TextBox 20" id="20"/>
            <p:cNvSpPr txBox="true"/>
            <p:nvPr/>
          </p:nvSpPr>
          <p:spPr>
            <a:xfrm rot="0">
              <a:off x="631044" y="170278"/>
              <a:ext cx="2395619" cy="578696"/>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SPECIFIC</a:t>
              </a:r>
            </a:p>
          </p:txBody>
        </p:sp>
      </p:grpSp>
      <p:grpSp>
        <p:nvGrpSpPr>
          <p:cNvPr name="Group 21" id="21"/>
          <p:cNvGrpSpPr/>
          <p:nvPr/>
        </p:nvGrpSpPr>
        <p:grpSpPr>
          <a:xfrm rot="0">
            <a:off x="3236581" y="4420957"/>
            <a:ext cx="2743281" cy="758502"/>
            <a:chOff x="0" y="0"/>
            <a:chExt cx="3657708" cy="1011335"/>
          </a:xfrm>
        </p:grpSpPr>
        <p:grpSp>
          <p:nvGrpSpPr>
            <p:cNvPr name="Group 22" id="22"/>
            <p:cNvGrpSpPr/>
            <p:nvPr/>
          </p:nvGrpSpPr>
          <p:grpSpPr>
            <a:xfrm rot="0">
              <a:off x="0" y="0"/>
              <a:ext cx="3657708" cy="1011335"/>
              <a:chOff x="0" y="0"/>
              <a:chExt cx="722510" cy="199770"/>
            </a:xfrm>
          </p:grpSpPr>
          <p:sp>
            <p:nvSpPr>
              <p:cNvPr name="Freeform 23" id="23"/>
              <p:cNvSpPr/>
              <p:nvPr/>
            </p:nvSpPr>
            <p:spPr>
              <a:xfrm flipH="false" flipV="false" rot="0">
                <a:off x="0" y="0"/>
                <a:ext cx="722510" cy="199770"/>
              </a:xfrm>
              <a:custGeom>
                <a:avLst/>
                <a:gdLst/>
                <a:ahLst/>
                <a:cxnLst/>
                <a:rect r="r" b="b" t="t" l="l"/>
                <a:pathLst>
                  <a:path h="199770" w="722510">
                    <a:moveTo>
                      <a:pt x="0" y="0"/>
                    </a:moveTo>
                    <a:lnTo>
                      <a:pt x="722510" y="0"/>
                    </a:lnTo>
                    <a:lnTo>
                      <a:pt x="722510" y="199770"/>
                    </a:lnTo>
                    <a:lnTo>
                      <a:pt x="0" y="199770"/>
                    </a:lnTo>
                    <a:close/>
                  </a:path>
                </a:pathLst>
              </a:custGeom>
              <a:solidFill>
                <a:srgbClr val="F0A78F"/>
              </a:solidFill>
              <a:ln w="38100" cap="sq">
                <a:solidFill>
                  <a:srgbClr val="FFFFFF"/>
                </a:solidFill>
                <a:prstDash val="solid"/>
                <a:miter/>
              </a:ln>
            </p:spPr>
          </p:sp>
          <p:sp>
            <p:nvSpPr>
              <p:cNvPr name="TextBox 24" id="24"/>
              <p:cNvSpPr txBox="true"/>
              <p:nvPr/>
            </p:nvSpPr>
            <p:spPr>
              <a:xfrm>
                <a:off x="0" y="-47625"/>
                <a:ext cx="722510" cy="247395"/>
              </a:xfrm>
              <a:prstGeom prst="rect">
                <a:avLst/>
              </a:prstGeom>
            </p:spPr>
            <p:txBody>
              <a:bodyPr anchor="ctr" rtlCol="false" tIns="50800" lIns="50800" bIns="50800" rIns="50800"/>
              <a:lstStyle/>
              <a:p>
                <a:pPr algn="ctr">
                  <a:lnSpc>
                    <a:spcPts val="2645"/>
                  </a:lnSpc>
                </a:pPr>
              </a:p>
            </p:txBody>
          </p:sp>
        </p:grpSp>
        <p:sp>
          <p:nvSpPr>
            <p:cNvPr name="TextBox 25" id="25"/>
            <p:cNvSpPr txBox="true"/>
            <p:nvPr/>
          </p:nvSpPr>
          <p:spPr>
            <a:xfrm rot="0">
              <a:off x="157761" y="170278"/>
              <a:ext cx="3342186" cy="578696"/>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MEASURABLE</a:t>
              </a:r>
            </a:p>
          </p:txBody>
        </p:sp>
      </p:grpSp>
      <p:grpSp>
        <p:nvGrpSpPr>
          <p:cNvPr name="Group 26" id="26"/>
          <p:cNvGrpSpPr/>
          <p:nvPr/>
        </p:nvGrpSpPr>
        <p:grpSpPr>
          <a:xfrm rot="0">
            <a:off x="3236581" y="5730248"/>
            <a:ext cx="2743281" cy="758502"/>
            <a:chOff x="0" y="0"/>
            <a:chExt cx="3657708" cy="1011335"/>
          </a:xfrm>
        </p:grpSpPr>
        <p:grpSp>
          <p:nvGrpSpPr>
            <p:cNvPr name="Group 27" id="27"/>
            <p:cNvGrpSpPr/>
            <p:nvPr/>
          </p:nvGrpSpPr>
          <p:grpSpPr>
            <a:xfrm rot="0">
              <a:off x="0" y="0"/>
              <a:ext cx="3657708" cy="1011335"/>
              <a:chOff x="0" y="0"/>
              <a:chExt cx="722510" cy="199770"/>
            </a:xfrm>
          </p:grpSpPr>
          <p:sp>
            <p:nvSpPr>
              <p:cNvPr name="Freeform 28" id="28"/>
              <p:cNvSpPr/>
              <p:nvPr/>
            </p:nvSpPr>
            <p:spPr>
              <a:xfrm flipH="false" flipV="false" rot="0">
                <a:off x="0" y="0"/>
                <a:ext cx="722510" cy="199770"/>
              </a:xfrm>
              <a:custGeom>
                <a:avLst/>
                <a:gdLst/>
                <a:ahLst/>
                <a:cxnLst/>
                <a:rect r="r" b="b" t="t" l="l"/>
                <a:pathLst>
                  <a:path h="199770" w="722510">
                    <a:moveTo>
                      <a:pt x="0" y="0"/>
                    </a:moveTo>
                    <a:lnTo>
                      <a:pt x="722510" y="0"/>
                    </a:lnTo>
                    <a:lnTo>
                      <a:pt x="722510" y="199770"/>
                    </a:lnTo>
                    <a:lnTo>
                      <a:pt x="0" y="199770"/>
                    </a:lnTo>
                    <a:close/>
                  </a:path>
                </a:pathLst>
              </a:custGeom>
              <a:solidFill>
                <a:srgbClr val="F0A78F"/>
              </a:solidFill>
              <a:ln w="38100" cap="sq">
                <a:solidFill>
                  <a:srgbClr val="FFFFFF"/>
                </a:solidFill>
                <a:prstDash val="solid"/>
                <a:miter/>
              </a:ln>
            </p:spPr>
          </p:sp>
          <p:sp>
            <p:nvSpPr>
              <p:cNvPr name="TextBox 29" id="29"/>
              <p:cNvSpPr txBox="true"/>
              <p:nvPr/>
            </p:nvSpPr>
            <p:spPr>
              <a:xfrm>
                <a:off x="0" y="-47625"/>
                <a:ext cx="722510" cy="247395"/>
              </a:xfrm>
              <a:prstGeom prst="rect">
                <a:avLst/>
              </a:prstGeom>
            </p:spPr>
            <p:txBody>
              <a:bodyPr anchor="ctr" rtlCol="false" tIns="50800" lIns="50800" bIns="50800" rIns="50800"/>
              <a:lstStyle/>
              <a:p>
                <a:pPr algn="ctr">
                  <a:lnSpc>
                    <a:spcPts val="2645"/>
                  </a:lnSpc>
                </a:pPr>
              </a:p>
            </p:txBody>
          </p:sp>
        </p:grpSp>
        <p:sp>
          <p:nvSpPr>
            <p:cNvPr name="TextBox 30" id="30"/>
            <p:cNvSpPr txBox="true"/>
            <p:nvPr/>
          </p:nvSpPr>
          <p:spPr>
            <a:xfrm rot="0">
              <a:off x="157761" y="170278"/>
              <a:ext cx="3342186" cy="578696"/>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ACHIEVABLE</a:t>
              </a:r>
            </a:p>
          </p:txBody>
        </p:sp>
      </p:grpSp>
      <p:grpSp>
        <p:nvGrpSpPr>
          <p:cNvPr name="Group 31" id="31"/>
          <p:cNvGrpSpPr/>
          <p:nvPr/>
        </p:nvGrpSpPr>
        <p:grpSpPr>
          <a:xfrm rot="0">
            <a:off x="3236581" y="7039539"/>
            <a:ext cx="2743281" cy="758502"/>
            <a:chOff x="0" y="0"/>
            <a:chExt cx="3657708" cy="1011335"/>
          </a:xfrm>
        </p:grpSpPr>
        <p:grpSp>
          <p:nvGrpSpPr>
            <p:cNvPr name="Group 32" id="32"/>
            <p:cNvGrpSpPr/>
            <p:nvPr/>
          </p:nvGrpSpPr>
          <p:grpSpPr>
            <a:xfrm rot="0">
              <a:off x="0" y="0"/>
              <a:ext cx="3657708" cy="1011335"/>
              <a:chOff x="0" y="0"/>
              <a:chExt cx="722510" cy="199770"/>
            </a:xfrm>
          </p:grpSpPr>
          <p:sp>
            <p:nvSpPr>
              <p:cNvPr name="Freeform 33" id="33"/>
              <p:cNvSpPr/>
              <p:nvPr/>
            </p:nvSpPr>
            <p:spPr>
              <a:xfrm flipH="false" flipV="false" rot="0">
                <a:off x="0" y="0"/>
                <a:ext cx="722510" cy="199770"/>
              </a:xfrm>
              <a:custGeom>
                <a:avLst/>
                <a:gdLst/>
                <a:ahLst/>
                <a:cxnLst/>
                <a:rect r="r" b="b" t="t" l="l"/>
                <a:pathLst>
                  <a:path h="199770" w="722510">
                    <a:moveTo>
                      <a:pt x="0" y="0"/>
                    </a:moveTo>
                    <a:lnTo>
                      <a:pt x="722510" y="0"/>
                    </a:lnTo>
                    <a:lnTo>
                      <a:pt x="722510" y="199770"/>
                    </a:lnTo>
                    <a:lnTo>
                      <a:pt x="0" y="199770"/>
                    </a:lnTo>
                    <a:close/>
                  </a:path>
                </a:pathLst>
              </a:custGeom>
              <a:solidFill>
                <a:srgbClr val="F0A78F"/>
              </a:solidFill>
              <a:ln w="38100" cap="sq">
                <a:solidFill>
                  <a:srgbClr val="FFFFFF"/>
                </a:solidFill>
                <a:prstDash val="solid"/>
                <a:miter/>
              </a:ln>
            </p:spPr>
          </p:sp>
          <p:sp>
            <p:nvSpPr>
              <p:cNvPr name="TextBox 34" id="34"/>
              <p:cNvSpPr txBox="true"/>
              <p:nvPr/>
            </p:nvSpPr>
            <p:spPr>
              <a:xfrm>
                <a:off x="0" y="-47625"/>
                <a:ext cx="722510" cy="247395"/>
              </a:xfrm>
              <a:prstGeom prst="rect">
                <a:avLst/>
              </a:prstGeom>
            </p:spPr>
            <p:txBody>
              <a:bodyPr anchor="ctr" rtlCol="false" tIns="50800" lIns="50800" bIns="50800" rIns="50800"/>
              <a:lstStyle/>
              <a:p>
                <a:pPr algn="ctr">
                  <a:lnSpc>
                    <a:spcPts val="2645"/>
                  </a:lnSpc>
                </a:pPr>
              </a:p>
            </p:txBody>
          </p:sp>
        </p:grpSp>
        <p:sp>
          <p:nvSpPr>
            <p:cNvPr name="TextBox 35" id="35"/>
            <p:cNvSpPr txBox="true"/>
            <p:nvPr/>
          </p:nvSpPr>
          <p:spPr>
            <a:xfrm rot="0">
              <a:off x="157761" y="170278"/>
              <a:ext cx="3342186" cy="578696"/>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RELEVANT</a:t>
              </a:r>
            </a:p>
          </p:txBody>
        </p:sp>
      </p:grpSp>
      <p:grpSp>
        <p:nvGrpSpPr>
          <p:cNvPr name="Group 36" id="36"/>
          <p:cNvGrpSpPr/>
          <p:nvPr/>
        </p:nvGrpSpPr>
        <p:grpSpPr>
          <a:xfrm rot="0">
            <a:off x="3236581" y="8348830"/>
            <a:ext cx="2743281" cy="758502"/>
            <a:chOff x="0" y="0"/>
            <a:chExt cx="3657708" cy="1011335"/>
          </a:xfrm>
        </p:grpSpPr>
        <p:grpSp>
          <p:nvGrpSpPr>
            <p:cNvPr name="Group 37" id="37"/>
            <p:cNvGrpSpPr/>
            <p:nvPr/>
          </p:nvGrpSpPr>
          <p:grpSpPr>
            <a:xfrm rot="0">
              <a:off x="0" y="0"/>
              <a:ext cx="3657708" cy="1011335"/>
              <a:chOff x="0" y="0"/>
              <a:chExt cx="722510" cy="199770"/>
            </a:xfrm>
          </p:grpSpPr>
          <p:sp>
            <p:nvSpPr>
              <p:cNvPr name="Freeform 38" id="38"/>
              <p:cNvSpPr/>
              <p:nvPr/>
            </p:nvSpPr>
            <p:spPr>
              <a:xfrm flipH="false" flipV="false" rot="0">
                <a:off x="0" y="0"/>
                <a:ext cx="722510" cy="199770"/>
              </a:xfrm>
              <a:custGeom>
                <a:avLst/>
                <a:gdLst/>
                <a:ahLst/>
                <a:cxnLst/>
                <a:rect r="r" b="b" t="t" l="l"/>
                <a:pathLst>
                  <a:path h="199770" w="722510">
                    <a:moveTo>
                      <a:pt x="0" y="0"/>
                    </a:moveTo>
                    <a:lnTo>
                      <a:pt x="722510" y="0"/>
                    </a:lnTo>
                    <a:lnTo>
                      <a:pt x="722510" y="199770"/>
                    </a:lnTo>
                    <a:lnTo>
                      <a:pt x="0" y="199770"/>
                    </a:lnTo>
                    <a:close/>
                  </a:path>
                </a:pathLst>
              </a:custGeom>
              <a:solidFill>
                <a:srgbClr val="F0A78F"/>
              </a:solidFill>
              <a:ln w="38100" cap="sq">
                <a:solidFill>
                  <a:srgbClr val="FFFFFF"/>
                </a:solidFill>
                <a:prstDash val="solid"/>
                <a:miter/>
              </a:ln>
            </p:spPr>
          </p:sp>
          <p:sp>
            <p:nvSpPr>
              <p:cNvPr name="TextBox 39" id="39"/>
              <p:cNvSpPr txBox="true"/>
              <p:nvPr/>
            </p:nvSpPr>
            <p:spPr>
              <a:xfrm>
                <a:off x="0" y="-47625"/>
                <a:ext cx="722510" cy="247395"/>
              </a:xfrm>
              <a:prstGeom prst="rect">
                <a:avLst/>
              </a:prstGeom>
            </p:spPr>
            <p:txBody>
              <a:bodyPr anchor="ctr" rtlCol="false" tIns="50800" lIns="50800" bIns="50800" rIns="50800"/>
              <a:lstStyle/>
              <a:p>
                <a:pPr algn="ctr">
                  <a:lnSpc>
                    <a:spcPts val="2645"/>
                  </a:lnSpc>
                </a:pPr>
              </a:p>
            </p:txBody>
          </p:sp>
        </p:grpSp>
        <p:sp>
          <p:nvSpPr>
            <p:cNvPr name="TextBox 40" id="40"/>
            <p:cNvSpPr txBox="true"/>
            <p:nvPr/>
          </p:nvSpPr>
          <p:spPr>
            <a:xfrm rot="0">
              <a:off x="157761" y="170278"/>
              <a:ext cx="3342186" cy="578696"/>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TIME BOUND</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grpSp>
        <p:nvGrpSpPr>
          <p:cNvPr name="Group 5" id="5"/>
          <p:cNvGrpSpPr/>
          <p:nvPr/>
        </p:nvGrpSpPr>
        <p:grpSpPr>
          <a:xfrm rot="0">
            <a:off x="1473087" y="5632060"/>
            <a:ext cx="7306476" cy="3626240"/>
            <a:chOff x="0" y="0"/>
            <a:chExt cx="1924339" cy="955059"/>
          </a:xfrm>
        </p:grpSpPr>
        <p:sp>
          <p:nvSpPr>
            <p:cNvPr name="Freeform 6" id="6"/>
            <p:cNvSpPr/>
            <p:nvPr/>
          </p:nvSpPr>
          <p:spPr>
            <a:xfrm flipH="false" flipV="false" rot="0">
              <a:off x="0" y="0"/>
              <a:ext cx="1924339" cy="955059"/>
            </a:xfrm>
            <a:custGeom>
              <a:avLst/>
              <a:gdLst/>
              <a:ahLst/>
              <a:cxnLst/>
              <a:rect r="r" b="b" t="t" l="l"/>
              <a:pathLst>
                <a:path h="955059" w="1924339">
                  <a:moveTo>
                    <a:pt x="0" y="0"/>
                  </a:moveTo>
                  <a:lnTo>
                    <a:pt x="1924339" y="0"/>
                  </a:lnTo>
                  <a:lnTo>
                    <a:pt x="1924339" y="955059"/>
                  </a:lnTo>
                  <a:lnTo>
                    <a:pt x="0" y="955059"/>
                  </a:lnTo>
                  <a:close/>
                </a:path>
              </a:pathLst>
            </a:custGeom>
            <a:solidFill>
              <a:srgbClr val="BFA1C8"/>
            </a:solidFill>
            <a:ln w="38100" cap="sq">
              <a:solidFill>
                <a:srgbClr val="FFFFFF"/>
              </a:solidFill>
              <a:prstDash val="solid"/>
              <a:miter/>
            </a:ln>
          </p:spPr>
        </p:sp>
        <p:sp>
          <p:nvSpPr>
            <p:cNvPr name="TextBox 7" id="7"/>
            <p:cNvSpPr txBox="true"/>
            <p:nvPr/>
          </p:nvSpPr>
          <p:spPr>
            <a:xfrm>
              <a:off x="0" y="-47625"/>
              <a:ext cx="1924339" cy="1002684"/>
            </a:xfrm>
            <a:prstGeom prst="rect">
              <a:avLst/>
            </a:prstGeom>
          </p:spPr>
          <p:txBody>
            <a:bodyPr anchor="ctr" rtlCol="false" tIns="50800" lIns="50800" bIns="50800" rIns="50800"/>
            <a:lstStyle/>
            <a:p>
              <a:pPr algn="ctr">
                <a:lnSpc>
                  <a:spcPts val="2645"/>
                </a:lnSpc>
              </a:pPr>
            </a:p>
          </p:txBody>
        </p:sp>
      </p:grpSp>
      <p:grpSp>
        <p:nvGrpSpPr>
          <p:cNvPr name="Group 8" id="8"/>
          <p:cNvGrpSpPr/>
          <p:nvPr/>
        </p:nvGrpSpPr>
        <p:grpSpPr>
          <a:xfrm rot="0">
            <a:off x="9508286" y="5632060"/>
            <a:ext cx="7306627" cy="3626240"/>
            <a:chOff x="0" y="0"/>
            <a:chExt cx="1924379" cy="955059"/>
          </a:xfrm>
        </p:grpSpPr>
        <p:sp>
          <p:nvSpPr>
            <p:cNvPr name="Freeform 9" id="9"/>
            <p:cNvSpPr/>
            <p:nvPr/>
          </p:nvSpPr>
          <p:spPr>
            <a:xfrm flipH="false" flipV="false" rot="0">
              <a:off x="0" y="0"/>
              <a:ext cx="1924379" cy="955059"/>
            </a:xfrm>
            <a:custGeom>
              <a:avLst/>
              <a:gdLst/>
              <a:ahLst/>
              <a:cxnLst/>
              <a:rect r="r" b="b" t="t" l="l"/>
              <a:pathLst>
                <a:path h="955059" w="1924379">
                  <a:moveTo>
                    <a:pt x="0" y="0"/>
                  </a:moveTo>
                  <a:lnTo>
                    <a:pt x="1924379" y="0"/>
                  </a:lnTo>
                  <a:lnTo>
                    <a:pt x="1924379" y="955059"/>
                  </a:lnTo>
                  <a:lnTo>
                    <a:pt x="0" y="955059"/>
                  </a:lnTo>
                  <a:close/>
                </a:path>
              </a:pathLst>
            </a:custGeom>
            <a:solidFill>
              <a:srgbClr val="BFA1C8"/>
            </a:solidFill>
            <a:ln w="38100" cap="sq">
              <a:solidFill>
                <a:srgbClr val="FFFFFF"/>
              </a:solidFill>
              <a:prstDash val="solid"/>
              <a:miter/>
            </a:ln>
          </p:spPr>
        </p:sp>
        <p:sp>
          <p:nvSpPr>
            <p:cNvPr name="TextBox 10" id="10"/>
            <p:cNvSpPr txBox="true"/>
            <p:nvPr/>
          </p:nvSpPr>
          <p:spPr>
            <a:xfrm>
              <a:off x="0" y="-47625"/>
              <a:ext cx="1924379" cy="1002684"/>
            </a:xfrm>
            <a:prstGeom prst="rect">
              <a:avLst/>
            </a:prstGeom>
          </p:spPr>
          <p:txBody>
            <a:bodyPr anchor="ctr" rtlCol="false" tIns="50800" lIns="50800" bIns="50800" rIns="50800"/>
            <a:lstStyle/>
            <a:p>
              <a:pPr algn="ctr">
                <a:lnSpc>
                  <a:spcPts val="2645"/>
                </a:lnSpc>
              </a:pPr>
            </a:p>
          </p:txBody>
        </p:sp>
      </p:grpSp>
      <p:sp>
        <p:nvSpPr>
          <p:cNvPr name="Freeform 11" id="11"/>
          <p:cNvSpPr/>
          <p:nvPr/>
        </p:nvSpPr>
        <p:spPr>
          <a:xfrm flipH="false" flipV="false" rot="2819520">
            <a:off x="660381" y="767955"/>
            <a:ext cx="2476911" cy="2926926"/>
          </a:xfrm>
          <a:custGeom>
            <a:avLst/>
            <a:gdLst/>
            <a:ahLst/>
            <a:cxnLst/>
            <a:rect r="r" b="b" t="t" l="l"/>
            <a:pathLst>
              <a:path h="2926926" w="2476911">
                <a:moveTo>
                  <a:pt x="0" y="0"/>
                </a:moveTo>
                <a:lnTo>
                  <a:pt x="2476911" y="0"/>
                </a:lnTo>
                <a:lnTo>
                  <a:pt x="2476911" y="2926926"/>
                </a:lnTo>
                <a:lnTo>
                  <a:pt x="0" y="292692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3754523" y="1105356"/>
            <a:ext cx="10778954" cy="1566544"/>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TIME MANAGEMENT</a:t>
            </a:r>
          </a:p>
        </p:txBody>
      </p:sp>
      <p:sp>
        <p:nvSpPr>
          <p:cNvPr name="TextBox 13" id="13"/>
          <p:cNvSpPr txBox="true"/>
          <p:nvPr/>
        </p:nvSpPr>
        <p:spPr>
          <a:xfrm rot="0">
            <a:off x="2851619" y="3138626"/>
            <a:ext cx="12584763" cy="905510"/>
          </a:xfrm>
          <a:prstGeom prst="rect">
            <a:avLst/>
          </a:prstGeom>
        </p:spPr>
        <p:txBody>
          <a:bodyPr anchor="t" rtlCol="false" tIns="0" lIns="0" bIns="0" rIns="0">
            <a:spAutoFit/>
          </a:bodyPr>
          <a:lstStyle/>
          <a:p>
            <a:pPr algn="ctr">
              <a:lnSpc>
                <a:spcPts val="3640"/>
              </a:lnSpc>
            </a:pPr>
            <a:r>
              <a:rPr lang="en-US" sz="2600">
                <a:solidFill>
                  <a:srgbClr val="FFFFFF"/>
                </a:solidFill>
                <a:latin typeface="Hero"/>
              </a:rPr>
              <a:t>Now that we understand the importance of setting goals, let's explore effective time management techniques. Two widely used methods are:</a:t>
            </a:r>
          </a:p>
        </p:txBody>
      </p:sp>
      <p:sp>
        <p:nvSpPr>
          <p:cNvPr name="TextBox 14" id="14"/>
          <p:cNvSpPr txBox="true"/>
          <p:nvPr/>
        </p:nvSpPr>
        <p:spPr>
          <a:xfrm rot="0">
            <a:off x="9508286" y="4584379"/>
            <a:ext cx="7306627" cy="762000"/>
          </a:xfrm>
          <a:prstGeom prst="rect">
            <a:avLst/>
          </a:prstGeom>
        </p:spPr>
        <p:txBody>
          <a:bodyPr anchor="t" rtlCol="false" tIns="0" lIns="0" bIns="0" rIns="0">
            <a:spAutoFit/>
          </a:bodyPr>
          <a:lstStyle/>
          <a:p>
            <a:pPr algn="ctr">
              <a:lnSpc>
                <a:spcPts val="6299"/>
              </a:lnSpc>
            </a:pPr>
            <a:r>
              <a:rPr lang="en-US" sz="4500">
                <a:solidFill>
                  <a:srgbClr val="FFFFFF"/>
                </a:solidFill>
                <a:latin typeface="Norwester"/>
              </a:rPr>
              <a:t>studying in intervals</a:t>
            </a:r>
          </a:p>
        </p:txBody>
      </p:sp>
      <p:sp>
        <p:nvSpPr>
          <p:cNvPr name="TextBox 15" id="15"/>
          <p:cNvSpPr txBox="true"/>
          <p:nvPr/>
        </p:nvSpPr>
        <p:spPr>
          <a:xfrm rot="0">
            <a:off x="1473087" y="4579784"/>
            <a:ext cx="7306476" cy="762000"/>
          </a:xfrm>
          <a:prstGeom prst="rect">
            <a:avLst/>
          </a:prstGeom>
        </p:spPr>
        <p:txBody>
          <a:bodyPr anchor="t" rtlCol="false" tIns="0" lIns="0" bIns="0" rIns="0">
            <a:spAutoFit/>
          </a:bodyPr>
          <a:lstStyle/>
          <a:p>
            <a:pPr algn="ctr">
              <a:lnSpc>
                <a:spcPts val="6299"/>
              </a:lnSpc>
            </a:pPr>
            <a:r>
              <a:rPr lang="en-US" sz="4500">
                <a:solidFill>
                  <a:srgbClr val="FFFFFF"/>
                </a:solidFill>
                <a:latin typeface="Norwester"/>
              </a:rPr>
              <a:t>creating a schedule</a:t>
            </a:r>
          </a:p>
        </p:txBody>
      </p:sp>
      <p:sp>
        <p:nvSpPr>
          <p:cNvPr name="TextBox 16" id="16"/>
          <p:cNvSpPr txBox="true"/>
          <p:nvPr/>
        </p:nvSpPr>
        <p:spPr>
          <a:xfrm rot="0">
            <a:off x="10199801" y="5951660"/>
            <a:ext cx="5923597" cy="29298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Break down your study time into intervals, usually 25-35 minutes, separated by short 5-10 minute breaks. This technique capitalises on the concept of focused bursts of productivity, allowing you to maintain concentration and prevent burnout.</a:t>
            </a:r>
          </a:p>
        </p:txBody>
      </p:sp>
      <p:sp>
        <p:nvSpPr>
          <p:cNvPr name="TextBox 17" id="17"/>
          <p:cNvSpPr txBox="true"/>
          <p:nvPr/>
        </p:nvSpPr>
        <p:spPr>
          <a:xfrm rot="0">
            <a:off x="2164522" y="5951660"/>
            <a:ext cx="5923606" cy="2929889"/>
          </a:xfrm>
          <a:prstGeom prst="rect">
            <a:avLst/>
          </a:prstGeom>
        </p:spPr>
        <p:txBody>
          <a:bodyPr anchor="t" rtlCol="false" tIns="0" lIns="0" bIns="0" rIns="0">
            <a:spAutoFit/>
          </a:bodyPr>
          <a:lstStyle/>
          <a:p>
            <a:pPr algn="ctr">
              <a:lnSpc>
                <a:spcPts val="3360"/>
              </a:lnSpc>
            </a:pPr>
            <a:r>
              <a:rPr lang="en-US" sz="2400">
                <a:solidFill>
                  <a:srgbClr val="FFFFFF"/>
                </a:solidFill>
                <a:latin typeface="Hero"/>
              </a:rPr>
              <a:t>A weekly schedule provides a structured overview of your time commitments. By allocating specific time slots for classes, study sessions, extracurricular activities, and leisure, you gain a clearer understanding of where your time goes and how to optimise it.</a:t>
            </a:r>
          </a:p>
        </p:txBody>
      </p:sp>
      <p:sp>
        <p:nvSpPr>
          <p:cNvPr name="Freeform 18" id="18"/>
          <p:cNvSpPr/>
          <p:nvPr/>
        </p:nvSpPr>
        <p:spPr>
          <a:xfrm flipH="true" flipV="false" rot="-2820000">
            <a:off x="15134611" y="842423"/>
            <a:ext cx="2476911" cy="2926926"/>
          </a:xfrm>
          <a:custGeom>
            <a:avLst/>
            <a:gdLst/>
            <a:ahLst/>
            <a:cxnLst/>
            <a:rect r="r" b="b" t="t" l="l"/>
            <a:pathLst>
              <a:path h="2926926" w="2476911">
                <a:moveTo>
                  <a:pt x="2476911" y="0"/>
                </a:moveTo>
                <a:lnTo>
                  <a:pt x="0" y="0"/>
                </a:lnTo>
                <a:lnTo>
                  <a:pt x="0" y="2926926"/>
                </a:lnTo>
                <a:lnTo>
                  <a:pt x="2476911" y="2926926"/>
                </a:lnTo>
                <a:lnTo>
                  <a:pt x="2476911"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TextBox 5" id="5"/>
          <p:cNvSpPr txBox="true"/>
          <p:nvPr/>
        </p:nvSpPr>
        <p:spPr>
          <a:xfrm rot="0">
            <a:off x="5803655" y="2533528"/>
            <a:ext cx="6680689" cy="1566544"/>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your turn</a:t>
            </a:r>
          </a:p>
        </p:txBody>
      </p:sp>
      <p:sp>
        <p:nvSpPr>
          <p:cNvPr name="TextBox 6" id="6"/>
          <p:cNvSpPr txBox="true"/>
          <p:nvPr/>
        </p:nvSpPr>
        <p:spPr>
          <a:xfrm rot="0">
            <a:off x="4974948" y="4668788"/>
            <a:ext cx="8338105" cy="2462530"/>
          </a:xfrm>
          <a:prstGeom prst="rect">
            <a:avLst/>
          </a:prstGeom>
        </p:spPr>
        <p:txBody>
          <a:bodyPr anchor="t" rtlCol="false" tIns="0" lIns="0" bIns="0" rIns="0">
            <a:spAutoFit/>
          </a:bodyPr>
          <a:lstStyle/>
          <a:p>
            <a:pPr algn="ctr">
              <a:lnSpc>
                <a:spcPts val="3920"/>
              </a:lnSpc>
            </a:pPr>
            <a:r>
              <a:rPr lang="en-US" sz="2800">
                <a:solidFill>
                  <a:srgbClr val="FFFFFF"/>
                </a:solidFill>
                <a:latin typeface="Hero"/>
              </a:rPr>
              <a:t>Locate a copy of a blank study schedule and block out your commitments  for the week e.g. school, sport, extracurricular activities, work etc. Then look for blocks of free time you might allocate for homework and/or study sessions. </a:t>
            </a:r>
          </a:p>
        </p:txBody>
      </p:sp>
      <p:sp>
        <p:nvSpPr>
          <p:cNvPr name="Freeform 7" id="7"/>
          <p:cNvSpPr/>
          <p:nvPr/>
        </p:nvSpPr>
        <p:spPr>
          <a:xfrm flipH="false" flipV="false" rot="1981597">
            <a:off x="15634571" y="7072690"/>
            <a:ext cx="2608815" cy="3604581"/>
          </a:xfrm>
          <a:custGeom>
            <a:avLst/>
            <a:gdLst/>
            <a:ahLst/>
            <a:cxnLst/>
            <a:rect r="r" b="b" t="t" l="l"/>
            <a:pathLst>
              <a:path h="3604581" w="2608815">
                <a:moveTo>
                  <a:pt x="0" y="0"/>
                </a:moveTo>
                <a:lnTo>
                  <a:pt x="2608815" y="0"/>
                </a:lnTo>
                <a:lnTo>
                  <a:pt x="2608815" y="3604581"/>
                </a:lnTo>
                <a:lnTo>
                  <a:pt x="0" y="36045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4868" y="1028700"/>
            <a:ext cx="2227136" cy="4114800"/>
          </a:xfrm>
          <a:custGeom>
            <a:avLst/>
            <a:gdLst/>
            <a:ahLst/>
            <a:cxnLst/>
            <a:rect r="r" b="b" t="t" l="l"/>
            <a:pathLst>
              <a:path h="4114800" w="2227136">
                <a:moveTo>
                  <a:pt x="0" y="0"/>
                </a:moveTo>
                <a:lnTo>
                  <a:pt x="2227136" y="0"/>
                </a:lnTo>
                <a:lnTo>
                  <a:pt x="222713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2142268" y="-1742560"/>
            <a:ext cx="2812695" cy="4828660"/>
          </a:xfrm>
          <a:custGeom>
            <a:avLst/>
            <a:gdLst/>
            <a:ahLst/>
            <a:cxnLst/>
            <a:rect r="r" b="b" t="t" l="l"/>
            <a:pathLst>
              <a:path h="4828660" w="2812695">
                <a:moveTo>
                  <a:pt x="0" y="0"/>
                </a:moveTo>
                <a:lnTo>
                  <a:pt x="2812694" y="0"/>
                </a:lnTo>
                <a:lnTo>
                  <a:pt x="2812694" y="4828660"/>
                </a:lnTo>
                <a:lnTo>
                  <a:pt x="0" y="482866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TextBox 5" id="5"/>
          <p:cNvSpPr txBox="true"/>
          <p:nvPr/>
        </p:nvSpPr>
        <p:spPr>
          <a:xfrm rot="0">
            <a:off x="1510592" y="3080427"/>
            <a:ext cx="9504431" cy="5996305"/>
          </a:xfrm>
          <a:prstGeom prst="rect">
            <a:avLst/>
          </a:prstGeom>
        </p:spPr>
        <p:txBody>
          <a:bodyPr anchor="t" rtlCol="false" tIns="0" lIns="0" bIns="0" rIns="0">
            <a:spAutoFit/>
          </a:bodyPr>
          <a:lstStyle/>
          <a:p>
            <a:pPr algn="l">
              <a:lnSpc>
                <a:spcPts val="3380"/>
              </a:lnSpc>
            </a:pPr>
            <a:r>
              <a:rPr lang="en-US" sz="2600">
                <a:solidFill>
                  <a:srgbClr val="FFFFFF"/>
                </a:solidFill>
                <a:latin typeface="Hero"/>
              </a:rPr>
              <a:t>Now, let’s move onto some important classroom skills! </a:t>
            </a:r>
          </a:p>
          <a:p>
            <a:pPr algn="l">
              <a:lnSpc>
                <a:spcPts val="3380"/>
              </a:lnSpc>
            </a:pPr>
            <a:r>
              <a:rPr lang="en-US" sz="2600">
                <a:solidFill>
                  <a:srgbClr val="FFFFFF"/>
                </a:solidFill>
                <a:latin typeface="Hero"/>
              </a:rPr>
              <a:t>In senior school, where academic content becomes more complex and students are preparing for higher education or the workforce, active listening is a foundational skill that supports academic success, social development, and the cultivation of essential skills for future endeavours.</a:t>
            </a:r>
          </a:p>
          <a:p>
            <a:pPr algn="l">
              <a:lnSpc>
                <a:spcPts val="3380"/>
              </a:lnSpc>
            </a:pPr>
          </a:p>
          <a:p>
            <a:pPr algn="l">
              <a:lnSpc>
                <a:spcPts val="3380"/>
              </a:lnSpc>
            </a:pPr>
            <a:r>
              <a:rPr lang="en-US" sz="2600">
                <a:solidFill>
                  <a:srgbClr val="FFFFFF"/>
                </a:solidFill>
                <a:latin typeface="Hero"/>
              </a:rPr>
              <a:t>Active listening is a communication skill that involves fully focusing, understanding, and responding to a speaker in a thoughtful and engaged manner. It goes beyond simply hearing words; it requires concentration, processing, and providing feedback to the speaker through clarifying questions. This ensures a deeper understanding, engagement and retention of the topic studied. </a:t>
            </a:r>
          </a:p>
        </p:txBody>
      </p:sp>
      <p:sp>
        <p:nvSpPr>
          <p:cNvPr name="Freeform 6" id="6"/>
          <p:cNvSpPr/>
          <p:nvPr/>
        </p:nvSpPr>
        <p:spPr>
          <a:xfrm flipH="false" flipV="false" rot="0">
            <a:off x="11628046" y="1028700"/>
            <a:ext cx="5626989" cy="8229600"/>
          </a:xfrm>
          <a:custGeom>
            <a:avLst/>
            <a:gdLst/>
            <a:ahLst/>
            <a:cxnLst/>
            <a:rect r="r" b="b" t="t" l="l"/>
            <a:pathLst>
              <a:path h="8229600" w="5626989">
                <a:moveTo>
                  <a:pt x="0" y="0"/>
                </a:moveTo>
                <a:lnTo>
                  <a:pt x="5626989" y="0"/>
                </a:lnTo>
                <a:lnTo>
                  <a:pt x="5626989" y="8229600"/>
                </a:lnTo>
                <a:lnTo>
                  <a:pt x="0" y="82296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7" id="7"/>
          <p:cNvSpPr txBox="true"/>
          <p:nvPr/>
        </p:nvSpPr>
        <p:spPr>
          <a:xfrm rot="0">
            <a:off x="1510592" y="1057198"/>
            <a:ext cx="9504431" cy="1566544"/>
          </a:xfrm>
          <a:prstGeom prst="rect">
            <a:avLst/>
          </a:prstGeom>
        </p:spPr>
        <p:txBody>
          <a:bodyPr anchor="t" rtlCol="false" tIns="0" lIns="0" bIns="0" rIns="0">
            <a:spAutoFit/>
          </a:bodyPr>
          <a:lstStyle/>
          <a:p>
            <a:pPr algn="l">
              <a:lnSpc>
                <a:spcPts val="12880"/>
              </a:lnSpc>
            </a:pPr>
            <a:r>
              <a:rPr lang="en-US" sz="9200">
                <a:solidFill>
                  <a:srgbClr val="FFFFFF"/>
                </a:solidFill>
                <a:latin typeface="Norwester"/>
              </a:rPr>
              <a:t>active listening</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grpSp>
        <p:nvGrpSpPr>
          <p:cNvPr name="Group 5" id="5"/>
          <p:cNvGrpSpPr/>
          <p:nvPr/>
        </p:nvGrpSpPr>
        <p:grpSpPr>
          <a:xfrm rot="0">
            <a:off x="1373573" y="3549520"/>
            <a:ext cx="4814464" cy="2381250"/>
            <a:chOff x="0" y="0"/>
            <a:chExt cx="1268007" cy="627160"/>
          </a:xfrm>
        </p:grpSpPr>
        <p:sp>
          <p:nvSpPr>
            <p:cNvPr name="Freeform 6" id="6"/>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E8BE79"/>
            </a:solidFill>
            <a:ln w="38100" cap="sq">
              <a:solidFill>
                <a:srgbClr val="FFFFFF"/>
              </a:solidFill>
              <a:prstDash val="solid"/>
              <a:miter/>
            </a:ln>
          </p:spPr>
        </p:sp>
        <p:sp>
          <p:nvSpPr>
            <p:cNvPr name="TextBox 7" id="7"/>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grpSp>
        <p:nvGrpSpPr>
          <p:cNvPr name="Group 8" id="8"/>
          <p:cNvGrpSpPr/>
          <p:nvPr/>
        </p:nvGrpSpPr>
        <p:grpSpPr>
          <a:xfrm rot="0">
            <a:off x="6722393" y="3549520"/>
            <a:ext cx="4814464" cy="2381250"/>
            <a:chOff x="0" y="0"/>
            <a:chExt cx="1268007" cy="627160"/>
          </a:xfrm>
        </p:grpSpPr>
        <p:sp>
          <p:nvSpPr>
            <p:cNvPr name="Freeform 9" id="9"/>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E8BE79"/>
            </a:solidFill>
            <a:ln w="38100" cap="sq">
              <a:solidFill>
                <a:srgbClr val="FFFFFF"/>
              </a:solidFill>
              <a:prstDash val="solid"/>
              <a:miter/>
            </a:ln>
          </p:spPr>
        </p:sp>
        <p:sp>
          <p:nvSpPr>
            <p:cNvPr name="TextBox 10" id="10"/>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grpSp>
        <p:nvGrpSpPr>
          <p:cNvPr name="Group 11" id="11"/>
          <p:cNvGrpSpPr/>
          <p:nvPr/>
        </p:nvGrpSpPr>
        <p:grpSpPr>
          <a:xfrm rot="0">
            <a:off x="12071213" y="3549520"/>
            <a:ext cx="4814464" cy="2381250"/>
            <a:chOff x="0" y="0"/>
            <a:chExt cx="1268007" cy="627160"/>
          </a:xfrm>
        </p:grpSpPr>
        <p:sp>
          <p:nvSpPr>
            <p:cNvPr name="Freeform 12" id="12"/>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E8BE79"/>
            </a:solidFill>
            <a:ln w="38100" cap="sq">
              <a:solidFill>
                <a:srgbClr val="FFFFFF"/>
              </a:solidFill>
              <a:prstDash val="solid"/>
              <a:miter/>
            </a:ln>
          </p:spPr>
        </p:sp>
        <p:sp>
          <p:nvSpPr>
            <p:cNvPr name="TextBox 13" id="13"/>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grpSp>
        <p:nvGrpSpPr>
          <p:cNvPr name="Group 14" id="14"/>
          <p:cNvGrpSpPr/>
          <p:nvPr/>
        </p:nvGrpSpPr>
        <p:grpSpPr>
          <a:xfrm rot="0">
            <a:off x="1373573" y="6877050"/>
            <a:ext cx="4814464" cy="2381250"/>
            <a:chOff x="0" y="0"/>
            <a:chExt cx="1268007" cy="627160"/>
          </a:xfrm>
        </p:grpSpPr>
        <p:sp>
          <p:nvSpPr>
            <p:cNvPr name="Freeform 15" id="15"/>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E8BE79"/>
            </a:solidFill>
            <a:ln w="38100" cap="sq">
              <a:solidFill>
                <a:srgbClr val="FFFFFF"/>
              </a:solidFill>
              <a:prstDash val="solid"/>
              <a:miter/>
            </a:ln>
          </p:spPr>
        </p:sp>
        <p:sp>
          <p:nvSpPr>
            <p:cNvPr name="TextBox 16" id="16"/>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grpSp>
        <p:nvGrpSpPr>
          <p:cNvPr name="Group 17" id="17"/>
          <p:cNvGrpSpPr/>
          <p:nvPr/>
        </p:nvGrpSpPr>
        <p:grpSpPr>
          <a:xfrm rot="0">
            <a:off x="6722393" y="6877050"/>
            <a:ext cx="4814464" cy="2381250"/>
            <a:chOff x="0" y="0"/>
            <a:chExt cx="1268007" cy="627160"/>
          </a:xfrm>
        </p:grpSpPr>
        <p:sp>
          <p:nvSpPr>
            <p:cNvPr name="Freeform 18" id="18"/>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E8BE79"/>
            </a:solidFill>
            <a:ln w="38100" cap="sq">
              <a:solidFill>
                <a:srgbClr val="FFFFFF"/>
              </a:solidFill>
              <a:prstDash val="solid"/>
              <a:miter/>
            </a:ln>
          </p:spPr>
        </p:sp>
        <p:sp>
          <p:nvSpPr>
            <p:cNvPr name="TextBox 19" id="19"/>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grpSp>
        <p:nvGrpSpPr>
          <p:cNvPr name="Group 20" id="20"/>
          <p:cNvGrpSpPr/>
          <p:nvPr/>
        </p:nvGrpSpPr>
        <p:grpSpPr>
          <a:xfrm rot="0">
            <a:off x="12071213" y="6877050"/>
            <a:ext cx="4814464" cy="2381250"/>
            <a:chOff x="0" y="0"/>
            <a:chExt cx="1268007" cy="627160"/>
          </a:xfrm>
        </p:grpSpPr>
        <p:sp>
          <p:nvSpPr>
            <p:cNvPr name="Freeform 21" id="21"/>
            <p:cNvSpPr/>
            <p:nvPr/>
          </p:nvSpPr>
          <p:spPr>
            <a:xfrm flipH="false" flipV="false" rot="0">
              <a:off x="0" y="0"/>
              <a:ext cx="1268007" cy="627161"/>
            </a:xfrm>
            <a:custGeom>
              <a:avLst/>
              <a:gdLst/>
              <a:ahLst/>
              <a:cxnLst/>
              <a:rect r="r" b="b" t="t" l="l"/>
              <a:pathLst>
                <a:path h="627161" w="1268007">
                  <a:moveTo>
                    <a:pt x="0" y="0"/>
                  </a:moveTo>
                  <a:lnTo>
                    <a:pt x="1268007" y="0"/>
                  </a:lnTo>
                  <a:lnTo>
                    <a:pt x="1268007" y="627161"/>
                  </a:lnTo>
                  <a:lnTo>
                    <a:pt x="0" y="627161"/>
                  </a:lnTo>
                  <a:close/>
                </a:path>
              </a:pathLst>
            </a:custGeom>
            <a:solidFill>
              <a:srgbClr val="E8BE79"/>
            </a:solidFill>
            <a:ln w="38100" cap="sq">
              <a:solidFill>
                <a:srgbClr val="FFFFFF"/>
              </a:solidFill>
              <a:prstDash val="solid"/>
              <a:miter/>
            </a:ln>
          </p:spPr>
        </p:sp>
        <p:sp>
          <p:nvSpPr>
            <p:cNvPr name="TextBox 22" id="22"/>
            <p:cNvSpPr txBox="true"/>
            <p:nvPr/>
          </p:nvSpPr>
          <p:spPr>
            <a:xfrm>
              <a:off x="0" y="-47625"/>
              <a:ext cx="1268007" cy="674785"/>
            </a:xfrm>
            <a:prstGeom prst="rect">
              <a:avLst/>
            </a:prstGeom>
          </p:spPr>
          <p:txBody>
            <a:bodyPr anchor="ctr" rtlCol="false" tIns="50800" lIns="50800" bIns="50800" rIns="50800"/>
            <a:lstStyle/>
            <a:p>
              <a:pPr algn="ctr">
                <a:lnSpc>
                  <a:spcPts val="2645"/>
                </a:lnSpc>
              </a:pPr>
            </a:p>
          </p:txBody>
        </p:sp>
      </p:grpSp>
      <p:sp>
        <p:nvSpPr>
          <p:cNvPr name="TextBox 23" id="23"/>
          <p:cNvSpPr txBox="true"/>
          <p:nvPr/>
        </p:nvSpPr>
        <p:spPr>
          <a:xfrm rot="0">
            <a:off x="1597707" y="857250"/>
            <a:ext cx="15092586" cy="1387467"/>
          </a:xfrm>
          <a:prstGeom prst="rect">
            <a:avLst/>
          </a:prstGeom>
        </p:spPr>
        <p:txBody>
          <a:bodyPr anchor="t" rtlCol="false" tIns="0" lIns="0" bIns="0" rIns="0">
            <a:spAutoFit/>
          </a:bodyPr>
          <a:lstStyle/>
          <a:p>
            <a:pPr algn="ctr">
              <a:lnSpc>
                <a:spcPts val="11200"/>
              </a:lnSpc>
            </a:pPr>
            <a:r>
              <a:rPr lang="en-US" sz="8000">
                <a:solidFill>
                  <a:srgbClr val="FFFFFF"/>
                </a:solidFill>
                <a:latin typeface="Norwester"/>
              </a:rPr>
              <a:t>strategies for active listening</a:t>
            </a:r>
          </a:p>
        </p:txBody>
      </p:sp>
      <p:sp>
        <p:nvSpPr>
          <p:cNvPr name="TextBox 24" id="24"/>
          <p:cNvSpPr txBox="true"/>
          <p:nvPr/>
        </p:nvSpPr>
        <p:spPr>
          <a:xfrm rot="0">
            <a:off x="1748711" y="4131498"/>
            <a:ext cx="4064188" cy="1179195"/>
          </a:xfrm>
          <a:prstGeom prst="rect">
            <a:avLst/>
          </a:prstGeom>
        </p:spPr>
        <p:txBody>
          <a:bodyPr anchor="t" rtlCol="false" tIns="0" lIns="0" bIns="0" rIns="0">
            <a:spAutoFit/>
          </a:bodyPr>
          <a:lstStyle/>
          <a:p>
            <a:pPr algn="ctr">
              <a:lnSpc>
                <a:spcPts val="3120"/>
              </a:lnSpc>
            </a:pPr>
            <a:r>
              <a:rPr lang="en-US" sz="2400">
                <a:solidFill>
                  <a:srgbClr val="FFFFFF"/>
                </a:solidFill>
                <a:latin typeface="Hero"/>
              </a:rPr>
              <a:t>Make eye contact with the speaker to demonstrate attentiveness and focus.</a:t>
            </a:r>
          </a:p>
        </p:txBody>
      </p:sp>
      <p:sp>
        <p:nvSpPr>
          <p:cNvPr name="TextBox 25" id="25"/>
          <p:cNvSpPr txBox="true"/>
          <p:nvPr/>
        </p:nvSpPr>
        <p:spPr>
          <a:xfrm rot="0">
            <a:off x="7097531" y="3936235"/>
            <a:ext cx="4064188" cy="1569720"/>
          </a:xfrm>
          <a:prstGeom prst="rect">
            <a:avLst/>
          </a:prstGeom>
        </p:spPr>
        <p:txBody>
          <a:bodyPr anchor="t" rtlCol="false" tIns="0" lIns="0" bIns="0" rIns="0">
            <a:spAutoFit/>
          </a:bodyPr>
          <a:lstStyle/>
          <a:p>
            <a:pPr algn="ctr">
              <a:lnSpc>
                <a:spcPts val="3120"/>
              </a:lnSpc>
            </a:pPr>
            <a:r>
              <a:rPr lang="en-US" sz="2400">
                <a:solidFill>
                  <a:srgbClr val="FFFFFF"/>
                </a:solidFill>
                <a:latin typeface="Hero"/>
              </a:rPr>
              <a:t>Turn off apps, games or social media and minimise distractions to stay fully engaged.</a:t>
            </a:r>
          </a:p>
        </p:txBody>
      </p:sp>
      <p:sp>
        <p:nvSpPr>
          <p:cNvPr name="TextBox 26" id="26"/>
          <p:cNvSpPr txBox="true"/>
          <p:nvPr/>
        </p:nvSpPr>
        <p:spPr>
          <a:xfrm rot="0">
            <a:off x="12446351" y="3936235"/>
            <a:ext cx="4064188" cy="1569720"/>
          </a:xfrm>
          <a:prstGeom prst="rect">
            <a:avLst/>
          </a:prstGeom>
        </p:spPr>
        <p:txBody>
          <a:bodyPr anchor="t" rtlCol="false" tIns="0" lIns="0" bIns="0" rIns="0">
            <a:spAutoFit/>
          </a:bodyPr>
          <a:lstStyle/>
          <a:p>
            <a:pPr algn="ctr">
              <a:lnSpc>
                <a:spcPts val="3120"/>
              </a:lnSpc>
            </a:pPr>
            <a:r>
              <a:rPr lang="en-US" sz="2400">
                <a:solidFill>
                  <a:srgbClr val="FFFFFF"/>
                </a:solidFill>
                <a:latin typeface="Hero"/>
              </a:rPr>
              <a:t>Pose questions for clarification or additional information to deepen your understanding.</a:t>
            </a:r>
          </a:p>
        </p:txBody>
      </p:sp>
      <p:sp>
        <p:nvSpPr>
          <p:cNvPr name="TextBox 27" id="27"/>
          <p:cNvSpPr txBox="true"/>
          <p:nvPr/>
        </p:nvSpPr>
        <p:spPr>
          <a:xfrm rot="0">
            <a:off x="1748711" y="7459028"/>
            <a:ext cx="4064188" cy="1179195"/>
          </a:xfrm>
          <a:prstGeom prst="rect">
            <a:avLst/>
          </a:prstGeom>
        </p:spPr>
        <p:txBody>
          <a:bodyPr anchor="t" rtlCol="false" tIns="0" lIns="0" bIns="0" rIns="0">
            <a:spAutoFit/>
          </a:bodyPr>
          <a:lstStyle/>
          <a:p>
            <a:pPr algn="ctr">
              <a:lnSpc>
                <a:spcPts val="3120"/>
              </a:lnSpc>
            </a:pPr>
            <a:r>
              <a:rPr lang="en-US" sz="2400">
                <a:solidFill>
                  <a:srgbClr val="FFFFFF"/>
                </a:solidFill>
                <a:latin typeface="Hero"/>
              </a:rPr>
              <a:t>Summarise key points in your own words to reinforce understanding.</a:t>
            </a:r>
          </a:p>
        </p:txBody>
      </p:sp>
      <p:sp>
        <p:nvSpPr>
          <p:cNvPr name="TextBox 28" id="28"/>
          <p:cNvSpPr txBox="true"/>
          <p:nvPr/>
        </p:nvSpPr>
        <p:spPr>
          <a:xfrm rot="0">
            <a:off x="1748711" y="2644389"/>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MAKE EYE CONTACT</a:t>
            </a:r>
          </a:p>
        </p:txBody>
      </p:sp>
      <p:sp>
        <p:nvSpPr>
          <p:cNvPr name="TextBox 29" id="29"/>
          <p:cNvSpPr txBox="true"/>
          <p:nvPr/>
        </p:nvSpPr>
        <p:spPr>
          <a:xfrm rot="0">
            <a:off x="7097531" y="2663060"/>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MINIMISE DISTRACTIONS</a:t>
            </a:r>
          </a:p>
        </p:txBody>
      </p:sp>
      <p:sp>
        <p:nvSpPr>
          <p:cNvPr name="TextBox 30" id="30"/>
          <p:cNvSpPr txBox="true"/>
          <p:nvPr/>
        </p:nvSpPr>
        <p:spPr>
          <a:xfrm rot="0">
            <a:off x="12446351" y="2663060"/>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ASK QUESTIONS</a:t>
            </a:r>
          </a:p>
        </p:txBody>
      </p:sp>
      <p:sp>
        <p:nvSpPr>
          <p:cNvPr name="TextBox 31" id="31"/>
          <p:cNvSpPr txBox="true"/>
          <p:nvPr/>
        </p:nvSpPr>
        <p:spPr>
          <a:xfrm rot="0">
            <a:off x="1748711" y="6141844"/>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PARAPHRASE INFO</a:t>
            </a:r>
          </a:p>
        </p:txBody>
      </p:sp>
      <p:sp>
        <p:nvSpPr>
          <p:cNvPr name="TextBox 32" id="32"/>
          <p:cNvSpPr txBox="true"/>
          <p:nvPr/>
        </p:nvSpPr>
        <p:spPr>
          <a:xfrm rot="0">
            <a:off x="7097531" y="6160516"/>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USE NON-VERBAL CUES</a:t>
            </a:r>
          </a:p>
        </p:txBody>
      </p:sp>
      <p:sp>
        <p:nvSpPr>
          <p:cNvPr name="TextBox 33" id="33"/>
          <p:cNvSpPr txBox="true"/>
          <p:nvPr/>
        </p:nvSpPr>
        <p:spPr>
          <a:xfrm rot="0">
            <a:off x="12446351" y="6160516"/>
            <a:ext cx="4064188" cy="448310"/>
          </a:xfrm>
          <a:prstGeom prst="rect">
            <a:avLst/>
          </a:prstGeom>
        </p:spPr>
        <p:txBody>
          <a:bodyPr anchor="t" rtlCol="false" tIns="0" lIns="0" bIns="0" rIns="0">
            <a:spAutoFit/>
          </a:bodyPr>
          <a:lstStyle/>
          <a:p>
            <a:pPr algn="ctr">
              <a:lnSpc>
                <a:spcPts val="3640"/>
              </a:lnSpc>
            </a:pPr>
            <a:r>
              <a:rPr lang="en-US" sz="2600">
                <a:solidFill>
                  <a:srgbClr val="FFFFFF"/>
                </a:solidFill>
                <a:latin typeface="Hero Bold"/>
              </a:rPr>
              <a:t>PARTICIPATE ACTIVELY</a:t>
            </a:r>
          </a:p>
        </p:txBody>
      </p:sp>
      <p:sp>
        <p:nvSpPr>
          <p:cNvPr name="TextBox 34" id="34"/>
          <p:cNvSpPr txBox="true"/>
          <p:nvPr/>
        </p:nvSpPr>
        <p:spPr>
          <a:xfrm rot="0">
            <a:off x="7097531" y="7263765"/>
            <a:ext cx="4064188" cy="1569720"/>
          </a:xfrm>
          <a:prstGeom prst="rect">
            <a:avLst/>
          </a:prstGeom>
        </p:spPr>
        <p:txBody>
          <a:bodyPr anchor="t" rtlCol="false" tIns="0" lIns="0" bIns="0" rIns="0">
            <a:spAutoFit/>
          </a:bodyPr>
          <a:lstStyle/>
          <a:p>
            <a:pPr algn="ctr">
              <a:lnSpc>
                <a:spcPts val="3120"/>
              </a:lnSpc>
            </a:pPr>
            <a:r>
              <a:rPr lang="en-US" sz="2400">
                <a:solidFill>
                  <a:srgbClr val="FFFFFF"/>
                </a:solidFill>
                <a:latin typeface="Hero"/>
              </a:rPr>
              <a:t>Nodding, leaning forward, and other non-verbal cues signal active engagement to the speaker.</a:t>
            </a:r>
          </a:p>
        </p:txBody>
      </p:sp>
      <p:sp>
        <p:nvSpPr>
          <p:cNvPr name="TextBox 35" id="35"/>
          <p:cNvSpPr txBox="true"/>
          <p:nvPr/>
        </p:nvSpPr>
        <p:spPr>
          <a:xfrm rot="0">
            <a:off x="12444041" y="7263765"/>
            <a:ext cx="4068807" cy="1569720"/>
          </a:xfrm>
          <a:prstGeom prst="rect">
            <a:avLst/>
          </a:prstGeom>
        </p:spPr>
        <p:txBody>
          <a:bodyPr anchor="t" rtlCol="false" tIns="0" lIns="0" bIns="0" rIns="0">
            <a:spAutoFit/>
          </a:bodyPr>
          <a:lstStyle/>
          <a:p>
            <a:pPr algn="ctr">
              <a:lnSpc>
                <a:spcPts val="3120"/>
              </a:lnSpc>
            </a:pPr>
            <a:r>
              <a:rPr lang="en-US" sz="2400">
                <a:solidFill>
                  <a:srgbClr val="FFFFFF"/>
                </a:solidFill>
                <a:latin typeface="Hero"/>
              </a:rPr>
              <a:t>Contribute to discussions. Active participation aids comprehension and retention.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9905" y="376073"/>
            <a:ext cx="17379440" cy="9553234"/>
            <a:chOff x="0" y="0"/>
            <a:chExt cx="23172587" cy="12737646"/>
          </a:xfrm>
        </p:grpSpPr>
        <p:sp>
          <p:nvSpPr>
            <p:cNvPr name="Freeform 3" id="3"/>
            <p:cNvSpPr/>
            <p:nvPr/>
          </p:nvSpPr>
          <p:spPr>
            <a:xfrm flipH="false" flipV="false" rot="-10800000">
              <a:off x="0"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sp>
          <p:nvSpPr>
            <p:cNvPr name="Freeform 4" id="4"/>
            <p:cNvSpPr/>
            <p:nvPr/>
          </p:nvSpPr>
          <p:spPr>
            <a:xfrm flipH="false" flipV="false" rot="-10800000">
              <a:off x="4982496" y="0"/>
              <a:ext cx="18190091" cy="12737646"/>
            </a:xfrm>
            <a:custGeom>
              <a:avLst/>
              <a:gdLst/>
              <a:ahLst/>
              <a:cxnLst/>
              <a:rect r="r" b="b" t="t" l="l"/>
              <a:pathLst>
                <a:path h="12737646" w="18190091">
                  <a:moveTo>
                    <a:pt x="0" y="0"/>
                  </a:moveTo>
                  <a:lnTo>
                    <a:pt x="18190091" y="0"/>
                  </a:lnTo>
                  <a:lnTo>
                    <a:pt x="18190091" y="12737646"/>
                  </a:lnTo>
                  <a:lnTo>
                    <a:pt x="0" y="12737646"/>
                  </a:lnTo>
                  <a:lnTo>
                    <a:pt x="0" y="0"/>
                  </a:lnTo>
                  <a:close/>
                </a:path>
              </a:pathLst>
            </a:custGeom>
            <a:blipFill>
              <a:blip r:embed="rId2">
                <a:extLst>
                  <a:ext uri="{96DAC541-7B7A-43D3-8B79-37D633B846F1}">
                    <asvg:svgBlip xmlns:asvg="http://schemas.microsoft.com/office/drawing/2016/SVG/main" r:embed="rId3"/>
                  </a:ext>
                </a:extLst>
              </a:blip>
              <a:stretch>
                <a:fillRect l="-94" t="0" r="-94" b="0"/>
              </a:stretch>
            </a:blipFill>
          </p:spPr>
        </p:sp>
      </p:grpSp>
      <p:sp>
        <p:nvSpPr>
          <p:cNvPr name="TextBox 5" id="5"/>
          <p:cNvSpPr txBox="true"/>
          <p:nvPr/>
        </p:nvSpPr>
        <p:spPr>
          <a:xfrm rot="0">
            <a:off x="5351254" y="1000514"/>
            <a:ext cx="7585492" cy="2979166"/>
          </a:xfrm>
          <a:prstGeom prst="rect">
            <a:avLst/>
          </a:prstGeom>
        </p:spPr>
        <p:txBody>
          <a:bodyPr anchor="t" rtlCol="false" tIns="0" lIns="0" bIns="0" rIns="0">
            <a:spAutoFit/>
          </a:bodyPr>
          <a:lstStyle/>
          <a:p>
            <a:pPr algn="ctr">
              <a:lnSpc>
                <a:spcPts val="12880"/>
              </a:lnSpc>
            </a:pPr>
            <a:r>
              <a:rPr lang="en-US" sz="9200">
                <a:solidFill>
                  <a:srgbClr val="FFFFFF"/>
                </a:solidFill>
                <a:latin typeface="Norwester"/>
              </a:rPr>
              <a:t>effective </a:t>
            </a:r>
          </a:p>
          <a:p>
            <a:pPr algn="ctr">
              <a:lnSpc>
                <a:spcPts val="9384"/>
              </a:lnSpc>
            </a:pPr>
            <a:r>
              <a:rPr lang="en-US" sz="9200">
                <a:solidFill>
                  <a:srgbClr val="FFFFFF"/>
                </a:solidFill>
                <a:latin typeface="Norwester"/>
              </a:rPr>
              <a:t>note-taking</a:t>
            </a:r>
          </a:p>
        </p:txBody>
      </p:sp>
      <p:sp>
        <p:nvSpPr>
          <p:cNvPr name="TextBox 6" id="6"/>
          <p:cNvSpPr txBox="true"/>
          <p:nvPr/>
        </p:nvSpPr>
        <p:spPr>
          <a:xfrm rot="0">
            <a:off x="4888324" y="4551926"/>
            <a:ext cx="8511351" cy="4563110"/>
          </a:xfrm>
          <a:prstGeom prst="rect">
            <a:avLst/>
          </a:prstGeom>
        </p:spPr>
        <p:txBody>
          <a:bodyPr anchor="t" rtlCol="false" tIns="0" lIns="0" bIns="0" rIns="0">
            <a:spAutoFit/>
          </a:bodyPr>
          <a:lstStyle/>
          <a:p>
            <a:pPr algn="ctr">
              <a:lnSpc>
                <a:spcPts val="3640"/>
              </a:lnSpc>
            </a:pPr>
            <a:r>
              <a:rPr lang="en-US" sz="2600">
                <a:solidFill>
                  <a:srgbClr val="FFFFFF"/>
                </a:solidFill>
                <a:latin typeface="Hero"/>
              </a:rPr>
              <a:t>Effective note-taking is another indispensable skill that contributes to academic success in senior school and preparation for higher education.</a:t>
            </a:r>
          </a:p>
          <a:p>
            <a:pPr algn="ctr">
              <a:lnSpc>
                <a:spcPts val="3640"/>
              </a:lnSpc>
            </a:pPr>
          </a:p>
          <a:p>
            <a:pPr algn="ctr">
              <a:lnSpc>
                <a:spcPts val="3640"/>
              </a:lnSpc>
            </a:pPr>
            <a:r>
              <a:rPr lang="en-US" sz="2600">
                <a:solidFill>
                  <a:srgbClr val="FFFFFF"/>
                </a:solidFill>
                <a:latin typeface="Hero"/>
              </a:rPr>
              <a:t>Ineffective note-taking often involves disorganised information, lack of visual cues, and incomplete details whereas effective note-taking methods enhance organisation, comprehension, and retention of key information. Let’s look at two popular and effective note-taking methods!</a:t>
            </a:r>
          </a:p>
        </p:txBody>
      </p:sp>
      <p:sp>
        <p:nvSpPr>
          <p:cNvPr name="Freeform 7" id="7"/>
          <p:cNvSpPr/>
          <p:nvPr/>
        </p:nvSpPr>
        <p:spPr>
          <a:xfrm flipH="true" flipV="true" rot="0">
            <a:off x="13721736" y="5559130"/>
            <a:ext cx="4856419" cy="4942920"/>
          </a:xfrm>
          <a:custGeom>
            <a:avLst/>
            <a:gdLst/>
            <a:ahLst/>
            <a:cxnLst/>
            <a:rect r="r" b="b" t="t" l="l"/>
            <a:pathLst>
              <a:path h="4942920" w="4856419">
                <a:moveTo>
                  <a:pt x="4856419" y="4942920"/>
                </a:moveTo>
                <a:lnTo>
                  <a:pt x="0" y="4942920"/>
                </a:lnTo>
                <a:lnTo>
                  <a:pt x="0" y="0"/>
                </a:lnTo>
                <a:lnTo>
                  <a:pt x="4856419" y="0"/>
                </a:lnTo>
                <a:lnTo>
                  <a:pt x="4856419" y="494292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287206" y="-333844"/>
            <a:ext cx="4856419" cy="4942920"/>
          </a:xfrm>
          <a:custGeom>
            <a:avLst/>
            <a:gdLst/>
            <a:ahLst/>
            <a:cxnLst/>
            <a:rect r="r" b="b" t="t" l="l"/>
            <a:pathLst>
              <a:path h="4942920" w="4856419">
                <a:moveTo>
                  <a:pt x="0" y="0"/>
                </a:moveTo>
                <a:lnTo>
                  <a:pt x="4856418" y="0"/>
                </a:lnTo>
                <a:lnTo>
                  <a:pt x="4856418" y="4942920"/>
                </a:lnTo>
                <a:lnTo>
                  <a:pt x="0" y="494292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DAGFt3x79M8</dc:identifier>
  <dcterms:modified xsi:type="dcterms:W3CDTF">2011-08-01T06:04:30Z</dcterms:modified>
  <cp:revision>1</cp:revision>
  <dc:title>for Mastering Exams</dc:title>
</cp:coreProperties>
</file>