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ITC Franklin Gothic LT" charset="1" panose="020B0504030503020204"/>
      <p:regular r:id="rId14"/>
    </p:embeddedFont>
    <p:embeddedFont>
      <p:font typeface="ITC Franklin Gothic LT Italics" charset="1" panose="020B0504030503090204"/>
      <p:regular r:id="rId15"/>
    </p:embeddedFont>
    <p:embeddedFont>
      <p:font typeface="ITC Franklin Gothic LT Semi-Bold" charset="1" panose="020B0704030502020204"/>
      <p:regular r:id="rId16"/>
    </p:embeddedFont>
    <p:embeddedFont>
      <p:font typeface="ITC Franklin Gothic LT Semi-Bold Italics" charset="1" panose="020B0704030502090204"/>
      <p:regular r:id="rId17"/>
    </p:embeddedFont>
    <p:embeddedFont>
      <p:font typeface="ITC Franklin Gothic LT Ultra-Bold" charset="1" panose="020B0904030502020204"/>
      <p:regular r:id="rId18"/>
    </p:embeddedFont>
    <p:embeddedFont>
      <p:font typeface="ITC Franklin Gothic LT Ultra-Bold Italics" charset="1" panose="020B0904030502090204"/>
      <p:regular r:id="rId19"/>
    </p:embeddedFont>
    <p:embeddedFont>
      <p:font typeface="ITC Franklin Gothic LT Condensed" charset="1" panose="020B0506030503020204"/>
      <p:regular r:id="rId20"/>
    </p:embeddedFont>
    <p:embeddedFont>
      <p:font typeface="ITC Franklin Gothic LT Condensed Italics" charset="1" panose="020B0506030503090204"/>
      <p:regular r:id="rId21"/>
    </p:embeddedFont>
    <p:embeddedFont>
      <p:font typeface="ITC Franklin Gothic LT Condensed Semi-Bold" charset="1" panose="020B0706030502020204"/>
      <p:regular r:id="rId22"/>
    </p:embeddedFont>
    <p:embeddedFont>
      <p:font typeface="ITC Franklin Gothic LT Condensed Semi-Bold Italics" charset="1" panose="020B07060305020902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37" Target="slides/slide14.xml" Type="http://schemas.openxmlformats.org/officeDocument/2006/relationships/slide"/><Relationship Id="rId38" Target="slides/slide15.xml" Type="http://schemas.openxmlformats.org/officeDocument/2006/relationships/slide"/><Relationship Id="rId39" Target="slides/slide16.xml" Type="http://schemas.openxmlformats.org/officeDocument/2006/relationships/slide"/><Relationship Id="rId4" Target="theme/theme1.xml" Type="http://schemas.openxmlformats.org/officeDocument/2006/relationships/theme"/><Relationship Id="rId40" Target="slides/slide17.xml" Type="http://schemas.openxmlformats.org/officeDocument/2006/relationships/slide"/><Relationship Id="rId41" Target="slides/slide18.xml" Type="http://schemas.openxmlformats.org/officeDocument/2006/relationships/slide"/><Relationship Id="rId42" Target="slides/slide19.xml" Type="http://schemas.openxmlformats.org/officeDocument/2006/relationships/slide"/><Relationship Id="rId43" Target="slides/slide20.xml" Type="http://schemas.openxmlformats.org/officeDocument/2006/relationships/slide"/><Relationship Id="rId44" Target="slides/slide21.xml" Type="http://schemas.openxmlformats.org/officeDocument/2006/relationships/slide"/><Relationship Id="rId45" Target="slides/slide22.xml" Type="http://schemas.openxmlformats.org/officeDocument/2006/relationships/slide"/><Relationship Id="rId46" Target="slides/slide23.xml" Type="http://schemas.openxmlformats.org/officeDocument/2006/relationships/slide"/><Relationship Id="rId47" Target="slides/slide24.xml" Type="http://schemas.openxmlformats.org/officeDocument/2006/relationships/slide"/><Relationship Id="rId48" Target="slides/slide25.xml" Type="http://schemas.openxmlformats.org/officeDocument/2006/relationships/slide"/><Relationship Id="rId49" Target="slides/slide26.xml" Type="http://schemas.openxmlformats.org/officeDocument/2006/relationships/slide"/><Relationship Id="rId5" Target="tableStyles.xml" Type="http://schemas.openxmlformats.org/officeDocument/2006/relationships/tableStyles"/><Relationship Id="rId50" Target="slides/slide27.xml" Type="http://schemas.openxmlformats.org/officeDocument/2006/relationships/slide"/><Relationship Id="rId51" Target="slides/slide28.xml" Type="http://schemas.openxmlformats.org/officeDocument/2006/relationships/slide"/><Relationship Id="rId52" Target="slides/slide29.xml" Type="http://schemas.openxmlformats.org/officeDocument/2006/relationships/slide"/><Relationship Id="rId53" Target="slides/slide30.xml" Type="http://schemas.openxmlformats.org/officeDocument/2006/relationships/slide"/><Relationship Id="rId54" Target="slides/slide31.xml" Type="http://schemas.openxmlformats.org/officeDocument/2006/relationships/slide"/><Relationship Id="rId55" Target="slides/slide32.xml" Type="http://schemas.openxmlformats.org/officeDocument/2006/relationships/slide"/><Relationship Id="rId56" Target="slides/slide33.xml" Type="http://schemas.openxmlformats.org/officeDocument/2006/relationships/slide"/><Relationship Id="rId57" Target="slides/slide34.xml" Type="http://schemas.openxmlformats.org/officeDocument/2006/relationships/slide"/><Relationship Id="rId58" Target="slides/slide35.xml" Type="http://schemas.openxmlformats.org/officeDocument/2006/relationships/slide"/><Relationship Id="rId59" Target="slides/slide36.xml" Type="http://schemas.openxmlformats.org/officeDocument/2006/relationships/slide"/><Relationship Id="rId6" Target="fonts/font6.fntdata" Type="http://schemas.openxmlformats.org/officeDocument/2006/relationships/font"/><Relationship Id="rId60" Target="slides/slide37.xml" Type="http://schemas.openxmlformats.org/officeDocument/2006/relationships/slide"/><Relationship Id="rId61" Target="slides/slide38.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2222" r="0" b="0"/>
            </a:stretch>
          </a:blipFill>
        </p:spPr>
      </p:sp>
      <p:sp>
        <p:nvSpPr>
          <p:cNvPr name="TextBox 3" id="3"/>
          <p:cNvSpPr txBox="true"/>
          <p:nvPr/>
        </p:nvSpPr>
        <p:spPr>
          <a:xfrm rot="0">
            <a:off x="666750" y="2599055"/>
            <a:ext cx="16954500" cy="2495291"/>
          </a:xfrm>
          <a:prstGeom prst="rect">
            <a:avLst/>
          </a:prstGeom>
        </p:spPr>
        <p:txBody>
          <a:bodyPr anchor="t" rtlCol="false" tIns="0" lIns="0" bIns="0" rIns="0">
            <a:spAutoFit/>
          </a:bodyPr>
          <a:lstStyle/>
          <a:p>
            <a:pPr algn="l" marL="0" indent="0" lvl="0">
              <a:lnSpc>
                <a:spcPts val="14995"/>
              </a:lnSpc>
            </a:pPr>
            <a:r>
              <a:rPr lang="en-US" sz="18744" spc="-543">
                <a:solidFill>
                  <a:srgbClr val="282121"/>
                </a:solidFill>
                <a:latin typeface="ITC Franklin Gothic LT Ultra-Bold"/>
              </a:rPr>
              <a:t>RESSURECTION</a:t>
            </a:r>
          </a:p>
        </p:txBody>
      </p:sp>
      <p:sp>
        <p:nvSpPr>
          <p:cNvPr name="TextBox 4" id="4"/>
          <p:cNvSpPr txBox="true"/>
          <p:nvPr/>
        </p:nvSpPr>
        <p:spPr>
          <a:xfrm rot="0">
            <a:off x="714375" y="857250"/>
            <a:ext cx="14332964" cy="1389380"/>
          </a:xfrm>
          <a:prstGeom prst="rect">
            <a:avLst/>
          </a:prstGeom>
        </p:spPr>
        <p:txBody>
          <a:bodyPr anchor="t" rtlCol="false" tIns="0" lIns="0" bIns="0" rIns="0">
            <a:spAutoFit/>
          </a:bodyPr>
          <a:lstStyle/>
          <a:p>
            <a:pPr>
              <a:lnSpc>
                <a:spcPts val="9760"/>
              </a:lnSpc>
              <a:spcBef>
                <a:spcPct val="0"/>
              </a:spcBef>
            </a:pPr>
            <a:r>
              <a:rPr lang="en-US" sz="8000">
                <a:solidFill>
                  <a:srgbClr val="282121"/>
                </a:solidFill>
                <a:latin typeface="ITC Franklin Gothic LT Condensed Bold"/>
              </a:rPr>
              <a:t>PREACH!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21111" t="-36929" r="-73633" b="0"/>
            </a:stretch>
          </a:blipFill>
        </p:spPr>
      </p:sp>
      <p:grpSp>
        <p:nvGrpSpPr>
          <p:cNvPr name="Group 3" id="3"/>
          <p:cNvGrpSpPr/>
          <p:nvPr/>
        </p:nvGrpSpPr>
        <p:grpSpPr>
          <a:xfrm rot="0">
            <a:off x="-951803" y="-715319"/>
            <a:ext cx="6775642" cy="11717639"/>
            <a:chOff x="0" y="0"/>
            <a:chExt cx="1784531" cy="3086127"/>
          </a:xfrm>
        </p:grpSpPr>
        <p:sp>
          <p:nvSpPr>
            <p:cNvPr name="Freeform 4" id="4"/>
            <p:cNvSpPr/>
            <p:nvPr/>
          </p:nvSpPr>
          <p:spPr>
            <a:xfrm flipH="false" flipV="false" rot="0">
              <a:off x="0" y="0"/>
              <a:ext cx="1784531" cy="3086127"/>
            </a:xfrm>
            <a:custGeom>
              <a:avLst/>
              <a:gdLst/>
              <a:ahLst/>
              <a:cxnLst/>
              <a:rect r="r" b="b" t="t" l="l"/>
              <a:pathLst>
                <a:path h="3086127" w="1784531">
                  <a:moveTo>
                    <a:pt x="0" y="0"/>
                  </a:moveTo>
                  <a:lnTo>
                    <a:pt x="1784531" y="0"/>
                  </a:lnTo>
                  <a:lnTo>
                    <a:pt x="1784531" y="3086127"/>
                  </a:lnTo>
                  <a:lnTo>
                    <a:pt x="0" y="3086127"/>
                  </a:lnTo>
                  <a:close/>
                </a:path>
              </a:pathLst>
            </a:custGeom>
            <a:solidFill>
              <a:srgbClr val="282121"/>
            </a:solidFill>
          </p:spPr>
        </p:sp>
        <p:sp>
          <p:nvSpPr>
            <p:cNvPr name="TextBox 5" id="5"/>
            <p:cNvSpPr txBox="true"/>
            <p:nvPr/>
          </p:nvSpPr>
          <p:spPr>
            <a:xfrm>
              <a:off x="0" y="-57150"/>
              <a:ext cx="1784531" cy="3143277"/>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714375" y="1016782"/>
            <a:ext cx="4280844"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WAS IT THE ROMANS?</a:t>
            </a:r>
          </a:p>
        </p:txBody>
      </p:sp>
      <p:sp>
        <p:nvSpPr>
          <p:cNvPr name="TextBox 7" id="7"/>
          <p:cNvSpPr txBox="true"/>
          <p:nvPr/>
        </p:nvSpPr>
        <p:spPr>
          <a:xfrm rot="0">
            <a:off x="6596590" y="2334255"/>
            <a:ext cx="10974690" cy="5963131"/>
          </a:xfrm>
          <a:prstGeom prst="rect">
            <a:avLst/>
          </a:prstGeom>
        </p:spPr>
        <p:txBody>
          <a:bodyPr anchor="t" rtlCol="false" tIns="0" lIns="0" bIns="0" rIns="0">
            <a:spAutoFit/>
          </a:bodyPr>
          <a:lstStyle/>
          <a:p>
            <a:pPr>
              <a:lnSpc>
                <a:spcPts val="6798"/>
              </a:lnSpc>
              <a:spcBef>
                <a:spcPct val="0"/>
              </a:spcBef>
            </a:pPr>
            <a:r>
              <a:rPr lang="en-US" sz="4856">
                <a:solidFill>
                  <a:srgbClr val="282121"/>
                </a:solidFill>
                <a:latin typeface="Glacial Indifference"/>
              </a:rPr>
              <a:t>W</a:t>
            </a:r>
            <a:r>
              <a:rPr lang="en-US" sz="4856">
                <a:solidFill>
                  <a:srgbClr val="282121"/>
                </a:solidFill>
                <a:latin typeface="Glacial Indifference"/>
              </a:rPr>
              <a:t>hen troubled by the growing Christian power, all the Romans had to do to squash it was to produce the grave &amp; body of Jesus but this could not be done because the tomb was empty. Romans spent a long time persecuting believers of Christ- a waste of time?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275" t="-75001" r="0" b="-118943"/>
            </a:stretch>
          </a:blipFill>
        </p:spPr>
      </p:sp>
      <p:sp>
        <p:nvSpPr>
          <p:cNvPr name="TextBox 3" id="3"/>
          <p:cNvSpPr txBox="true"/>
          <p:nvPr/>
        </p:nvSpPr>
        <p:spPr>
          <a:xfrm rot="0">
            <a:off x="9561747" y="6898101"/>
            <a:ext cx="7932738"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CONCLUSION: ROMANS DIDN’T STEAL THE BODY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strike="sngStrike">
                <a:solidFill>
                  <a:srgbClr val="F6E6D6"/>
                </a:solidFill>
                <a:latin typeface="ITC Franklin Gothic LT Condensed Bold"/>
              </a:rPr>
              <a:t>1: </a:t>
            </a:r>
            <a:r>
              <a:rPr lang="en-US" sz="7999" strike="sngStrike">
                <a:solidFill>
                  <a:srgbClr val="F6E6D6"/>
                </a:solidFill>
                <a:latin typeface="ITC Franklin Gothic LT Condensed Bold"/>
              </a:rPr>
              <a:t>THIEVES STOLE HIS BODY</a:t>
            </a:r>
          </a:p>
          <a:p>
            <a:pPr>
              <a:lnSpc>
                <a:spcPts val="6399"/>
              </a:lnSpc>
            </a:pPr>
            <a:r>
              <a:rPr lang="en-US" sz="7999" strike="sngStrike">
                <a:solidFill>
                  <a:srgbClr val="F6E6D6"/>
                </a:solidFill>
                <a:latin typeface="ITC Franklin Gothic LT Condensed Bold"/>
              </a:rPr>
              <a:t>2: THE ROMANS TOOK THE BODY</a:t>
            </a:r>
          </a:p>
          <a:p>
            <a:pPr>
              <a:lnSpc>
                <a:spcPts val="6399"/>
              </a:lnSpc>
            </a:pPr>
            <a:r>
              <a:rPr lang="en-US" sz="7999">
                <a:solidFill>
                  <a:srgbClr val="F6E6D6"/>
                </a:solidFill>
                <a:latin typeface="ITC Franklin Gothic LT Condensed Bold"/>
              </a:rPr>
              <a:t>3: THE TEMPLE AUTHORITIES TOOK THE                      BODY</a:t>
            </a:r>
          </a:p>
          <a:p>
            <a:pPr>
              <a:lnSpc>
                <a:spcPts val="6399"/>
              </a:lnSpc>
            </a:pPr>
            <a:r>
              <a:rPr lang="en-US" sz="7999">
                <a:solidFill>
                  <a:srgbClr val="F6E6D6"/>
                </a:solidFill>
                <a:latin typeface="ITC Franklin Gothic LT Condensed Bold"/>
              </a:rPr>
              <a:t>4: THE DISCIPLES TOOK THE BODY</a:t>
            </a:r>
          </a:p>
          <a:p>
            <a:pPr>
              <a:lnSpc>
                <a:spcPts val="6399"/>
              </a:lnSpc>
            </a:pPr>
            <a:r>
              <a:rPr lang="en-US" sz="7999">
                <a:solidFill>
                  <a:srgbClr val="F6E6D6"/>
                </a:solidFill>
                <a:latin typeface="ITC Franklin Gothic LT Condensed Bold"/>
              </a:rPr>
              <a:t>5: IT WAS A MASS HALLUCINATION</a:t>
            </a:r>
          </a:p>
          <a:p>
            <a:pPr>
              <a:lnSpc>
                <a:spcPts val="6399"/>
              </a:lnSpc>
            </a:pPr>
            <a:r>
              <a:rPr lang="en-US" sz="7999">
                <a:solidFill>
                  <a:srgbClr val="F6E6D6"/>
                </a:solidFill>
                <a:latin typeface="ITC Franklin Gothic LT Condensed Bold"/>
              </a:rPr>
              <a:t>6: JESUS COULD HAVE FAINTED, REVIVED &amp; WALKED OUT</a:t>
            </a:r>
          </a:p>
          <a:p>
            <a:pPr>
              <a:lnSpc>
                <a:spcPts val="6399"/>
              </a:lnSpc>
            </a:pPr>
            <a:r>
              <a:rPr lang="en-US" sz="7999">
                <a:solidFill>
                  <a:srgbClr val="F6E6D6"/>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21111" t="-36929" r="-73633" b="0"/>
            </a:stretch>
          </a:blipFill>
        </p:spPr>
      </p:sp>
      <p:grpSp>
        <p:nvGrpSpPr>
          <p:cNvPr name="Group 3" id="3"/>
          <p:cNvGrpSpPr/>
          <p:nvPr/>
        </p:nvGrpSpPr>
        <p:grpSpPr>
          <a:xfrm rot="0">
            <a:off x="-951803" y="-715319"/>
            <a:ext cx="6775642" cy="11717639"/>
            <a:chOff x="0" y="0"/>
            <a:chExt cx="1784531" cy="3086127"/>
          </a:xfrm>
        </p:grpSpPr>
        <p:sp>
          <p:nvSpPr>
            <p:cNvPr name="Freeform 4" id="4"/>
            <p:cNvSpPr/>
            <p:nvPr/>
          </p:nvSpPr>
          <p:spPr>
            <a:xfrm flipH="false" flipV="false" rot="0">
              <a:off x="0" y="0"/>
              <a:ext cx="1784531" cy="3086127"/>
            </a:xfrm>
            <a:custGeom>
              <a:avLst/>
              <a:gdLst/>
              <a:ahLst/>
              <a:cxnLst/>
              <a:rect r="r" b="b" t="t" l="l"/>
              <a:pathLst>
                <a:path h="3086127" w="1784531">
                  <a:moveTo>
                    <a:pt x="0" y="0"/>
                  </a:moveTo>
                  <a:lnTo>
                    <a:pt x="1784531" y="0"/>
                  </a:lnTo>
                  <a:lnTo>
                    <a:pt x="1784531" y="3086127"/>
                  </a:lnTo>
                  <a:lnTo>
                    <a:pt x="0" y="3086127"/>
                  </a:lnTo>
                  <a:close/>
                </a:path>
              </a:pathLst>
            </a:custGeom>
            <a:solidFill>
              <a:srgbClr val="282121"/>
            </a:solidFill>
          </p:spPr>
        </p:sp>
        <p:sp>
          <p:nvSpPr>
            <p:cNvPr name="TextBox 5" id="5"/>
            <p:cNvSpPr txBox="true"/>
            <p:nvPr/>
          </p:nvSpPr>
          <p:spPr>
            <a:xfrm>
              <a:off x="0" y="-57150"/>
              <a:ext cx="1784531" cy="3143277"/>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714375" y="1016782"/>
            <a:ext cx="4280844" cy="3492494"/>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WAS IT THE JEWSISH LEADERS?</a:t>
            </a:r>
          </a:p>
        </p:txBody>
      </p:sp>
      <p:sp>
        <p:nvSpPr>
          <p:cNvPr name="TextBox 7" id="7"/>
          <p:cNvSpPr txBox="true"/>
          <p:nvPr/>
        </p:nvSpPr>
        <p:spPr>
          <a:xfrm rot="0">
            <a:off x="6596590" y="2334255"/>
            <a:ext cx="10974690" cy="6820381"/>
          </a:xfrm>
          <a:prstGeom prst="rect">
            <a:avLst/>
          </a:prstGeom>
        </p:spPr>
        <p:txBody>
          <a:bodyPr anchor="t" rtlCol="false" tIns="0" lIns="0" bIns="0" rIns="0">
            <a:spAutoFit/>
          </a:bodyPr>
          <a:lstStyle/>
          <a:p>
            <a:pPr>
              <a:lnSpc>
                <a:spcPts val="6798"/>
              </a:lnSpc>
            </a:pPr>
            <a:r>
              <a:rPr lang="en-US" sz="4856">
                <a:solidFill>
                  <a:srgbClr val="282121"/>
                </a:solidFill>
                <a:latin typeface="Glacial Indifference"/>
              </a:rPr>
              <a:t>Same reasons as the Romans, when followers of Christ became troublesome, why wouldn’t they have quashed their faith by showing they had Jesus’ body?</a:t>
            </a:r>
          </a:p>
          <a:p>
            <a:pPr>
              <a:lnSpc>
                <a:spcPts val="6798"/>
              </a:lnSpc>
            </a:pPr>
            <a:r>
              <a:rPr lang="en-US" sz="4856">
                <a:solidFill>
                  <a:srgbClr val="282121"/>
                </a:solidFill>
                <a:latin typeface="Glacial Indifference"/>
              </a:rPr>
              <a:t>Why would Saul be persecuting believers instead of mocking them?</a:t>
            </a:r>
          </a:p>
          <a:p>
            <a:pPr>
              <a:lnSpc>
                <a:spcPts val="6798"/>
              </a:lnSpc>
              <a:spcBef>
                <a:spcPct val="0"/>
              </a:spcBef>
            </a:pPr>
            <a:r>
              <a:rPr lang="en-US" sz="4856">
                <a:solidFill>
                  <a:srgbClr val="282121"/>
                </a:solidFill>
                <a:latin typeface="Glacial Indifference"/>
              </a:rPr>
              <a:t>Why would they ask for a Roman guard if it would make stealing a body harder?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275" t="-75001" r="0" b="-118943"/>
            </a:stretch>
          </a:blipFill>
        </p:spPr>
      </p:sp>
      <p:sp>
        <p:nvSpPr>
          <p:cNvPr name="TextBox 3" id="3"/>
          <p:cNvSpPr txBox="true"/>
          <p:nvPr/>
        </p:nvSpPr>
        <p:spPr>
          <a:xfrm rot="0">
            <a:off x="9561747" y="6898101"/>
            <a:ext cx="7932738"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CONCLUSION: JEWS DIDN’T STEAL THE BODY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strike="sngStrike">
                <a:solidFill>
                  <a:srgbClr val="F6E6D6"/>
                </a:solidFill>
                <a:latin typeface="ITC Franklin Gothic LT Condensed Bold"/>
              </a:rPr>
              <a:t>1: </a:t>
            </a:r>
            <a:r>
              <a:rPr lang="en-US" sz="7999" strike="sngStrike">
                <a:solidFill>
                  <a:srgbClr val="F6E6D6"/>
                </a:solidFill>
                <a:latin typeface="ITC Franklin Gothic LT Condensed Bold"/>
              </a:rPr>
              <a:t>THIEVES STOLE HIS BODY</a:t>
            </a:r>
          </a:p>
          <a:p>
            <a:pPr>
              <a:lnSpc>
                <a:spcPts val="6399"/>
              </a:lnSpc>
            </a:pPr>
            <a:r>
              <a:rPr lang="en-US" sz="7999" strike="sngStrike">
                <a:solidFill>
                  <a:srgbClr val="F6E6D6"/>
                </a:solidFill>
                <a:latin typeface="ITC Franklin Gothic LT Condensed Bold"/>
              </a:rPr>
              <a:t>2: THE ROMANS TOOK THE BODY</a:t>
            </a:r>
          </a:p>
          <a:p>
            <a:pPr>
              <a:lnSpc>
                <a:spcPts val="6399"/>
              </a:lnSpc>
            </a:pPr>
            <a:r>
              <a:rPr lang="en-US" sz="7999" strike="sngStrike">
                <a:solidFill>
                  <a:srgbClr val="F6E6D6"/>
                </a:solidFill>
                <a:latin typeface="ITC Franklin Gothic LT Condensed Bold"/>
              </a:rPr>
              <a:t>3: THE TEMPLE AUTHORITIES TOOK THE                      BODY</a:t>
            </a:r>
          </a:p>
          <a:p>
            <a:pPr>
              <a:lnSpc>
                <a:spcPts val="6399"/>
              </a:lnSpc>
            </a:pPr>
            <a:r>
              <a:rPr lang="en-US" sz="7999">
                <a:solidFill>
                  <a:srgbClr val="F6E6D6"/>
                </a:solidFill>
                <a:latin typeface="ITC Franklin Gothic LT Condensed Bold"/>
              </a:rPr>
              <a:t>4: THE DISCIPLES TOOK THE BODY</a:t>
            </a:r>
          </a:p>
          <a:p>
            <a:pPr>
              <a:lnSpc>
                <a:spcPts val="6399"/>
              </a:lnSpc>
            </a:pPr>
            <a:r>
              <a:rPr lang="en-US" sz="7999">
                <a:solidFill>
                  <a:srgbClr val="F6E6D6"/>
                </a:solidFill>
                <a:latin typeface="ITC Franklin Gothic LT Condensed Bold"/>
              </a:rPr>
              <a:t>5: IT WAS A MASS HALLUCINATION</a:t>
            </a:r>
          </a:p>
          <a:p>
            <a:pPr>
              <a:lnSpc>
                <a:spcPts val="6399"/>
              </a:lnSpc>
            </a:pPr>
            <a:r>
              <a:rPr lang="en-US" sz="7999">
                <a:solidFill>
                  <a:srgbClr val="F6E6D6"/>
                </a:solidFill>
                <a:latin typeface="ITC Franklin Gothic LT Condensed Bold"/>
              </a:rPr>
              <a:t>6: JESUS COULD HAVE FAINTED, REVIVED &amp; WALKED OUT</a:t>
            </a:r>
          </a:p>
          <a:p>
            <a:pPr>
              <a:lnSpc>
                <a:spcPts val="6399"/>
              </a:lnSpc>
            </a:pPr>
            <a:r>
              <a:rPr lang="en-US" sz="7999">
                <a:solidFill>
                  <a:srgbClr val="F6E6D6"/>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5143500"/>
            <a:ext cx="20291415" cy="5858819"/>
            <a:chOff x="0" y="0"/>
            <a:chExt cx="5344241" cy="1543064"/>
          </a:xfrm>
        </p:grpSpPr>
        <p:sp>
          <p:nvSpPr>
            <p:cNvPr name="Freeform 4" id="4"/>
            <p:cNvSpPr/>
            <p:nvPr/>
          </p:nvSpPr>
          <p:spPr>
            <a:xfrm flipH="false" flipV="false" rot="0">
              <a:off x="0" y="0"/>
              <a:ext cx="5344241" cy="1543064"/>
            </a:xfrm>
            <a:custGeom>
              <a:avLst/>
              <a:gdLst/>
              <a:ahLst/>
              <a:cxnLst/>
              <a:rect r="r" b="b" t="t" l="l"/>
              <a:pathLst>
                <a:path h="1543064" w="5344241">
                  <a:moveTo>
                    <a:pt x="0" y="0"/>
                  </a:moveTo>
                  <a:lnTo>
                    <a:pt x="5344241" y="0"/>
                  </a:lnTo>
                  <a:lnTo>
                    <a:pt x="5344241" y="1543064"/>
                  </a:lnTo>
                  <a:lnTo>
                    <a:pt x="0" y="1543064"/>
                  </a:lnTo>
                  <a:close/>
                </a:path>
              </a:pathLst>
            </a:custGeom>
            <a:solidFill>
              <a:srgbClr val="282121"/>
            </a:solidFill>
          </p:spPr>
        </p:sp>
        <p:sp>
          <p:nvSpPr>
            <p:cNvPr name="TextBox 5" id="5"/>
            <p:cNvSpPr txBox="true"/>
            <p:nvPr/>
          </p:nvSpPr>
          <p:spPr>
            <a:xfrm>
              <a:off x="0" y="-57150"/>
              <a:ext cx="5344241" cy="1600214"/>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714375" y="6807675"/>
            <a:ext cx="16544925" cy="3492494"/>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DID THE DISCIPLES TAKE THE BODY?             </a:t>
            </a:r>
          </a:p>
          <a:p>
            <a:pPr>
              <a:lnSpc>
                <a:spcPts val="6399"/>
              </a:lnSpc>
            </a:pPr>
            <a:r>
              <a:rPr lang="en-US" sz="7999">
                <a:solidFill>
                  <a:srgbClr val="F6E6D6"/>
                </a:solidFill>
                <a:latin typeface="ITC Franklin Gothic LT Condensed Bold"/>
              </a:rPr>
              <a:t>                                                           </a:t>
            </a:r>
          </a:p>
          <a:p>
            <a:pPr>
              <a:lnSpc>
                <a:spcPts val="6399"/>
              </a:lnSpc>
            </a:pPr>
          </a:p>
          <a:p>
            <a:pPr>
              <a:lnSpc>
                <a:spcPts val="639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1519635" y="1811972"/>
            <a:ext cx="15739665" cy="6891656"/>
          </a:xfrm>
          <a:prstGeom prst="rect">
            <a:avLst/>
          </a:prstGeom>
        </p:spPr>
        <p:txBody>
          <a:bodyPr anchor="t" rtlCol="false" tIns="0" lIns="0" bIns="0" rIns="0">
            <a:spAutoFit/>
          </a:bodyPr>
          <a:lstStyle/>
          <a:p>
            <a:pPr>
              <a:lnSpc>
                <a:spcPts val="4880"/>
              </a:lnSpc>
            </a:pPr>
            <a:r>
              <a:rPr lang="en-US" sz="6100">
                <a:solidFill>
                  <a:srgbClr val="282121"/>
                </a:solidFill>
                <a:latin typeface="Glacial Indifference Bold"/>
              </a:rPr>
              <a:t>WHAT DID THE DISCPLES DO WHEN JESUS DIED?</a:t>
            </a:r>
          </a:p>
          <a:p>
            <a:pPr>
              <a:lnSpc>
                <a:spcPts val="4880"/>
              </a:lnSpc>
            </a:pPr>
          </a:p>
          <a:p>
            <a:pPr marL="1316993" indent="-658496" lvl="1">
              <a:lnSpc>
                <a:spcPts val="4880"/>
              </a:lnSpc>
              <a:buFont typeface="Arial"/>
              <a:buChar char="•"/>
            </a:pPr>
            <a:r>
              <a:rPr lang="en-US" sz="6100">
                <a:solidFill>
                  <a:srgbClr val="282121"/>
                </a:solidFill>
                <a:latin typeface="Glacial Indifference"/>
              </a:rPr>
              <a:t>THEY FLED INTO HIDING- THOUGHT THEY WOULD BE NEXT</a:t>
            </a:r>
          </a:p>
          <a:p>
            <a:pPr marL="1316993" indent="-658496" lvl="1">
              <a:lnSpc>
                <a:spcPts val="4880"/>
              </a:lnSpc>
              <a:buFont typeface="Arial"/>
              <a:buChar char="•"/>
            </a:pPr>
            <a:r>
              <a:rPr lang="en-US" sz="6100">
                <a:solidFill>
                  <a:srgbClr val="282121"/>
                </a:solidFill>
                <a:latin typeface="Glacial Indifference"/>
              </a:rPr>
              <a:t>The women took spices and ointments to go anoint the body</a:t>
            </a:r>
          </a:p>
          <a:p>
            <a:pPr marL="1316993" indent="-658496" lvl="1">
              <a:lnSpc>
                <a:spcPts val="4880"/>
              </a:lnSpc>
              <a:buFont typeface="Arial"/>
              <a:buChar char="•"/>
            </a:pPr>
            <a:r>
              <a:rPr lang="en-US" sz="6100">
                <a:solidFill>
                  <a:srgbClr val="282121"/>
                </a:solidFill>
                <a:latin typeface="Glacial Indifference"/>
              </a:rPr>
              <a:t>Joseph of Arimathea buried him </a:t>
            </a:r>
          </a:p>
          <a:p>
            <a:pPr marL="1316993" indent="-658496" lvl="1">
              <a:lnSpc>
                <a:spcPts val="4880"/>
              </a:lnSpc>
              <a:buFont typeface="Arial"/>
              <a:buChar char="•"/>
            </a:pPr>
            <a:r>
              <a:rPr lang="en-US" sz="6100">
                <a:solidFill>
                  <a:srgbClr val="282121"/>
                </a:solidFill>
                <a:latin typeface="Glacial Indifference"/>
              </a:rPr>
              <a:t>Only Peter and John were brave enough to go to the tomb when Mary reported it empty</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21111" t="-36929" r="-73633" b="0"/>
            </a:stretch>
          </a:blipFill>
        </p:spPr>
      </p:sp>
      <p:sp>
        <p:nvSpPr>
          <p:cNvPr name="TextBox 3" id="3"/>
          <p:cNvSpPr txBox="true"/>
          <p:nvPr/>
        </p:nvSpPr>
        <p:spPr>
          <a:xfrm rot="0">
            <a:off x="6462788" y="308882"/>
            <a:ext cx="10303258" cy="10036452"/>
          </a:xfrm>
          <a:prstGeom prst="rect">
            <a:avLst/>
          </a:prstGeom>
        </p:spPr>
        <p:txBody>
          <a:bodyPr anchor="t" rtlCol="false" tIns="0" lIns="0" bIns="0" rIns="0">
            <a:spAutoFit/>
          </a:bodyPr>
          <a:lstStyle/>
          <a:p>
            <a:pPr>
              <a:lnSpc>
                <a:spcPts val="7106"/>
              </a:lnSpc>
            </a:pPr>
            <a:r>
              <a:rPr lang="en-US" sz="5825">
                <a:solidFill>
                  <a:srgbClr val="282121"/>
                </a:solidFill>
                <a:latin typeface="ITC Franklin Gothic LT Condensed"/>
              </a:rPr>
              <a:t>The scared and hiding disciples became the fearless Apostles!</a:t>
            </a:r>
          </a:p>
          <a:p>
            <a:pPr>
              <a:lnSpc>
                <a:spcPts val="7106"/>
              </a:lnSpc>
            </a:pPr>
          </a:p>
          <a:p>
            <a:pPr>
              <a:lnSpc>
                <a:spcPts val="7106"/>
              </a:lnSpc>
            </a:pPr>
            <a:r>
              <a:rPr lang="en-US" sz="5825">
                <a:solidFill>
                  <a:srgbClr val="282121"/>
                </a:solidFill>
                <a:latin typeface="ITC Franklin Gothic LT Condensed"/>
              </a:rPr>
              <a:t>In the quotation from Tacitus we read:</a:t>
            </a:r>
          </a:p>
          <a:p>
            <a:pPr>
              <a:lnSpc>
                <a:spcPts val="7106"/>
              </a:lnSpc>
            </a:pPr>
            <a:r>
              <a:rPr lang="en-US" sz="5825">
                <a:solidFill>
                  <a:srgbClr val="282121"/>
                </a:solidFill>
                <a:latin typeface="ITC Franklin Gothic LT Condensed"/>
              </a:rPr>
              <a:t>“… suffered the extreme penalty during the reign of Tiberius at the hands of… Pontius Pilate, &amp; a most mischievous superstition, checked for the moment, again broke out…”</a:t>
            </a:r>
          </a:p>
          <a:p>
            <a:pPr>
              <a:lnSpc>
                <a:spcPts val="7106"/>
              </a:lnSpc>
            </a:pPr>
          </a:p>
          <a:p>
            <a:pPr marL="0" indent="0" lvl="1">
              <a:lnSpc>
                <a:spcPts val="7106"/>
              </a:lnSpc>
              <a:spcBef>
                <a:spcPct val="0"/>
              </a:spcBef>
            </a:pPr>
          </a:p>
        </p:txBody>
      </p:sp>
      <p:grpSp>
        <p:nvGrpSpPr>
          <p:cNvPr name="Group 4" id="4"/>
          <p:cNvGrpSpPr/>
          <p:nvPr/>
        </p:nvGrpSpPr>
        <p:grpSpPr>
          <a:xfrm rot="0">
            <a:off x="-951803" y="-715319"/>
            <a:ext cx="6775642" cy="11717639"/>
            <a:chOff x="0" y="0"/>
            <a:chExt cx="1784531" cy="3086127"/>
          </a:xfrm>
        </p:grpSpPr>
        <p:sp>
          <p:nvSpPr>
            <p:cNvPr name="Freeform 5" id="5"/>
            <p:cNvSpPr/>
            <p:nvPr/>
          </p:nvSpPr>
          <p:spPr>
            <a:xfrm flipH="false" flipV="false" rot="0">
              <a:off x="0" y="0"/>
              <a:ext cx="1784531" cy="3086127"/>
            </a:xfrm>
            <a:custGeom>
              <a:avLst/>
              <a:gdLst/>
              <a:ahLst/>
              <a:cxnLst/>
              <a:rect r="r" b="b" t="t" l="l"/>
              <a:pathLst>
                <a:path h="3086127" w="1784531">
                  <a:moveTo>
                    <a:pt x="0" y="0"/>
                  </a:moveTo>
                  <a:lnTo>
                    <a:pt x="1784531" y="0"/>
                  </a:lnTo>
                  <a:lnTo>
                    <a:pt x="1784531" y="3086127"/>
                  </a:lnTo>
                  <a:lnTo>
                    <a:pt x="0" y="3086127"/>
                  </a:lnTo>
                  <a:close/>
                </a:path>
              </a:pathLst>
            </a:custGeom>
            <a:solidFill>
              <a:srgbClr val="282121"/>
            </a:solidFill>
          </p:spPr>
        </p:sp>
        <p:sp>
          <p:nvSpPr>
            <p:cNvPr name="TextBox 6" id="6"/>
            <p:cNvSpPr txBox="true"/>
            <p:nvPr/>
          </p:nvSpPr>
          <p:spPr>
            <a:xfrm>
              <a:off x="0" y="-57150"/>
              <a:ext cx="1784531" cy="3143277"/>
            </a:xfrm>
            <a:prstGeom prst="rect">
              <a:avLst/>
            </a:prstGeom>
          </p:spPr>
          <p:txBody>
            <a:bodyPr anchor="ctr" rtlCol="false" tIns="50800" lIns="50800" bIns="50800" rIns="50800"/>
            <a:lstStyle/>
            <a:p>
              <a:pPr algn="ctr">
                <a:lnSpc>
                  <a:spcPts val="3171"/>
                </a:lnSpc>
              </a:pPr>
            </a:p>
          </p:txBody>
        </p:sp>
      </p:grpSp>
      <p:sp>
        <p:nvSpPr>
          <p:cNvPr name="TextBox 7" id="7"/>
          <p:cNvSpPr txBox="true"/>
          <p:nvPr/>
        </p:nvSpPr>
        <p:spPr>
          <a:xfrm rot="0">
            <a:off x="714375" y="1016782"/>
            <a:ext cx="4280844"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WHAT HAPPENED NEXT?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sp>
        <p:nvSpPr>
          <p:cNvPr name="TextBox 3" id="3"/>
          <p:cNvSpPr txBox="true"/>
          <p:nvPr/>
        </p:nvSpPr>
        <p:spPr>
          <a:xfrm rot="0">
            <a:off x="441898" y="283742"/>
            <a:ext cx="17404205" cy="7627663"/>
          </a:xfrm>
          <a:prstGeom prst="rect">
            <a:avLst/>
          </a:prstGeom>
        </p:spPr>
        <p:txBody>
          <a:bodyPr anchor="t" rtlCol="false" tIns="0" lIns="0" bIns="0" rIns="0">
            <a:spAutoFit/>
          </a:bodyPr>
          <a:lstStyle/>
          <a:p>
            <a:pPr>
              <a:lnSpc>
                <a:spcPts val="5469"/>
              </a:lnSpc>
            </a:pPr>
            <a:r>
              <a:rPr lang="en-US" sz="4483">
                <a:solidFill>
                  <a:srgbClr val="282121"/>
                </a:solidFill>
                <a:latin typeface="ITC Franklin Gothic LT Condensed"/>
              </a:rPr>
              <a:t>No amount of threats of violence, beatings or imprisonment were able to break their single-minded determination to continue the work. In fact, they rejoiced in persecution, &amp; retained their faith to the end.</a:t>
            </a:r>
          </a:p>
          <a:p>
            <a:pPr>
              <a:lnSpc>
                <a:spcPts val="5469"/>
              </a:lnSpc>
            </a:pPr>
            <a:r>
              <a:rPr lang="en-US" sz="4483">
                <a:solidFill>
                  <a:srgbClr val="282121"/>
                </a:solidFill>
                <a:latin typeface="ITC Franklin Gothic LT Condensed"/>
              </a:rPr>
              <a:t>Considering their previous state of mind &amp; the absence of any further motivation, we would expect the apostles to merely retain a loving memory of Jesus as they went back to their former way of life.</a:t>
            </a:r>
          </a:p>
          <a:p>
            <a:pPr>
              <a:lnSpc>
                <a:spcPts val="5469"/>
              </a:lnSpc>
            </a:pPr>
            <a:r>
              <a:rPr lang="en-US" sz="4483">
                <a:solidFill>
                  <a:srgbClr val="282121"/>
                </a:solidFill>
                <a:latin typeface="ITC Franklin Gothic LT Condensed"/>
              </a:rPr>
              <a:t>But instead, the apostles, regardless of personal cost, preached openly the resurrection of Christ.</a:t>
            </a:r>
          </a:p>
          <a:p>
            <a:pPr>
              <a:lnSpc>
                <a:spcPts val="5469"/>
              </a:lnSpc>
            </a:pPr>
            <a:r>
              <a:rPr lang="en-US" sz="4483">
                <a:solidFill>
                  <a:srgbClr val="282121"/>
                </a:solidFill>
                <a:latin typeface="ITC Franklin Gothic LT Condensed Bold"/>
              </a:rPr>
              <a:t>Why?</a:t>
            </a:r>
          </a:p>
          <a:p>
            <a:pPr marL="0" indent="0" lvl="1">
              <a:lnSpc>
                <a:spcPts val="5469"/>
              </a:lnSpc>
              <a:spcBef>
                <a:spcPct val="0"/>
              </a:spcBef>
            </a:pPr>
            <a:r>
              <a:rPr lang="en-US" sz="4483">
                <a:solidFill>
                  <a:srgbClr val="282121"/>
                </a:solidFill>
                <a:latin typeface="ITC Franklin Gothic LT Condensed"/>
              </a:rPr>
              <a:t>Because they came to believe, with absolute certainty, in the resurrection as an historical fact. </a:t>
            </a:r>
          </a:p>
        </p:txBody>
      </p:sp>
      <p:sp>
        <p:nvSpPr>
          <p:cNvPr name="TextBox 4" id="4"/>
          <p:cNvSpPr txBox="true"/>
          <p:nvPr/>
        </p:nvSpPr>
        <p:spPr>
          <a:xfrm rot="0">
            <a:off x="714375" y="8876221"/>
            <a:ext cx="17131727" cy="957580"/>
          </a:xfrm>
          <a:prstGeom prst="rect">
            <a:avLst/>
          </a:prstGeom>
        </p:spPr>
        <p:txBody>
          <a:bodyPr anchor="t" rtlCol="false" tIns="0" lIns="0" bIns="0" rIns="0">
            <a:spAutoFit/>
          </a:bodyPr>
          <a:lstStyle/>
          <a:p>
            <a:pPr>
              <a:lnSpc>
                <a:spcPts val="6710"/>
              </a:lnSpc>
              <a:spcBef>
                <a:spcPct val="0"/>
              </a:spcBef>
            </a:pPr>
            <a:r>
              <a:rPr lang="en-US" sz="5500">
                <a:solidFill>
                  <a:srgbClr val="282121"/>
                </a:solidFill>
                <a:latin typeface="ITC Franklin Gothic LT Condensed Bold"/>
              </a:rPr>
              <a:t>WHY WOULD YOU DIE FOR SOMETHING YOU KNEW WAS A LIE?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22222" r="0" b="0"/>
            </a:stretch>
          </a:blipFill>
        </p:spPr>
      </p:sp>
      <p:sp>
        <p:nvSpPr>
          <p:cNvPr name="TextBox 3" id="3"/>
          <p:cNvSpPr txBox="true"/>
          <p:nvPr/>
        </p:nvSpPr>
        <p:spPr>
          <a:xfrm rot="0">
            <a:off x="476250" y="2066925"/>
            <a:ext cx="2347726" cy="3570960"/>
          </a:xfrm>
          <a:prstGeom prst="rect">
            <a:avLst/>
          </a:prstGeom>
        </p:spPr>
        <p:txBody>
          <a:bodyPr anchor="t" rtlCol="false" tIns="0" lIns="0" bIns="0" rIns="0">
            <a:spAutoFit/>
          </a:bodyPr>
          <a:lstStyle/>
          <a:p>
            <a:pPr algn="l" marL="0" indent="0" lvl="0">
              <a:lnSpc>
                <a:spcPts val="20815"/>
              </a:lnSpc>
              <a:spcBef>
                <a:spcPct val="0"/>
              </a:spcBef>
            </a:pPr>
            <a:r>
              <a:rPr lang="en-US" sz="27754" spc="-804">
                <a:solidFill>
                  <a:srgbClr val="282121"/>
                </a:solidFill>
                <a:latin typeface="ITC Franklin Gothic LT Ultra-Bold"/>
              </a:rPr>
              <a:t>“</a:t>
            </a:r>
          </a:p>
        </p:txBody>
      </p:sp>
      <p:sp>
        <p:nvSpPr>
          <p:cNvPr name="TextBox 4" id="4"/>
          <p:cNvSpPr txBox="true"/>
          <p:nvPr/>
        </p:nvSpPr>
        <p:spPr>
          <a:xfrm rot="0">
            <a:off x="666750" y="3302243"/>
            <a:ext cx="14380589" cy="4626689"/>
          </a:xfrm>
          <a:prstGeom prst="rect">
            <a:avLst/>
          </a:prstGeom>
        </p:spPr>
        <p:txBody>
          <a:bodyPr anchor="t" rtlCol="false" tIns="0" lIns="0" bIns="0" rIns="0">
            <a:spAutoFit/>
          </a:bodyPr>
          <a:lstStyle/>
          <a:p>
            <a:pPr marL="0" indent="0" lvl="1">
              <a:lnSpc>
                <a:spcPts val="7106"/>
              </a:lnSpc>
              <a:spcBef>
                <a:spcPct val="0"/>
              </a:spcBef>
            </a:pPr>
            <a:r>
              <a:rPr lang="en-US" sz="5825">
                <a:solidFill>
                  <a:srgbClr val="282121"/>
                </a:solidFill>
                <a:latin typeface="ITC Franklin Gothic LT Condensed"/>
              </a:rPr>
              <a:t>And if Christ is not risen, your faith is futile; you are still in your sins! Then also those who have </a:t>
            </a:r>
            <a:r>
              <a:rPr lang="en-US" sz="5825">
                <a:solidFill>
                  <a:srgbClr val="282121"/>
                </a:solidFill>
                <a:latin typeface="ITC Franklin Gothic LT Condensed"/>
              </a:rPr>
              <a:t>fallen asleep in Christ have perished. If in this life only we have hope in Christ, we are of all men the most pitiable.</a:t>
            </a:r>
          </a:p>
        </p:txBody>
      </p:sp>
      <p:sp>
        <p:nvSpPr>
          <p:cNvPr name="TextBox 5" id="5"/>
          <p:cNvSpPr txBox="true"/>
          <p:nvPr/>
        </p:nvSpPr>
        <p:spPr>
          <a:xfrm rot="0">
            <a:off x="714375" y="8876221"/>
            <a:ext cx="14332964" cy="957580"/>
          </a:xfrm>
          <a:prstGeom prst="rect">
            <a:avLst/>
          </a:prstGeom>
        </p:spPr>
        <p:txBody>
          <a:bodyPr anchor="t" rtlCol="false" tIns="0" lIns="0" bIns="0" rIns="0">
            <a:spAutoFit/>
          </a:bodyPr>
          <a:lstStyle/>
          <a:p>
            <a:pPr>
              <a:lnSpc>
                <a:spcPts val="6710"/>
              </a:lnSpc>
              <a:spcBef>
                <a:spcPct val="0"/>
              </a:spcBef>
            </a:pPr>
            <a:r>
              <a:rPr lang="en-US" sz="5500">
                <a:solidFill>
                  <a:srgbClr val="282121"/>
                </a:solidFill>
                <a:latin typeface="ITC Franklin Gothic LT Condensed Bold"/>
              </a:rPr>
              <a:t>1 CORINTHIANS 15:17-19</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sp>
        <p:nvSpPr>
          <p:cNvPr name="TextBox 3" id="3"/>
          <p:cNvSpPr txBox="true"/>
          <p:nvPr/>
        </p:nvSpPr>
        <p:spPr>
          <a:xfrm rot="0">
            <a:off x="2419980" y="3304921"/>
            <a:ext cx="13927567" cy="3515233"/>
          </a:xfrm>
          <a:prstGeom prst="rect">
            <a:avLst/>
          </a:prstGeom>
        </p:spPr>
        <p:txBody>
          <a:bodyPr anchor="t" rtlCol="false" tIns="0" lIns="0" bIns="0" rIns="0">
            <a:spAutoFit/>
          </a:bodyPr>
          <a:lstStyle/>
          <a:p>
            <a:pPr>
              <a:lnSpc>
                <a:spcPts val="8905"/>
              </a:lnSpc>
              <a:spcBef>
                <a:spcPct val="0"/>
              </a:spcBef>
            </a:pPr>
            <a:r>
              <a:rPr lang="en-US" sz="7299">
                <a:solidFill>
                  <a:srgbClr val="282121"/>
                </a:solidFill>
                <a:latin typeface="ITC Franklin Gothic LT Condensed Bold"/>
              </a:rPr>
              <a:t>WHAT ARE SOME OF THE THINGS THE APOSTLES ENDURED FOR THEIR FAITH IN THE RESSURECTION OF JESUS?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275" t="-75001" r="0" b="-118943"/>
            </a:stretch>
          </a:blipFill>
        </p:spPr>
      </p:sp>
      <p:sp>
        <p:nvSpPr>
          <p:cNvPr name="TextBox 3" id="3"/>
          <p:cNvSpPr txBox="true"/>
          <p:nvPr/>
        </p:nvSpPr>
        <p:spPr>
          <a:xfrm rot="0">
            <a:off x="9561747" y="6898101"/>
            <a:ext cx="7932738"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CONCLUSION: DISCIPLES DIDN’T STEAL THE BODY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strike="sngStrike">
                <a:solidFill>
                  <a:srgbClr val="F6E6D6"/>
                </a:solidFill>
                <a:latin typeface="ITC Franklin Gothic LT Condensed Bold"/>
              </a:rPr>
              <a:t>1: </a:t>
            </a:r>
            <a:r>
              <a:rPr lang="en-US" sz="7999" strike="sngStrike">
                <a:solidFill>
                  <a:srgbClr val="F6E6D6"/>
                </a:solidFill>
                <a:latin typeface="ITC Franklin Gothic LT Condensed Bold"/>
              </a:rPr>
              <a:t>THIEVES STOLE HIS BODY</a:t>
            </a:r>
          </a:p>
          <a:p>
            <a:pPr>
              <a:lnSpc>
                <a:spcPts val="6399"/>
              </a:lnSpc>
            </a:pPr>
            <a:r>
              <a:rPr lang="en-US" sz="7999" strike="sngStrike">
                <a:solidFill>
                  <a:srgbClr val="F6E6D6"/>
                </a:solidFill>
                <a:latin typeface="ITC Franklin Gothic LT Condensed Bold"/>
              </a:rPr>
              <a:t>2: THE ROMANS TOOK THE BODY</a:t>
            </a:r>
          </a:p>
          <a:p>
            <a:pPr>
              <a:lnSpc>
                <a:spcPts val="6399"/>
              </a:lnSpc>
            </a:pPr>
            <a:r>
              <a:rPr lang="en-US" sz="7999" strike="sngStrike">
                <a:solidFill>
                  <a:srgbClr val="F6E6D6"/>
                </a:solidFill>
                <a:latin typeface="ITC Franklin Gothic LT Condensed Bold"/>
              </a:rPr>
              <a:t>3: THE TEMPLE AUTHORITIES TOOK THE                      BODY</a:t>
            </a:r>
          </a:p>
          <a:p>
            <a:pPr>
              <a:lnSpc>
                <a:spcPts val="6399"/>
              </a:lnSpc>
            </a:pPr>
            <a:r>
              <a:rPr lang="en-US" sz="7999" strike="sngStrike">
                <a:solidFill>
                  <a:srgbClr val="F6E6D6"/>
                </a:solidFill>
                <a:latin typeface="ITC Franklin Gothic LT Condensed Bold"/>
              </a:rPr>
              <a:t>4: THE DISCIPLES TOOK THE BODY</a:t>
            </a:r>
          </a:p>
          <a:p>
            <a:pPr>
              <a:lnSpc>
                <a:spcPts val="6399"/>
              </a:lnSpc>
            </a:pPr>
            <a:r>
              <a:rPr lang="en-US" sz="7999">
                <a:solidFill>
                  <a:srgbClr val="F6E6D6"/>
                </a:solidFill>
                <a:latin typeface="ITC Franklin Gothic LT Condensed Bold"/>
              </a:rPr>
              <a:t>5: IT WAS A MASS HALLUCINATION</a:t>
            </a:r>
          </a:p>
          <a:p>
            <a:pPr>
              <a:lnSpc>
                <a:spcPts val="6399"/>
              </a:lnSpc>
            </a:pPr>
            <a:r>
              <a:rPr lang="en-US" sz="7999">
                <a:solidFill>
                  <a:srgbClr val="F6E6D6"/>
                </a:solidFill>
                <a:latin typeface="ITC Franklin Gothic LT Condensed Bold"/>
              </a:rPr>
              <a:t>6: JESUS COULD HAVE FAINTED, REVIVED &amp; WALKED OUT</a:t>
            </a:r>
          </a:p>
          <a:p>
            <a:pPr>
              <a:lnSpc>
                <a:spcPts val="6399"/>
              </a:lnSpc>
            </a:pPr>
            <a:r>
              <a:rPr lang="en-US" sz="7999">
                <a:solidFill>
                  <a:srgbClr val="F6E6D6"/>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21111" t="-36929" r="-73633" b="0"/>
            </a:stretch>
          </a:blipFill>
        </p:spPr>
      </p:sp>
      <p:sp>
        <p:nvSpPr>
          <p:cNvPr name="TextBox 3" id="3"/>
          <p:cNvSpPr txBox="true"/>
          <p:nvPr/>
        </p:nvSpPr>
        <p:spPr>
          <a:xfrm rot="0">
            <a:off x="8760508" y="477522"/>
            <a:ext cx="9312498" cy="9134824"/>
          </a:xfrm>
          <a:prstGeom prst="rect">
            <a:avLst/>
          </a:prstGeom>
        </p:spPr>
        <p:txBody>
          <a:bodyPr anchor="t" rtlCol="false" tIns="0" lIns="0" bIns="0" rIns="0">
            <a:spAutoFit/>
          </a:bodyPr>
          <a:lstStyle/>
          <a:p>
            <a:pPr>
              <a:lnSpc>
                <a:spcPts val="7106"/>
              </a:lnSpc>
            </a:pPr>
            <a:r>
              <a:rPr lang="en-US" sz="5825">
                <a:solidFill>
                  <a:srgbClr val="282121"/>
                </a:solidFill>
                <a:latin typeface="ITC Franklin Gothic LT Condensed"/>
              </a:rPr>
              <a:t>A hallucination is always characterised by belief in the idea it expresses, &amp; an excited expectation that the idea will somehow be realised. The exact opposite was the case as the disciples hadn’t believed in the immediate resurrection of Jesus</a:t>
            </a:r>
          </a:p>
          <a:p>
            <a:pPr>
              <a:lnSpc>
                <a:spcPts val="7106"/>
              </a:lnSpc>
            </a:pPr>
          </a:p>
          <a:p>
            <a:pPr marL="0" indent="0" lvl="1">
              <a:lnSpc>
                <a:spcPts val="7106"/>
              </a:lnSpc>
              <a:spcBef>
                <a:spcPct val="0"/>
              </a:spcBef>
            </a:pPr>
          </a:p>
        </p:txBody>
      </p:sp>
      <p:grpSp>
        <p:nvGrpSpPr>
          <p:cNvPr name="Group 4" id="4"/>
          <p:cNvGrpSpPr/>
          <p:nvPr/>
        </p:nvGrpSpPr>
        <p:grpSpPr>
          <a:xfrm rot="0">
            <a:off x="-951803" y="-715319"/>
            <a:ext cx="9326322" cy="11717639"/>
            <a:chOff x="0" y="0"/>
            <a:chExt cx="2456315" cy="3086127"/>
          </a:xfrm>
        </p:grpSpPr>
        <p:sp>
          <p:nvSpPr>
            <p:cNvPr name="Freeform 5" id="5"/>
            <p:cNvSpPr/>
            <p:nvPr/>
          </p:nvSpPr>
          <p:spPr>
            <a:xfrm flipH="false" flipV="false" rot="0">
              <a:off x="0" y="0"/>
              <a:ext cx="2456315" cy="3086127"/>
            </a:xfrm>
            <a:custGeom>
              <a:avLst/>
              <a:gdLst/>
              <a:ahLst/>
              <a:cxnLst/>
              <a:rect r="r" b="b" t="t" l="l"/>
              <a:pathLst>
                <a:path h="3086127" w="2456315">
                  <a:moveTo>
                    <a:pt x="0" y="0"/>
                  </a:moveTo>
                  <a:lnTo>
                    <a:pt x="2456315" y="0"/>
                  </a:lnTo>
                  <a:lnTo>
                    <a:pt x="2456315" y="3086127"/>
                  </a:lnTo>
                  <a:lnTo>
                    <a:pt x="0" y="3086127"/>
                  </a:lnTo>
                  <a:close/>
                </a:path>
              </a:pathLst>
            </a:custGeom>
            <a:solidFill>
              <a:srgbClr val="282121"/>
            </a:solidFill>
          </p:spPr>
        </p:sp>
        <p:sp>
          <p:nvSpPr>
            <p:cNvPr name="TextBox 6" id="6"/>
            <p:cNvSpPr txBox="true"/>
            <p:nvPr/>
          </p:nvSpPr>
          <p:spPr>
            <a:xfrm>
              <a:off x="0" y="-57150"/>
              <a:ext cx="2456315" cy="3143277"/>
            </a:xfrm>
            <a:prstGeom prst="rect">
              <a:avLst/>
            </a:prstGeom>
          </p:spPr>
          <p:txBody>
            <a:bodyPr anchor="ctr" rtlCol="false" tIns="50800" lIns="50800" bIns="50800" rIns="50800"/>
            <a:lstStyle/>
            <a:p>
              <a:pPr algn="ctr">
                <a:lnSpc>
                  <a:spcPts val="3171"/>
                </a:lnSpc>
              </a:pPr>
            </a:p>
          </p:txBody>
        </p:sp>
      </p:grpSp>
      <p:sp>
        <p:nvSpPr>
          <p:cNvPr name="TextBox 7" id="7"/>
          <p:cNvSpPr txBox="true"/>
          <p:nvPr/>
        </p:nvSpPr>
        <p:spPr>
          <a:xfrm rot="0">
            <a:off x="714375" y="1016782"/>
            <a:ext cx="7000164" cy="1873244"/>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WAS IT A MASS HALLUCINATION?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357188" y="636717"/>
            <a:ext cx="17573625" cy="9827895"/>
          </a:xfrm>
          <a:prstGeom prst="rect">
            <a:avLst/>
          </a:prstGeom>
        </p:spPr>
        <p:txBody>
          <a:bodyPr anchor="t" rtlCol="false" tIns="0" lIns="0" bIns="0" rIns="0">
            <a:spAutoFit/>
          </a:bodyPr>
          <a:lstStyle/>
          <a:p>
            <a:pPr>
              <a:lnSpc>
                <a:spcPts val="5519"/>
              </a:lnSpc>
            </a:pPr>
            <a:r>
              <a:rPr lang="en-US" sz="6899">
                <a:solidFill>
                  <a:srgbClr val="282121"/>
                </a:solidFill>
                <a:latin typeface="Glacial Indifference Bold"/>
              </a:rPr>
              <a:t>CONSIDER THE FOLLOWING:</a:t>
            </a:r>
          </a:p>
          <a:p>
            <a:pPr>
              <a:lnSpc>
                <a:spcPts val="5519"/>
              </a:lnSpc>
            </a:pPr>
          </a:p>
          <a:p>
            <a:pPr marL="1489708" indent="-744854" lvl="1">
              <a:lnSpc>
                <a:spcPts val="5519"/>
              </a:lnSpc>
              <a:buFont typeface="Arial"/>
              <a:buChar char="•"/>
            </a:pPr>
            <a:r>
              <a:rPr lang="en-US" sz="6899">
                <a:solidFill>
                  <a:srgbClr val="282121"/>
                </a:solidFill>
                <a:latin typeface="Glacial Indifference"/>
              </a:rPr>
              <a:t>ACCORDING TO PSYCHIATRIC EVIDENCE, ONLY CERTAIN KINDS OF PEOPLE HAVE HALLUCINATIONS, &amp; ONLY UNDER CERTAIN CONDITIONS. </a:t>
            </a:r>
          </a:p>
          <a:p>
            <a:pPr marL="1489708" indent="-744854" lvl="1">
              <a:lnSpc>
                <a:spcPts val="5519"/>
              </a:lnSpc>
              <a:buFont typeface="Arial"/>
              <a:buChar char="•"/>
            </a:pPr>
            <a:r>
              <a:rPr lang="en-US" sz="6899">
                <a:solidFill>
                  <a:srgbClr val="282121"/>
                </a:solidFill>
                <a:latin typeface="Glacial Indifference"/>
              </a:rPr>
              <a:t>TO SUPPOSE THAT ALL THOSE WHO SAW JESUS WERE OF THE SAME DISPOSITION INFLUENCED BY THOSE SAME CONDITIONS IS, IN ITSELF, NOT BELIEVABLE</a:t>
            </a:r>
          </a:p>
          <a:p>
            <a:pPr marL="1489708" indent="-744854" lvl="1">
              <a:lnSpc>
                <a:spcPts val="5519"/>
              </a:lnSpc>
              <a:buFont typeface="Arial"/>
              <a:buChar char="•"/>
            </a:pPr>
            <a:r>
              <a:rPr lang="en-US" sz="6899">
                <a:solidFill>
                  <a:srgbClr val="282121"/>
                </a:solidFill>
                <a:latin typeface="Glacial Indifference"/>
              </a:rPr>
              <a:t>The witnesses didn’t just ‘see’ him but also talked with him, touched him &amp; ate with him</a:t>
            </a:r>
          </a:p>
          <a:p>
            <a:pPr>
              <a:lnSpc>
                <a:spcPts val="5519"/>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sp>
        <p:nvSpPr>
          <p:cNvPr name="TextBox 3" id="3"/>
          <p:cNvSpPr txBox="true"/>
          <p:nvPr/>
        </p:nvSpPr>
        <p:spPr>
          <a:xfrm rot="0">
            <a:off x="441898" y="274217"/>
            <a:ext cx="17404205" cy="8160301"/>
          </a:xfrm>
          <a:prstGeom prst="rect">
            <a:avLst/>
          </a:prstGeom>
        </p:spPr>
        <p:txBody>
          <a:bodyPr anchor="t" rtlCol="false" tIns="0" lIns="0" bIns="0" rIns="0">
            <a:spAutoFit/>
          </a:bodyPr>
          <a:lstStyle/>
          <a:p>
            <a:pPr algn="ctr">
              <a:lnSpc>
                <a:spcPts val="5835"/>
              </a:lnSpc>
            </a:pPr>
            <a:r>
              <a:rPr lang="en-US" sz="4783">
                <a:solidFill>
                  <a:srgbClr val="282121"/>
                </a:solidFill>
                <a:latin typeface="ITC Franklin Gothic LT Condensed"/>
              </a:rPr>
              <a:t>Luke 24:13</a:t>
            </a:r>
          </a:p>
          <a:p>
            <a:pPr algn="ctr">
              <a:lnSpc>
                <a:spcPts val="5835"/>
              </a:lnSpc>
            </a:pPr>
          </a:p>
          <a:p>
            <a:pPr algn="ctr">
              <a:lnSpc>
                <a:spcPts val="5835"/>
              </a:lnSpc>
            </a:pPr>
            <a:r>
              <a:rPr lang="en-US" sz="4783">
                <a:solidFill>
                  <a:srgbClr val="282121"/>
                </a:solidFill>
                <a:latin typeface="ITC Franklin Gothic LT Condensed"/>
              </a:rPr>
              <a:t>John 20:14; 20:26; 21:1-23</a:t>
            </a:r>
          </a:p>
          <a:p>
            <a:pPr algn="ctr">
              <a:lnSpc>
                <a:spcPts val="5835"/>
              </a:lnSpc>
            </a:pPr>
          </a:p>
          <a:p>
            <a:pPr algn="ctr">
              <a:lnSpc>
                <a:spcPts val="5835"/>
              </a:lnSpc>
            </a:pPr>
            <a:r>
              <a:rPr lang="en-US" sz="4783">
                <a:solidFill>
                  <a:srgbClr val="282121"/>
                </a:solidFill>
                <a:latin typeface="ITC Franklin Gothic LT Condensed"/>
              </a:rPr>
              <a:t>1 Corinthians 15:6; 15:7</a:t>
            </a:r>
          </a:p>
          <a:p>
            <a:pPr algn="ctr">
              <a:lnSpc>
                <a:spcPts val="5835"/>
              </a:lnSpc>
            </a:pPr>
          </a:p>
          <a:p>
            <a:pPr algn="ctr">
              <a:lnSpc>
                <a:spcPts val="5835"/>
              </a:lnSpc>
            </a:pPr>
            <a:r>
              <a:rPr lang="en-US" sz="4783">
                <a:solidFill>
                  <a:srgbClr val="282121"/>
                </a:solidFill>
                <a:latin typeface="ITC Franklin Gothic LT Condensed"/>
              </a:rPr>
              <a:t>Acts 1:3; 3:15; 4:19; 5:30-32; 9:3</a:t>
            </a:r>
          </a:p>
          <a:p>
            <a:pPr algn="ctr">
              <a:lnSpc>
                <a:spcPts val="5835"/>
              </a:lnSpc>
            </a:pPr>
          </a:p>
          <a:p>
            <a:pPr algn="ctr">
              <a:lnSpc>
                <a:spcPts val="5835"/>
              </a:lnSpc>
            </a:pPr>
            <a:r>
              <a:rPr lang="en-US" sz="4783">
                <a:solidFill>
                  <a:srgbClr val="282121"/>
                </a:solidFill>
                <a:latin typeface="ITC Franklin Gothic LT Condensed"/>
              </a:rPr>
              <a:t>2 Peter 1:16</a:t>
            </a:r>
          </a:p>
          <a:p>
            <a:pPr algn="ctr">
              <a:lnSpc>
                <a:spcPts val="5835"/>
              </a:lnSpc>
            </a:pPr>
          </a:p>
          <a:p>
            <a:pPr algn="ctr" marL="0" indent="0" lvl="1">
              <a:lnSpc>
                <a:spcPts val="5835"/>
              </a:lnSpc>
              <a:spcBef>
                <a:spcPct val="0"/>
              </a:spcBef>
            </a:pPr>
            <a:r>
              <a:rPr lang="en-US" sz="4783">
                <a:solidFill>
                  <a:srgbClr val="282121"/>
                </a:solidFill>
                <a:latin typeface="ITC Franklin Gothic LT Condensed"/>
              </a:rPr>
              <a:t>Revelation 1:10</a:t>
            </a:r>
          </a:p>
        </p:txBody>
      </p:sp>
      <p:sp>
        <p:nvSpPr>
          <p:cNvPr name="TextBox 4" id="4"/>
          <p:cNvSpPr txBox="true"/>
          <p:nvPr/>
        </p:nvSpPr>
        <p:spPr>
          <a:xfrm rot="0">
            <a:off x="714375" y="8876221"/>
            <a:ext cx="17131727" cy="957580"/>
          </a:xfrm>
          <a:prstGeom prst="rect">
            <a:avLst/>
          </a:prstGeom>
        </p:spPr>
        <p:txBody>
          <a:bodyPr anchor="t" rtlCol="false" tIns="0" lIns="0" bIns="0" rIns="0">
            <a:spAutoFit/>
          </a:bodyPr>
          <a:lstStyle/>
          <a:p>
            <a:pPr algn="ctr">
              <a:lnSpc>
                <a:spcPts val="6710"/>
              </a:lnSpc>
              <a:spcBef>
                <a:spcPct val="0"/>
              </a:spcBef>
            </a:pPr>
            <a:r>
              <a:rPr lang="en-US" sz="5500">
                <a:solidFill>
                  <a:srgbClr val="282121"/>
                </a:solidFill>
                <a:latin typeface="ITC Franklin Gothic LT Condensed Bold"/>
              </a:rPr>
              <a:t>WHO IS THE PERSON AND WHEN DID THEY SEE JESUS?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275" t="-75001" r="0" b="-118943"/>
            </a:stretch>
          </a:blipFill>
        </p:spPr>
      </p:sp>
      <p:sp>
        <p:nvSpPr>
          <p:cNvPr name="TextBox 3" id="3"/>
          <p:cNvSpPr txBox="true"/>
          <p:nvPr/>
        </p:nvSpPr>
        <p:spPr>
          <a:xfrm rot="0">
            <a:off x="9561747" y="6898101"/>
            <a:ext cx="7932738"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CONCLUSION: IT WASN’T A HALLUCINATION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strike="sngStrike">
                <a:solidFill>
                  <a:srgbClr val="F6E6D6"/>
                </a:solidFill>
                <a:latin typeface="ITC Franklin Gothic LT Condensed Bold"/>
              </a:rPr>
              <a:t>1: </a:t>
            </a:r>
            <a:r>
              <a:rPr lang="en-US" sz="7999" strike="sngStrike">
                <a:solidFill>
                  <a:srgbClr val="F6E6D6"/>
                </a:solidFill>
                <a:latin typeface="ITC Franklin Gothic LT Condensed Bold"/>
              </a:rPr>
              <a:t>THIEVES STOLE HIS BODY</a:t>
            </a:r>
          </a:p>
          <a:p>
            <a:pPr>
              <a:lnSpc>
                <a:spcPts val="6399"/>
              </a:lnSpc>
            </a:pPr>
            <a:r>
              <a:rPr lang="en-US" sz="7999" strike="sngStrike">
                <a:solidFill>
                  <a:srgbClr val="F6E6D6"/>
                </a:solidFill>
                <a:latin typeface="ITC Franklin Gothic LT Condensed Bold"/>
              </a:rPr>
              <a:t>2: THE ROMANS TOOK THE BODY</a:t>
            </a:r>
          </a:p>
          <a:p>
            <a:pPr>
              <a:lnSpc>
                <a:spcPts val="6399"/>
              </a:lnSpc>
            </a:pPr>
            <a:r>
              <a:rPr lang="en-US" sz="7999" strike="sngStrike">
                <a:solidFill>
                  <a:srgbClr val="F6E6D6"/>
                </a:solidFill>
                <a:latin typeface="ITC Franklin Gothic LT Condensed Bold"/>
              </a:rPr>
              <a:t>3: THE TEMPLE AUTHORITIES TOOK THE                      BODY</a:t>
            </a:r>
          </a:p>
          <a:p>
            <a:pPr>
              <a:lnSpc>
                <a:spcPts val="6399"/>
              </a:lnSpc>
            </a:pPr>
            <a:r>
              <a:rPr lang="en-US" sz="7999" strike="sngStrike">
                <a:solidFill>
                  <a:srgbClr val="F6E6D6"/>
                </a:solidFill>
                <a:latin typeface="ITC Franklin Gothic LT Condensed Bold"/>
              </a:rPr>
              <a:t>4: THE DISCIPLES TOOK THE BODY</a:t>
            </a:r>
          </a:p>
          <a:p>
            <a:pPr>
              <a:lnSpc>
                <a:spcPts val="6399"/>
              </a:lnSpc>
            </a:pPr>
            <a:r>
              <a:rPr lang="en-US" sz="7999" strike="sngStrike">
                <a:solidFill>
                  <a:srgbClr val="F6E6D6"/>
                </a:solidFill>
                <a:latin typeface="ITC Franklin Gothic LT Condensed Bold"/>
              </a:rPr>
              <a:t>5: IT WAS A MASS HALLUCINATION</a:t>
            </a:r>
          </a:p>
          <a:p>
            <a:pPr>
              <a:lnSpc>
                <a:spcPts val="6399"/>
              </a:lnSpc>
            </a:pPr>
            <a:r>
              <a:rPr lang="en-US" sz="7999">
                <a:solidFill>
                  <a:srgbClr val="F6E6D6"/>
                </a:solidFill>
                <a:latin typeface="ITC Franklin Gothic LT Condensed Bold"/>
              </a:rPr>
              <a:t>6: JESUS COULD HAVE FAINTED, REVIVED &amp; WALKED OUT</a:t>
            </a:r>
          </a:p>
          <a:p>
            <a:pPr>
              <a:lnSpc>
                <a:spcPts val="6399"/>
              </a:lnSpc>
            </a:pPr>
            <a:r>
              <a:rPr lang="en-US" sz="7999">
                <a:solidFill>
                  <a:srgbClr val="F6E6D6"/>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10287000" y="0"/>
                </a:moveTo>
                <a:lnTo>
                  <a:pt x="10287000" y="18288000"/>
                </a:lnTo>
                <a:lnTo>
                  <a:pt x="0" y="18288000"/>
                </a:lnTo>
                <a:lnTo>
                  <a:pt x="0" y="0"/>
                </a:lnTo>
                <a:lnTo>
                  <a:pt x="10287000" y="0"/>
                </a:lnTo>
                <a:close/>
              </a:path>
            </a:pathLst>
          </a:custGeom>
          <a:blipFill>
            <a:blip r:embed="rId2"/>
            <a:stretch>
              <a:fillRect l="-21111" t="-36929" r="-73633" b="0"/>
            </a:stretch>
          </a:blipFill>
        </p:spPr>
      </p:sp>
      <p:sp>
        <p:nvSpPr>
          <p:cNvPr name="TextBox 3" id="3"/>
          <p:cNvSpPr txBox="true"/>
          <p:nvPr/>
        </p:nvSpPr>
        <p:spPr>
          <a:xfrm rot="0">
            <a:off x="6589268" y="3302243"/>
            <a:ext cx="10303258" cy="4626689"/>
          </a:xfrm>
          <a:prstGeom prst="rect">
            <a:avLst/>
          </a:prstGeom>
        </p:spPr>
        <p:txBody>
          <a:bodyPr anchor="t" rtlCol="false" tIns="0" lIns="0" bIns="0" rIns="0">
            <a:spAutoFit/>
          </a:bodyPr>
          <a:lstStyle/>
          <a:p>
            <a:pPr>
              <a:lnSpc>
                <a:spcPts val="7106"/>
              </a:lnSpc>
            </a:pPr>
            <a:r>
              <a:rPr lang="en-US" sz="5825">
                <a:solidFill>
                  <a:srgbClr val="282121"/>
                </a:solidFill>
                <a:latin typeface="ITC Franklin Gothic LT Condensed"/>
              </a:rPr>
              <a:t>Jesus undoubtedly died on the cross according to the judgment of the eye witnesses – experienced soldiers, the Centurion, Joseph, Nicodemus etc</a:t>
            </a:r>
          </a:p>
          <a:p>
            <a:pPr marL="0" indent="0" lvl="1">
              <a:lnSpc>
                <a:spcPts val="7106"/>
              </a:lnSpc>
              <a:spcBef>
                <a:spcPct val="0"/>
              </a:spcBef>
            </a:pPr>
          </a:p>
        </p:txBody>
      </p:sp>
      <p:grpSp>
        <p:nvGrpSpPr>
          <p:cNvPr name="Group 4" id="4"/>
          <p:cNvGrpSpPr/>
          <p:nvPr/>
        </p:nvGrpSpPr>
        <p:grpSpPr>
          <a:xfrm rot="0">
            <a:off x="-951803" y="-715319"/>
            <a:ext cx="6775642" cy="11717639"/>
            <a:chOff x="0" y="0"/>
            <a:chExt cx="1784531" cy="3086127"/>
          </a:xfrm>
        </p:grpSpPr>
        <p:sp>
          <p:nvSpPr>
            <p:cNvPr name="Freeform 5" id="5"/>
            <p:cNvSpPr/>
            <p:nvPr/>
          </p:nvSpPr>
          <p:spPr>
            <a:xfrm flipH="false" flipV="false" rot="0">
              <a:off x="0" y="0"/>
              <a:ext cx="1784531" cy="3086127"/>
            </a:xfrm>
            <a:custGeom>
              <a:avLst/>
              <a:gdLst/>
              <a:ahLst/>
              <a:cxnLst/>
              <a:rect r="r" b="b" t="t" l="l"/>
              <a:pathLst>
                <a:path h="3086127" w="1784531">
                  <a:moveTo>
                    <a:pt x="0" y="0"/>
                  </a:moveTo>
                  <a:lnTo>
                    <a:pt x="1784531" y="0"/>
                  </a:lnTo>
                  <a:lnTo>
                    <a:pt x="1784531" y="3086127"/>
                  </a:lnTo>
                  <a:lnTo>
                    <a:pt x="0" y="3086127"/>
                  </a:lnTo>
                  <a:close/>
                </a:path>
              </a:pathLst>
            </a:custGeom>
            <a:solidFill>
              <a:srgbClr val="282121"/>
            </a:solidFill>
          </p:spPr>
        </p:sp>
        <p:sp>
          <p:nvSpPr>
            <p:cNvPr name="TextBox 6" id="6"/>
            <p:cNvSpPr txBox="true"/>
            <p:nvPr/>
          </p:nvSpPr>
          <p:spPr>
            <a:xfrm>
              <a:off x="0" y="-57150"/>
              <a:ext cx="1784531" cy="3143277"/>
            </a:xfrm>
            <a:prstGeom prst="rect">
              <a:avLst/>
            </a:prstGeom>
          </p:spPr>
          <p:txBody>
            <a:bodyPr anchor="ctr" rtlCol="false" tIns="50800" lIns="50800" bIns="50800" rIns="50800"/>
            <a:lstStyle/>
            <a:p>
              <a:pPr algn="ctr">
                <a:lnSpc>
                  <a:spcPts val="3171"/>
                </a:lnSpc>
              </a:pPr>
            </a:p>
          </p:txBody>
        </p:sp>
      </p:grpSp>
      <p:sp>
        <p:nvSpPr>
          <p:cNvPr name="TextBox 7" id="7"/>
          <p:cNvSpPr txBox="true"/>
          <p:nvPr/>
        </p:nvSpPr>
        <p:spPr>
          <a:xfrm rot="0">
            <a:off x="714375" y="1016782"/>
            <a:ext cx="4280844"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WAS IT JUST A FAINT?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714375" y="1121557"/>
            <a:ext cx="17573625" cy="8437245"/>
          </a:xfrm>
          <a:prstGeom prst="rect">
            <a:avLst/>
          </a:prstGeom>
        </p:spPr>
        <p:txBody>
          <a:bodyPr anchor="t" rtlCol="false" tIns="0" lIns="0" bIns="0" rIns="0">
            <a:spAutoFit/>
          </a:bodyPr>
          <a:lstStyle/>
          <a:p>
            <a:pPr>
              <a:lnSpc>
                <a:spcPts val="5519"/>
              </a:lnSpc>
            </a:pPr>
            <a:r>
              <a:rPr lang="en-US" sz="6899">
                <a:solidFill>
                  <a:srgbClr val="282121"/>
                </a:solidFill>
                <a:latin typeface="Glacial Indifference Bold"/>
              </a:rPr>
              <a:t>CONSIDER THE FOLLOWING:</a:t>
            </a:r>
          </a:p>
          <a:p>
            <a:pPr marL="1489708" indent="-744854" lvl="1">
              <a:lnSpc>
                <a:spcPts val="5519"/>
              </a:lnSpc>
              <a:buFont typeface="Arial"/>
              <a:buChar char="•"/>
            </a:pPr>
            <a:r>
              <a:rPr lang="en-US" sz="6899">
                <a:solidFill>
                  <a:srgbClr val="282121"/>
                </a:solidFill>
                <a:latin typeface="Glacial Indifference"/>
              </a:rPr>
              <a:t>THE MENTAL AGONY IN GETHSEMANE</a:t>
            </a:r>
          </a:p>
          <a:p>
            <a:pPr marL="1489708" indent="-744854" lvl="1">
              <a:lnSpc>
                <a:spcPts val="5519"/>
              </a:lnSpc>
              <a:buFont typeface="Arial"/>
              <a:buChar char="•"/>
            </a:pPr>
            <a:r>
              <a:rPr lang="en-US" sz="6899">
                <a:solidFill>
                  <a:srgbClr val="282121"/>
                </a:solidFill>
                <a:latin typeface="Glacial Indifference"/>
              </a:rPr>
              <a:t>Arrested at midnight</a:t>
            </a:r>
          </a:p>
          <a:p>
            <a:pPr marL="1489708" indent="-744854" lvl="1">
              <a:lnSpc>
                <a:spcPts val="5519"/>
              </a:lnSpc>
              <a:buFont typeface="Arial"/>
              <a:buChar char="•"/>
            </a:pPr>
            <a:r>
              <a:rPr lang="en-US" sz="6899">
                <a:solidFill>
                  <a:srgbClr val="282121"/>
                </a:solidFill>
                <a:latin typeface="Glacial Indifference"/>
              </a:rPr>
              <a:t>Brutal treatment in both the High Priest’s palace and the Praetorium</a:t>
            </a:r>
          </a:p>
          <a:p>
            <a:pPr marL="1489708" indent="-744854" lvl="1">
              <a:lnSpc>
                <a:spcPts val="5519"/>
              </a:lnSpc>
              <a:buFont typeface="Arial"/>
              <a:buChar char="•"/>
            </a:pPr>
            <a:r>
              <a:rPr lang="en-US" sz="6899">
                <a:solidFill>
                  <a:srgbClr val="282121"/>
                </a:solidFill>
                <a:latin typeface="Glacial Indifference"/>
              </a:rPr>
              <a:t>Exhausting journeys to various buildings</a:t>
            </a:r>
          </a:p>
          <a:p>
            <a:pPr marL="1489708" indent="-744854" lvl="1">
              <a:lnSpc>
                <a:spcPts val="5519"/>
              </a:lnSpc>
              <a:buFont typeface="Arial"/>
              <a:buChar char="•"/>
            </a:pPr>
            <a:r>
              <a:rPr lang="en-US" sz="6899">
                <a:solidFill>
                  <a:srgbClr val="282121"/>
                </a:solidFill>
                <a:latin typeface="Glacial Indifference"/>
              </a:rPr>
              <a:t>Scourging- 49 whip strokes often resulted in death</a:t>
            </a:r>
          </a:p>
          <a:p>
            <a:pPr marL="1489708" indent="-744854" lvl="1">
              <a:lnSpc>
                <a:spcPts val="5519"/>
              </a:lnSpc>
              <a:buFont typeface="Arial"/>
              <a:buChar char="•"/>
            </a:pPr>
            <a:r>
              <a:rPr lang="en-US" sz="6899">
                <a:solidFill>
                  <a:srgbClr val="282121"/>
                </a:solidFill>
                <a:latin typeface="Glacial Indifference"/>
              </a:rPr>
              <a:t>Carrying the cross to Golgotha</a:t>
            </a:r>
            <a:r>
              <a:rPr lang="en-US" sz="6899">
                <a:solidFill>
                  <a:srgbClr val="282121"/>
                </a:solidFill>
                <a:latin typeface="Glacial Indifference Bold"/>
              </a:rPr>
              <a:t> </a:t>
            </a:r>
          </a:p>
          <a:p>
            <a:pPr marL="1489708" indent="-744854" lvl="1">
              <a:lnSpc>
                <a:spcPts val="5519"/>
              </a:lnSpc>
              <a:buFont typeface="Arial"/>
              <a:buChar char="•"/>
            </a:pPr>
            <a:r>
              <a:rPr lang="en-US" sz="6899">
                <a:solidFill>
                  <a:srgbClr val="282121"/>
                </a:solidFill>
                <a:latin typeface="Glacial Indifference"/>
              </a:rPr>
              <a:t>Torture of Crucifixion</a:t>
            </a:r>
          </a:p>
          <a:p>
            <a:pPr marL="1489708" indent="-744854" lvl="1">
              <a:lnSpc>
                <a:spcPts val="5519"/>
              </a:lnSpc>
              <a:buFont typeface="Arial"/>
              <a:buChar char="•"/>
            </a:pPr>
            <a:r>
              <a:rPr lang="en-US" sz="6899">
                <a:solidFill>
                  <a:srgbClr val="282121"/>
                </a:solidFill>
                <a:latin typeface="Glacial Indifference"/>
              </a:rPr>
              <a:t>The Roman Spear Thrust (blood and water- most likely pericardium fluid)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275" t="-75001" r="0" b="-118943"/>
            </a:stretch>
          </a:blipFill>
        </p:spPr>
      </p:sp>
      <p:sp>
        <p:nvSpPr>
          <p:cNvPr name="TextBox 3" id="3"/>
          <p:cNvSpPr txBox="true"/>
          <p:nvPr/>
        </p:nvSpPr>
        <p:spPr>
          <a:xfrm rot="0">
            <a:off x="9561747" y="6898101"/>
            <a:ext cx="7932738" cy="3492494"/>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WHAT ARE THE POSSIBILE REASONS FOR AN EMPTY TOMB?</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714375" y="1121557"/>
            <a:ext cx="17573625" cy="7477125"/>
          </a:xfrm>
          <a:prstGeom prst="rect">
            <a:avLst/>
          </a:prstGeom>
        </p:spPr>
        <p:txBody>
          <a:bodyPr anchor="t" rtlCol="false" tIns="0" lIns="0" bIns="0" rIns="0">
            <a:spAutoFit/>
          </a:bodyPr>
          <a:lstStyle/>
          <a:p>
            <a:pPr>
              <a:lnSpc>
                <a:spcPts val="5519"/>
              </a:lnSpc>
            </a:pPr>
            <a:r>
              <a:rPr lang="en-US" sz="6899">
                <a:solidFill>
                  <a:srgbClr val="282121"/>
                </a:solidFill>
                <a:latin typeface="Glacial Indifference Bold"/>
              </a:rPr>
              <a:t>CONSIDER THE FOLLOWING:</a:t>
            </a:r>
          </a:p>
          <a:p>
            <a:pPr>
              <a:lnSpc>
                <a:spcPts val="5519"/>
              </a:lnSpc>
            </a:pPr>
          </a:p>
          <a:p>
            <a:pPr marL="1424940" indent="-712470" lvl="1">
              <a:lnSpc>
                <a:spcPts val="5280"/>
              </a:lnSpc>
              <a:buFont typeface="Arial"/>
              <a:buChar char="•"/>
            </a:pPr>
            <a:r>
              <a:rPr lang="en-US" sz="6600">
                <a:solidFill>
                  <a:srgbClr val="282121"/>
                </a:solidFill>
                <a:latin typeface="Glacial Indifference"/>
              </a:rPr>
              <a:t>THE OPENING OF THE TOMB WAS GUARDED BY A LARGE &amp; HEAVY DISC OF ROCK WHICH COULD ROLL ALONG A GROOVE, SLIGHTLY DEPRESSED AT THE CENTRE, IN FRONT OF THE TOMB ENTRANCE.</a:t>
            </a:r>
          </a:p>
          <a:p>
            <a:pPr marL="1424940" indent="-712470" lvl="1">
              <a:lnSpc>
                <a:spcPts val="5280"/>
              </a:lnSpc>
              <a:buFont typeface="Arial"/>
              <a:buChar char="•"/>
            </a:pPr>
            <a:r>
              <a:rPr lang="en-US" sz="6600">
                <a:solidFill>
                  <a:srgbClr val="282121"/>
                </a:solidFill>
                <a:latin typeface="Glacial Indifference"/>
              </a:rPr>
              <a:t>IT WAS GENERALLY USED BY THE JEWS AS PROTECTION AGAINST MAN &amp; BEAST USUALLY REQUIRED SEVERAL TO MOVE IT.</a:t>
            </a:r>
          </a:p>
          <a:p>
            <a:pPr marL="1424940" indent="-712470" lvl="1">
              <a:lnSpc>
                <a:spcPts val="5280"/>
              </a:lnSpc>
              <a:buFont typeface="Arial"/>
              <a:buChar char="•"/>
            </a:pPr>
            <a:r>
              <a:rPr lang="en-US" sz="6600">
                <a:solidFill>
                  <a:srgbClr val="282121"/>
                </a:solidFill>
                <a:latin typeface="Glacial Indifference"/>
              </a:rPr>
              <a:t>Mark 16:3- 3 women thought they wouldn’t be able to move it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714375" y="1121557"/>
            <a:ext cx="17573625" cy="9477375"/>
          </a:xfrm>
          <a:prstGeom prst="rect">
            <a:avLst/>
          </a:prstGeom>
        </p:spPr>
        <p:txBody>
          <a:bodyPr anchor="t" rtlCol="false" tIns="0" lIns="0" bIns="0" rIns="0">
            <a:spAutoFit/>
          </a:bodyPr>
          <a:lstStyle/>
          <a:p>
            <a:pPr>
              <a:lnSpc>
                <a:spcPts val="5519"/>
              </a:lnSpc>
            </a:pPr>
            <a:r>
              <a:rPr lang="en-US" sz="6899">
                <a:solidFill>
                  <a:srgbClr val="282121"/>
                </a:solidFill>
                <a:latin typeface="Glacial Indifference Bold"/>
              </a:rPr>
              <a:t>CONSIDER THE FOLLOWING:</a:t>
            </a:r>
          </a:p>
          <a:p>
            <a:pPr>
              <a:lnSpc>
                <a:spcPts val="5519"/>
              </a:lnSpc>
            </a:pPr>
          </a:p>
          <a:p>
            <a:pPr marL="1424940" indent="-712470" lvl="1">
              <a:lnSpc>
                <a:spcPts val="5280"/>
              </a:lnSpc>
              <a:buFont typeface="Arial"/>
              <a:buChar char="•"/>
            </a:pPr>
            <a:r>
              <a:rPr lang="en-US" sz="6600">
                <a:solidFill>
                  <a:srgbClr val="282121"/>
                </a:solidFill>
                <a:latin typeface="Glacial Indifference"/>
              </a:rPr>
              <a:t>THE WORD FOR ‘WATCH’ MATT 27:65-66 IS ‘KOUSTODIA’. IT IS BORROWED FROM LATIN &amp; MEANS A ROMAN SENTRY OR GUARD (STRONG’S CONCORDANCE).</a:t>
            </a:r>
          </a:p>
          <a:p>
            <a:pPr marL="1424940" indent="-712470" lvl="1">
              <a:lnSpc>
                <a:spcPts val="5280"/>
              </a:lnSpc>
              <a:buFont typeface="Arial"/>
              <a:buChar char="•"/>
            </a:pPr>
            <a:r>
              <a:rPr lang="en-US" sz="6600">
                <a:solidFill>
                  <a:srgbClr val="282121"/>
                </a:solidFill>
                <a:latin typeface="Glacial Indifference"/>
              </a:rPr>
              <a:t>TRADITIONALLY, A WATCH CONSISTED OF 4 SOLDIERS. THESE WERE THE BEST-TRAINED &amp; ARMED SOLDIERS IN THE THEN KNOWN WORLD. THEY WERE VERY WELL DISCIPLINED &amp; MERCILESS.</a:t>
            </a:r>
          </a:p>
          <a:p>
            <a:pPr>
              <a:lnSpc>
                <a:spcPts val="5280"/>
              </a:lnSpc>
            </a:pPr>
          </a:p>
          <a:p>
            <a:pPr>
              <a:lnSpc>
                <a:spcPts val="5280"/>
              </a:lnSpc>
            </a:pPr>
            <a:r>
              <a:rPr lang="en-US" sz="6600">
                <a:solidFill>
                  <a:srgbClr val="282121"/>
                </a:solidFill>
                <a:latin typeface="Glacial Indifference"/>
              </a:rPr>
              <a:t>How could a very close to dead man overpower them?</a:t>
            </a:r>
          </a:p>
          <a:p>
            <a:pPr>
              <a:lnSpc>
                <a:spcPts val="5280"/>
              </a:lnSpc>
            </a:pP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714375" y="1121557"/>
            <a:ext cx="16308825" cy="9305925"/>
          </a:xfrm>
          <a:prstGeom prst="rect">
            <a:avLst/>
          </a:prstGeom>
        </p:spPr>
        <p:txBody>
          <a:bodyPr anchor="t" rtlCol="false" tIns="0" lIns="0" bIns="0" rIns="0">
            <a:spAutoFit/>
          </a:bodyPr>
          <a:lstStyle/>
          <a:p>
            <a:pPr>
              <a:lnSpc>
                <a:spcPts val="5519"/>
              </a:lnSpc>
            </a:pPr>
            <a:r>
              <a:rPr lang="en-US" sz="6899">
                <a:solidFill>
                  <a:srgbClr val="282121"/>
                </a:solidFill>
                <a:latin typeface="Glacial Indifference Bold"/>
              </a:rPr>
              <a:t>CONSIDER THE FOLLOWING:</a:t>
            </a:r>
          </a:p>
          <a:p>
            <a:pPr>
              <a:lnSpc>
                <a:spcPts val="5519"/>
              </a:lnSpc>
            </a:pPr>
          </a:p>
          <a:p>
            <a:pPr marL="1273814" indent="-636907" lvl="1">
              <a:lnSpc>
                <a:spcPts val="4720"/>
              </a:lnSpc>
              <a:buFont typeface="Arial"/>
              <a:buChar char="•"/>
            </a:pPr>
            <a:r>
              <a:rPr lang="en-US" sz="5900">
                <a:solidFill>
                  <a:srgbClr val="282121"/>
                </a:solidFill>
                <a:latin typeface="Glacial Indifference"/>
              </a:rPr>
              <a:t>ROMAN PUNISHMENT FOR SOLDIERS QUITTING THEIR POST OR FALLING ASLEEP WAS SEVERE, POSSIBLY DEATH. AT THE TOMB, THE ROMAN SOLDIERS’ ONLY INTEREST WAS THEIR DUTY. THE ROMAN SEAL AFFIXED TO THE TOMB WAS FAR MORE SACRED TO THEM THAN THE MAN INSIDE.</a:t>
            </a:r>
          </a:p>
          <a:p>
            <a:pPr marL="1273814" indent="-636907" lvl="1">
              <a:lnSpc>
                <a:spcPts val="4720"/>
              </a:lnSpc>
              <a:buFont typeface="Arial"/>
              <a:buChar char="•"/>
            </a:pPr>
            <a:r>
              <a:rPr lang="en-US" sz="5900">
                <a:solidFill>
                  <a:srgbClr val="282121"/>
                </a:solidFill>
                <a:latin typeface="Glacial Indifference"/>
              </a:rPr>
              <a:t>YET, THAT SUNDAY MORNING THE TOMB WAS EMPTY, OF THAT THERE WAS NO QUESTION. FROM THE RECORD OF THE 4 GOSPELS &amp; THE ACTS WE READ OF NO CONTENTION OF THAT. </a:t>
            </a:r>
          </a:p>
          <a:p>
            <a:pPr>
              <a:lnSpc>
                <a:spcPts val="4720"/>
              </a:lnSpc>
            </a:pPr>
          </a:p>
          <a:p>
            <a:pPr>
              <a:lnSpc>
                <a:spcPts val="5280"/>
              </a:lnSpc>
            </a:pPr>
          </a:p>
          <a:p>
            <a:pPr>
              <a:lnSpc>
                <a:spcPts val="5280"/>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sp>
        <p:nvSpPr>
          <p:cNvPr name="TextBox 3" id="3"/>
          <p:cNvSpPr txBox="true"/>
          <p:nvPr/>
        </p:nvSpPr>
        <p:spPr>
          <a:xfrm rot="0">
            <a:off x="441898" y="283742"/>
            <a:ext cx="17404205" cy="7627663"/>
          </a:xfrm>
          <a:prstGeom prst="rect">
            <a:avLst/>
          </a:prstGeom>
        </p:spPr>
        <p:txBody>
          <a:bodyPr anchor="t" rtlCol="false" tIns="0" lIns="0" bIns="0" rIns="0">
            <a:spAutoFit/>
          </a:bodyPr>
          <a:lstStyle/>
          <a:p>
            <a:pPr marL="0" indent="0" lvl="1">
              <a:lnSpc>
                <a:spcPts val="5469"/>
              </a:lnSpc>
              <a:spcBef>
                <a:spcPct val="0"/>
              </a:spcBef>
            </a:pPr>
            <a:r>
              <a:rPr lang="en-US" sz="4483">
                <a:solidFill>
                  <a:srgbClr val="282121"/>
                </a:solidFill>
                <a:latin typeface="ITC Franklin Gothic LT Condensed"/>
              </a:rPr>
              <a:t><![CDATA[“Jesus of Nazareth underwent Jewish & Roman trials, was flogged & was sentenced to death by crucifixion. The scourging produced deep stripe-like lacerations & appreciable blood loss, & it probably set the stage for hypovolemic shock, as evidenced by the fact that Jesus was too weakened to carry the crossbar (patibulum) to Golgotha. At the site of the crucifixion, his wrists were nailed to the patibulum &, after the patibulum was lifted onto the upright posts (stipes), his feet were nailed to the stipes. The major pathophysiologic effect of crucifixion was an interference with normal respirations. Accordingly, death resulted primarily from hypovolemic shock & exhaustion asphyxia. Jesus’ death was ensured by the thrust of a soldier’s spear into his side. Modern medical interpretation of the historical evidence indicates that Jesus was dead when taken down from the cross”]]></a:t>
            </a:r>
          </a:p>
        </p:txBody>
      </p:sp>
      <p:sp>
        <p:nvSpPr>
          <p:cNvPr name="TextBox 4" id="4"/>
          <p:cNvSpPr txBox="true"/>
          <p:nvPr/>
        </p:nvSpPr>
        <p:spPr>
          <a:xfrm rot="0">
            <a:off x="714375" y="8876221"/>
            <a:ext cx="14332964" cy="957580"/>
          </a:xfrm>
          <a:prstGeom prst="rect">
            <a:avLst/>
          </a:prstGeom>
        </p:spPr>
        <p:txBody>
          <a:bodyPr anchor="t" rtlCol="false" tIns="0" lIns="0" bIns="0" rIns="0">
            <a:spAutoFit/>
          </a:bodyPr>
          <a:lstStyle/>
          <a:p>
            <a:pPr>
              <a:lnSpc>
                <a:spcPts val="6710"/>
              </a:lnSpc>
              <a:spcBef>
                <a:spcPct val="0"/>
              </a:spcBef>
            </a:pPr>
            <a:r>
              <a:rPr lang="en-US" sz="5500">
                <a:solidFill>
                  <a:srgbClr val="282121"/>
                </a:solidFill>
                <a:latin typeface="ITC Franklin Gothic LT Condensed Bold"/>
              </a:rPr>
              <a:t>JOURNAL OF AMERICAN MEDICINE 1986</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sp>
        <p:nvSpPr>
          <p:cNvPr name="TextBox 3" id="3"/>
          <p:cNvSpPr txBox="true"/>
          <p:nvPr/>
        </p:nvSpPr>
        <p:spPr>
          <a:xfrm rot="0">
            <a:off x="441898" y="274217"/>
            <a:ext cx="17404205" cy="8369597"/>
          </a:xfrm>
          <a:prstGeom prst="rect">
            <a:avLst/>
          </a:prstGeom>
        </p:spPr>
        <p:txBody>
          <a:bodyPr anchor="t" rtlCol="false" tIns="0" lIns="0" bIns="0" rIns="0">
            <a:spAutoFit/>
          </a:bodyPr>
          <a:lstStyle/>
          <a:p>
            <a:pPr marL="1054255" indent="-527127" lvl="1">
              <a:lnSpc>
                <a:spcPts val="5957"/>
              </a:lnSpc>
              <a:buFont typeface="Arial"/>
              <a:buChar char="•"/>
            </a:pPr>
            <a:r>
              <a:rPr lang="en-US" sz="4883">
                <a:solidFill>
                  <a:srgbClr val="282121"/>
                </a:solidFill>
                <a:latin typeface="ITC Franklin Gothic LT Condensed"/>
              </a:rPr>
              <a:t>After at least 60 hours without medical attention, with massive blood loss from shocking wounds, he revived.</a:t>
            </a:r>
          </a:p>
          <a:p>
            <a:pPr marL="1054255" indent="-527127" lvl="1">
              <a:lnSpc>
                <a:spcPts val="5957"/>
              </a:lnSpc>
              <a:buFont typeface="Arial"/>
              <a:buChar char="•"/>
            </a:pPr>
            <a:r>
              <a:rPr lang="en-US" sz="4883">
                <a:solidFill>
                  <a:srgbClr val="282121"/>
                </a:solidFill>
                <a:latin typeface="ITC Franklin Gothic LT Condensed"/>
              </a:rPr>
              <a:t>Jesus then struggled out of the graveclothes weighed down with 45 kilograms of spices.</a:t>
            </a:r>
          </a:p>
          <a:p>
            <a:pPr marL="1054255" indent="-527127" lvl="1">
              <a:lnSpc>
                <a:spcPts val="5957"/>
              </a:lnSpc>
              <a:buFont typeface="Arial"/>
              <a:buChar char="•"/>
            </a:pPr>
            <a:r>
              <a:rPr lang="en-US" sz="4883">
                <a:solidFill>
                  <a:srgbClr val="282121"/>
                </a:solidFill>
                <a:latin typeface="ITC Franklin Gothic LT Condensed"/>
              </a:rPr>
              <a:t>Moved the great stone that took several men to roll in place from outside</a:t>
            </a:r>
          </a:p>
          <a:p>
            <a:pPr marL="1054255" indent="-527127" lvl="1">
              <a:lnSpc>
                <a:spcPts val="5957"/>
              </a:lnSpc>
              <a:buFont typeface="Arial"/>
              <a:buChar char="•"/>
            </a:pPr>
            <a:r>
              <a:rPr lang="en-US" sz="4883">
                <a:solidFill>
                  <a:srgbClr val="282121"/>
                </a:solidFill>
                <a:latin typeface="ITC Franklin Gothic LT Condensed"/>
              </a:rPr>
              <a:t>Either overpowered, scared or somehow tricked the Roman guard</a:t>
            </a:r>
          </a:p>
          <a:p>
            <a:pPr marL="1054255" indent="-527127" lvl="1">
              <a:lnSpc>
                <a:spcPts val="5957"/>
              </a:lnSpc>
              <a:buFont typeface="Arial"/>
              <a:buChar char="•"/>
            </a:pPr>
            <a:r>
              <a:rPr lang="en-US" sz="4883">
                <a:solidFill>
                  <a:srgbClr val="282121"/>
                </a:solidFill>
                <a:latin typeface="ITC Franklin Gothic LT Condensed"/>
              </a:rPr>
              <a:t>Staggered, with pierced feet, hands &amp; side, dreadfully thirsty &amp; weak, to stand before his timorous disciples. He then persuaded them to believe that he had conquered death, risen to glorious immortality &amp; was the Prince of Life!</a:t>
            </a:r>
          </a:p>
        </p:txBody>
      </p:sp>
      <p:sp>
        <p:nvSpPr>
          <p:cNvPr name="TextBox 4" id="4"/>
          <p:cNvSpPr txBox="true"/>
          <p:nvPr/>
        </p:nvSpPr>
        <p:spPr>
          <a:xfrm rot="0">
            <a:off x="714375" y="8876221"/>
            <a:ext cx="14332964" cy="957580"/>
          </a:xfrm>
          <a:prstGeom prst="rect">
            <a:avLst/>
          </a:prstGeom>
        </p:spPr>
        <p:txBody>
          <a:bodyPr anchor="t" rtlCol="false" tIns="0" lIns="0" bIns="0" rIns="0">
            <a:spAutoFit/>
          </a:bodyPr>
          <a:lstStyle/>
          <a:p>
            <a:pPr>
              <a:lnSpc>
                <a:spcPts val="6710"/>
              </a:lnSpc>
              <a:spcBef>
                <a:spcPct val="0"/>
              </a:spcBef>
            </a:pPr>
            <a:r>
              <a:rPr lang="en-US" sz="5500">
                <a:solidFill>
                  <a:srgbClr val="282121"/>
                </a:solidFill>
                <a:latin typeface="ITC Franklin Gothic LT Condensed Bold"/>
              </a:rPr>
              <a:t>TO ACCEPT THIS WE WOULD HAVE TO BELIEVE: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5143500"/>
            <a:ext cx="20291415" cy="5858819"/>
            <a:chOff x="0" y="0"/>
            <a:chExt cx="5344241" cy="1543064"/>
          </a:xfrm>
        </p:grpSpPr>
        <p:sp>
          <p:nvSpPr>
            <p:cNvPr name="Freeform 4" id="4"/>
            <p:cNvSpPr/>
            <p:nvPr/>
          </p:nvSpPr>
          <p:spPr>
            <a:xfrm flipH="false" flipV="false" rot="0">
              <a:off x="0" y="0"/>
              <a:ext cx="5344241" cy="1543064"/>
            </a:xfrm>
            <a:custGeom>
              <a:avLst/>
              <a:gdLst/>
              <a:ahLst/>
              <a:cxnLst/>
              <a:rect r="r" b="b" t="t" l="l"/>
              <a:pathLst>
                <a:path h="1543064" w="5344241">
                  <a:moveTo>
                    <a:pt x="0" y="0"/>
                  </a:moveTo>
                  <a:lnTo>
                    <a:pt x="5344241" y="0"/>
                  </a:lnTo>
                  <a:lnTo>
                    <a:pt x="5344241" y="1543064"/>
                  </a:lnTo>
                  <a:lnTo>
                    <a:pt x="0" y="1543064"/>
                  </a:lnTo>
                  <a:close/>
                </a:path>
              </a:pathLst>
            </a:custGeom>
            <a:solidFill>
              <a:srgbClr val="282121"/>
            </a:solidFill>
          </p:spPr>
        </p:sp>
        <p:sp>
          <p:nvSpPr>
            <p:cNvPr name="TextBox 5" id="5"/>
            <p:cNvSpPr txBox="true"/>
            <p:nvPr/>
          </p:nvSpPr>
          <p:spPr>
            <a:xfrm>
              <a:off x="0" y="-57150"/>
              <a:ext cx="5344241" cy="1600214"/>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714375" y="6807675"/>
            <a:ext cx="16544925" cy="3492494"/>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CONCLUSION?             </a:t>
            </a:r>
          </a:p>
          <a:p>
            <a:pPr>
              <a:lnSpc>
                <a:spcPts val="6399"/>
              </a:lnSpc>
            </a:pPr>
            <a:r>
              <a:rPr lang="en-US" sz="7999">
                <a:solidFill>
                  <a:srgbClr val="F6E6D6"/>
                </a:solidFill>
                <a:latin typeface="ITC Franklin Gothic LT Condensed Bold"/>
              </a:rPr>
              <a:t>                           JESUS WAS VERY DEAD</a:t>
            </a:r>
          </a:p>
          <a:p>
            <a:pPr>
              <a:lnSpc>
                <a:spcPts val="6399"/>
              </a:lnSpc>
            </a:pPr>
          </a:p>
          <a:p>
            <a:pPr>
              <a:lnSpc>
                <a:spcPts val="6399"/>
              </a:lnSpc>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strike="sngStrike">
                <a:solidFill>
                  <a:srgbClr val="F6E6D6"/>
                </a:solidFill>
                <a:latin typeface="ITC Franklin Gothic LT Condensed Bold"/>
              </a:rPr>
              <a:t>1: </a:t>
            </a:r>
            <a:r>
              <a:rPr lang="en-US" sz="7999" strike="sngStrike">
                <a:solidFill>
                  <a:srgbClr val="F6E6D6"/>
                </a:solidFill>
                <a:latin typeface="ITC Franklin Gothic LT Condensed Bold"/>
              </a:rPr>
              <a:t>THIEVES STOLE HIS BODY</a:t>
            </a:r>
          </a:p>
          <a:p>
            <a:pPr>
              <a:lnSpc>
                <a:spcPts val="6399"/>
              </a:lnSpc>
            </a:pPr>
            <a:r>
              <a:rPr lang="en-US" sz="7999" strike="sngStrike">
                <a:solidFill>
                  <a:srgbClr val="F6E6D6"/>
                </a:solidFill>
                <a:latin typeface="ITC Franklin Gothic LT Condensed Bold"/>
              </a:rPr>
              <a:t>2: THE ROMANS TOOK THE BODY</a:t>
            </a:r>
          </a:p>
          <a:p>
            <a:pPr>
              <a:lnSpc>
                <a:spcPts val="6399"/>
              </a:lnSpc>
            </a:pPr>
            <a:r>
              <a:rPr lang="en-US" sz="7999" strike="sngStrike">
                <a:solidFill>
                  <a:srgbClr val="F6E6D6"/>
                </a:solidFill>
                <a:latin typeface="ITC Franklin Gothic LT Condensed Bold"/>
              </a:rPr>
              <a:t>3: THE TEMPLE AUTHORITIES TOOK THE                      BODY</a:t>
            </a:r>
          </a:p>
          <a:p>
            <a:pPr>
              <a:lnSpc>
                <a:spcPts val="6399"/>
              </a:lnSpc>
            </a:pPr>
            <a:r>
              <a:rPr lang="en-US" sz="7999" strike="sngStrike">
                <a:solidFill>
                  <a:srgbClr val="F6E6D6"/>
                </a:solidFill>
                <a:latin typeface="ITC Franklin Gothic LT Condensed Bold"/>
              </a:rPr>
              <a:t>4: THE DISCIPLES TOOK THE BODY</a:t>
            </a:r>
          </a:p>
          <a:p>
            <a:pPr>
              <a:lnSpc>
                <a:spcPts val="6399"/>
              </a:lnSpc>
            </a:pPr>
            <a:r>
              <a:rPr lang="en-US" sz="7999" strike="sngStrike">
                <a:solidFill>
                  <a:srgbClr val="F6E6D6"/>
                </a:solidFill>
                <a:latin typeface="ITC Franklin Gothic LT Condensed Bold"/>
              </a:rPr>
              <a:t>5: IT WAS A MASS HALLUCINATION</a:t>
            </a:r>
          </a:p>
          <a:p>
            <a:pPr>
              <a:lnSpc>
                <a:spcPts val="6399"/>
              </a:lnSpc>
            </a:pPr>
            <a:r>
              <a:rPr lang="en-US" sz="7999" strike="sngStrike">
                <a:solidFill>
                  <a:srgbClr val="F6E6D6"/>
                </a:solidFill>
                <a:latin typeface="ITC Franklin Gothic LT Condensed Bold"/>
              </a:rPr>
              <a:t>6: JESUS COULD HAVE FAINTED, REVIVED &amp; WALKED OUT</a:t>
            </a:r>
          </a:p>
          <a:p>
            <a:pPr>
              <a:lnSpc>
                <a:spcPts val="6399"/>
              </a:lnSpc>
            </a:pPr>
            <a:r>
              <a:rPr lang="en-US" sz="7999">
                <a:solidFill>
                  <a:srgbClr val="FF9B4A"/>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282121"/>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0" t="-16708" r="0" b="-16708"/>
            </a:stretch>
          </a:blipFill>
        </p:spPr>
      </p:sp>
      <p:sp>
        <p:nvSpPr>
          <p:cNvPr name="TextBox 3" id="3"/>
          <p:cNvSpPr txBox="true"/>
          <p:nvPr/>
        </p:nvSpPr>
        <p:spPr>
          <a:xfrm rot="0">
            <a:off x="8702690" y="398667"/>
            <a:ext cx="8556610" cy="9867308"/>
          </a:xfrm>
          <a:prstGeom prst="rect">
            <a:avLst/>
          </a:prstGeom>
        </p:spPr>
        <p:txBody>
          <a:bodyPr anchor="t" rtlCol="false" tIns="0" lIns="0" bIns="0" rIns="0">
            <a:spAutoFit/>
          </a:bodyPr>
          <a:lstStyle/>
          <a:p>
            <a:pPr>
              <a:lnSpc>
                <a:spcPts val="4859"/>
              </a:lnSpc>
            </a:pPr>
            <a:r>
              <a:rPr lang="en-US" sz="3983">
                <a:solidFill>
                  <a:srgbClr val="F6E6D6"/>
                </a:solidFill>
                <a:latin typeface="ITC Franklin Gothic LT Condensed"/>
              </a:rPr>
              <a:t>There were enemies on every side. Tremendous opposition &amp; persecution from the Jews, from the Romans, from the Greeks &amp; every authority in whatever area the new converts lived &amp; worshipped. There can be no arguing the historical facts of the persecution suffered by this new ‘Christian’ religion.</a:t>
            </a:r>
          </a:p>
          <a:p>
            <a:pPr>
              <a:lnSpc>
                <a:spcPts val="5103"/>
              </a:lnSpc>
            </a:pPr>
          </a:p>
          <a:p>
            <a:pPr>
              <a:lnSpc>
                <a:spcPts val="4859"/>
              </a:lnSpc>
            </a:pPr>
            <a:r>
              <a:rPr lang="en-US" sz="3983">
                <a:solidFill>
                  <a:srgbClr val="F6E6D6"/>
                </a:solidFill>
                <a:latin typeface="ITC Franklin Gothic LT Condensed"/>
              </a:rPr>
              <a:t>Why would anyone give up a stable, comfortable &amp; relatively secure way of life to face hardship &amp; suffering at the hands of rulers, countrymen, former friends &amp; even family. Many lost their wealth, their property &amp; grew even their lives, yet converts grew - why?</a:t>
            </a:r>
          </a:p>
          <a:p>
            <a:pPr marL="0" indent="0" lvl="1">
              <a:lnSpc>
                <a:spcPts val="4859"/>
              </a:lnSpc>
              <a:spcBef>
                <a:spcPct val="0"/>
              </a:spcBef>
            </a:pP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282121"/>
        </a:solidFill>
      </p:bgPr>
    </p:bg>
    <p:spTree>
      <p:nvGrpSpPr>
        <p:cNvPr id="1" name=""/>
        <p:cNvGrpSpPr/>
        <p:nvPr/>
      </p:nvGrpSpPr>
      <p:grpSpPr>
        <a:xfrm>
          <a:off x="0" y="0"/>
          <a:ext cx="0" cy="0"/>
          <a:chOff x="0" y="0"/>
          <a:chExt cx="0" cy="0"/>
        </a:xfrm>
      </p:grpSpPr>
      <p:grpSp>
        <p:nvGrpSpPr>
          <p:cNvPr name="Group 2" id="2"/>
          <p:cNvGrpSpPr/>
          <p:nvPr/>
        </p:nvGrpSpPr>
        <p:grpSpPr>
          <a:xfrm rot="0">
            <a:off x="-951803" y="5143500"/>
            <a:ext cx="20291415" cy="5858819"/>
            <a:chOff x="0" y="0"/>
            <a:chExt cx="5344241" cy="1543064"/>
          </a:xfrm>
        </p:grpSpPr>
        <p:sp>
          <p:nvSpPr>
            <p:cNvPr name="Freeform 3" id="3"/>
            <p:cNvSpPr/>
            <p:nvPr/>
          </p:nvSpPr>
          <p:spPr>
            <a:xfrm flipH="false" flipV="false" rot="0">
              <a:off x="0" y="0"/>
              <a:ext cx="5344241" cy="1543064"/>
            </a:xfrm>
            <a:custGeom>
              <a:avLst/>
              <a:gdLst/>
              <a:ahLst/>
              <a:cxnLst/>
              <a:rect r="r" b="b" t="t" l="l"/>
              <a:pathLst>
                <a:path h="1543064" w="5344241">
                  <a:moveTo>
                    <a:pt x="0" y="0"/>
                  </a:moveTo>
                  <a:lnTo>
                    <a:pt x="5344241" y="0"/>
                  </a:lnTo>
                  <a:lnTo>
                    <a:pt x="5344241" y="1543064"/>
                  </a:lnTo>
                  <a:lnTo>
                    <a:pt x="0" y="1543064"/>
                  </a:lnTo>
                  <a:close/>
                </a:path>
              </a:pathLst>
            </a:custGeom>
            <a:solidFill>
              <a:srgbClr val="282121"/>
            </a:solidFill>
          </p:spPr>
        </p:sp>
        <p:sp>
          <p:nvSpPr>
            <p:cNvPr name="TextBox 4" id="4"/>
            <p:cNvSpPr txBox="true"/>
            <p:nvPr/>
          </p:nvSpPr>
          <p:spPr>
            <a:xfrm>
              <a:off x="0" y="-57150"/>
              <a:ext cx="5344241" cy="1600214"/>
            </a:xfrm>
            <a:prstGeom prst="rect">
              <a:avLst/>
            </a:prstGeom>
          </p:spPr>
          <p:txBody>
            <a:bodyPr anchor="ctr" rtlCol="false" tIns="50800" lIns="50800" bIns="50800" rIns="50800"/>
            <a:lstStyle/>
            <a:p>
              <a:pPr algn="ctr">
                <a:lnSpc>
                  <a:spcPts val="3171"/>
                </a:lnSpc>
              </a:pPr>
            </a:p>
          </p:txBody>
        </p:sp>
      </p:grpSp>
      <p:sp>
        <p:nvSpPr>
          <p:cNvPr name="TextBox 5" id="5"/>
          <p:cNvSpPr txBox="true"/>
          <p:nvPr/>
        </p:nvSpPr>
        <p:spPr>
          <a:xfrm rot="0">
            <a:off x="2268830" y="7655197"/>
            <a:ext cx="16592550" cy="2631803"/>
          </a:xfrm>
          <a:prstGeom prst="rect">
            <a:avLst/>
          </a:prstGeom>
        </p:spPr>
        <p:txBody>
          <a:bodyPr anchor="t" rtlCol="false" tIns="0" lIns="0" bIns="0" rIns="0">
            <a:spAutoFit/>
          </a:bodyPr>
          <a:lstStyle/>
          <a:p>
            <a:pPr algn="l" marL="0" indent="0" lvl="0">
              <a:lnSpc>
                <a:spcPts val="15795"/>
              </a:lnSpc>
            </a:pPr>
            <a:r>
              <a:rPr lang="en-US" sz="19744" spc="-572">
                <a:solidFill>
                  <a:srgbClr val="F6E6D6"/>
                </a:solidFill>
                <a:latin typeface="ITC Franklin Gothic LT Ultra-Bold"/>
              </a:rPr>
              <a:t>HE IS RISEN</a:t>
            </a:r>
          </a:p>
        </p:txBody>
      </p:sp>
      <p:sp>
        <p:nvSpPr>
          <p:cNvPr name="Freeform 6" id="6"/>
          <p:cNvSpPr/>
          <p:nvPr/>
        </p:nvSpPr>
        <p:spPr>
          <a:xfrm flipH="false" flipV="false" rot="0">
            <a:off x="0" y="-322943"/>
            <a:ext cx="18288000" cy="5466443"/>
          </a:xfrm>
          <a:custGeom>
            <a:avLst/>
            <a:gdLst/>
            <a:ahLst/>
            <a:cxnLst/>
            <a:rect r="r" b="b" t="t" l="l"/>
            <a:pathLst>
              <a:path h="5466443" w="18288000">
                <a:moveTo>
                  <a:pt x="0" y="0"/>
                </a:moveTo>
                <a:lnTo>
                  <a:pt x="18288000" y="0"/>
                </a:lnTo>
                <a:lnTo>
                  <a:pt x="18288000" y="5466443"/>
                </a:lnTo>
                <a:lnTo>
                  <a:pt x="0" y="5466443"/>
                </a:lnTo>
                <a:lnTo>
                  <a:pt x="0" y="0"/>
                </a:lnTo>
                <a:close/>
              </a:path>
            </a:pathLst>
          </a:custGeom>
          <a:blipFill>
            <a:blip r:embed="rId2"/>
            <a:stretch>
              <a:fillRect l="0" t="-318187"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1: </a:t>
            </a:r>
            <a:r>
              <a:rPr lang="en-US" sz="7999">
                <a:solidFill>
                  <a:srgbClr val="F6E6D6"/>
                </a:solidFill>
                <a:latin typeface="ITC Franklin Gothic LT Condensed Bold"/>
              </a:rPr>
              <a:t>THIEVES STOLE HIS BODY</a:t>
            </a:r>
          </a:p>
          <a:p>
            <a:pPr>
              <a:lnSpc>
                <a:spcPts val="6399"/>
              </a:lnSpc>
            </a:pPr>
            <a:r>
              <a:rPr lang="en-US" sz="7999">
                <a:solidFill>
                  <a:srgbClr val="F6E6D6"/>
                </a:solidFill>
                <a:latin typeface="ITC Franklin Gothic LT Condensed Bold"/>
              </a:rPr>
              <a:t>2: THE ROMANS TOOK THE BODY</a:t>
            </a:r>
          </a:p>
          <a:p>
            <a:pPr>
              <a:lnSpc>
                <a:spcPts val="6399"/>
              </a:lnSpc>
            </a:pPr>
            <a:r>
              <a:rPr lang="en-US" sz="7999">
                <a:solidFill>
                  <a:srgbClr val="F6E6D6"/>
                </a:solidFill>
                <a:latin typeface="ITC Franklin Gothic LT Condensed Bold"/>
              </a:rPr>
              <a:t>3: THE TEMPLE AUTHORITIES TOOK THE                      BODY</a:t>
            </a:r>
          </a:p>
          <a:p>
            <a:pPr>
              <a:lnSpc>
                <a:spcPts val="6399"/>
              </a:lnSpc>
            </a:pPr>
            <a:r>
              <a:rPr lang="en-US" sz="7999">
                <a:solidFill>
                  <a:srgbClr val="F6E6D6"/>
                </a:solidFill>
                <a:latin typeface="ITC Franklin Gothic LT Condensed Bold"/>
              </a:rPr>
              <a:t>4: THE DISCIPLES TOOK THE BODY</a:t>
            </a:r>
          </a:p>
          <a:p>
            <a:pPr>
              <a:lnSpc>
                <a:spcPts val="6399"/>
              </a:lnSpc>
            </a:pPr>
            <a:r>
              <a:rPr lang="en-US" sz="7999">
                <a:solidFill>
                  <a:srgbClr val="F6E6D6"/>
                </a:solidFill>
                <a:latin typeface="ITC Franklin Gothic LT Condensed Bold"/>
              </a:rPr>
              <a:t>5: IT WAS A MASS HALLUCINATION</a:t>
            </a:r>
          </a:p>
          <a:p>
            <a:pPr>
              <a:lnSpc>
                <a:spcPts val="6399"/>
              </a:lnSpc>
            </a:pPr>
            <a:r>
              <a:rPr lang="en-US" sz="7999">
                <a:solidFill>
                  <a:srgbClr val="F6E6D6"/>
                </a:solidFill>
                <a:latin typeface="ITC Franklin Gothic LT Condensed Bold"/>
              </a:rPr>
              <a:t>6: JESUS COULD HAVE FAINTED, REVIVED &amp; WALKED OUT</a:t>
            </a:r>
          </a:p>
          <a:p>
            <a:pPr>
              <a:lnSpc>
                <a:spcPts val="6399"/>
              </a:lnSpc>
            </a:pPr>
            <a:r>
              <a:rPr lang="en-US" sz="7999">
                <a:solidFill>
                  <a:srgbClr val="F6E6D6"/>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grpSp>
        <p:nvGrpSpPr>
          <p:cNvPr name="Group 3" id="3"/>
          <p:cNvGrpSpPr/>
          <p:nvPr/>
        </p:nvGrpSpPr>
        <p:grpSpPr>
          <a:xfrm rot="0">
            <a:off x="-951803" y="-715319"/>
            <a:ext cx="20291415" cy="5198768"/>
            <a:chOff x="0" y="0"/>
            <a:chExt cx="5344241" cy="1369223"/>
          </a:xfrm>
        </p:grpSpPr>
        <p:sp>
          <p:nvSpPr>
            <p:cNvPr name="Freeform 4" id="4"/>
            <p:cNvSpPr/>
            <p:nvPr/>
          </p:nvSpPr>
          <p:spPr>
            <a:xfrm flipH="false" flipV="false" rot="0">
              <a:off x="0" y="0"/>
              <a:ext cx="5344241" cy="1369223"/>
            </a:xfrm>
            <a:custGeom>
              <a:avLst/>
              <a:gdLst/>
              <a:ahLst/>
              <a:cxnLst/>
              <a:rect r="r" b="b" t="t" l="l"/>
              <a:pathLst>
                <a:path h="1369223" w="5344241">
                  <a:moveTo>
                    <a:pt x="0" y="0"/>
                  </a:moveTo>
                  <a:lnTo>
                    <a:pt x="5344241" y="0"/>
                  </a:lnTo>
                  <a:lnTo>
                    <a:pt x="5344241" y="1369223"/>
                  </a:lnTo>
                  <a:lnTo>
                    <a:pt x="0" y="1369223"/>
                  </a:lnTo>
                  <a:close/>
                </a:path>
              </a:pathLst>
            </a:custGeom>
            <a:solidFill>
              <a:srgbClr val="282121"/>
            </a:solidFill>
          </p:spPr>
        </p:sp>
        <p:sp>
          <p:nvSpPr>
            <p:cNvPr name="TextBox 5" id="5"/>
            <p:cNvSpPr txBox="true"/>
            <p:nvPr/>
          </p:nvSpPr>
          <p:spPr>
            <a:xfrm>
              <a:off x="0" y="-57150"/>
              <a:ext cx="5344241" cy="1426373"/>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630055" y="939367"/>
            <a:ext cx="11678375" cy="3333281"/>
          </a:xfrm>
          <a:prstGeom prst="rect">
            <a:avLst/>
          </a:prstGeom>
        </p:spPr>
        <p:txBody>
          <a:bodyPr anchor="t" rtlCol="false" tIns="0" lIns="0" bIns="0" rIns="0">
            <a:spAutoFit/>
          </a:bodyPr>
          <a:lstStyle/>
          <a:p>
            <a:pPr>
              <a:lnSpc>
                <a:spcPts val="11392"/>
              </a:lnSpc>
            </a:pPr>
            <a:r>
              <a:rPr lang="en-US" sz="14240">
                <a:solidFill>
                  <a:srgbClr val="F6E6D6"/>
                </a:solidFill>
                <a:latin typeface="ITC Franklin Gothic LT Condensed Bold"/>
              </a:rPr>
              <a:t>Did thieves steal his body?</a:t>
            </a:r>
          </a:p>
        </p:txBody>
      </p:sp>
      <p:sp>
        <p:nvSpPr>
          <p:cNvPr name="TextBox 7" id="7"/>
          <p:cNvSpPr txBox="true"/>
          <p:nvPr/>
        </p:nvSpPr>
        <p:spPr>
          <a:xfrm rot="0">
            <a:off x="6956042" y="5010150"/>
            <a:ext cx="10303258" cy="3725062"/>
          </a:xfrm>
          <a:prstGeom prst="rect">
            <a:avLst/>
          </a:prstGeom>
        </p:spPr>
        <p:txBody>
          <a:bodyPr anchor="t" rtlCol="false" tIns="0" lIns="0" bIns="0" rIns="0">
            <a:spAutoFit/>
          </a:bodyPr>
          <a:lstStyle/>
          <a:p>
            <a:pPr marL="0" indent="0" lvl="1">
              <a:lnSpc>
                <a:spcPts val="7106"/>
              </a:lnSpc>
              <a:spcBef>
                <a:spcPct val="0"/>
              </a:spcBef>
            </a:pPr>
            <a:r>
              <a:rPr lang="en-US" sz="5825">
                <a:solidFill>
                  <a:srgbClr val="282121"/>
                </a:solidFill>
                <a:latin typeface="ITC Franklin Gothic LT Condensed"/>
              </a:rPr>
              <a:t>The body was never recovered but no demands were made by thieves for money. The only thing of value in the tomb was left!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2788" t="0" r="-411" b="-281865"/>
            </a:stretch>
          </a:blipFill>
        </p:spPr>
      </p:sp>
      <p:sp>
        <p:nvSpPr>
          <p:cNvPr name="TextBox 3" id="3"/>
          <p:cNvSpPr txBox="true"/>
          <p:nvPr/>
        </p:nvSpPr>
        <p:spPr>
          <a:xfrm rot="0">
            <a:off x="714375" y="1121557"/>
            <a:ext cx="16140185" cy="7046595"/>
          </a:xfrm>
          <a:prstGeom prst="rect">
            <a:avLst/>
          </a:prstGeom>
        </p:spPr>
        <p:txBody>
          <a:bodyPr anchor="t" rtlCol="false" tIns="0" lIns="0" bIns="0" rIns="0">
            <a:spAutoFit/>
          </a:bodyPr>
          <a:lstStyle/>
          <a:p>
            <a:pPr>
              <a:lnSpc>
                <a:spcPts val="5519"/>
              </a:lnSpc>
            </a:pPr>
            <a:r>
              <a:rPr lang="en-US" sz="6899">
                <a:solidFill>
                  <a:srgbClr val="282121"/>
                </a:solidFill>
                <a:latin typeface="Glacial Indifference Bold"/>
              </a:rPr>
              <a:t>CONSIDER THE FOLLOWING:</a:t>
            </a:r>
          </a:p>
          <a:p>
            <a:pPr>
              <a:lnSpc>
                <a:spcPts val="5519"/>
              </a:lnSpc>
            </a:pPr>
          </a:p>
          <a:p>
            <a:pPr marL="1489708" indent="-744854" lvl="1">
              <a:lnSpc>
                <a:spcPts val="5519"/>
              </a:lnSpc>
              <a:buFont typeface="Arial"/>
              <a:buChar char="•"/>
            </a:pPr>
            <a:r>
              <a:rPr lang="en-US" sz="6899">
                <a:solidFill>
                  <a:srgbClr val="282121"/>
                </a:solidFill>
                <a:latin typeface="Glacial Indifference"/>
              </a:rPr>
              <a:t>JOHN 19:39-40 “AND THERE CAME ALSO NICODEMUS, WHICH AT THE FIRST CAME TO JESUS BY NIGHT, AND BROUGHT A MIXTURE OF MYRRH AND ALOES, ABOUT AN </a:t>
            </a:r>
            <a:r>
              <a:rPr lang="en-US" sz="6899">
                <a:solidFill>
                  <a:srgbClr val="282121"/>
                </a:solidFill>
                <a:latin typeface="Glacial Indifference Bold"/>
              </a:rPr>
              <a:t>HUNDRED POUND WEIGHT. </a:t>
            </a:r>
            <a:r>
              <a:rPr lang="en-US" sz="6899">
                <a:solidFill>
                  <a:srgbClr val="282121"/>
                </a:solidFill>
                <a:latin typeface="Glacial Indifference"/>
              </a:rPr>
              <a:t>THEN TOOK THEY THE BODY OF JESUS, AND WOUND IT IN LINEN CLOTHES WITH THE SPICES, AS THE MANNER OF THE JEWS IS TO BURY.”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6093" r="-13817" b="-16835"/>
            </a:stretch>
          </a:blipFill>
        </p:spPr>
      </p:sp>
      <p:grpSp>
        <p:nvGrpSpPr>
          <p:cNvPr name="Group 3" id="3"/>
          <p:cNvGrpSpPr/>
          <p:nvPr/>
        </p:nvGrpSpPr>
        <p:grpSpPr>
          <a:xfrm rot="0">
            <a:off x="-951803" y="-715319"/>
            <a:ext cx="20291415" cy="5198768"/>
            <a:chOff x="0" y="0"/>
            <a:chExt cx="5344241" cy="1369223"/>
          </a:xfrm>
        </p:grpSpPr>
        <p:sp>
          <p:nvSpPr>
            <p:cNvPr name="Freeform 4" id="4"/>
            <p:cNvSpPr/>
            <p:nvPr/>
          </p:nvSpPr>
          <p:spPr>
            <a:xfrm flipH="false" flipV="false" rot="0">
              <a:off x="0" y="0"/>
              <a:ext cx="5344241" cy="1369223"/>
            </a:xfrm>
            <a:custGeom>
              <a:avLst/>
              <a:gdLst/>
              <a:ahLst/>
              <a:cxnLst/>
              <a:rect r="r" b="b" t="t" l="l"/>
              <a:pathLst>
                <a:path h="1369223" w="5344241">
                  <a:moveTo>
                    <a:pt x="0" y="0"/>
                  </a:moveTo>
                  <a:lnTo>
                    <a:pt x="5344241" y="0"/>
                  </a:lnTo>
                  <a:lnTo>
                    <a:pt x="5344241" y="1369223"/>
                  </a:lnTo>
                  <a:lnTo>
                    <a:pt x="0" y="1369223"/>
                  </a:lnTo>
                  <a:close/>
                </a:path>
              </a:pathLst>
            </a:custGeom>
            <a:solidFill>
              <a:srgbClr val="282121"/>
            </a:solidFill>
          </p:spPr>
        </p:sp>
        <p:sp>
          <p:nvSpPr>
            <p:cNvPr name="TextBox 5" id="5"/>
            <p:cNvSpPr txBox="true"/>
            <p:nvPr/>
          </p:nvSpPr>
          <p:spPr>
            <a:xfrm>
              <a:off x="0" y="-57150"/>
              <a:ext cx="5344241" cy="1426373"/>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630055" y="855047"/>
            <a:ext cx="11678375" cy="3333281"/>
          </a:xfrm>
          <a:prstGeom prst="rect">
            <a:avLst/>
          </a:prstGeom>
        </p:spPr>
        <p:txBody>
          <a:bodyPr anchor="t" rtlCol="false" tIns="0" lIns="0" bIns="0" rIns="0">
            <a:spAutoFit/>
          </a:bodyPr>
          <a:lstStyle/>
          <a:p>
            <a:pPr>
              <a:lnSpc>
                <a:spcPts val="11392"/>
              </a:lnSpc>
            </a:pPr>
            <a:r>
              <a:rPr lang="en-US" sz="14240">
                <a:solidFill>
                  <a:srgbClr val="F6E6D6"/>
                </a:solidFill>
                <a:latin typeface="ITC Franklin Gothic LT Condensed Bold"/>
              </a:rPr>
              <a:t>John 12:3</a:t>
            </a:r>
          </a:p>
          <a:p>
            <a:pPr>
              <a:lnSpc>
                <a:spcPts val="11392"/>
              </a:lnSpc>
            </a:pPr>
          </a:p>
        </p:txBody>
      </p:sp>
      <p:sp>
        <p:nvSpPr>
          <p:cNvPr name="TextBox 7" id="7"/>
          <p:cNvSpPr txBox="true"/>
          <p:nvPr/>
        </p:nvSpPr>
        <p:spPr>
          <a:xfrm rot="0">
            <a:off x="630055" y="2564870"/>
            <a:ext cx="10303258" cy="1020181"/>
          </a:xfrm>
          <a:prstGeom prst="rect">
            <a:avLst/>
          </a:prstGeom>
        </p:spPr>
        <p:txBody>
          <a:bodyPr anchor="t" rtlCol="false" tIns="0" lIns="0" bIns="0" rIns="0">
            <a:spAutoFit/>
          </a:bodyPr>
          <a:lstStyle/>
          <a:p>
            <a:pPr marL="0" indent="0" lvl="1">
              <a:lnSpc>
                <a:spcPts val="7106"/>
              </a:lnSpc>
              <a:spcBef>
                <a:spcPct val="0"/>
              </a:spcBef>
            </a:pPr>
            <a:r>
              <a:rPr lang="en-US" sz="5825">
                <a:solidFill>
                  <a:srgbClr val="F6E6D6"/>
                </a:solidFill>
                <a:latin typeface="ITC Franklin Gothic LT Condensed"/>
              </a:rPr>
              <a:t>How heavy was the box of purfume?</a:t>
            </a:r>
          </a:p>
        </p:txBody>
      </p:sp>
      <p:sp>
        <p:nvSpPr>
          <p:cNvPr name="TextBox 8" id="8"/>
          <p:cNvSpPr txBox="true"/>
          <p:nvPr/>
        </p:nvSpPr>
        <p:spPr>
          <a:xfrm rot="0">
            <a:off x="8624216" y="7363294"/>
            <a:ext cx="11678375" cy="1895006"/>
          </a:xfrm>
          <a:prstGeom prst="rect">
            <a:avLst/>
          </a:prstGeom>
        </p:spPr>
        <p:txBody>
          <a:bodyPr anchor="t" rtlCol="false" tIns="0" lIns="0" bIns="0" rIns="0">
            <a:spAutoFit/>
          </a:bodyPr>
          <a:lstStyle/>
          <a:p>
            <a:pPr>
              <a:lnSpc>
                <a:spcPts val="11392"/>
              </a:lnSpc>
            </a:pPr>
            <a:r>
              <a:rPr lang="en-US" sz="14240">
                <a:solidFill>
                  <a:srgbClr val="282121"/>
                </a:solidFill>
                <a:latin typeface="ITC Franklin Gothic LT Condensed Bold"/>
              </a:rPr>
              <a:t>Mark 14:3-9</a:t>
            </a:r>
          </a:p>
        </p:txBody>
      </p:sp>
      <p:sp>
        <p:nvSpPr>
          <p:cNvPr name="TextBox 9" id="9"/>
          <p:cNvSpPr txBox="true"/>
          <p:nvPr/>
        </p:nvSpPr>
        <p:spPr>
          <a:xfrm rot="0">
            <a:off x="630055" y="5816030"/>
            <a:ext cx="10303258" cy="1013904"/>
          </a:xfrm>
          <a:prstGeom prst="rect">
            <a:avLst/>
          </a:prstGeom>
        </p:spPr>
        <p:txBody>
          <a:bodyPr anchor="t" rtlCol="false" tIns="0" lIns="0" bIns="0" rIns="0">
            <a:spAutoFit/>
          </a:bodyPr>
          <a:lstStyle/>
          <a:p>
            <a:pPr marL="0" indent="0" lvl="1">
              <a:lnSpc>
                <a:spcPts val="7106"/>
              </a:lnSpc>
              <a:spcBef>
                <a:spcPct val="0"/>
              </a:spcBef>
            </a:pPr>
            <a:r>
              <a:rPr lang="en-US" sz="5825">
                <a:solidFill>
                  <a:srgbClr val="282121"/>
                </a:solidFill>
                <a:latin typeface="ITC Franklin Gothic LT Condensed"/>
              </a:rPr>
              <a:t>How expensive was the perfume?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2275" t="-75001" r="0" b="-118943"/>
            </a:stretch>
          </a:blipFill>
        </p:spPr>
      </p:sp>
      <p:sp>
        <p:nvSpPr>
          <p:cNvPr name="TextBox 3" id="3"/>
          <p:cNvSpPr txBox="true"/>
          <p:nvPr/>
        </p:nvSpPr>
        <p:spPr>
          <a:xfrm rot="0">
            <a:off x="9561747" y="6898101"/>
            <a:ext cx="7932738" cy="2682869"/>
          </a:xfrm>
          <a:prstGeom prst="rect">
            <a:avLst/>
          </a:prstGeom>
        </p:spPr>
        <p:txBody>
          <a:bodyPr anchor="t" rtlCol="false" tIns="0" lIns="0" bIns="0" rIns="0">
            <a:spAutoFit/>
          </a:bodyPr>
          <a:lstStyle/>
          <a:p>
            <a:pPr>
              <a:lnSpc>
                <a:spcPts val="6399"/>
              </a:lnSpc>
            </a:pPr>
            <a:r>
              <a:rPr lang="en-US" sz="7999">
                <a:solidFill>
                  <a:srgbClr val="F6E6D6"/>
                </a:solidFill>
                <a:latin typeface="ITC Franklin Gothic LT Condensed Bold"/>
              </a:rPr>
              <a:t>CONCLUSION: THIEVES DIDN’T STEAL THE BODY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66833"/>
            </a:stretch>
          </a:blipFill>
        </p:spPr>
      </p:sp>
      <p:grpSp>
        <p:nvGrpSpPr>
          <p:cNvPr name="Group 3" id="3"/>
          <p:cNvGrpSpPr/>
          <p:nvPr/>
        </p:nvGrpSpPr>
        <p:grpSpPr>
          <a:xfrm rot="0">
            <a:off x="-951803" y="0"/>
            <a:ext cx="20291415" cy="11002319"/>
            <a:chOff x="0" y="0"/>
            <a:chExt cx="5344241" cy="2897730"/>
          </a:xfrm>
        </p:grpSpPr>
        <p:sp>
          <p:nvSpPr>
            <p:cNvPr name="Freeform 4" id="4"/>
            <p:cNvSpPr/>
            <p:nvPr/>
          </p:nvSpPr>
          <p:spPr>
            <a:xfrm flipH="false" flipV="false" rot="0">
              <a:off x="0" y="0"/>
              <a:ext cx="5344241" cy="2897730"/>
            </a:xfrm>
            <a:custGeom>
              <a:avLst/>
              <a:gdLst/>
              <a:ahLst/>
              <a:cxnLst/>
              <a:rect r="r" b="b" t="t" l="l"/>
              <a:pathLst>
                <a:path h="2897730" w="5344241">
                  <a:moveTo>
                    <a:pt x="0" y="0"/>
                  </a:moveTo>
                  <a:lnTo>
                    <a:pt x="5344241" y="0"/>
                  </a:lnTo>
                  <a:lnTo>
                    <a:pt x="5344241" y="2897730"/>
                  </a:lnTo>
                  <a:lnTo>
                    <a:pt x="0" y="2897730"/>
                  </a:lnTo>
                  <a:close/>
                </a:path>
              </a:pathLst>
            </a:custGeom>
            <a:solidFill>
              <a:srgbClr val="282121"/>
            </a:solidFill>
          </p:spPr>
        </p:sp>
        <p:sp>
          <p:nvSpPr>
            <p:cNvPr name="TextBox 5" id="5"/>
            <p:cNvSpPr txBox="true"/>
            <p:nvPr/>
          </p:nvSpPr>
          <p:spPr>
            <a:xfrm>
              <a:off x="0" y="-57150"/>
              <a:ext cx="5344241" cy="2954880"/>
            </a:xfrm>
            <a:prstGeom prst="rect">
              <a:avLst/>
            </a:prstGeom>
          </p:spPr>
          <p:txBody>
            <a:bodyPr anchor="ctr" rtlCol="false" tIns="50800" lIns="50800" bIns="50800" rIns="50800"/>
            <a:lstStyle/>
            <a:p>
              <a:pPr algn="ctr">
                <a:lnSpc>
                  <a:spcPts val="3171"/>
                </a:lnSpc>
              </a:pPr>
            </a:p>
          </p:txBody>
        </p:sp>
      </p:grpSp>
      <p:sp>
        <p:nvSpPr>
          <p:cNvPr name="TextBox 6" id="6"/>
          <p:cNvSpPr txBox="true"/>
          <p:nvPr/>
        </p:nvSpPr>
        <p:spPr>
          <a:xfrm rot="0">
            <a:off x="1028700" y="1874955"/>
            <a:ext cx="16544925" cy="12398369"/>
          </a:xfrm>
          <a:prstGeom prst="rect">
            <a:avLst/>
          </a:prstGeom>
        </p:spPr>
        <p:txBody>
          <a:bodyPr anchor="t" rtlCol="false" tIns="0" lIns="0" bIns="0" rIns="0">
            <a:spAutoFit/>
          </a:bodyPr>
          <a:lstStyle/>
          <a:p>
            <a:pPr>
              <a:lnSpc>
                <a:spcPts val="6399"/>
              </a:lnSpc>
            </a:pPr>
            <a:r>
              <a:rPr lang="en-US" sz="7999" strike="sngStrike">
                <a:solidFill>
                  <a:srgbClr val="F6E6D6"/>
                </a:solidFill>
                <a:latin typeface="ITC Franklin Gothic LT Condensed Bold"/>
              </a:rPr>
              <a:t>1: </a:t>
            </a:r>
            <a:r>
              <a:rPr lang="en-US" sz="7999" strike="sngStrike">
                <a:solidFill>
                  <a:srgbClr val="F6E6D6"/>
                </a:solidFill>
                <a:latin typeface="ITC Franklin Gothic LT Condensed Bold"/>
              </a:rPr>
              <a:t>THIEVES STOLE HIS BODY</a:t>
            </a:r>
          </a:p>
          <a:p>
            <a:pPr>
              <a:lnSpc>
                <a:spcPts val="6399"/>
              </a:lnSpc>
            </a:pPr>
            <a:r>
              <a:rPr lang="en-US" sz="7999">
                <a:solidFill>
                  <a:srgbClr val="F6E6D6"/>
                </a:solidFill>
                <a:latin typeface="ITC Franklin Gothic LT Condensed Bold"/>
              </a:rPr>
              <a:t>2: THE ROMANS TOOK THE BODY</a:t>
            </a:r>
          </a:p>
          <a:p>
            <a:pPr>
              <a:lnSpc>
                <a:spcPts val="6399"/>
              </a:lnSpc>
            </a:pPr>
            <a:r>
              <a:rPr lang="en-US" sz="7999">
                <a:solidFill>
                  <a:srgbClr val="F6E6D6"/>
                </a:solidFill>
                <a:latin typeface="ITC Franklin Gothic LT Condensed Bold"/>
              </a:rPr>
              <a:t>3: THE TEMPLE AUTHORITIES TOOK THE                      BODY</a:t>
            </a:r>
          </a:p>
          <a:p>
            <a:pPr>
              <a:lnSpc>
                <a:spcPts val="6399"/>
              </a:lnSpc>
            </a:pPr>
            <a:r>
              <a:rPr lang="en-US" sz="7999">
                <a:solidFill>
                  <a:srgbClr val="F6E6D6"/>
                </a:solidFill>
                <a:latin typeface="ITC Franklin Gothic LT Condensed Bold"/>
              </a:rPr>
              <a:t>4: THE DISCIPLES TOOK THE BODY</a:t>
            </a:r>
          </a:p>
          <a:p>
            <a:pPr>
              <a:lnSpc>
                <a:spcPts val="6399"/>
              </a:lnSpc>
            </a:pPr>
            <a:r>
              <a:rPr lang="en-US" sz="7999">
                <a:solidFill>
                  <a:srgbClr val="F6E6D6"/>
                </a:solidFill>
                <a:latin typeface="ITC Franklin Gothic LT Condensed Bold"/>
              </a:rPr>
              <a:t>5: IT WAS A MASS HALLUCINATION</a:t>
            </a:r>
          </a:p>
          <a:p>
            <a:pPr>
              <a:lnSpc>
                <a:spcPts val="6399"/>
              </a:lnSpc>
            </a:pPr>
            <a:r>
              <a:rPr lang="en-US" sz="7999">
                <a:solidFill>
                  <a:srgbClr val="F6E6D6"/>
                </a:solidFill>
                <a:latin typeface="ITC Franklin Gothic LT Condensed Bold"/>
              </a:rPr>
              <a:t>6: JESUS COULD HAVE FAINTED, REVIVED &amp; WALKED OUT</a:t>
            </a:r>
          </a:p>
          <a:p>
            <a:pPr>
              <a:lnSpc>
                <a:spcPts val="6399"/>
              </a:lnSpc>
            </a:pPr>
            <a:r>
              <a:rPr lang="en-US" sz="7999">
                <a:solidFill>
                  <a:srgbClr val="F6E6D6"/>
                </a:solidFill>
                <a:latin typeface="ITC Franklin Gothic LT Condensed Bold"/>
              </a:rPr>
              <a:t>7: JESUS ROSE FROM THE DEAD</a:t>
            </a:r>
          </a:p>
          <a:p>
            <a:pPr>
              <a:lnSpc>
                <a:spcPts val="6399"/>
              </a:lnSpc>
            </a:pPr>
          </a:p>
          <a:p>
            <a:pPr>
              <a:lnSpc>
                <a:spcPts val="6399"/>
              </a:lnSpc>
            </a:pPr>
          </a:p>
          <a:p>
            <a:pPr>
              <a:lnSpc>
                <a:spcPts val="6399"/>
              </a:lnSpc>
            </a:pPr>
          </a:p>
          <a:p>
            <a:pPr>
              <a:lnSpc>
                <a:spcPts val="6399"/>
              </a:lnSpc>
            </a:pPr>
          </a:p>
          <a:p>
            <a:pPr>
              <a:lnSpc>
                <a:spcPts val="6399"/>
              </a:lnSpc>
            </a:pPr>
          </a:p>
          <a:p>
            <a:pPr>
              <a:lnSpc>
                <a:spcPts val="639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DAF92lW-2P8</dc:identifier>
  <dcterms:modified xsi:type="dcterms:W3CDTF">2011-08-01T06:04:30Z</dcterms:modified>
  <cp:revision>1</cp:revision>
  <dc:title>Preach!</dc:title>
</cp:coreProperties>
</file>