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Lst>
  <p:sldSz cx="18288000" cy="10287000"/>
  <p:notesSz cx="6858000" cy="9144000"/>
  <p:embeddedFontLst>
    <p:embeddedFont>
      <p:font typeface="Sniglet" charset="1" panose="04070505030100020000"/>
      <p:regular r:id="rId6"/>
    </p:embeddedFont>
    <p:embeddedFont>
      <p:font typeface="Arimo" charset="1" panose="020B0604020202020204"/>
      <p:regular r:id="rId7"/>
    </p:embeddedFont>
    <p:embeddedFont>
      <p:font typeface="Arimo Bold" charset="1" panose="020B0704020202020204"/>
      <p:regular r:id="rId8"/>
    </p:embeddedFont>
    <p:embeddedFont>
      <p:font typeface="Arimo Italics" charset="1" panose="020B0604020202090204"/>
      <p:regular r:id="rId9"/>
    </p:embeddedFont>
    <p:embeddedFont>
      <p:font typeface="Arimo Bold Italics" charset="1" panose="020B0704020202090204"/>
      <p:regular r:id="rId10"/>
    </p:embeddedFont>
    <p:embeddedFont>
      <p:font typeface="Open Sans Extra Bold" charset="1" panose="020B0906030804020204"/>
      <p:regular r:id="rId11"/>
    </p:embeddedFont>
    <p:embeddedFont>
      <p:font typeface="Open Sans Extra Bold Italics" charset="1" panose="020B0906030804020204"/>
      <p:regular r:id="rId12"/>
    </p:embeddedFont>
    <p:embeddedFont>
      <p:font typeface="Funtastic" charset="1" panose="0000000000000000000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slides/slide1.xml" Type="http://schemas.openxmlformats.org/officeDocument/2006/relationships/slide"/><Relationship Id="rId15" Target="slides/slide2.xml" Type="http://schemas.openxmlformats.org/officeDocument/2006/relationships/slide"/><Relationship Id="rId16" Target="slides/slide3.xml" Type="http://schemas.openxmlformats.org/officeDocument/2006/relationships/slide"/><Relationship Id="rId17" Target="slides/slide4.xml" Type="http://schemas.openxmlformats.org/officeDocument/2006/relationships/slide"/><Relationship Id="rId18" Target="slides/slide5.xml" Type="http://schemas.openxmlformats.org/officeDocument/2006/relationships/slide"/><Relationship Id="rId19" Target="slides/slide6.xml" Type="http://schemas.openxmlformats.org/officeDocument/2006/relationships/slide"/><Relationship Id="rId2" Target="presProps.xml" Type="http://schemas.openxmlformats.org/officeDocument/2006/relationships/presProps"/><Relationship Id="rId20" Target="slides/slide7.xml" Type="http://schemas.openxmlformats.org/officeDocument/2006/relationships/slide"/><Relationship Id="rId21" Target="slides/slide8.xml" Type="http://schemas.openxmlformats.org/officeDocument/2006/relationships/slide"/><Relationship Id="rId22" Target="slides/slide9.xml" Type="http://schemas.openxmlformats.org/officeDocument/2006/relationships/slide"/><Relationship Id="rId23" Target="slides/slide10.xml" Type="http://schemas.openxmlformats.org/officeDocument/2006/relationships/slide"/><Relationship Id="rId24" Target="slides/slide11.xml" Type="http://schemas.openxmlformats.org/officeDocument/2006/relationships/slide"/><Relationship Id="rId25" Target="slides/slide12.xml" Type="http://schemas.openxmlformats.org/officeDocument/2006/relationships/slide"/><Relationship Id="rId26" Target="slides/slide13.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pn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21.png" Type="http://schemas.openxmlformats.org/officeDocument/2006/relationships/image"/><Relationship Id="rId23" Target="../media/image22.svg" Type="http://schemas.openxmlformats.org/officeDocument/2006/relationships/image"/><Relationship Id="rId24" Target="../media/image23.png" Type="http://schemas.openxmlformats.org/officeDocument/2006/relationships/image"/><Relationship Id="rId25" Target="../media/image24.sv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36.svg" Type="http://schemas.openxmlformats.org/officeDocument/2006/relationships/image"/><Relationship Id="rId12" Target="../media/image51.png" Type="http://schemas.openxmlformats.org/officeDocument/2006/relationships/image"/><Relationship Id="rId2" Target="../media/image11.png" Type="http://schemas.openxmlformats.org/officeDocument/2006/relationships/image"/><Relationship Id="rId3" Target="../media/image1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21.png" Type="http://schemas.openxmlformats.org/officeDocument/2006/relationships/image"/><Relationship Id="rId12" Target="../media/image22.svg" Type="http://schemas.openxmlformats.org/officeDocument/2006/relationships/image"/><Relationship Id="rId2" Target="../media/image45.png" Type="http://schemas.openxmlformats.org/officeDocument/2006/relationships/image"/><Relationship Id="rId3" Target="../media/image46.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47.png" Type="http://schemas.openxmlformats.org/officeDocument/2006/relationships/image"/><Relationship Id="rId7" Target="../media/image48.svg" Type="http://schemas.openxmlformats.org/officeDocument/2006/relationships/image"/><Relationship Id="rId8" Target="https://www.youtube.com/watch?v=RI3t80ZSg6M" TargetMode="External" Type="http://schemas.openxmlformats.org/officeDocument/2006/relationships/hyperlink"/><Relationship Id="rId9" Target="../media/image2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36.svg" Type="http://schemas.openxmlformats.org/officeDocument/2006/relationships/image"/><Relationship Id="rId12" Target="../media/image37.png" Type="http://schemas.openxmlformats.org/officeDocument/2006/relationships/image"/><Relationship Id="rId2" Target="../media/image11.png" Type="http://schemas.openxmlformats.org/officeDocument/2006/relationships/image"/><Relationship Id="rId3" Target="../media/image1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36.svg" Type="http://schemas.openxmlformats.org/officeDocument/2006/relationships/image"/><Relationship Id="rId12" Target="../media/image42.png" Type="http://schemas.openxmlformats.org/officeDocument/2006/relationships/image"/><Relationship Id="rId13" Target="../media/image43.png" Type="http://schemas.openxmlformats.org/officeDocument/2006/relationships/image"/><Relationship Id="rId2" Target="../media/image11.png" Type="http://schemas.openxmlformats.org/officeDocument/2006/relationships/image"/><Relationship Id="rId3" Target="../media/image1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33.png" Type="http://schemas.openxmlformats.org/officeDocument/2006/relationships/image"/><Relationship Id="rId9" Target="../media/image34.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21.png" Type="http://schemas.openxmlformats.org/officeDocument/2006/relationships/image"/><Relationship Id="rId12" Target="../media/image22.svg" Type="http://schemas.openxmlformats.org/officeDocument/2006/relationships/image"/><Relationship Id="rId13" Target="../media/image49.png" Type="http://schemas.openxmlformats.org/officeDocument/2006/relationships/image"/><Relationship Id="rId2" Target="../media/image45.png" Type="http://schemas.openxmlformats.org/officeDocument/2006/relationships/image"/><Relationship Id="rId3" Target="../media/image46.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47.png" Type="http://schemas.openxmlformats.org/officeDocument/2006/relationships/image"/><Relationship Id="rId7" Target="../media/image48.svg" Type="http://schemas.openxmlformats.org/officeDocument/2006/relationships/image"/><Relationship Id="rId8" Target="https://www.youtube.com/watch?v=RI3t80ZSg6M" TargetMode="External" Type="http://schemas.openxmlformats.org/officeDocument/2006/relationships/hyperlink"/><Relationship Id="rId9" Target="../media/image2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CF0"/>
        </a:solidFill>
      </p:bgPr>
    </p:bg>
    <p:spTree>
      <p:nvGrpSpPr>
        <p:cNvPr id="1" name=""/>
        <p:cNvGrpSpPr/>
        <p:nvPr/>
      </p:nvGrpSpPr>
      <p:grpSpPr>
        <a:xfrm>
          <a:off x="0" y="0"/>
          <a:ext cx="0" cy="0"/>
          <a:chOff x="0" y="0"/>
          <a:chExt cx="0" cy="0"/>
        </a:xfrm>
      </p:grpSpPr>
      <p:sp>
        <p:nvSpPr>
          <p:cNvPr name="Freeform 2" id="2"/>
          <p:cNvSpPr/>
          <p:nvPr/>
        </p:nvSpPr>
        <p:spPr>
          <a:xfrm flipH="false" flipV="false" rot="4862284">
            <a:off x="3506676" y="7226542"/>
            <a:ext cx="9333416" cy="8086389"/>
          </a:xfrm>
          <a:custGeom>
            <a:avLst/>
            <a:gdLst/>
            <a:ahLst/>
            <a:cxnLst/>
            <a:rect r="r" b="b" t="t" l="l"/>
            <a:pathLst>
              <a:path h="8086389" w="9333416">
                <a:moveTo>
                  <a:pt x="0" y="0"/>
                </a:moveTo>
                <a:lnTo>
                  <a:pt x="9333415" y="0"/>
                </a:lnTo>
                <a:lnTo>
                  <a:pt x="9333415" y="8086389"/>
                </a:lnTo>
                <a:lnTo>
                  <a:pt x="0" y="8086389"/>
                </a:lnTo>
                <a:lnTo>
                  <a:pt x="0" y="0"/>
                </a:lnTo>
                <a:close/>
              </a:path>
            </a:pathLst>
          </a:custGeom>
          <a:blipFill>
            <a:blip r:embed="rId2">
              <a:alphaModFix amt="96000"/>
              <a:extLst>
                <a:ext uri="{96DAC541-7B7A-43D3-8B79-37D633B846F1}">
                  <asvg:svgBlip xmlns:asvg="http://schemas.microsoft.com/office/drawing/2016/SVG/main" r:embed="rId3"/>
                </a:ext>
              </a:extLst>
            </a:blip>
            <a:stretch>
              <a:fillRect l="-2037" t="0" r="0" b="0"/>
            </a:stretch>
          </a:blipFill>
          <a:ln cap="sq">
            <a:noFill/>
            <a:prstDash val="solid"/>
            <a:miter/>
          </a:ln>
        </p:spPr>
      </p:sp>
      <p:sp>
        <p:nvSpPr>
          <p:cNvPr name="Freeform 3" id="3"/>
          <p:cNvSpPr/>
          <p:nvPr/>
        </p:nvSpPr>
        <p:spPr>
          <a:xfrm flipH="false" flipV="false" rot="3522830">
            <a:off x="-593503" y="7395863"/>
            <a:ext cx="7124102" cy="6049010"/>
          </a:xfrm>
          <a:custGeom>
            <a:avLst/>
            <a:gdLst/>
            <a:ahLst/>
            <a:cxnLst/>
            <a:rect r="r" b="b" t="t" l="l"/>
            <a:pathLst>
              <a:path h="6049010" w="7124102">
                <a:moveTo>
                  <a:pt x="0" y="0"/>
                </a:moveTo>
                <a:lnTo>
                  <a:pt x="7124101" y="0"/>
                </a:lnTo>
                <a:lnTo>
                  <a:pt x="7124101" y="6049010"/>
                </a:lnTo>
                <a:lnTo>
                  <a:pt x="0" y="60490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grpSp>
        <p:nvGrpSpPr>
          <p:cNvPr name="Group 4" id="4"/>
          <p:cNvGrpSpPr/>
          <p:nvPr/>
        </p:nvGrpSpPr>
        <p:grpSpPr>
          <a:xfrm rot="0">
            <a:off x="-742678" y="8346059"/>
            <a:ext cx="20287774" cy="15289826"/>
            <a:chOff x="0" y="0"/>
            <a:chExt cx="1078489" cy="812800"/>
          </a:xfrm>
        </p:grpSpPr>
        <p:sp>
          <p:nvSpPr>
            <p:cNvPr name="Freeform 5" id="5"/>
            <p:cNvSpPr/>
            <p:nvPr/>
          </p:nvSpPr>
          <p:spPr>
            <a:xfrm flipH="false" flipV="false" rot="0">
              <a:off x="0" y="0"/>
              <a:ext cx="1078489" cy="812800"/>
            </a:xfrm>
            <a:custGeom>
              <a:avLst/>
              <a:gdLst/>
              <a:ahLst/>
              <a:cxnLst/>
              <a:rect r="r" b="b" t="t" l="l"/>
              <a:pathLst>
                <a:path h="812800" w="1078489">
                  <a:moveTo>
                    <a:pt x="0" y="0"/>
                  </a:moveTo>
                  <a:lnTo>
                    <a:pt x="1078489" y="0"/>
                  </a:lnTo>
                  <a:lnTo>
                    <a:pt x="1078489" y="812800"/>
                  </a:lnTo>
                  <a:lnTo>
                    <a:pt x="0" y="812800"/>
                  </a:lnTo>
                  <a:close/>
                </a:path>
              </a:pathLst>
            </a:custGeom>
            <a:solidFill>
              <a:srgbClr val="7F4E1D"/>
            </a:solidFill>
          </p:spPr>
        </p:sp>
        <p:sp>
          <p:nvSpPr>
            <p:cNvPr name="TextBox 6" id="6"/>
            <p:cNvSpPr txBox="true"/>
            <p:nvPr/>
          </p:nvSpPr>
          <p:spPr>
            <a:xfrm>
              <a:off x="0" y="-38100"/>
              <a:ext cx="1078489"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7" id="7"/>
          <p:cNvSpPr/>
          <p:nvPr/>
        </p:nvSpPr>
        <p:spPr>
          <a:xfrm flipH="false" flipV="false" rot="0">
            <a:off x="14539244" y="116485"/>
            <a:ext cx="2743536" cy="1172238"/>
          </a:xfrm>
          <a:custGeom>
            <a:avLst/>
            <a:gdLst/>
            <a:ahLst/>
            <a:cxnLst/>
            <a:rect r="r" b="b" t="t" l="l"/>
            <a:pathLst>
              <a:path h="1172238" w="2743536">
                <a:moveTo>
                  <a:pt x="0" y="0"/>
                </a:moveTo>
                <a:lnTo>
                  <a:pt x="2743536" y="0"/>
                </a:lnTo>
                <a:lnTo>
                  <a:pt x="2743536" y="1172238"/>
                </a:lnTo>
                <a:lnTo>
                  <a:pt x="0" y="1172238"/>
                </a:lnTo>
                <a:lnTo>
                  <a:pt x="0" y="0"/>
                </a:lnTo>
                <a:close/>
              </a:path>
            </a:pathLst>
          </a:custGeom>
          <a:blipFill>
            <a:blip r:embed="rId6">
              <a:alphaModFix amt="8999"/>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8" id="8"/>
          <p:cNvSpPr/>
          <p:nvPr/>
        </p:nvSpPr>
        <p:spPr>
          <a:xfrm flipH="false" flipV="false" rot="0">
            <a:off x="16455929" y="1792553"/>
            <a:ext cx="1606742" cy="686517"/>
          </a:xfrm>
          <a:custGeom>
            <a:avLst/>
            <a:gdLst/>
            <a:ahLst/>
            <a:cxnLst/>
            <a:rect r="r" b="b" t="t" l="l"/>
            <a:pathLst>
              <a:path h="686517" w="1606742">
                <a:moveTo>
                  <a:pt x="0" y="0"/>
                </a:moveTo>
                <a:lnTo>
                  <a:pt x="1606742" y="0"/>
                </a:lnTo>
                <a:lnTo>
                  <a:pt x="1606742" y="686517"/>
                </a:lnTo>
                <a:lnTo>
                  <a:pt x="0" y="686517"/>
                </a:lnTo>
                <a:lnTo>
                  <a:pt x="0" y="0"/>
                </a:lnTo>
                <a:close/>
              </a:path>
            </a:pathLst>
          </a:custGeom>
          <a:blipFill>
            <a:blip r:embed="rId8">
              <a:alphaModFix amt="8999"/>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9" id="9"/>
          <p:cNvSpPr/>
          <p:nvPr/>
        </p:nvSpPr>
        <p:spPr>
          <a:xfrm flipH="false" flipV="false" rot="0">
            <a:off x="-1127102" y="442581"/>
            <a:ext cx="2743536" cy="1172238"/>
          </a:xfrm>
          <a:custGeom>
            <a:avLst/>
            <a:gdLst/>
            <a:ahLst/>
            <a:cxnLst/>
            <a:rect r="r" b="b" t="t" l="l"/>
            <a:pathLst>
              <a:path h="1172238" w="2743536">
                <a:moveTo>
                  <a:pt x="0" y="0"/>
                </a:moveTo>
                <a:lnTo>
                  <a:pt x="2743535" y="0"/>
                </a:lnTo>
                <a:lnTo>
                  <a:pt x="2743535" y="1172238"/>
                </a:lnTo>
                <a:lnTo>
                  <a:pt x="0" y="1172238"/>
                </a:lnTo>
                <a:lnTo>
                  <a:pt x="0" y="0"/>
                </a:lnTo>
                <a:close/>
              </a:path>
            </a:pathLst>
          </a:custGeom>
          <a:blipFill>
            <a:blip r:embed="rId8">
              <a:alphaModFix amt="8999"/>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10" id="10"/>
          <p:cNvSpPr/>
          <p:nvPr/>
        </p:nvSpPr>
        <p:spPr>
          <a:xfrm flipH="false" flipV="false" rot="0">
            <a:off x="11780981" y="1106036"/>
            <a:ext cx="1606742" cy="686517"/>
          </a:xfrm>
          <a:custGeom>
            <a:avLst/>
            <a:gdLst/>
            <a:ahLst/>
            <a:cxnLst/>
            <a:rect r="r" b="b" t="t" l="l"/>
            <a:pathLst>
              <a:path h="686517" w="1606742">
                <a:moveTo>
                  <a:pt x="0" y="0"/>
                </a:moveTo>
                <a:lnTo>
                  <a:pt x="1606742" y="0"/>
                </a:lnTo>
                <a:lnTo>
                  <a:pt x="1606742" y="686517"/>
                </a:lnTo>
                <a:lnTo>
                  <a:pt x="0" y="686517"/>
                </a:lnTo>
                <a:lnTo>
                  <a:pt x="0" y="0"/>
                </a:lnTo>
                <a:close/>
              </a:path>
            </a:pathLst>
          </a:custGeom>
          <a:blipFill>
            <a:blip r:embed="rId8">
              <a:alphaModFix amt="8999"/>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11" id="11"/>
          <p:cNvSpPr/>
          <p:nvPr/>
        </p:nvSpPr>
        <p:spPr>
          <a:xfrm flipH="false" flipV="false" rot="0">
            <a:off x="2369506" y="-628651"/>
            <a:ext cx="3487872" cy="1490272"/>
          </a:xfrm>
          <a:custGeom>
            <a:avLst/>
            <a:gdLst/>
            <a:ahLst/>
            <a:cxnLst/>
            <a:rect r="r" b="b" t="t" l="l"/>
            <a:pathLst>
              <a:path h="1490272" w="3487872">
                <a:moveTo>
                  <a:pt x="0" y="0"/>
                </a:moveTo>
                <a:lnTo>
                  <a:pt x="3487872" y="0"/>
                </a:lnTo>
                <a:lnTo>
                  <a:pt x="3487872" y="1490273"/>
                </a:lnTo>
                <a:lnTo>
                  <a:pt x="0" y="1490273"/>
                </a:lnTo>
                <a:lnTo>
                  <a:pt x="0" y="0"/>
                </a:lnTo>
                <a:close/>
              </a:path>
            </a:pathLst>
          </a:custGeom>
          <a:blipFill>
            <a:blip r:embed="rId8">
              <a:alphaModFix amt="8999"/>
              <a:extLst>
                <a:ext uri="{96DAC541-7B7A-43D3-8B79-37D633B846F1}">
                  <asvg:svgBlip xmlns:asvg="http://schemas.microsoft.com/office/drawing/2016/SVG/main" r:embed="rId9"/>
                </a:ext>
              </a:extLst>
            </a:blip>
            <a:stretch>
              <a:fillRect l="0" t="0" r="0" b="0"/>
            </a:stretch>
          </a:blipFill>
          <a:ln cap="sq">
            <a:noFill/>
            <a:prstDash val="solid"/>
            <a:miter/>
          </a:ln>
        </p:spPr>
      </p:sp>
      <p:grpSp>
        <p:nvGrpSpPr>
          <p:cNvPr name="Group 12" id="12"/>
          <p:cNvGrpSpPr/>
          <p:nvPr/>
        </p:nvGrpSpPr>
        <p:grpSpPr>
          <a:xfrm rot="0">
            <a:off x="5121130" y="5695136"/>
            <a:ext cx="8045740" cy="670043"/>
            <a:chOff x="0" y="0"/>
            <a:chExt cx="2119043" cy="176472"/>
          </a:xfrm>
        </p:grpSpPr>
        <p:sp>
          <p:nvSpPr>
            <p:cNvPr name="Freeform 13" id="13"/>
            <p:cNvSpPr/>
            <p:nvPr/>
          </p:nvSpPr>
          <p:spPr>
            <a:xfrm flipH="false" flipV="false" rot="0">
              <a:off x="0" y="0"/>
              <a:ext cx="2119043" cy="176472"/>
            </a:xfrm>
            <a:custGeom>
              <a:avLst/>
              <a:gdLst/>
              <a:ahLst/>
              <a:cxnLst/>
              <a:rect r="r" b="b" t="t" l="l"/>
              <a:pathLst>
                <a:path h="176472" w="2119043">
                  <a:moveTo>
                    <a:pt x="62545" y="0"/>
                  </a:moveTo>
                  <a:lnTo>
                    <a:pt x="2056497" y="0"/>
                  </a:lnTo>
                  <a:cubicBezTo>
                    <a:pt x="2073085" y="0"/>
                    <a:pt x="2088994" y="6590"/>
                    <a:pt x="2100724" y="18319"/>
                  </a:cubicBezTo>
                  <a:cubicBezTo>
                    <a:pt x="2112453" y="30049"/>
                    <a:pt x="2119043" y="45957"/>
                    <a:pt x="2119043" y="62545"/>
                  </a:cubicBezTo>
                  <a:lnTo>
                    <a:pt x="2119043" y="113927"/>
                  </a:lnTo>
                  <a:cubicBezTo>
                    <a:pt x="2119043" y="148470"/>
                    <a:pt x="2091040" y="176472"/>
                    <a:pt x="2056497" y="176472"/>
                  </a:cubicBezTo>
                  <a:lnTo>
                    <a:pt x="62545" y="176472"/>
                  </a:lnTo>
                  <a:cubicBezTo>
                    <a:pt x="28003" y="176472"/>
                    <a:pt x="0" y="148470"/>
                    <a:pt x="0" y="113927"/>
                  </a:cubicBezTo>
                  <a:lnTo>
                    <a:pt x="0" y="62545"/>
                  </a:lnTo>
                  <a:cubicBezTo>
                    <a:pt x="0" y="28003"/>
                    <a:pt x="28003" y="0"/>
                    <a:pt x="62545" y="0"/>
                  </a:cubicBezTo>
                  <a:close/>
                </a:path>
              </a:pathLst>
            </a:custGeom>
            <a:solidFill>
              <a:srgbClr val="FFFFFF"/>
            </a:solidFill>
          </p:spPr>
        </p:sp>
        <p:sp>
          <p:nvSpPr>
            <p:cNvPr name="TextBox 14" id="14"/>
            <p:cNvSpPr txBox="true"/>
            <p:nvPr/>
          </p:nvSpPr>
          <p:spPr>
            <a:xfrm>
              <a:off x="0" y="-57150"/>
              <a:ext cx="2119043" cy="233622"/>
            </a:xfrm>
            <a:prstGeom prst="rect">
              <a:avLst/>
            </a:prstGeom>
          </p:spPr>
          <p:txBody>
            <a:bodyPr anchor="ctr" rtlCol="false" tIns="50800" lIns="50800" bIns="50800" rIns="50800"/>
            <a:lstStyle/>
            <a:p>
              <a:pPr algn="ctr" marL="0" indent="0" lvl="0">
                <a:lnSpc>
                  <a:spcPts val="3913"/>
                </a:lnSpc>
                <a:spcBef>
                  <a:spcPct val="0"/>
                </a:spcBef>
              </a:pPr>
              <a:r>
                <a:rPr lang="en-US" sz="2795">
                  <a:solidFill>
                    <a:srgbClr val="523405"/>
                  </a:solidFill>
                  <a:latin typeface="Sniglet"/>
                </a:rPr>
                <a:t>Reasons we can believe the Bible to be true</a:t>
              </a:r>
            </a:p>
          </p:txBody>
        </p:sp>
      </p:grpSp>
      <p:sp>
        <p:nvSpPr>
          <p:cNvPr name="Freeform 15" id="15"/>
          <p:cNvSpPr/>
          <p:nvPr/>
        </p:nvSpPr>
        <p:spPr>
          <a:xfrm flipH="false" flipV="false" rot="3522830">
            <a:off x="9741159" y="7425900"/>
            <a:ext cx="7124102" cy="6049010"/>
          </a:xfrm>
          <a:custGeom>
            <a:avLst/>
            <a:gdLst/>
            <a:ahLst/>
            <a:cxnLst/>
            <a:rect r="r" b="b" t="t" l="l"/>
            <a:pathLst>
              <a:path h="6049010" w="7124102">
                <a:moveTo>
                  <a:pt x="0" y="0"/>
                </a:moveTo>
                <a:lnTo>
                  <a:pt x="7124102" y="0"/>
                </a:lnTo>
                <a:lnTo>
                  <a:pt x="7124102" y="6049010"/>
                </a:lnTo>
                <a:lnTo>
                  <a:pt x="0" y="60490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16" id="16"/>
          <p:cNvSpPr txBox="true"/>
          <p:nvPr/>
        </p:nvSpPr>
        <p:spPr>
          <a:xfrm rot="0">
            <a:off x="1052180" y="2345720"/>
            <a:ext cx="16230600" cy="2985124"/>
          </a:xfrm>
          <a:prstGeom prst="rect">
            <a:avLst/>
          </a:prstGeom>
        </p:spPr>
        <p:txBody>
          <a:bodyPr anchor="t" rtlCol="false" tIns="0" lIns="0" bIns="0" rIns="0">
            <a:spAutoFit/>
          </a:bodyPr>
          <a:lstStyle/>
          <a:p>
            <a:pPr algn="ctr">
              <a:lnSpc>
                <a:spcPts val="11340"/>
              </a:lnSpc>
            </a:pPr>
            <a:r>
              <a:rPr lang="en-US" sz="8100" spc="194">
                <a:solidFill>
                  <a:srgbClr val="AFA25B"/>
                </a:solidFill>
                <a:latin typeface="Funtastic"/>
              </a:rPr>
              <a:t>PREACH!</a:t>
            </a:r>
          </a:p>
          <a:p>
            <a:pPr algn="ctr">
              <a:lnSpc>
                <a:spcPts val="11340"/>
              </a:lnSpc>
            </a:pPr>
            <a:r>
              <a:rPr lang="en-US" sz="8100" spc="194">
                <a:solidFill>
                  <a:srgbClr val="AFA25B"/>
                </a:solidFill>
                <a:latin typeface="Funtastic"/>
              </a:rPr>
              <a:t>Archaeology</a:t>
            </a:r>
          </a:p>
        </p:txBody>
      </p:sp>
      <p:sp>
        <p:nvSpPr>
          <p:cNvPr name="Freeform 17" id="17"/>
          <p:cNvSpPr/>
          <p:nvPr/>
        </p:nvSpPr>
        <p:spPr>
          <a:xfrm flipH="false" flipV="false" rot="0">
            <a:off x="7528569" y="116485"/>
            <a:ext cx="2743536" cy="1172238"/>
          </a:xfrm>
          <a:custGeom>
            <a:avLst/>
            <a:gdLst/>
            <a:ahLst/>
            <a:cxnLst/>
            <a:rect r="r" b="b" t="t" l="l"/>
            <a:pathLst>
              <a:path h="1172238" w="2743536">
                <a:moveTo>
                  <a:pt x="0" y="0"/>
                </a:moveTo>
                <a:lnTo>
                  <a:pt x="2743536" y="0"/>
                </a:lnTo>
                <a:lnTo>
                  <a:pt x="2743536" y="1172238"/>
                </a:lnTo>
                <a:lnTo>
                  <a:pt x="0" y="1172238"/>
                </a:lnTo>
                <a:lnTo>
                  <a:pt x="0" y="0"/>
                </a:lnTo>
                <a:close/>
              </a:path>
            </a:pathLst>
          </a:custGeom>
          <a:blipFill>
            <a:blip r:embed="rId10">
              <a:alphaModFix amt="8999"/>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8" id="18"/>
          <p:cNvSpPr/>
          <p:nvPr/>
        </p:nvSpPr>
        <p:spPr>
          <a:xfrm flipH="false" flipV="false" rot="0">
            <a:off x="1028700" y="3146390"/>
            <a:ext cx="1606742" cy="686517"/>
          </a:xfrm>
          <a:custGeom>
            <a:avLst/>
            <a:gdLst/>
            <a:ahLst/>
            <a:cxnLst/>
            <a:rect r="r" b="b" t="t" l="l"/>
            <a:pathLst>
              <a:path h="686517" w="1606742">
                <a:moveTo>
                  <a:pt x="0" y="0"/>
                </a:moveTo>
                <a:lnTo>
                  <a:pt x="1606742" y="0"/>
                </a:lnTo>
                <a:lnTo>
                  <a:pt x="1606742" y="686517"/>
                </a:lnTo>
                <a:lnTo>
                  <a:pt x="0" y="686517"/>
                </a:lnTo>
                <a:lnTo>
                  <a:pt x="0" y="0"/>
                </a:lnTo>
                <a:close/>
              </a:path>
            </a:pathLst>
          </a:custGeom>
          <a:blipFill>
            <a:blip r:embed="rId8">
              <a:alphaModFix amt="8999"/>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19" id="19"/>
          <p:cNvSpPr/>
          <p:nvPr/>
        </p:nvSpPr>
        <p:spPr>
          <a:xfrm flipH="false" flipV="false" rot="9256971">
            <a:off x="12168099" y="8109934"/>
            <a:ext cx="7905721" cy="6712676"/>
          </a:xfrm>
          <a:custGeom>
            <a:avLst/>
            <a:gdLst/>
            <a:ahLst/>
            <a:cxnLst/>
            <a:rect r="r" b="b" t="t" l="l"/>
            <a:pathLst>
              <a:path h="6712676" w="7905721">
                <a:moveTo>
                  <a:pt x="0" y="0"/>
                </a:moveTo>
                <a:lnTo>
                  <a:pt x="7905722" y="0"/>
                </a:lnTo>
                <a:lnTo>
                  <a:pt x="7905722" y="6712677"/>
                </a:lnTo>
                <a:lnTo>
                  <a:pt x="0" y="6712677"/>
                </a:lnTo>
                <a:lnTo>
                  <a:pt x="0" y="0"/>
                </a:lnTo>
                <a:close/>
              </a:path>
            </a:pathLst>
          </a:custGeom>
          <a:blipFill>
            <a:blip r:embed="rId12">
              <a:alphaModFix amt="49000"/>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20" id="20"/>
          <p:cNvSpPr/>
          <p:nvPr/>
        </p:nvSpPr>
        <p:spPr>
          <a:xfrm flipH="false" flipV="false" rot="0">
            <a:off x="14298541" y="5330843"/>
            <a:ext cx="4314776" cy="3498891"/>
          </a:xfrm>
          <a:custGeom>
            <a:avLst/>
            <a:gdLst/>
            <a:ahLst/>
            <a:cxnLst/>
            <a:rect r="r" b="b" t="t" l="l"/>
            <a:pathLst>
              <a:path h="3498891" w="4314776">
                <a:moveTo>
                  <a:pt x="0" y="0"/>
                </a:moveTo>
                <a:lnTo>
                  <a:pt x="4314776" y="0"/>
                </a:lnTo>
                <a:lnTo>
                  <a:pt x="4314776" y="3498891"/>
                </a:lnTo>
                <a:lnTo>
                  <a:pt x="0" y="34988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1" id="21"/>
          <p:cNvSpPr/>
          <p:nvPr/>
        </p:nvSpPr>
        <p:spPr>
          <a:xfrm flipH="false" flipV="false" rot="-10800000">
            <a:off x="4528759" y="8346059"/>
            <a:ext cx="7693591" cy="2529968"/>
          </a:xfrm>
          <a:custGeom>
            <a:avLst/>
            <a:gdLst/>
            <a:ahLst/>
            <a:cxnLst/>
            <a:rect r="r" b="b" t="t" l="l"/>
            <a:pathLst>
              <a:path h="2529968" w="7693591">
                <a:moveTo>
                  <a:pt x="0" y="0"/>
                </a:moveTo>
                <a:lnTo>
                  <a:pt x="7693591" y="0"/>
                </a:lnTo>
                <a:lnTo>
                  <a:pt x="7693591" y="2529968"/>
                </a:lnTo>
                <a:lnTo>
                  <a:pt x="0" y="2529968"/>
                </a:lnTo>
                <a:lnTo>
                  <a:pt x="0" y="0"/>
                </a:lnTo>
                <a:close/>
              </a:path>
            </a:pathLst>
          </a:custGeom>
          <a:blipFill>
            <a:blip r:embed="rId12">
              <a:alphaModFix amt="49000"/>
              <a:extLst>
                <a:ext uri="{96DAC541-7B7A-43D3-8B79-37D633B846F1}">
                  <asvg:svgBlip xmlns:asvg="http://schemas.microsoft.com/office/drawing/2016/SVG/main" r:embed="rId13"/>
                </a:ext>
              </a:extLst>
            </a:blip>
            <a:stretch>
              <a:fillRect l="-2037" t="0" r="0" b="-163468"/>
            </a:stretch>
          </a:blipFill>
          <a:ln cap="sq">
            <a:noFill/>
            <a:prstDash val="solid"/>
            <a:miter/>
          </a:ln>
        </p:spPr>
      </p:sp>
      <p:sp>
        <p:nvSpPr>
          <p:cNvPr name="Freeform 22" id="22"/>
          <p:cNvSpPr/>
          <p:nvPr/>
        </p:nvSpPr>
        <p:spPr>
          <a:xfrm flipH="false" flipV="false" rot="7994584">
            <a:off x="-3514841" y="8698737"/>
            <a:ext cx="7905721" cy="6712676"/>
          </a:xfrm>
          <a:custGeom>
            <a:avLst/>
            <a:gdLst/>
            <a:ahLst/>
            <a:cxnLst/>
            <a:rect r="r" b="b" t="t" l="l"/>
            <a:pathLst>
              <a:path h="6712676" w="7905721">
                <a:moveTo>
                  <a:pt x="0" y="0"/>
                </a:moveTo>
                <a:lnTo>
                  <a:pt x="7905722" y="0"/>
                </a:lnTo>
                <a:lnTo>
                  <a:pt x="7905722" y="6712676"/>
                </a:lnTo>
                <a:lnTo>
                  <a:pt x="0" y="6712676"/>
                </a:lnTo>
                <a:lnTo>
                  <a:pt x="0" y="0"/>
                </a:lnTo>
                <a:close/>
              </a:path>
            </a:pathLst>
          </a:custGeom>
          <a:blipFill>
            <a:blip r:embed="rId12">
              <a:alphaModFix amt="49000"/>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23" id="23"/>
          <p:cNvSpPr/>
          <p:nvPr/>
        </p:nvSpPr>
        <p:spPr>
          <a:xfrm flipH="false" flipV="false" rot="0">
            <a:off x="-156098" y="5782871"/>
            <a:ext cx="4143753" cy="3164320"/>
          </a:xfrm>
          <a:custGeom>
            <a:avLst/>
            <a:gdLst/>
            <a:ahLst/>
            <a:cxnLst/>
            <a:rect r="r" b="b" t="t" l="l"/>
            <a:pathLst>
              <a:path h="3164320" w="4143753">
                <a:moveTo>
                  <a:pt x="0" y="0"/>
                </a:moveTo>
                <a:lnTo>
                  <a:pt x="4143753" y="0"/>
                </a:lnTo>
                <a:lnTo>
                  <a:pt x="4143753" y="3164320"/>
                </a:lnTo>
                <a:lnTo>
                  <a:pt x="0" y="316432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4" id="24"/>
          <p:cNvSpPr/>
          <p:nvPr/>
        </p:nvSpPr>
        <p:spPr>
          <a:xfrm flipH="false" flipV="false" rot="0">
            <a:off x="4787671" y="1614819"/>
            <a:ext cx="1606742" cy="686517"/>
          </a:xfrm>
          <a:custGeom>
            <a:avLst/>
            <a:gdLst/>
            <a:ahLst/>
            <a:cxnLst/>
            <a:rect r="r" b="b" t="t" l="l"/>
            <a:pathLst>
              <a:path h="686517" w="1606742">
                <a:moveTo>
                  <a:pt x="0" y="0"/>
                </a:moveTo>
                <a:lnTo>
                  <a:pt x="1606742" y="0"/>
                </a:lnTo>
                <a:lnTo>
                  <a:pt x="1606742" y="686517"/>
                </a:lnTo>
                <a:lnTo>
                  <a:pt x="0" y="686517"/>
                </a:lnTo>
                <a:lnTo>
                  <a:pt x="0" y="0"/>
                </a:lnTo>
                <a:close/>
              </a:path>
            </a:pathLst>
          </a:custGeom>
          <a:blipFill>
            <a:blip r:embed="rId10">
              <a:alphaModFix amt="8999"/>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25" id="25"/>
          <p:cNvSpPr/>
          <p:nvPr/>
        </p:nvSpPr>
        <p:spPr>
          <a:xfrm flipH="false" flipV="false" rot="0">
            <a:off x="4113442" y="7117654"/>
            <a:ext cx="4835457" cy="2945233"/>
          </a:xfrm>
          <a:custGeom>
            <a:avLst/>
            <a:gdLst/>
            <a:ahLst/>
            <a:cxnLst/>
            <a:rect r="r" b="b" t="t" l="l"/>
            <a:pathLst>
              <a:path h="2945233" w="4835457">
                <a:moveTo>
                  <a:pt x="0" y="0"/>
                </a:moveTo>
                <a:lnTo>
                  <a:pt x="4835457" y="0"/>
                </a:lnTo>
                <a:lnTo>
                  <a:pt x="4835457" y="2945233"/>
                </a:lnTo>
                <a:lnTo>
                  <a:pt x="0" y="294523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6" id="26"/>
          <p:cNvSpPr/>
          <p:nvPr/>
        </p:nvSpPr>
        <p:spPr>
          <a:xfrm flipH="false" flipV="false" rot="0">
            <a:off x="11249136" y="7231954"/>
            <a:ext cx="3290108" cy="3188413"/>
          </a:xfrm>
          <a:custGeom>
            <a:avLst/>
            <a:gdLst/>
            <a:ahLst/>
            <a:cxnLst/>
            <a:rect r="r" b="b" t="t" l="l"/>
            <a:pathLst>
              <a:path h="3188413" w="3290108">
                <a:moveTo>
                  <a:pt x="0" y="0"/>
                </a:moveTo>
                <a:lnTo>
                  <a:pt x="3290108" y="0"/>
                </a:lnTo>
                <a:lnTo>
                  <a:pt x="3290108" y="3188414"/>
                </a:lnTo>
                <a:lnTo>
                  <a:pt x="0" y="318841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7" id="27"/>
          <p:cNvSpPr/>
          <p:nvPr/>
        </p:nvSpPr>
        <p:spPr>
          <a:xfrm flipH="false" flipV="false" rot="0">
            <a:off x="9167480" y="8363904"/>
            <a:ext cx="2798454" cy="970655"/>
          </a:xfrm>
          <a:custGeom>
            <a:avLst/>
            <a:gdLst/>
            <a:ahLst/>
            <a:cxnLst/>
            <a:rect r="r" b="b" t="t" l="l"/>
            <a:pathLst>
              <a:path h="970655" w="2798454">
                <a:moveTo>
                  <a:pt x="0" y="0"/>
                </a:moveTo>
                <a:lnTo>
                  <a:pt x="2798454" y="0"/>
                </a:lnTo>
                <a:lnTo>
                  <a:pt x="2798454" y="970655"/>
                </a:lnTo>
                <a:lnTo>
                  <a:pt x="0" y="970655"/>
                </a:lnTo>
                <a:lnTo>
                  <a:pt x="0" y="0"/>
                </a:lnTo>
                <a:close/>
              </a:path>
            </a:pathLst>
          </a:custGeom>
          <a:blipFill>
            <a:blip r:embed="rId22">
              <a:alphaModFix amt="29000"/>
              <a:extLst>
                <a:ext uri="{96DAC541-7B7A-43D3-8B79-37D633B846F1}">
                  <asvg:svgBlip xmlns:asvg="http://schemas.microsoft.com/office/drawing/2016/SVG/main" r:embed="rId23"/>
                </a:ext>
              </a:extLst>
            </a:blip>
            <a:stretch>
              <a:fillRect l="0" t="-180442" r="0" b="0"/>
            </a:stretch>
          </a:blipFill>
          <a:ln cap="sq">
            <a:noFill/>
            <a:prstDash val="solid"/>
            <a:miter/>
          </a:ln>
        </p:spPr>
      </p:sp>
      <p:sp>
        <p:nvSpPr>
          <p:cNvPr name="Freeform 28" id="28"/>
          <p:cNvSpPr/>
          <p:nvPr/>
        </p:nvSpPr>
        <p:spPr>
          <a:xfrm flipH="false" flipV="false" rot="0">
            <a:off x="814853" y="9059301"/>
            <a:ext cx="2798454" cy="2722133"/>
          </a:xfrm>
          <a:custGeom>
            <a:avLst/>
            <a:gdLst/>
            <a:ahLst/>
            <a:cxnLst/>
            <a:rect r="r" b="b" t="t" l="l"/>
            <a:pathLst>
              <a:path h="2722133" w="2798454">
                <a:moveTo>
                  <a:pt x="0" y="0"/>
                </a:moveTo>
                <a:lnTo>
                  <a:pt x="2798454" y="0"/>
                </a:lnTo>
                <a:lnTo>
                  <a:pt x="2798454" y="2722133"/>
                </a:lnTo>
                <a:lnTo>
                  <a:pt x="0" y="2722133"/>
                </a:lnTo>
                <a:lnTo>
                  <a:pt x="0" y="0"/>
                </a:lnTo>
                <a:close/>
              </a:path>
            </a:pathLst>
          </a:custGeom>
          <a:blipFill>
            <a:blip r:embed="rId24">
              <a:alphaModFix amt="29000"/>
              <a:extLst>
                <a:ext uri="{96DAC541-7B7A-43D3-8B79-37D633B846F1}">
                  <asvg:svgBlip xmlns:asvg="http://schemas.microsoft.com/office/drawing/2016/SVG/main" r:embed="rId25"/>
                </a:ext>
              </a:extLst>
            </a:blip>
            <a:stretch>
              <a:fillRect l="0" t="0" r="0" b="0"/>
            </a:stretch>
          </a:blipFill>
          <a:ln cap="sq">
            <a:noFill/>
            <a:prstDash val="solid"/>
            <a:miter/>
          </a:ln>
        </p:spPr>
      </p:sp>
      <p:sp>
        <p:nvSpPr>
          <p:cNvPr name="Freeform 29" id="29"/>
          <p:cNvSpPr/>
          <p:nvPr/>
        </p:nvSpPr>
        <p:spPr>
          <a:xfrm flipH="false" flipV="false" rot="0">
            <a:off x="16888773" y="8701821"/>
            <a:ext cx="2798454" cy="2722133"/>
          </a:xfrm>
          <a:custGeom>
            <a:avLst/>
            <a:gdLst/>
            <a:ahLst/>
            <a:cxnLst/>
            <a:rect r="r" b="b" t="t" l="l"/>
            <a:pathLst>
              <a:path h="2722133" w="2798454">
                <a:moveTo>
                  <a:pt x="0" y="0"/>
                </a:moveTo>
                <a:lnTo>
                  <a:pt x="2798454" y="0"/>
                </a:lnTo>
                <a:lnTo>
                  <a:pt x="2798454" y="2722133"/>
                </a:lnTo>
                <a:lnTo>
                  <a:pt x="0" y="2722133"/>
                </a:lnTo>
                <a:lnTo>
                  <a:pt x="0" y="0"/>
                </a:lnTo>
                <a:close/>
              </a:path>
            </a:pathLst>
          </a:custGeom>
          <a:blipFill>
            <a:blip r:embed="rId24">
              <a:alphaModFix amt="29000"/>
              <a:extLst>
                <a:ext uri="{96DAC541-7B7A-43D3-8B79-37D633B846F1}">
                  <asvg:svgBlip xmlns:asvg="http://schemas.microsoft.com/office/drawing/2016/SVG/main" r:embed="rId25"/>
                </a:ext>
              </a:extLst>
            </a:blip>
            <a:stretch>
              <a:fillRect l="0" t="0" r="0" b="0"/>
            </a:stretch>
          </a:blipFill>
          <a:ln cap="sq">
            <a:noFill/>
            <a:prstDash val="solid"/>
            <a:miter/>
          </a:ln>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4F320F"/>
        </a:solidFill>
      </p:bgPr>
    </p:bg>
    <p:spTree>
      <p:nvGrpSpPr>
        <p:cNvPr id="1" name=""/>
        <p:cNvGrpSpPr/>
        <p:nvPr/>
      </p:nvGrpSpPr>
      <p:grpSpPr>
        <a:xfrm>
          <a:off x="0" y="0"/>
          <a:ext cx="0" cy="0"/>
          <a:chOff x="0" y="0"/>
          <a:chExt cx="0" cy="0"/>
        </a:xfrm>
      </p:grpSpPr>
      <p:sp>
        <p:nvSpPr>
          <p:cNvPr name="TextBox 2" id="2"/>
          <p:cNvSpPr txBox="true"/>
          <p:nvPr/>
        </p:nvSpPr>
        <p:spPr>
          <a:xfrm rot="0">
            <a:off x="11998507" y="3622720"/>
            <a:ext cx="3584939" cy="1639429"/>
          </a:xfrm>
          <a:prstGeom prst="rect">
            <a:avLst/>
          </a:prstGeom>
        </p:spPr>
        <p:txBody>
          <a:bodyPr anchor="t" rtlCol="false" tIns="0" lIns="0" bIns="0" rIns="0">
            <a:spAutoFit/>
          </a:bodyPr>
          <a:lstStyle/>
          <a:p>
            <a:pPr algn="l" marL="0" indent="0" lvl="0">
              <a:lnSpc>
                <a:spcPts val="12093"/>
              </a:lnSpc>
              <a:spcBef>
                <a:spcPct val="0"/>
              </a:spcBef>
            </a:pPr>
            <a:r>
              <a:rPr lang="en-US" sz="8637" spc="388">
                <a:solidFill>
                  <a:srgbClr val="523405"/>
                </a:solidFill>
                <a:latin typeface="Funtastic"/>
              </a:rPr>
              <a:t>2.505</a:t>
            </a:r>
          </a:p>
        </p:txBody>
      </p:sp>
      <p:grpSp>
        <p:nvGrpSpPr>
          <p:cNvPr name="Group 3" id="3"/>
          <p:cNvGrpSpPr/>
          <p:nvPr/>
        </p:nvGrpSpPr>
        <p:grpSpPr>
          <a:xfrm rot="0">
            <a:off x="2706639" y="2312367"/>
            <a:ext cx="13925954" cy="5899562"/>
            <a:chOff x="0" y="0"/>
            <a:chExt cx="3400191" cy="1440450"/>
          </a:xfrm>
        </p:grpSpPr>
        <p:sp>
          <p:nvSpPr>
            <p:cNvPr name="Freeform 4" id="4"/>
            <p:cNvSpPr/>
            <p:nvPr/>
          </p:nvSpPr>
          <p:spPr>
            <a:xfrm flipH="false" flipV="false" rot="0">
              <a:off x="0" y="0"/>
              <a:ext cx="3400191" cy="1440450"/>
            </a:xfrm>
            <a:custGeom>
              <a:avLst/>
              <a:gdLst/>
              <a:ahLst/>
              <a:cxnLst/>
              <a:rect r="r" b="b" t="t" l="l"/>
              <a:pathLst>
                <a:path h="1440450" w="3400191">
                  <a:moveTo>
                    <a:pt x="28353" y="0"/>
                  </a:moveTo>
                  <a:lnTo>
                    <a:pt x="3371839" y="0"/>
                  </a:lnTo>
                  <a:cubicBezTo>
                    <a:pt x="3379358" y="0"/>
                    <a:pt x="3386570" y="2987"/>
                    <a:pt x="3391887" y="8304"/>
                  </a:cubicBezTo>
                  <a:cubicBezTo>
                    <a:pt x="3397204" y="13621"/>
                    <a:pt x="3400191" y="20833"/>
                    <a:pt x="3400191" y="28353"/>
                  </a:cubicBezTo>
                  <a:lnTo>
                    <a:pt x="3400191" y="1412097"/>
                  </a:lnTo>
                  <a:cubicBezTo>
                    <a:pt x="3400191" y="1419617"/>
                    <a:pt x="3397204" y="1426828"/>
                    <a:pt x="3391887" y="1432146"/>
                  </a:cubicBezTo>
                  <a:cubicBezTo>
                    <a:pt x="3386570" y="1437463"/>
                    <a:pt x="3379358" y="1440450"/>
                    <a:pt x="3371839" y="1440450"/>
                  </a:cubicBezTo>
                  <a:lnTo>
                    <a:pt x="28353" y="1440450"/>
                  </a:lnTo>
                  <a:cubicBezTo>
                    <a:pt x="20833" y="1440450"/>
                    <a:pt x="13621" y="1437463"/>
                    <a:pt x="8304" y="1432146"/>
                  </a:cubicBezTo>
                  <a:cubicBezTo>
                    <a:pt x="2987" y="1426828"/>
                    <a:pt x="0" y="1419617"/>
                    <a:pt x="0" y="1412097"/>
                  </a:cubicBezTo>
                  <a:lnTo>
                    <a:pt x="0" y="28353"/>
                  </a:lnTo>
                  <a:cubicBezTo>
                    <a:pt x="0" y="20833"/>
                    <a:pt x="2987" y="13621"/>
                    <a:pt x="8304" y="8304"/>
                  </a:cubicBezTo>
                  <a:cubicBezTo>
                    <a:pt x="13621" y="2987"/>
                    <a:pt x="20833" y="0"/>
                    <a:pt x="28353" y="0"/>
                  </a:cubicBezTo>
                  <a:close/>
                </a:path>
              </a:pathLst>
            </a:custGeom>
            <a:solidFill>
              <a:srgbClr val="FFFCF0"/>
            </a:solidFill>
          </p:spPr>
        </p:sp>
        <p:sp>
          <p:nvSpPr>
            <p:cNvPr name="TextBox 5" id="5"/>
            <p:cNvSpPr txBox="true"/>
            <p:nvPr/>
          </p:nvSpPr>
          <p:spPr>
            <a:xfrm>
              <a:off x="0" y="-95250"/>
              <a:ext cx="3400191" cy="1535700"/>
            </a:xfrm>
            <a:prstGeom prst="rect">
              <a:avLst/>
            </a:prstGeom>
          </p:spPr>
          <p:txBody>
            <a:bodyPr anchor="ctr" rtlCol="false" tIns="50800" lIns="50800" bIns="50800" rIns="50800"/>
            <a:lstStyle/>
            <a:p>
              <a:pPr algn="ctr">
                <a:lnSpc>
                  <a:spcPts val="3246"/>
                </a:lnSpc>
              </a:pPr>
            </a:p>
          </p:txBody>
        </p:sp>
      </p:grpSp>
      <p:sp>
        <p:nvSpPr>
          <p:cNvPr name="Freeform 6" id="6"/>
          <p:cNvSpPr/>
          <p:nvPr/>
        </p:nvSpPr>
        <p:spPr>
          <a:xfrm flipH="false" flipV="false" rot="0">
            <a:off x="-4163282" y="661357"/>
            <a:ext cx="14325838" cy="8964287"/>
          </a:xfrm>
          <a:custGeom>
            <a:avLst/>
            <a:gdLst/>
            <a:ahLst/>
            <a:cxnLst/>
            <a:rect r="r" b="b" t="t" l="l"/>
            <a:pathLst>
              <a:path h="8964287" w="14325838">
                <a:moveTo>
                  <a:pt x="0" y="0"/>
                </a:moveTo>
                <a:lnTo>
                  <a:pt x="14325838" y="0"/>
                </a:lnTo>
                <a:lnTo>
                  <a:pt x="14325838" y="8964286"/>
                </a:lnTo>
                <a:lnTo>
                  <a:pt x="0" y="8964286"/>
                </a:lnTo>
                <a:lnTo>
                  <a:pt x="0" y="0"/>
                </a:lnTo>
                <a:close/>
              </a:path>
            </a:pathLst>
          </a:custGeom>
          <a:blipFill>
            <a:blip r:embed="rId2"/>
            <a:stretch>
              <a:fillRect l="0" t="0" r="0" b="0"/>
            </a:stretch>
          </a:blipFill>
        </p:spPr>
      </p:sp>
      <p:sp>
        <p:nvSpPr>
          <p:cNvPr name="TextBox 7" id="7"/>
          <p:cNvSpPr txBox="true"/>
          <p:nvPr/>
        </p:nvSpPr>
        <p:spPr>
          <a:xfrm rot="0">
            <a:off x="5888341" y="4859100"/>
            <a:ext cx="9276082" cy="2251288"/>
          </a:xfrm>
          <a:prstGeom prst="rect">
            <a:avLst/>
          </a:prstGeom>
        </p:spPr>
        <p:txBody>
          <a:bodyPr anchor="t" rtlCol="false" tIns="0" lIns="0" bIns="0" rIns="0">
            <a:spAutoFit/>
          </a:bodyPr>
          <a:lstStyle/>
          <a:p>
            <a:pPr>
              <a:lnSpc>
                <a:spcPts val="3605"/>
              </a:lnSpc>
            </a:pPr>
          </a:p>
          <a:p>
            <a:pPr>
              <a:lnSpc>
                <a:spcPts val="3605"/>
              </a:lnSpc>
            </a:pPr>
            <a:r>
              <a:rPr lang="en-US" sz="2575">
                <a:solidFill>
                  <a:srgbClr val="523405"/>
                </a:solidFill>
                <a:latin typeface="Sniglet"/>
              </a:rPr>
              <a:t>Prism was found by an archaeologist named Taylor. </a:t>
            </a:r>
          </a:p>
          <a:p>
            <a:pPr>
              <a:lnSpc>
                <a:spcPts val="3605"/>
              </a:lnSpc>
            </a:pPr>
            <a:r>
              <a:rPr lang="en-US" sz="2575">
                <a:solidFill>
                  <a:srgbClr val="523405"/>
                </a:solidFill>
                <a:latin typeface="Sniglet"/>
              </a:rPr>
              <a:t>Records the event from the Assyrian point of view- interestingly doesn’t talk about losing the 185,000 - but doesn’t say he succeeded either. </a:t>
            </a:r>
          </a:p>
        </p:txBody>
      </p:sp>
      <p:sp>
        <p:nvSpPr>
          <p:cNvPr name="TextBox 8" id="8"/>
          <p:cNvSpPr txBox="true"/>
          <p:nvPr/>
        </p:nvSpPr>
        <p:spPr>
          <a:xfrm rot="0">
            <a:off x="5888341" y="2721558"/>
            <a:ext cx="9146898" cy="947167"/>
          </a:xfrm>
          <a:prstGeom prst="rect">
            <a:avLst/>
          </a:prstGeom>
        </p:spPr>
        <p:txBody>
          <a:bodyPr anchor="t" rtlCol="false" tIns="0" lIns="0" bIns="0" rIns="0">
            <a:spAutoFit/>
          </a:bodyPr>
          <a:lstStyle/>
          <a:p>
            <a:pPr marL="0" indent="0" lvl="0">
              <a:lnSpc>
                <a:spcPts val="6532"/>
              </a:lnSpc>
            </a:pPr>
            <a:r>
              <a:rPr lang="en-US" sz="5680" spc="136">
                <a:solidFill>
                  <a:srgbClr val="AFA25B"/>
                </a:solidFill>
                <a:latin typeface="Funtastic"/>
              </a:rPr>
              <a:t>Taylor’s Prism</a:t>
            </a:r>
          </a:p>
        </p:txBody>
      </p:sp>
      <p:sp>
        <p:nvSpPr>
          <p:cNvPr name="TextBox 9" id="9"/>
          <p:cNvSpPr txBox="true"/>
          <p:nvPr/>
        </p:nvSpPr>
        <p:spPr>
          <a:xfrm rot="0">
            <a:off x="5888341" y="3980856"/>
            <a:ext cx="9884763" cy="623503"/>
          </a:xfrm>
          <a:prstGeom prst="rect">
            <a:avLst/>
          </a:prstGeom>
        </p:spPr>
        <p:txBody>
          <a:bodyPr anchor="t" rtlCol="false" tIns="0" lIns="0" bIns="0" rIns="0">
            <a:spAutoFit/>
          </a:bodyPr>
          <a:lstStyle/>
          <a:p>
            <a:pPr marL="0" indent="0" lvl="0">
              <a:lnSpc>
                <a:spcPts val="4525"/>
              </a:lnSpc>
              <a:spcBef>
                <a:spcPct val="0"/>
              </a:spcBef>
            </a:pPr>
            <a:r>
              <a:rPr lang="en-US" sz="3232" spc="145">
                <a:solidFill>
                  <a:srgbClr val="523405"/>
                </a:solidFill>
                <a:latin typeface="Funtastic"/>
              </a:rPr>
              <a:t>Read 2 Kings 18, Isaiah 36-37, 2 Chronicles 32</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7D510D"/>
        </a:solidFill>
      </p:bgPr>
    </p:bg>
    <p:spTree>
      <p:nvGrpSpPr>
        <p:cNvPr id="1" name=""/>
        <p:cNvGrpSpPr/>
        <p:nvPr/>
      </p:nvGrpSpPr>
      <p:grpSpPr>
        <a:xfrm>
          <a:off x="0" y="0"/>
          <a:ext cx="0" cy="0"/>
          <a:chOff x="0" y="0"/>
          <a:chExt cx="0" cy="0"/>
        </a:xfrm>
      </p:grpSpPr>
      <p:grpSp>
        <p:nvGrpSpPr>
          <p:cNvPr name="Group 2" id="2"/>
          <p:cNvGrpSpPr/>
          <p:nvPr/>
        </p:nvGrpSpPr>
        <p:grpSpPr>
          <a:xfrm rot="0">
            <a:off x="-1516726" y="461320"/>
            <a:ext cx="14651190" cy="9364359"/>
            <a:chOff x="0" y="0"/>
            <a:chExt cx="3577266" cy="2286422"/>
          </a:xfrm>
        </p:grpSpPr>
        <p:sp>
          <p:nvSpPr>
            <p:cNvPr name="Freeform 3" id="3"/>
            <p:cNvSpPr/>
            <p:nvPr/>
          </p:nvSpPr>
          <p:spPr>
            <a:xfrm flipH="false" flipV="false" rot="0">
              <a:off x="0" y="0"/>
              <a:ext cx="3577266" cy="2286422"/>
            </a:xfrm>
            <a:custGeom>
              <a:avLst/>
              <a:gdLst/>
              <a:ahLst/>
              <a:cxnLst/>
              <a:rect r="r" b="b" t="t" l="l"/>
              <a:pathLst>
                <a:path h="2286422" w="3577266">
                  <a:moveTo>
                    <a:pt x="26949" y="0"/>
                  </a:moveTo>
                  <a:lnTo>
                    <a:pt x="3550317" y="0"/>
                  </a:lnTo>
                  <a:cubicBezTo>
                    <a:pt x="3557464" y="0"/>
                    <a:pt x="3564319" y="2839"/>
                    <a:pt x="3569373" y="7893"/>
                  </a:cubicBezTo>
                  <a:cubicBezTo>
                    <a:pt x="3574427" y="12947"/>
                    <a:pt x="3577266" y="19802"/>
                    <a:pt x="3577266" y="26949"/>
                  </a:cubicBezTo>
                  <a:lnTo>
                    <a:pt x="3577266" y="2259473"/>
                  </a:lnTo>
                  <a:cubicBezTo>
                    <a:pt x="3577266" y="2266620"/>
                    <a:pt x="3574427" y="2273475"/>
                    <a:pt x="3569373" y="2278529"/>
                  </a:cubicBezTo>
                  <a:cubicBezTo>
                    <a:pt x="3564319" y="2283583"/>
                    <a:pt x="3557464" y="2286422"/>
                    <a:pt x="3550317" y="2286422"/>
                  </a:cubicBezTo>
                  <a:lnTo>
                    <a:pt x="26949" y="2286422"/>
                  </a:lnTo>
                  <a:cubicBezTo>
                    <a:pt x="19802" y="2286422"/>
                    <a:pt x="12947" y="2283583"/>
                    <a:pt x="7893" y="2278529"/>
                  </a:cubicBezTo>
                  <a:cubicBezTo>
                    <a:pt x="2839" y="2273475"/>
                    <a:pt x="0" y="2266620"/>
                    <a:pt x="0" y="2259473"/>
                  </a:cubicBezTo>
                  <a:lnTo>
                    <a:pt x="0" y="26949"/>
                  </a:lnTo>
                  <a:cubicBezTo>
                    <a:pt x="0" y="19802"/>
                    <a:pt x="2839" y="12947"/>
                    <a:pt x="7893" y="7893"/>
                  </a:cubicBezTo>
                  <a:cubicBezTo>
                    <a:pt x="12947" y="2839"/>
                    <a:pt x="19802" y="0"/>
                    <a:pt x="26949" y="0"/>
                  </a:cubicBezTo>
                  <a:close/>
                </a:path>
              </a:pathLst>
            </a:custGeom>
            <a:solidFill>
              <a:srgbClr val="FFFCF0"/>
            </a:solidFill>
          </p:spPr>
        </p:sp>
        <p:sp>
          <p:nvSpPr>
            <p:cNvPr name="TextBox 4" id="4"/>
            <p:cNvSpPr txBox="true"/>
            <p:nvPr/>
          </p:nvSpPr>
          <p:spPr>
            <a:xfrm>
              <a:off x="0" y="-95250"/>
              <a:ext cx="3577266" cy="2381672"/>
            </a:xfrm>
            <a:prstGeom prst="rect">
              <a:avLst/>
            </a:prstGeom>
          </p:spPr>
          <p:txBody>
            <a:bodyPr anchor="ctr" rtlCol="false" tIns="50800" lIns="50800" bIns="50800" rIns="50800"/>
            <a:lstStyle/>
            <a:p>
              <a:pPr algn="ctr">
                <a:lnSpc>
                  <a:spcPts val="3246"/>
                </a:lnSpc>
              </a:pPr>
            </a:p>
          </p:txBody>
        </p:sp>
      </p:grpSp>
      <p:sp>
        <p:nvSpPr>
          <p:cNvPr name="Freeform 5" id="5"/>
          <p:cNvSpPr/>
          <p:nvPr/>
        </p:nvSpPr>
        <p:spPr>
          <a:xfrm flipH="false" flipV="false" rot="9698293">
            <a:off x="13661297" y="6533244"/>
            <a:ext cx="7905721" cy="6712676"/>
          </a:xfrm>
          <a:custGeom>
            <a:avLst/>
            <a:gdLst/>
            <a:ahLst/>
            <a:cxnLst/>
            <a:rect r="r" b="b" t="t" l="l"/>
            <a:pathLst>
              <a:path h="6712676" w="7905721">
                <a:moveTo>
                  <a:pt x="0" y="0"/>
                </a:moveTo>
                <a:lnTo>
                  <a:pt x="7905721" y="0"/>
                </a:lnTo>
                <a:lnTo>
                  <a:pt x="7905721" y="6712676"/>
                </a:lnTo>
                <a:lnTo>
                  <a:pt x="0" y="6712676"/>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6" id="6"/>
          <p:cNvSpPr/>
          <p:nvPr/>
        </p:nvSpPr>
        <p:spPr>
          <a:xfrm flipH="false" flipV="false" rot="0">
            <a:off x="17102629" y="8156451"/>
            <a:ext cx="2798454" cy="2722133"/>
          </a:xfrm>
          <a:custGeom>
            <a:avLst/>
            <a:gdLst/>
            <a:ahLst/>
            <a:cxnLst/>
            <a:rect r="r" b="b" t="t" l="l"/>
            <a:pathLst>
              <a:path h="2722133" w="2798454">
                <a:moveTo>
                  <a:pt x="0" y="0"/>
                </a:moveTo>
                <a:lnTo>
                  <a:pt x="2798455" y="0"/>
                </a:lnTo>
                <a:lnTo>
                  <a:pt x="2798455" y="2722133"/>
                </a:lnTo>
                <a:lnTo>
                  <a:pt x="0" y="2722133"/>
                </a:lnTo>
                <a:lnTo>
                  <a:pt x="0" y="0"/>
                </a:lnTo>
                <a:close/>
              </a:path>
            </a:pathLst>
          </a:custGeom>
          <a:blipFill>
            <a:blip r:embed="rId4">
              <a:alphaModFix amt="29000"/>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7" id="7"/>
          <p:cNvSpPr/>
          <p:nvPr/>
        </p:nvSpPr>
        <p:spPr>
          <a:xfrm flipH="false" flipV="false" rot="0">
            <a:off x="16214930" y="-1533417"/>
            <a:ext cx="2798454" cy="2722133"/>
          </a:xfrm>
          <a:custGeom>
            <a:avLst/>
            <a:gdLst/>
            <a:ahLst/>
            <a:cxnLst/>
            <a:rect r="r" b="b" t="t" l="l"/>
            <a:pathLst>
              <a:path h="2722133" w="2798454">
                <a:moveTo>
                  <a:pt x="0" y="0"/>
                </a:moveTo>
                <a:lnTo>
                  <a:pt x="2798455" y="0"/>
                </a:lnTo>
                <a:lnTo>
                  <a:pt x="2798455" y="2722133"/>
                </a:lnTo>
                <a:lnTo>
                  <a:pt x="0" y="2722133"/>
                </a:lnTo>
                <a:lnTo>
                  <a:pt x="0" y="0"/>
                </a:lnTo>
                <a:close/>
              </a:path>
            </a:pathLst>
          </a:custGeom>
          <a:blipFill>
            <a:blip r:embed="rId6">
              <a:alphaModFix amt="29000"/>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8" id="8"/>
          <p:cNvSpPr/>
          <p:nvPr/>
        </p:nvSpPr>
        <p:spPr>
          <a:xfrm flipH="false" flipV="false" rot="0">
            <a:off x="11335762" y="2434557"/>
            <a:ext cx="2654405" cy="8021553"/>
          </a:xfrm>
          <a:custGeom>
            <a:avLst/>
            <a:gdLst/>
            <a:ahLst/>
            <a:cxnLst/>
            <a:rect r="r" b="b" t="t" l="l"/>
            <a:pathLst>
              <a:path h="8021553" w="2654405">
                <a:moveTo>
                  <a:pt x="0" y="0"/>
                </a:moveTo>
                <a:lnTo>
                  <a:pt x="2654405" y="0"/>
                </a:lnTo>
                <a:lnTo>
                  <a:pt x="2654405" y="8021553"/>
                </a:lnTo>
                <a:lnTo>
                  <a:pt x="0" y="802155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3996100" y="2330401"/>
            <a:ext cx="3106529" cy="8021553"/>
          </a:xfrm>
          <a:custGeom>
            <a:avLst/>
            <a:gdLst/>
            <a:ahLst/>
            <a:cxnLst/>
            <a:rect r="r" b="b" t="t" l="l"/>
            <a:pathLst>
              <a:path h="8021553" w="3106529">
                <a:moveTo>
                  <a:pt x="0" y="0"/>
                </a:moveTo>
                <a:lnTo>
                  <a:pt x="3106529" y="0"/>
                </a:lnTo>
                <a:lnTo>
                  <a:pt x="3106529" y="8021553"/>
                </a:lnTo>
                <a:lnTo>
                  <a:pt x="0" y="802155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2306216" y="5573761"/>
            <a:ext cx="7890666" cy="4882349"/>
          </a:xfrm>
          <a:custGeom>
            <a:avLst/>
            <a:gdLst/>
            <a:ahLst/>
            <a:cxnLst/>
            <a:rect r="r" b="b" t="t" l="l"/>
            <a:pathLst>
              <a:path h="4882349" w="7890666">
                <a:moveTo>
                  <a:pt x="0" y="0"/>
                </a:moveTo>
                <a:lnTo>
                  <a:pt x="7890666" y="0"/>
                </a:lnTo>
                <a:lnTo>
                  <a:pt x="7890666" y="4882349"/>
                </a:lnTo>
                <a:lnTo>
                  <a:pt x="0" y="4882349"/>
                </a:lnTo>
                <a:lnTo>
                  <a:pt x="0" y="0"/>
                </a:lnTo>
                <a:close/>
              </a:path>
            </a:pathLst>
          </a:custGeom>
          <a:blipFill>
            <a:blip r:embed="rId12"/>
            <a:stretch>
              <a:fillRect l="0" t="0" r="0" b="0"/>
            </a:stretch>
          </a:blipFill>
        </p:spPr>
      </p:sp>
      <p:sp>
        <p:nvSpPr>
          <p:cNvPr name="TextBox 11" id="11"/>
          <p:cNvSpPr txBox="true"/>
          <p:nvPr/>
        </p:nvSpPr>
        <p:spPr>
          <a:xfrm rot="0">
            <a:off x="1028700" y="2780138"/>
            <a:ext cx="5658571" cy="798611"/>
          </a:xfrm>
          <a:prstGeom prst="rect">
            <a:avLst/>
          </a:prstGeom>
        </p:spPr>
        <p:txBody>
          <a:bodyPr anchor="t" rtlCol="false" tIns="0" lIns="0" bIns="0" rIns="0">
            <a:spAutoFit/>
          </a:bodyPr>
          <a:lstStyle/>
          <a:p>
            <a:pPr>
              <a:lnSpc>
                <a:spcPts val="3187"/>
              </a:lnSpc>
            </a:pPr>
            <a:r>
              <a:rPr lang="en-US" sz="2276">
                <a:solidFill>
                  <a:srgbClr val="523405"/>
                </a:solidFill>
                <a:latin typeface="Sniglet"/>
              </a:rPr>
              <a:t>Who was the ruler when Babylon was overthrown?</a:t>
            </a:r>
            <a:r>
              <a:rPr lang="en-US" sz="2276">
                <a:solidFill>
                  <a:srgbClr val="523405"/>
                </a:solidFill>
                <a:latin typeface="Sniglet"/>
              </a:rPr>
              <a:t> </a:t>
            </a:r>
          </a:p>
        </p:txBody>
      </p:sp>
      <p:sp>
        <p:nvSpPr>
          <p:cNvPr name="TextBox 12" id="12"/>
          <p:cNvSpPr txBox="true"/>
          <p:nvPr/>
        </p:nvSpPr>
        <p:spPr>
          <a:xfrm rot="0">
            <a:off x="1028700" y="4518180"/>
            <a:ext cx="9495132" cy="798611"/>
          </a:xfrm>
          <a:prstGeom prst="rect">
            <a:avLst/>
          </a:prstGeom>
        </p:spPr>
        <p:txBody>
          <a:bodyPr anchor="t" rtlCol="false" tIns="0" lIns="0" bIns="0" rIns="0">
            <a:spAutoFit/>
          </a:bodyPr>
          <a:lstStyle/>
          <a:p>
            <a:pPr>
              <a:lnSpc>
                <a:spcPts val="3187"/>
              </a:lnSpc>
            </a:pPr>
            <a:r>
              <a:rPr lang="en-US" sz="2276">
                <a:solidFill>
                  <a:srgbClr val="523405"/>
                </a:solidFill>
                <a:latin typeface="Sniglet"/>
              </a:rPr>
              <a:t> There was no physical evidence of Belshazzar. Until Dr. Henry Rawlinson found  the clay cylinder. </a:t>
            </a:r>
          </a:p>
        </p:txBody>
      </p:sp>
      <p:sp>
        <p:nvSpPr>
          <p:cNvPr name="TextBox 13" id="13"/>
          <p:cNvSpPr txBox="true"/>
          <p:nvPr/>
        </p:nvSpPr>
        <p:spPr>
          <a:xfrm rot="0">
            <a:off x="1028700" y="819150"/>
            <a:ext cx="11662715" cy="1042855"/>
          </a:xfrm>
          <a:prstGeom prst="rect">
            <a:avLst/>
          </a:prstGeom>
        </p:spPr>
        <p:txBody>
          <a:bodyPr anchor="t" rtlCol="false" tIns="0" lIns="0" bIns="0" rIns="0">
            <a:spAutoFit/>
          </a:bodyPr>
          <a:lstStyle/>
          <a:p>
            <a:pPr algn="l" marL="0" indent="0" lvl="0">
              <a:lnSpc>
                <a:spcPts val="7701"/>
              </a:lnSpc>
              <a:spcBef>
                <a:spcPct val="0"/>
              </a:spcBef>
            </a:pPr>
            <a:r>
              <a:rPr lang="en-US" sz="5501" spc="132">
                <a:solidFill>
                  <a:srgbClr val="AFA25B"/>
                </a:solidFill>
                <a:latin typeface="Funtastic"/>
              </a:rPr>
              <a:t>The Nabonidas Inscription</a:t>
            </a:r>
          </a:p>
        </p:txBody>
      </p:sp>
      <p:sp>
        <p:nvSpPr>
          <p:cNvPr name="TextBox 14" id="14"/>
          <p:cNvSpPr txBox="true"/>
          <p:nvPr/>
        </p:nvSpPr>
        <p:spPr>
          <a:xfrm rot="0">
            <a:off x="1028700" y="2034182"/>
            <a:ext cx="5831358" cy="621187"/>
          </a:xfrm>
          <a:prstGeom prst="rect">
            <a:avLst/>
          </a:prstGeom>
        </p:spPr>
        <p:txBody>
          <a:bodyPr anchor="t" rtlCol="false" tIns="0" lIns="0" bIns="0" rIns="0">
            <a:spAutoFit/>
          </a:bodyPr>
          <a:lstStyle/>
          <a:p>
            <a:pPr marL="0" indent="0" lvl="0">
              <a:lnSpc>
                <a:spcPts val="4592"/>
              </a:lnSpc>
              <a:spcBef>
                <a:spcPct val="0"/>
              </a:spcBef>
            </a:pPr>
            <a:r>
              <a:rPr lang="en-US" sz="3280" spc="147">
                <a:solidFill>
                  <a:srgbClr val="523405"/>
                </a:solidFill>
                <a:latin typeface="Funtastic"/>
              </a:rPr>
              <a:t>Look at Daniel 5</a:t>
            </a:r>
          </a:p>
        </p:txBody>
      </p:sp>
      <p:sp>
        <p:nvSpPr>
          <p:cNvPr name="TextBox 15" id="15"/>
          <p:cNvSpPr txBox="true"/>
          <p:nvPr/>
        </p:nvSpPr>
        <p:spPr>
          <a:xfrm rot="0">
            <a:off x="1028700" y="3750198"/>
            <a:ext cx="6629503" cy="621187"/>
          </a:xfrm>
          <a:prstGeom prst="rect">
            <a:avLst/>
          </a:prstGeom>
        </p:spPr>
        <p:txBody>
          <a:bodyPr anchor="t" rtlCol="false" tIns="0" lIns="0" bIns="0" rIns="0">
            <a:spAutoFit/>
          </a:bodyPr>
          <a:lstStyle/>
          <a:p>
            <a:pPr marL="0" indent="0" lvl="0">
              <a:lnSpc>
                <a:spcPts val="4592"/>
              </a:lnSpc>
              <a:spcBef>
                <a:spcPct val="0"/>
              </a:spcBef>
            </a:pPr>
            <a:r>
              <a:rPr lang="en-US" sz="3280" spc="147">
                <a:solidFill>
                  <a:srgbClr val="523405"/>
                </a:solidFill>
                <a:latin typeface="Funtastic"/>
              </a:rPr>
              <a:t>Prior to 1854</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805420"/>
        </a:solidFill>
      </p:bgPr>
    </p:bg>
    <p:spTree>
      <p:nvGrpSpPr>
        <p:cNvPr id="1" name=""/>
        <p:cNvGrpSpPr/>
        <p:nvPr/>
      </p:nvGrpSpPr>
      <p:grpSpPr>
        <a:xfrm>
          <a:off x="0" y="0"/>
          <a:ext cx="0" cy="0"/>
          <a:chOff x="0" y="0"/>
          <a:chExt cx="0" cy="0"/>
        </a:xfrm>
      </p:grpSpPr>
      <p:sp>
        <p:nvSpPr>
          <p:cNvPr name="Freeform 2" id="2"/>
          <p:cNvSpPr/>
          <p:nvPr/>
        </p:nvSpPr>
        <p:spPr>
          <a:xfrm flipH="false" flipV="false" rot="10549199">
            <a:off x="-928564" y="7551170"/>
            <a:ext cx="7905721" cy="6712676"/>
          </a:xfrm>
          <a:custGeom>
            <a:avLst/>
            <a:gdLst/>
            <a:ahLst/>
            <a:cxnLst/>
            <a:rect r="r" b="b" t="t" l="l"/>
            <a:pathLst>
              <a:path h="6712676" w="7905721">
                <a:moveTo>
                  <a:pt x="0" y="0"/>
                </a:moveTo>
                <a:lnTo>
                  <a:pt x="7905721" y="0"/>
                </a:lnTo>
                <a:lnTo>
                  <a:pt x="7905721" y="6712676"/>
                </a:lnTo>
                <a:lnTo>
                  <a:pt x="0" y="671267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7994584">
            <a:off x="10344161" y="-4510134"/>
            <a:ext cx="7905721" cy="6712676"/>
          </a:xfrm>
          <a:custGeom>
            <a:avLst/>
            <a:gdLst/>
            <a:ahLst/>
            <a:cxnLst/>
            <a:rect r="r" b="b" t="t" l="l"/>
            <a:pathLst>
              <a:path h="6712676" w="7905721">
                <a:moveTo>
                  <a:pt x="0" y="0"/>
                </a:moveTo>
                <a:lnTo>
                  <a:pt x="7905722" y="0"/>
                </a:lnTo>
                <a:lnTo>
                  <a:pt x="7905722" y="6712676"/>
                </a:lnTo>
                <a:lnTo>
                  <a:pt x="0" y="6712676"/>
                </a:lnTo>
                <a:lnTo>
                  <a:pt x="0" y="0"/>
                </a:lnTo>
                <a:close/>
              </a:path>
            </a:pathLst>
          </a:custGeom>
          <a:blipFill>
            <a:blip r:embed="rId4">
              <a:alphaModFix amt="49000"/>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7994584">
            <a:off x="14049513" y="6685839"/>
            <a:ext cx="7905721" cy="6712676"/>
          </a:xfrm>
          <a:custGeom>
            <a:avLst/>
            <a:gdLst/>
            <a:ahLst/>
            <a:cxnLst/>
            <a:rect r="r" b="b" t="t" l="l"/>
            <a:pathLst>
              <a:path h="6712676" w="7905721">
                <a:moveTo>
                  <a:pt x="0" y="0"/>
                </a:moveTo>
                <a:lnTo>
                  <a:pt x="7905721" y="0"/>
                </a:lnTo>
                <a:lnTo>
                  <a:pt x="7905721" y="6712676"/>
                </a:lnTo>
                <a:lnTo>
                  <a:pt x="0" y="6712676"/>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a:hlinkClick r:id="rId8" tooltip="https://www.youtube.com/watch?v=RI3t80ZSg6M"/>
          </p:cNvPr>
          <p:cNvSpPr/>
          <p:nvPr/>
        </p:nvSpPr>
        <p:spPr>
          <a:xfrm flipH="true" flipV="false" rot="-5474938">
            <a:off x="4832912" y="-6985623"/>
            <a:ext cx="13797100" cy="25044241"/>
          </a:xfrm>
          <a:custGeom>
            <a:avLst/>
            <a:gdLst/>
            <a:ahLst/>
            <a:cxnLst/>
            <a:rect r="r" b="b" t="t" l="l"/>
            <a:pathLst>
              <a:path h="25044241" w="13797100">
                <a:moveTo>
                  <a:pt x="13797100" y="0"/>
                </a:moveTo>
                <a:lnTo>
                  <a:pt x="0" y="0"/>
                </a:lnTo>
                <a:lnTo>
                  <a:pt x="0" y="25044241"/>
                </a:lnTo>
                <a:lnTo>
                  <a:pt x="13797100" y="25044241"/>
                </a:lnTo>
                <a:lnTo>
                  <a:pt x="1379710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1818897">
            <a:off x="833866" y="14812"/>
            <a:ext cx="10484032" cy="1048403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CF0"/>
            </a:solidFill>
          </p:spPr>
        </p:sp>
        <p:sp>
          <p:nvSpPr>
            <p:cNvPr name="TextBox 8" id="8"/>
            <p:cNvSpPr txBox="true"/>
            <p:nvPr/>
          </p:nvSpPr>
          <p:spPr>
            <a:xfrm>
              <a:off x="76200" y="-180975"/>
              <a:ext cx="660400" cy="917575"/>
            </a:xfrm>
            <a:prstGeom prst="rect">
              <a:avLst/>
            </a:prstGeom>
          </p:spPr>
          <p:txBody>
            <a:bodyPr anchor="ctr" rtlCol="false" tIns="50800" lIns="50800" bIns="50800" rIns="50800"/>
            <a:lstStyle/>
            <a:p>
              <a:pPr algn="l" marL="0" indent="0" lvl="0">
                <a:lnSpc>
                  <a:spcPts val="9361"/>
                </a:lnSpc>
                <a:spcBef>
                  <a:spcPct val="0"/>
                </a:spcBef>
              </a:pPr>
            </a:p>
          </p:txBody>
        </p:sp>
      </p:grpSp>
      <p:sp>
        <p:nvSpPr>
          <p:cNvPr name="Freeform 9" id="9"/>
          <p:cNvSpPr/>
          <p:nvPr/>
        </p:nvSpPr>
        <p:spPr>
          <a:xfrm flipH="false" flipV="false" rot="0">
            <a:off x="15366137" y="-1153796"/>
            <a:ext cx="2798454" cy="2722133"/>
          </a:xfrm>
          <a:custGeom>
            <a:avLst/>
            <a:gdLst/>
            <a:ahLst/>
            <a:cxnLst/>
            <a:rect r="r" b="b" t="t" l="l"/>
            <a:pathLst>
              <a:path h="2722133" w="2798454">
                <a:moveTo>
                  <a:pt x="0" y="0"/>
                </a:moveTo>
                <a:lnTo>
                  <a:pt x="2798454" y="0"/>
                </a:lnTo>
                <a:lnTo>
                  <a:pt x="2798454" y="2722133"/>
                </a:lnTo>
                <a:lnTo>
                  <a:pt x="0" y="2722133"/>
                </a:lnTo>
                <a:lnTo>
                  <a:pt x="0" y="0"/>
                </a:lnTo>
                <a:close/>
              </a:path>
            </a:pathLst>
          </a:custGeom>
          <a:blipFill>
            <a:blip r:embed="rId9">
              <a:alphaModFix amt="29000"/>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0" id="10"/>
          <p:cNvSpPr/>
          <p:nvPr/>
        </p:nvSpPr>
        <p:spPr>
          <a:xfrm flipH="false" flipV="false" rot="0">
            <a:off x="17259300" y="5131063"/>
            <a:ext cx="2798454" cy="2722133"/>
          </a:xfrm>
          <a:custGeom>
            <a:avLst/>
            <a:gdLst/>
            <a:ahLst/>
            <a:cxnLst/>
            <a:rect r="r" b="b" t="t" l="l"/>
            <a:pathLst>
              <a:path h="2722133" w="2798454">
                <a:moveTo>
                  <a:pt x="0" y="0"/>
                </a:moveTo>
                <a:lnTo>
                  <a:pt x="2798454" y="0"/>
                </a:lnTo>
                <a:lnTo>
                  <a:pt x="2798454" y="2722133"/>
                </a:lnTo>
                <a:lnTo>
                  <a:pt x="0" y="2722133"/>
                </a:lnTo>
                <a:lnTo>
                  <a:pt x="0" y="0"/>
                </a:lnTo>
                <a:close/>
              </a:path>
            </a:pathLst>
          </a:custGeom>
          <a:blipFill>
            <a:blip r:embed="rId11">
              <a:alphaModFix amt="29000"/>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11" id="11"/>
          <p:cNvSpPr/>
          <p:nvPr/>
        </p:nvSpPr>
        <p:spPr>
          <a:xfrm flipH="false" flipV="false" rot="0">
            <a:off x="-1035071" y="9546442"/>
            <a:ext cx="2798454" cy="2722133"/>
          </a:xfrm>
          <a:custGeom>
            <a:avLst/>
            <a:gdLst/>
            <a:ahLst/>
            <a:cxnLst/>
            <a:rect r="r" b="b" t="t" l="l"/>
            <a:pathLst>
              <a:path h="2722133" w="2798454">
                <a:moveTo>
                  <a:pt x="0" y="0"/>
                </a:moveTo>
                <a:lnTo>
                  <a:pt x="2798454" y="0"/>
                </a:lnTo>
                <a:lnTo>
                  <a:pt x="2798454" y="2722133"/>
                </a:lnTo>
                <a:lnTo>
                  <a:pt x="0" y="2722133"/>
                </a:lnTo>
                <a:lnTo>
                  <a:pt x="0" y="0"/>
                </a:lnTo>
                <a:close/>
              </a:path>
            </a:pathLst>
          </a:custGeom>
          <a:blipFill>
            <a:blip r:embed="rId11">
              <a:alphaModFix amt="29000"/>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TextBox 12" id="12"/>
          <p:cNvSpPr txBox="true"/>
          <p:nvPr/>
        </p:nvSpPr>
        <p:spPr>
          <a:xfrm rot="0">
            <a:off x="2228178" y="1592931"/>
            <a:ext cx="8138525" cy="947167"/>
          </a:xfrm>
          <a:prstGeom prst="rect">
            <a:avLst/>
          </a:prstGeom>
        </p:spPr>
        <p:txBody>
          <a:bodyPr anchor="t" rtlCol="false" tIns="0" lIns="0" bIns="0" rIns="0">
            <a:spAutoFit/>
          </a:bodyPr>
          <a:lstStyle/>
          <a:p>
            <a:pPr marL="0" indent="0" lvl="0">
              <a:lnSpc>
                <a:spcPts val="6532"/>
              </a:lnSpc>
            </a:pPr>
            <a:r>
              <a:rPr lang="en-US" sz="5680" spc="136">
                <a:solidFill>
                  <a:srgbClr val="AFA25B"/>
                </a:solidFill>
                <a:latin typeface="Funtastic"/>
              </a:rPr>
              <a:t>Nabonidas inscription</a:t>
            </a:r>
          </a:p>
        </p:txBody>
      </p:sp>
      <p:sp>
        <p:nvSpPr>
          <p:cNvPr name="TextBox 13" id="13"/>
          <p:cNvSpPr txBox="true"/>
          <p:nvPr/>
        </p:nvSpPr>
        <p:spPr>
          <a:xfrm rot="0">
            <a:off x="1763383" y="3813283"/>
            <a:ext cx="8850210" cy="3509066"/>
          </a:xfrm>
          <a:prstGeom prst="rect">
            <a:avLst/>
          </a:prstGeom>
        </p:spPr>
        <p:txBody>
          <a:bodyPr anchor="t" rtlCol="false" tIns="0" lIns="0" bIns="0" rIns="0">
            <a:spAutoFit/>
          </a:bodyPr>
          <a:lstStyle/>
          <a:p>
            <a:pPr algn="ctr">
              <a:lnSpc>
                <a:spcPts val="3986"/>
              </a:lnSpc>
              <a:spcBef>
                <a:spcPct val="0"/>
              </a:spcBef>
            </a:pPr>
            <a:r>
              <a:rPr lang="en-US" sz="2847" spc="176">
                <a:solidFill>
                  <a:srgbClr val="000000"/>
                </a:solidFill>
                <a:latin typeface="Sniglet"/>
              </a:rPr>
              <a:t>As for me, Nabonidus, king of Babylon, save me from sinning against your great godhead and grant me as a present a life long of days, and as for Belshazzar, the eldest son -my offspring- instill reverence for your great godhead in his heart and may he not commit any cultic mistake, may he be sated with a life of plenitude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4F320F"/>
        </a:solidFill>
      </p:bgPr>
    </p:bg>
    <p:spTree>
      <p:nvGrpSpPr>
        <p:cNvPr id="1" name=""/>
        <p:cNvGrpSpPr/>
        <p:nvPr/>
      </p:nvGrpSpPr>
      <p:grpSpPr>
        <a:xfrm>
          <a:off x="0" y="0"/>
          <a:ext cx="0" cy="0"/>
          <a:chOff x="0" y="0"/>
          <a:chExt cx="0" cy="0"/>
        </a:xfrm>
      </p:grpSpPr>
      <p:sp>
        <p:nvSpPr>
          <p:cNvPr name="Freeform 2" id="2"/>
          <p:cNvSpPr/>
          <p:nvPr/>
        </p:nvSpPr>
        <p:spPr>
          <a:xfrm flipH="false" flipV="false" rot="1490688">
            <a:off x="13306439" y="-3788675"/>
            <a:ext cx="7905721" cy="6712676"/>
          </a:xfrm>
          <a:custGeom>
            <a:avLst/>
            <a:gdLst/>
            <a:ahLst/>
            <a:cxnLst/>
            <a:rect r="r" b="b" t="t" l="l"/>
            <a:pathLst>
              <a:path h="6712676" w="7905721">
                <a:moveTo>
                  <a:pt x="0" y="0"/>
                </a:moveTo>
                <a:lnTo>
                  <a:pt x="7905722" y="0"/>
                </a:lnTo>
                <a:lnTo>
                  <a:pt x="7905722" y="6712676"/>
                </a:lnTo>
                <a:lnTo>
                  <a:pt x="0" y="671267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7994584">
            <a:off x="-4360898" y="7260854"/>
            <a:ext cx="7905721" cy="6712676"/>
          </a:xfrm>
          <a:custGeom>
            <a:avLst/>
            <a:gdLst/>
            <a:ahLst/>
            <a:cxnLst/>
            <a:rect r="r" b="b" t="t" l="l"/>
            <a:pathLst>
              <a:path h="6712676" w="7905721">
                <a:moveTo>
                  <a:pt x="0" y="0"/>
                </a:moveTo>
                <a:lnTo>
                  <a:pt x="7905721" y="0"/>
                </a:lnTo>
                <a:lnTo>
                  <a:pt x="7905721" y="6712676"/>
                </a:lnTo>
                <a:lnTo>
                  <a:pt x="0" y="671267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4" id="4"/>
          <p:cNvGrpSpPr/>
          <p:nvPr/>
        </p:nvGrpSpPr>
        <p:grpSpPr>
          <a:xfrm rot="0">
            <a:off x="1818405" y="737181"/>
            <a:ext cx="14651190" cy="2372058"/>
            <a:chOff x="0" y="0"/>
            <a:chExt cx="3577266" cy="579167"/>
          </a:xfrm>
        </p:grpSpPr>
        <p:sp>
          <p:nvSpPr>
            <p:cNvPr name="Freeform 5" id="5"/>
            <p:cNvSpPr/>
            <p:nvPr/>
          </p:nvSpPr>
          <p:spPr>
            <a:xfrm flipH="false" flipV="false" rot="0">
              <a:off x="0" y="0"/>
              <a:ext cx="3577266" cy="579167"/>
            </a:xfrm>
            <a:custGeom>
              <a:avLst/>
              <a:gdLst/>
              <a:ahLst/>
              <a:cxnLst/>
              <a:rect r="r" b="b" t="t" l="l"/>
              <a:pathLst>
                <a:path h="579167" w="3577266">
                  <a:moveTo>
                    <a:pt x="26949" y="0"/>
                  </a:moveTo>
                  <a:lnTo>
                    <a:pt x="3550317" y="0"/>
                  </a:lnTo>
                  <a:cubicBezTo>
                    <a:pt x="3557464" y="0"/>
                    <a:pt x="3564319" y="2839"/>
                    <a:pt x="3569373" y="7893"/>
                  </a:cubicBezTo>
                  <a:cubicBezTo>
                    <a:pt x="3574427" y="12947"/>
                    <a:pt x="3577266" y="19802"/>
                    <a:pt x="3577266" y="26949"/>
                  </a:cubicBezTo>
                  <a:lnTo>
                    <a:pt x="3577266" y="552218"/>
                  </a:lnTo>
                  <a:cubicBezTo>
                    <a:pt x="3577266" y="559365"/>
                    <a:pt x="3574427" y="566220"/>
                    <a:pt x="3569373" y="571274"/>
                  </a:cubicBezTo>
                  <a:cubicBezTo>
                    <a:pt x="3564319" y="576328"/>
                    <a:pt x="3557464" y="579167"/>
                    <a:pt x="3550317" y="579167"/>
                  </a:cubicBezTo>
                  <a:lnTo>
                    <a:pt x="26949" y="579167"/>
                  </a:lnTo>
                  <a:cubicBezTo>
                    <a:pt x="19802" y="579167"/>
                    <a:pt x="12947" y="576328"/>
                    <a:pt x="7893" y="571274"/>
                  </a:cubicBezTo>
                  <a:cubicBezTo>
                    <a:pt x="2839" y="566220"/>
                    <a:pt x="0" y="559365"/>
                    <a:pt x="0" y="552218"/>
                  </a:cubicBezTo>
                  <a:lnTo>
                    <a:pt x="0" y="26949"/>
                  </a:lnTo>
                  <a:cubicBezTo>
                    <a:pt x="0" y="19802"/>
                    <a:pt x="2839" y="12947"/>
                    <a:pt x="7893" y="7893"/>
                  </a:cubicBezTo>
                  <a:cubicBezTo>
                    <a:pt x="12947" y="2839"/>
                    <a:pt x="19802" y="0"/>
                    <a:pt x="26949" y="0"/>
                  </a:cubicBezTo>
                  <a:close/>
                </a:path>
              </a:pathLst>
            </a:custGeom>
            <a:solidFill>
              <a:srgbClr val="FFFCF0"/>
            </a:solidFill>
          </p:spPr>
        </p:sp>
        <p:sp>
          <p:nvSpPr>
            <p:cNvPr name="TextBox 6" id="6"/>
            <p:cNvSpPr txBox="true"/>
            <p:nvPr/>
          </p:nvSpPr>
          <p:spPr>
            <a:xfrm>
              <a:off x="0" y="-95250"/>
              <a:ext cx="3577266" cy="674417"/>
            </a:xfrm>
            <a:prstGeom prst="rect">
              <a:avLst/>
            </a:prstGeom>
          </p:spPr>
          <p:txBody>
            <a:bodyPr anchor="ctr" rtlCol="false" tIns="50800" lIns="50800" bIns="50800" rIns="50800"/>
            <a:lstStyle/>
            <a:p>
              <a:pPr algn="ctr">
                <a:lnSpc>
                  <a:spcPts val="3246"/>
                </a:lnSpc>
              </a:pPr>
            </a:p>
          </p:txBody>
        </p:sp>
      </p:grpSp>
      <p:grpSp>
        <p:nvGrpSpPr>
          <p:cNvPr name="Group 7" id="7"/>
          <p:cNvGrpSpPr/>
          <p:nvPr/>
        </p:nvGrpSpPr>
        <p:grpSpPr>
          <a:xfrm rot="0">
            <a:off x="1818405" y="3395866"/>
            <a:ext cx="14651190" cy="3662639"/>
            <a:chOff x="0" y="0"/>
            <a:chExt cx="3577266" cy="894278"/>
          </a:xfrm>
        </p:grpSpPr>
        <p:sp>
          <p:nvSpPr>
            <p:cNvPr name="Freeform 8" id="8"/>
            <p:cNvSpPr/>
            <p:nvPr/>
          </p:nvSpPr>
          <p:spPr>
            <a:xfrm flipH="false" flipV="false" rot="0">
              <a:off x="0" y="0"/>
              <a:ext cx="3577266" cy="894278"/>
            </a:xfrm>
            <a:custGeom>
              <a:avLst/>
              <a:gdLst/>
              <a:ahLst/>
              <a:cxnLst/>
              <a:rect r="r" b="b" t="t" l="l"/>
              <a:pathLst>
                <a:path h="894278" w="3577266">
                  <a:moveTo>
                    <a:pt x="26949" y="0"/>
                  </a:moveTo>
                  <a:lnTo>
                    <a:pt x="3550317" y="0"/>
                  </a:lnTo>
                  <a:cubicBezTo>
                    <a:pt x="3557464" y="0"/>
                    <a:pt x="3564319" y="2839"/>
                    <a:pt x="3569373" y="7893"/>
                  </a:cubicBezTo>
                  <a:cubicBezTo>
                    <a:pt x="3574427" y="12947"/>
                    <a:pt x="3577266" y="19802"/>
                    <a:pt x="3577266" y="26949"/>
                  </a:cubicBezTo>
                  <a:lnTo>
                    <a:pt x="3577266" y="867329"/>
                  </a:lnTo>
                  <a:cubicBezTo>
                    <a:pt x="3577266" y="874476"/>
                    <a:pt x="3574427" y="881331"/>
                    <a:pt x="3569373" y="886385"/>
                  </a:cubicBezTo>
                  <a:cubicBezTo>
                    <a:pt x="3564319" y="891439"/>
                    <a:pt x="3557464" y="894278"/>
                    <a:pt x="3550317" y="894278"/>
                  </a:cubicBezTo>
                  <a:lnTo>
                    <a:pt x="26949" y="894278"/>
                  </a:lnTo>
                  <a:cubicBezTo>
                    <a:pt x="19802" y="894278"/>
                    <a:pt x="12947" y="891439"/>
                    <a:pt x="7893" y="886385"/>
                  </a:cubicBezTo>
                  <a:cubicBezTo>
                    <a:pt x="2839" y="881331"/>
                    <a:pt x="0" y="874476"/>
                    <a:pt x="0" y="867329"/>
                  </a:cubicBezTo>
                  <a:lnTo>
                    <a:pt x="0" y="26949"/>
                  </a:lnTo>
                  <a:cubicBezTo>
                    <a:pt x="0" y="19802"/>
                    <a:pt x="2839" y="12947"/>
                    <a:pt x="7893" y="7893"/>
                  </a:cubicBezTo>
                  <a:cubicBezTo>
                    <a:pt x="12947" y="2839"/>
                    <a:pt x="19802" y="0"/>
                    <a:pt x="26949" y="0"/>
                  </a:cubicBezTo>
                  <a:close/>
                </a:path>
              </a:pathLst>
            </a:custGeom>
            <a:solidFill>
              <a:srgbClr val="FFFCF0"/>
            </a:solidFill>
          </p:spPr>
        </p:sp>
        <p:sp>
          <p:nvSpPr>
            <p:cNvPr name="TextBox 9" id="9"/>
            <p:cNvSpPr txBox="true"/>
            <p:nvPr/>
          </p:nvSpPr>
          <p:spPr>
            <a:xfrm>
              <a:off x="0" y="-95250"/>
              <a:ext cx="3577266" cy="989528"/>
            </a:xfrm>
            <a:prstGeom prst="rect">
              <a:avLst/>
            </a:prstGeom>
          </p:spPr>
          <p:txBody>
            <a:bodyPr anchor="ctr" rtlCol="false" tIns="50800" lIns="50800" bIns="50800" rIns="50800"/>
            <a:lstStyle/>
            <a:p>
              <a:pPr algn="ctr">
                <a:lnSpc>
                  <a:spcPts val="3246"/>
                </a:lnSpc>
              </a:pPr>
            </a:p>
          </p:txBody>
        </p:sp>
      </p:grpSp>
      <p:sp>
        <p:nvSpPr>
          <p:cNvPr name="TextBox 10" id="10"/>
          <p:cNvSpPr txBox="true"/>
          <p:nvPr/>
        </p:nvSpPr>
        <p:spPr>
          <a:xfrm rot="0">
            <a:off x="2419230" y="790575"/>
            <a:ext cx="12720187" cy="1156527"/>
          </a:xfrm>
          <a:prstGeom prst="rect">
            <a:avLst/>
          </a:prstGeom>
        </p:spPr>
        <p:txBody>
          <a:bodyPr anchor="t" rtlCol="false" tIns="0" lIns="0" bIns="0" rIns="0">
            <a:spAutoFit/>
          </a:bodyPr>
          <a:lstStyle/>
          <a:p>
            <a:pPr marL="0" indent="0" lvl="0">
              <a:lnSpc>
                <a:spcPts val="8501"/>
              </a:lnSpc>
              <a:spcBef>
                <a:spcPct val="0"/>
              </a:spcBef>
            </a:pPr>
            <a:r>
              <a:rPr lang="en-US" sz="6072" spc="145">
                <a:solidFill>
                  <a:srgbClr val="AFA25B"/>
                </a:solidFill>
                <a:latin typeface="Funtastic"/>
              </a:rPr>
              <a:t>And wait... there’s more</a:t>
            </a:r>
          </a:p>
        </p:txBody>
      </p:sp>
      <p:sp>
        <p:nvSpPr>
          <p:cNvPr name="Freeform 11" id="11"/>
          <p:cNvSpPr/>
          <p:nvPr/>
        </p:nvSpPr>
        <p:spPr>
          <a:xfrm flipH="false" flipV="false" rot="0">
            <a:off x="-1240823" y="5486743"/>
            <a:ext cx="2798454" cy="2722133"/>
          </a:xfrm>
          <a:custGeom>
            <a:avLst/>
            <a:gdLst/>
            <a:ahLst/>
            <a:cxnLst/>
            <a:rect r="r" b="b" t="t" l="l"/>
            <a:pathLst>
              <a:path h="2722133" w="2798454">
                <a:moveTo>
                  <a:pt x="0" y="0"/>
                </a:moveTo>
                <a:lnTo>
                  <a:pt x="2798455" y="0"/>
                </a:lnTo>
                <a:lnTo>
                  <a:pt x="2798455" y="2722132"/>
                </a:lnTo>
                <a:lnTo>
                  <a:pt x="0" y="2722132"/>
                </a:lnTo>
                <a:lnTo>
                  <a:pt x="0" y="0"/>
                </a:lnTo>
                <a:close/>
              </a:path>
            </a:pathLst>
          </a:custGeom>
          <a:blipFill>
            <a:blip r:embed="rId4">
              <a:alphaModFix amt="29000"/>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2" id="12"/>
          <p:cNvSpPr/>
          <p:nvPr/>
        </p:nvSpPr>
        <p:spPr>
          <a:xfrm flipH="false" flipV="false" rot="0">
            <a:off x="17049899" y="1748172"/>
            <a:ext cx="2798454" cy="2722133"/>
          </a:xfrm>
          <a:custGeom>
            <a:avLst/>
            <a:gdLst/>
            <a:ahLst/>
            <a:cxnLst/>
            <a:rect r="r" b="b" t="t" l="l"/>
            <a:pathLst>
              <a:path h="2722133" w="2798454">
                <a:moveTo>
                  <a:pt x="0" y="0"/>
                </a:moveTo>
                <a:lnTo>
                  <a:pt x="2798454" y="0"/>
                </a:lnTo>
                <a:lnTo>
                  <a:pt x="2798454" y="2722133"/>
                </a:lnTo>
                <a:lnTo>
                  <a:pt x="0" y="2722133"/>
                </a:lnTo>
                <a:lnTo>
                  <a:pt x="0" y="0"/>
                </a:lnTo>
                <a:close/>
              </a:path>
            </a:pathLst>
          </a:custGeom>
          <a:blipFill>
            <a:blip r:embed="rId4">
              <a:alphaModFix amt="29000"/>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13" id="13"/>
          <p:cNvSpPr txBox="true"/>
          <p:nvPr/>
        </p:nvSpPr>
        <p:spPr>
          <a:xfrm rot="0">
            <a:off x="2210767" y="3435834"/>
            <a:ext cx="12055747" cy="621194"/>
          </a:xfrm>
          <a:prstGeom prst="rect">
            <a:avLst/>
          </a:prstGeom>
        </p:spPr>
        <p:txBody>
          <a:bodyPr anchor="t" rtlCol="false" tIns="0" lIns="0" bIns="0" rIns="0">
            <a:spAutoFit/>
          </a:bodyPr>
          <a:lstStyle/>
          <a:p>
            <a:pPr>
              <a:lnSpc>
                <a:spcPts val="4571"/>
              </a:lnSpc>
              <a:spcBef>
                <a:spcPct val="0"/>
              </a:spcBef>
            </a:pPr>
            <a:r>
              <a:rPr lang="en-US" sz="3265" spc="202">
                <a:solidFill>
                  <a:srgbClr val="4F320F"/>
                </a:solidFill>
                <a:latin typeface="Funtastic Bold"/>
              </a:rPr>
              <a:t>Key Takeaways:</a:t>
            </a:r>
          </a:p>
        </p:txBody>
      </p:sp>
      <p:grpSp>
        <p:nvGrpSpPr>
          <p:cNvPr name="Group 14" id="14"/>
          <p:cNvGrpSpPr/>
          <p:nvPr/>
        </p:nvGrpSpPr>
        <p:grpSpPr>
          <a:xfrm rot="0">
            <a:off x="1818405" y="7363010"/>
            <a:ext cx="14651190" cy="2268858"/>
            <a:chOff x="0" y="0"/>
            <a:chExt cx="3577266" cy="553969"/>
          </a:xfrm>
        </p:grpSpPr>
        <p:sp>
          <p:nvSpPr>
            <p:cNvPr name="Freeform 15" id="15"/>
            <p:cNvSpPr/>
            <p:nvPr/>
          </p:nvSpPr>
          <p:spPr>
            <a:xfrm flipH="false" flipV="false" rot="0">
              <a:off x="0" y="0"/>
              <a:ext cx="3577266" cy="553969"/>
            </a:xfrm>
            <a:custGeom>
              <a:avLst/>
              <a:gdLst/>
              <a:ahLst/>
              <a:cxnLst/>
              <a:rect r="r" b="b" t="t" l="l"/>
              <a:pathLst>
                <a:path h="553969" w="3577266">
                  <a:moveTo>
                    <a:pt x="26949" y="0"/>
                  </a:moveTo>
                  <a:lnTo>
                    <a:pt x="3550317" y="0"/>
                  </a:lnTo>
                  <a:cubicBezTo>
                    <a:pt x="3557464" y="0"/>
                    <a:pt x="3564319" y="2839"/>
                    <a:pt x="3569373" y="7893"/>
                  </a:cubicBezTo>
                  <a:cubicBezTo>
                    <a:pt x="3574427" y="12947"/>
                    <a:pt x="3577266" y="19802"/>
                    <a:pt x="3577266" y="26949"/>
                  </a:cubicBezTo>
                  <a:lnTo>
                    <a:pt x="3577266" y="527020"/>
                  </a:lnTo>
                  <a:cubicBezTo>
                    <a:pt x="3577266" y="534167"/>
                    <a:pt x="3574427" y="541022"/>
                    <a:pt x="3569373" y="546076"/>
                  </a:cubicBezTo>
                  <a:cubicBezTo>
                    <a:pt x="3564319" y="551130"/>
                    <a:pt x="3557464" y="553969"/>
                    <a:pt x="3550317" y="553969"/>
                  </a:cubicBezTo>
                  <a:lnTo>
                    <a:pt x="26949" y="553969"/>
                  </a:lnTo>
                  <a:cubicBezTo>
                    <a:pt x="19802" y="553969"/>
                    <a:pt x="12947" y="551130"/>
                    <a:pt x="7893" y="546076"/>
                  </a:cubicBezTo>
                  <a:cubicBezTo>
                    <a:pt x="2839" y="541022"/>
                    <a:pt x="0" y="534167"/>
                    <a:pt x="0" y="527020"/>
                  </a:cubicBezTo>
                  <a:lnTo>
                    <a:pt x="0" y="26949"/>
                  </a:lnTo>
                  <a:cubicBezTo>
                    <a:pt x="0" y="19802"/>
                    <a:pt x="2839" y="12947"/>
                    <a:pt x="7893" y="7893"/>
                  </a:cubicBezTo>
                  <a:cubicBezTo>
                    <a:pt x="12947" y="2839"/>
                    <a:pt x="19802" y="0"/>
                    <a:pt x="26949" y="0"/>
                  </a:cubicBezTo>
                  <a:close/>
                </a:path>
              </a:pathLst>
            </a:custGeom>
            <a:solidFill>
              <a:srgbClr val="FFFCF0"/>
            </a:solidFill>
          </p:spPr>
        </p:sp>
        <p:sp>
          <p:nvSpPr>
            <p:cNvPr name="TextBox 16" id="16"/>
            <p:cNvSpPr txBox="true"/>
            <p:nvPr/>
          </p:nvSpPr>
          <p:spPr>
            <a:xfrm>
              <a:off x="0" y="-95250"/>
              <a:ext cx="3577266" cy="649219"/>
            </a:xfrm>
            <a:prstGeom prst="rect">
              <a:avLst/>
            </a:prstGeom>
          </p:spPr>
          <p:txBody>
            <a:bodyPr anchor="ctr" rtlCol="false" tIns="50800" lIns="50800" bIns="50800" rIns="50800"/>
            <a:lstStyle/>
            <a:p>
              <a:pPr algn="ctr">
                <a:lnSpc>
                  <a:spcPts val="3246"/>
                </a:lnSpc>
              </a:pPr>
            </a:p>
          </p:txBody>
        </p:sp>
      </p:grpSp>
      <p:sp>
        <p:nvSpPr>
          <p:cNvPr name="TextBox 17" id="17"/>
          <p:cNvSpPr txBox="true"/>
          <p:nvPr/>
        </p:nvSpPr>
        <p:spPr>
          <a:xfrm rot="0">
            <a:off x="2210767" y="4327055"/>
            <a:ext cx="13819656" cy="1736725"/>
          </a:xfrm>
          <a:prstGeom prst="rect">
            <a:avLst/>
          </a:prstGeom>
        </p:spPr>
        <p:txBody>
          <a:bodyPr anchor="t" rtlCol="false" tIns="0" lIns="0" bIns="0" rIns="0">
            <a:spAutoFit/>
          </a:bodyPr>
          <a:lstStyle/>
          <a:p>
            <a:pPr marL="539749" indent="-269875" lvl="1">
              <a:lnSpc>
                <a:spcPts val="3499"/>
              </a:lnSpc>
              <a:buFont typeface="Arial"/>
              <a:buChar char="•"/>
            </a:pPr>
            <a:r>
              <a:rPr lang="en-US" sz="2499" spc="154">
                <a:solidFill>
                  <a:srgbClr val="4F320F"/>
                </a:solidFill>
                <a:latin typeface="Sniglet"/>
              </a:rPr>
              <a:t>Many people were critical of Biblical events until physical evidence appeared</a:t>
            </a:r>
          </a:p>
          <a:p>
            <a:pPr marL="539749" indent="-269875" lvl="1">
              <a:lnSpc>
                <a:spcPts val="3499"/>
              </a:lnSpc>
              <a:buFont typeface="Arial"/>
              <a:buChar char="•"/>
            </a:pPr>
            <a:r>
              <a:rPr lang="en-US" sz="2499" spc="154">
                <a:solidFill>
                  <a:srgbClr val="4F320F"/>
                </a:solidFill>
                <a:latin typeface="Sniglet"/>
              </a:rPr>
              <a:t>Archaeology is not always correct, we are trying to piece together things from ages ago- faith is still required. </a:t>
            </a:r>
          </a:p>
          <a:p>
            <a:pPr marL="539749" indent="-269875" lvl="1">
              <a:lnSpc>
                <a:spcPts val="3499"/>
              </a:lnSpc>
              <a:buFont typeface="Arial"/>
              <a:buChar char="•"/>
            </a:pPr>
            <a:r>
              <a:rPr lang="en-US" sz="2499" spc="154">
                <a:solidFill>
                  <a:srgbClr val="4F320F"/>
                </a:solidFill>
                <a:latin typeface="Sniglet"/>
              </a:rPr>
              <a:t>No archaeologic find has contradicted the Bible</a:t>
            </a:r>
          </a:p>
        </p:txBody>
      </p:sp>
      <p:sp>
        <p:nvSpPr>
          <p:cNvPr name="TextBox 18" id="18"/>
          <p:cNvSpPr txBox="true"/>
          <p:nvPr/>
        </p:nvSpPr>
        <p:spPr>
          <a:xfrm rot="0">
            <a:off x="3678092" y="7572855"/>
            <a:ext cx="12352331" cy="1652157"/>
          </a:xfrm>
          <a:prstGeom prst="rect">
            <a:avLst/>
          </a:prstGeom>
        </p:spPr>
        <p:txBody>
          <a:bodyPr anchor="t" rtlCol="false" tIns="0" lIns="0" bIns="0" rIns="0">
            <a:spAutoFit/>
          </a:bodyPr>
          <a:lstStyle/>
          <a:p>
            <a:pPr algn="r" marL="0" indent="0" lvl="0">
              <a:lnSpc>
                <a:spcPts val="6244"/>
              </a:lnSpc>
              <a:spcBef>
                <a:spcPct val="0"/>
              </a:spcBef>
            </a:pPr>
            <a:r>
              <a:rPr lang="en-US" sz="4460" spc="107">
                <a:solidFill>
                  <a:srgbClr val="AFA25B"/>
                </a:solidFill>
                <a:latin typeface="Funtastic"/>
              </a:rPr>
              <a:t> The Archaeological record support the Bible’s truth!</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4F320F"/>
        </a:solidFill>
      </p:bgPr>
    </p:bg>
    <p:spTree>
      <p:nvGrpSpPr>
        <p:cNvPr id="1" name=""/>
        <p:cNvGrpSpPr/>
        <p:nvPr/>
      </p:nvGrpSpPr>
      <p:grpSpPr>
        <a:xfrm>
          <a:off x="0" y="0"/>
          <a:ext cx="0" cy="0"/>
          <a:chOff x="0" y="0"/>
          <a:chExt cx="0" cy="0"/>
        </a:xfrm>
      </p:grpSpPr>
      <p:sp>
        <p:nvSpPr>
          <p:cNvPr name="Freeform 2" id="2"/>
          <p:cNvSpPr/>
          <p:nvPr/>
        </p:nvSpPr>
        <p:spPr>
          <a:xfrm flipH="false" flipV="false" rot="-2699999">
            <a:off x="-2924161" y="-4088496"/>
            <a:ext cx="7905721" cy="6712676"/>
          </a:xfrm>
          <a:custGeom>
            <a:avLst/>
            <a:gdLst/>
            <a:ahLst/>
            <a:cxnLst/>
            <a:rect r="r" b="b" t="t" l="l"/>
            <a:pathLst>
              <a:path h="6712676" w="7905721">
                <a:moveTo>
                  <a:pt x="0" y="0"/>
                </a:moveTo>
                <a:lnTo>
                  <a:pt x="7905722" y="0"/>
                </a:lnTo>
                <a:lnTo>
                  <a:pt x="7905722" y="6712676"/>
                </a:lnTo>
                <a:lnTo>
                  <a:pt x="0" y="671267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7994584">
            <a:off x="13913712" y="7208840"/>
            <a:ext cx="7905721" cy="6712676"/>
          </a:xfrm>
          <a:custGeom>
            <a:avLst/>
            <a:gdLst/>
            <a:ahLst/>
            <a:cxnLst/>
            <a:rect r="r" b="b" t="t" l="l"/>
            <a:pathLst>
              <a:path h="6712676" w="7905721">
                <a:moveTo>
                  <a:pt x="0" y="0"/>
                </a:moveTo>
                <a:lnTo>
                  <a:pt x="7905721" y="0"/>
                </a:lnTo>
                <a:lnTo>
                  <a:pt x="7905721" y="6712676"/>
                </a:lnTo>
                <a:lnTo>
                  <a:pt x="0" y="671267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4" id="4"/>
          <p:cNvGrpSpPr/>
          <p:nvPr/>
        </p:nvGrpSpPr>
        <p:grpSpPr>
          <a:xfrm rot="0">
            <a:off x="2063694" y="1028700"/>
            <a:ext cx="14160613" cy="8229600"/>
            <a:chOff x="0" y="0"/>
            <a:chExt cx="3729544" cy="2167467"/>
          </a:xfrm>
        </p:grpSpPr>
        <p:sp>
          <p:nvSpPr>
            <p:cNvPr name="Freeform 5" id="5"/>
            <p:cNvSpPr/>
            <p:nvPr/>
          </p:nvSpPr>
          <p:spPr>
            <a:xfrm flipH="false" flipV="false" rot="0">
              <a:off x="0" y="0"/>
              <a:ext cx="3729544" cy="2167467"/>
            </a:xfrm>
            <a:custGeom>
              <a:avLst/>
              <a:gdLst/>
              <a:ahLst/>
              <a:cxnLst/>
              <a:rect r="r" b="b" t="t" l="l"/>
              <a:pathLst>
                <a:path h="2167467" w="3729544">
                  <a:moveTo>
                    <a:pt x="27883" y="0"/>
                  </a:moveTo>
                  <a:lnTo>
                    <a:pt x="3701661" y="0"/>
                  </a:lnTo>
                  <a:cubicBezTo>
                    <a:pt x="3717060" y="0"/>
                    <a:pt x="3729544" y="12484"/>
                    <a:pt x="3729544" y="27883"/>
                  </a:cubicBezTo>
                  <a:lnTo>
                    <a:pt x="3729544" y="2139584"/>
                  </a:lnTo>
                  <a:cubicBezTo>
                    <a:pt x="3729544" y="2154983"/>
                    <a:pt x="3717060" y="2167467"/>
                    <a:pt x="3701661" y="2167467"/>
                  </a:cubicBezTo>
                  <a:lnTo>
                    <a:pt x="27883" y="2167467"/>
                  </a:lnTo>
                  <a:cubicBezTo>
                    <a:pt x="12484" y="2167467"/>
                    <a:pt x="0" y="2154983"/>
                    <a:pt x="0" y="2139584"/>
                  </a:cubicBezTo>
                  <a:lnTo>
                    <a:pt x="0" y="27883"/>
                  </a:lnTo>
                  <a:cubicBezTo>
                    <a:pt x="0" y="12484"/>
                    <a:pt x="12484" y="0"/>
                    <a:pt x="27883" y="0"/>
                  </a:cubicBezTo>
                  <a:close/>
                </a:path>
              </a:pathLst>
            </a:custGeom>
            <a:solidFill>
              <a:srgbClr val="FFFCF0"/>
            </a:solidFill>
          </p:spPr>
        </p:sp>
        <p:sp>
          <p:nvSpPr>
            <p:cNvPr name="TextBox 6" id="6"/>
            <p:cNvSpPr txBox="true"/>
            <p:nvPr/>
          </p:nvSpPr>
          <p:spPr>
            <a:xfrm>
              <a:off x="0" y="-95250"/>
              <a:ext cx="3729544" cy="2262717"/>
            </a:xfrm>
            <a:prstGeom prst="rect">
              <a:avLst/>
            </a:prstGeom>
          </p:spPr>
          <p:txBody>
            <a:bodyPr anchor="ctr" rtlCol="false" tIns="50800" lIns="50800" bIns="50800" rIns="50800"/>
            <a:lstStyle/>
            <a:p>
              <a:pPr algn="ctr">
                <a:lnSpc>
                  <a:spcPts val="3246"/>
                </a:lnSpc>
              </a:pPr>
            </a:p>
          </p:txBody>
        </p:sp>
      </p:grpSp>
      <p:sp>
        <p:nvSpPr>
          <p:cNvPr name="TextBox 7" id="7"/>
          <p:cNvSpPr txBox="true"/>
          <p:nvPr/>
        </p:nvSpPr>
        <p:spPr>
          <a:xfrm rot="0">
            <a:off x="2570050" y="2752494"/>
            <a:ext cx="12118652" cy="5185299"/>
          </a:xfrm>
          <a:prstGeom prst="rect">
            <a:avLst/>
          </a:prstGeom>
        </p:spPr>
        <p:txBody>
          <a:bodyPr anchor="t" rtlCol="false" tIns="0" lIns="0" bIns="0" rIns="0">
            <a:spAutoFit/>
          </a:bodyPr>
          <a:lstStyle/>
          <a:p>
            <a:pPr>
              <a:lnSpc>
                <a:spcPts val="4106"/>
              </a:lnSpc>
            </a:pPr>
            <a:r>
              <a:rPr lang="en-US" sz="2932">
                <a:solidFill>
                  <a:srgbClr val="523405"/>
                </a:solidFill>
                <a:latin typeface="Sniglet"/>
              </a:rPr>
              <a:t>Archaeology is the study of the human past using material remains. These remains can be any objects that people created, modified, or used. </a:t>
            </a:r>
          </a:p>
          <a:p>
            <a:pPr>
              <a:lnSpc>
                <a:spcPts val="4106"/>
              </a:lnSpc>
            </a:pPr>
          </a:p>
          <a:p>
            <a:pPr>
              <a:lnSpc>
                <a:spcPts val="4106"/>
              </a:lnSpc>
            </a:pPr>
            <a:r>
              <a:rPr lang="en-US" sz="2932">
                <a:solidFill>
                  <a:srgbClr val="523405"/>
                </a:solidFill>
                <a:latin typeface="Sniglet"/>
              </a:rPr>
              <a:t>Portable remains are usually called artifacts. Artifacts include tools, clothing, and decorations. Non-portable remains, such as pyramids or post-holes, are called features.</a:t>
            </a:r>
          </a:p>
          <a:p>
            <a:pPr>
              <a:lnSpc>
                <a:spcPts val="4106"/>
              </a:lnSpc>
            </a:pPr>
          </a:p>
          <a:p>
            <a:pPr algn="l">
              <a:lnSpc>
                <a:spcPts val="4106"/>
              </a:lnSpc>
            </a:pPr>
            <a:r>
              <a:rPr lang="en-US" sz="2932">
                <a:solidFill>
                  <a:srgbClr val="523405"/>
                </a:solidFill>
                <a:latin typeface="Sniglet"/>
              </a:rPr>
              <a:t>Archaeologists use artifacts and features to learn how people lived in specific times and places. They want to know what these people’s daily lives were like, how they were governed, how they lived. </a:t>
            </a:r>
          </a:p>
        </p:txBody>
      </p:sp>
      <p:sp>
        <p:nvSpPr>
          <p:cNvPr name="TextBox 8" id="8"/>
          <p:cNvSpPr txBox="true"/>
          <p:nvPr/>
        </p:nvSpPr>
        <p:spPr>
          <a:xfrm rot="0">
            <a:off x="2620690" y="1207709"/>
            <a:ext cx="9263710" cy="1268434"/>
          </a:xfrm>
          <a:prstGeom prst="rect">
            <a:avLst/>
          </a:prstGeom>
        </p:spPr>
        <p:txBody>
          <a:bodyPr anchor="t" rtlCol="false" tIns="0" lIns="0" bIns="0" rIns="0">
            <a:spAutoFit/>
          </a:bodyPr>
          <a:lstStyle/>
          <a:p>
            <a:pPr marL="0" indent="0" lvl="0">
              <a:lnSpc>
                <a:spcPts val="9361"/>
              </a:lnSpc>
              <a:spcBef>
                <a:spcPct val="0"/>
              </a:spcBef>
            </a:pPr>
            <a:r>
              <a:rPr lang="en-US" sz="6686" spc="160">
                <a:solidFill>
                  <a:srgbClr val="AFA25B"/>
                </a:solidFill>
                <a:latin typeface="Funtastic"/>
              </a:rPr>
              <a:t>What is Archaeology?</a:t>
            </a:r>
          </a:p>
        </p:txBody>
      </p:sp>
      <p:sp>
        <p:nvSpPr>
          <p:cNvPr name="Freeform 9" id="9"/>
          <p:cNvSpPr/>
          <p:nvPr/>
        </p:nvSpPr>
        <p:spPr>
          <a:xfrm flipH="false" flipV="false" rot="-2050442">
            <a:off x="14227198" y="391716"/>
            <a:ext cx="2874142" cy="6272928"/>
          </a:xfrm>
          <a:custGeom>
            <a:avLst/>
            <a:gdLst/>
            <a:ahLst/>
            <a:cxnLst/>
            <a:rect r="r" b="b" t="t" l="l"/>
            <a:pathLst>
              <a:path h="6272928" w="2874142">
                <a:moveTo>
                  <a:pt x="0" y="0"/>
                </a:moveTo>
                <a:lnTo>
                  <a:pt x="2874141" y="0"/>
                </a:lnTo>
                <a:lnTo>
                  <a:pt x="2874141" y="6272928"/>
                </a:lnTo>
                <a:lnTo>
                  <a:pt x="0" y="62729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158226" y="1714094"/>
            <a:ext cx="2798454" cy="2722133"/>
          </a:xfrm>
          <a:custGeom>
            <a:avLst/>
            <a:gdLst/>
            <a:ahLst/>
            <a:cxnLst/>
            <a:rect r="r" b="b" t="t" l="l"/>
            <a:pathLst>
              <a:path h="2722133" w="2798454">
                <a:moveTo>
                  <a:pt x="0" y="0"/>
                </a:moveTo>
                <a:lnTo>
                  <a:pt x="2798455" y="0"/>
                </a:lnTo>
                <a:lnTo>
                  <a:pt x="2798455" y="2722132"/>
                </a:lnTo>
                <a:lnTo>
                  <a:pt x="0" y="2722132"/>
                </a:lnTo>
                <a:lnTo>
                  <a:pt x="0" y="0"/>
                </a:lnTo>
                <a:close/>
              </a:path>
            </a:pathLst>
          </a:custGeom>
          <a:blipFill>
            <a:blip r:embed="rId6">
              <a:alphaModFix amt="29000"/>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11" id="11"/>
          <p:cNvSpPr/>
          <p:nvPr/>
        </p:nvSpPr>
        <p:spPr>
          <a:xfrm flipH="false" flipV="false" rot="0">
            <a:off x="12713550" y="9537015"/>
            <a:ext cx="2798454" cy="2722133"/>
          </a:xfrm>
          <a:custGeom>
            <a:avLst/>
            <a:gdLst/>
            <a:ahLst/>
            <a:cxnLst/>
            <a:rect r="r" b="b" t="t" l="l"/>
            <a:pathLst>
              <a:path h="2722133" w="2798454">
                <a:moveTo>
                  <a:pt x="0" y="0"/>
                </a:moveTo>
                <a:lnTo>
                  <a:pt x="2798455" y="0"/>
                </a:lnTo>
                <a:lnTo>
                  <a:pt x="2798455" y="2722133"/>
                </a:lnTo>
                <a:lnTo>
                  <a:pt x="0" y="2722133"/>
                </a:lnTo>
                <a:lnTo>
                  <a:pt x="0" y="0"/>
                </a:lnTo>
                <a:close/>
              </a:path>
            </a:pathLst>
          </a:custGeom>
          <a:blipFill>
            <a:blip r:embed="rId6">
              <a:alphaModFix amt="29000"/>
              <a:extLst>
                <a:ext uri="{96DAC541-7B7A-43D3-8B79-37D633B846F1}">
                  <asvg:svgBlip xmlns:asvg="http://schemas.microsoft.com/office/drawing/2016/SVG/main" r:embed="rId7"/>
                </a:ext>
              </a:extLst>
            </a:blip>
            <a:stretch>
              <a:fillRect l="0" t="0" r="0" b="0"/>
            </a:stretch>
          </a:blipFill>
          <a:ln cap="sq">
            <a:noFill/>
            <a:prstDash val="solid"/>
            <a:miter/>
          </a:ln>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4F320F"/>
        </a:solidFill>
      </p:bgPr>
    </p:bg>
    <p:spTree>
      <p:nvGrpSpPr>
        <p:cNvPr id="1" name=""/>
        <p:cNvGrpSpPr/>
        <p:nvPr/>
      </p:nvGrpSpPr>
      <p:grpSpPr>
        <a:xfrm>
          <a:off x="0" y="0"/>
          <a:ext cx="0" cy="0"/>
          <a:chOff x="0" y="0"/>
          <a:chExt cx="0" cy="0"/>
        </a:xfrm>
      </p:grpSpPr>
      <p:sp>
        <p:nvSpPr>
          <p:cNvPr name="Freeform 2" id="2"/>
          <p:cNvSpPr/>
          <p:nvPr/>
        </p:nvSpPr>
        <p:spPr>
          <a:xfrm flipH="false" flipV="false" rot="-756042">
            <a:off x="-1845281" y="-2563016"/>
            <a:ext cx="20451964" cy="17995535"/>
          </a:xfrm>
          <a:custGeom>
            <a:avLst/>
            <a:gdLst/>
            <a:ahLst/>
            <a:cxnLst/>
            <a:rect r="r" b="b" t="t" l="l"/>
            <a:pathLst>
              <a:path h="17995535" w="20451964">
                <a:moveTo>
                  <a:pt x="0" y="0"/>
                </a:moveTo>
                <a:lnTo>
                  <a:pt x="20451964" y="0"/>
                </a:lnTo>
                <a:lnTo>
                  <a:pt x="20451964" y="17995534"/>
                </a:lnTo>
                <a:lnTo>
                  <a:pt x="0" y="17995534"/>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945877">
            <a:off x="-502453" y="811259"/>
            <a:ext cx="20451964" cy="17995535"/>
          </a:xfrm>
          <a:custGeom>
            <a:avLst/>
            <a:gdLst/>
            <a:ahLst/>
            <a:cxnLst/>
            <a:rect r="r" b="b" t="t" l="l"/>
            <a:pathLst>
              <a:path h="17995535" w="20451964">
                <a:moveTo>
                  <a:pt x="20451963" y="0"/>
                </a:moveTo>
                <a:lnTo>
                  <a:pt x="0" y="0"/>
                </a:lnTo>
                <a:lnTo>
                  <a:pt x="0" y="17995534"/>
                </a:lnTo>
                <a:lnTo>
                  <a:pt x="20451963" y="17995534"/>
                </a:lnTo>
                <a:lnTo>
                  <a:pt x="20451963" y="0"/>
                </a:lnTo>
                <a:close/>
              </a:path>
            </a:pathLst>
          </a:custGeom>
          <a:blipFill>
            <a:blip r:embed="rId2">
              <a:alphaModFix amt="57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4" id="4"/>
          <p:cNvGrpSpPr/>
          <p:nvPr/>
        </p:nvGrpSpPr>
        <p:grpSpPr>
          <a:xfrm rot="0">
            <a:off x="933770" y="810454"/>
            <a:ext cx="16420460" cy="2240135"/>
            <a:chOff x="0" y="0"/>
            <a:chExt cx="4324730" cy="589994"/>
          </a:xfrm>
        </p:grpSpPr>
        <p:sp>
          <p:nvSpPr>
            <p:cNvPr name="Freeform 5" id="5"/>
            <p:cNvSpPr/>
            <p:nvPr/>
          </p:nvSpPr>
          <p:spPr>
            <a:xfrm flipH="false" flipV="false" rot="0">
              <a:off x="0" y="0"/>
              <a:ext cx="4324730" cy="589994"/>
            </a:xfrm>
            <a:custGeom>
              <a:avLst/>
              <a:gdLst/>
              <a:ahLst/>
              <a:cxnLst/>
              <a:rect r="r" b="b" t="t" l="l"/>
              <a:pathLst>
                <a:path h="589994" w="4324730">
                  <a:moveTo>
                    <a:pt x="24045" y="0"/>
                  </a:moveTo>
                  <a:lnTo>
                    <a:pt x="4300685" y="0"/>
                  </a:lnTo>
                  <a:cubicBezTo>
                    <a:pt x="4313965" y="0"/>
                    <a:pt x="4324730" y="10766"/>
                    <a:pt x="4324730" y="24045"/>
                  </a:cubicBezTo>
                  <a:lnTo>
                    <a:pt x="4324730" y="565949"/>
                  </a:lnTo>
                  <a:cubicBezTo>
                    <a:pt x="4324730" y="572326"/>
                    <a:pt x="4322197" y="578442"/>
                    <a:pt x="4317688" y="582952"/>
                  </a:cubicBezTo>
                  <a:cubicBezTo>
                    <a:pt x="4313178" y="587461"/>
                    <a:pt x="4307062" y="589994"/>
                    <a:pt x="4300685" y="589994"/>
                  </a:cubicBezTo>
                  <a:lnTo>
                    <a:pt x="24045" y="589994"/>
                  </a:lnTo>
                  <a:cubicBezTo>
                    <a:pt x="17668" y="589994"/>
                    <a:pt x="11552" y="587461"/>
                    <a:pt x="7043" y="582952"/>
                  </a:cubicBezTo>
                  <a:cubicBezTo>
                    <a:pt x="2533" y="578442"/>
                    <a:pt x="0" y="572326"/>
                    <a:pt x="0" y="565949"/>
                  </a:cubicBezTo>
                  <a:lnTo>
                    <a:pt x="0" y="24045"/>
                  </a:lnTo>
                  <a:cubicBezTo>
                    <a:pt x="0" y="17668"/>
                    <a:pt x="2533" y="11552"/>
                    <a:pt x="7043" y="7043"/>
                  </a:cubicBezTo>
                  <a:cubicBezTo>
                    <a:pt x="11552" y="2533"/>
                    <a:pt x="17668" y="0"/>
                    <a:pt x="24045" y="0"/>
                  </a:cubicBezTo>
                  <a:close/>
                </a:path>
              </a:pathLst>
            </a:custGeom>
            <a:solidFill>
              <a:srgbClr val="FFFCF0"/>
            </a:solidFill>
          </p:spPr>
        </p:sp>
        <p:sp>
          <p:nvSpPr>
            <p:cNvPr name="TextBox 6" id="6"/>
            <p:cNvSpPr txBox="true"/>
            <p:nvPr/>
          </p:nvSpPr>
          <p:spPr>
            <a:xfrm>
              <a:off x="0" y="-95250"/>
              <a:ext cx="4324730" cy="685244"/>
            </a:xfrm>
            <a:prstGeom prst="rect">
              <a:avLst/>
            </a:prstGeom>
          </p:spPr>
          <p:txBody>
            <a:bodyPr anchor="ctr" rtlCol="false" tIns="50800" lIns="50800" bIns="50800" rIns="50800"/>
            <a:lstStyle/>
            <a:p>
              <a:pPr algn="ctr">
                <a:lnSpc>
                  <a:spcPts val="3246"/>
                </a:lnSpc>
              </a:pPr>
            </a:p>
          </p:txBody>
        </p:sp>
      </p:grpSp>
      <p:sp>
        <p:nvSpPr>
          <p:cNvPr name="Freeform 7" id="7"/>
          <p:cNvSpPr/>
          <p:nvPr/>
        </p:nvSpPr>
        <p:spPr>
          <a:xfrm flipH="true" flipV="false" rot="839626">
            <a:off x="-502453" y="3600590"/>
            <a:ext cx="20451964" cy="17995535"/>
          </a:xfrm>
          <a:custGeom>
            <a:avLst/>
            <a:gdLst/>
            <a:ahLst/>
            <a:cxnLst/>
            <a:rect r="r" b="b" t="t" l="l"/>
            <a:pathLst>
              <a:path h="17995535" w="20451964">
                <a:moveTo>
                  <a:pt x="20451963" y="0"/>
                </a:moveTo>
                <a:lnTo>
                  <a:pt x="0" y="0"/>
                </a:lnTo>
                <a:lnTo>
                  <a:pt x="0" y="17995535"/>
                </a:lnTo>
                <a:lnTo>
                  <a:pt x="20451963" y="17995535"/>
                </a:lnTo>
                <a:lnTo>
                  <a:pt x="20451963"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8" id="8"/>
          <p:cNvGrpSpPr/>
          <p:nvPr/>
        </p:nvGrpSpPr>
        <p:grpSpPr>
          <a:xfrm rot="0">
            <a:off x="933770" y="3221025"/>
            <a:ext cx="16420460" cy="2089972"/>
            <a:chOff x="0" y="0"/>
            <a:chExt cx="4324730" cy="550445"/>
          </a:xfrm>
        </p:grpSpPr>
        <p:sp>
          <p:nvSpPr>
            <p:cNvPr name="Freeform 9" id="9"/>
            <p:cNvSpPr/>
            <p:nvPr/>
          </p:nvSpPr>
          <p:spPr>
            <a:xfrm flipH="false" flipV="false" rot="0">
              <a:off x="0" y="0"/>
              <a:ext cx="4324730" cy="550445"/>
            </a:xfrm>
            <a:custGeom>
              <a:avLst/>
              <a:gdLst/>
              <a:ahLst/>
              <a:cxnLst/>
              <a:rect r="r" b="b" t="t" l="l"/>
              <a:pathLst>
                <a:path h="550445" w="4324730">
                  <a:moveTo>
                    <a:pt x="24045" y="0"/>
                  </a:moveTo>
                  <a:lnTo>
                    <a:pt x="4300685" y="0"/>
                  </a:lnTo>
                  <a:cubicBezTo>
                    <a:pt x="4313965" y="0"/>
                    <a:pt x="4324730" y="10766"/>
                    <a:pt x="4324730" y="24045"/>
                  </a:cubicBezTo>
                  <a:lnTo>
                    <a:pt x="4324730" y="526400"/>
                  </a:lnTo>
                  <a:cubicBezTo>
                    <a:pt x="4324730" y="532777"/>
                    <a:pt x="4322197" y="538893"/>
                    <a:pt x="4317688" y="543402"/>
                  </a:cubicBezTo>
                  <a:cubicBezTo>
                    <a:pt x="4313178" y="547912"/>
                    <a:pt x="4307062" y="550445"/>
                    <a:pt x="4300685" y="550445"/>
                  </a:cubicBezTo>
                  <a:lnTo>
                    <a:pt x="24045" y="550445"/>
                  </a:lnTo>
                  <a:cubicBezTo>
                    <a:pt x="17668" y="550445"/>
                    <a:pt x="11552" y="547912"/>
                    <a:pt x="7043" y="543402"/>
                  </a:cubicBezTo>
                  <a:cubicBezTo>
                    <a:pt x="2533" y="538893"/>
                    <a:pt x="0" y="532777"/>
                    <a:pt x="0" y="526400"/>
                  </a:cubicBezTo>
                  <a:lnTo>
                    <a:pt x="0" y="24045"/>
                  </a:lnTo>
                  <a:cubicBezTo>
                    <a:pt x="0" y="17668"/>
                    <a:pt x="2533" y="11552"/>
                    <a:pt x="7043" y="7043"/>
                  </a:cubicBezTo>
                  <a:cubicBezTo>
                    <a:pt x="11552" y="2533"/>
                    <a:pt x="17668" y="0"/>
                    <a:pt x="24045" y="0"/>
                  </a:cubicBezTo>
                  <a:close/>
                </a:path>
              </a:pathLst>
            </a:custGeom>
            <a:solidFill>
              <a:srgbClr val="FFFCF0"/>
            </a:solidFill>
          </p:spPr>
        </p:sp>
        <p:sp>
          <p:nvSpPr>
            <p:cNvPr name="TextBox 10" id="10"/>
            <p:cNvSpPr txBox="true"/>
            <p:nvPr/>
          </p:nvSpPr>
          <p:spPr>
            <a:xfrm>
              <a:off x="0" y="-95250"/>
              <a:ext cx="4324730" cy="645695"/>
            </a:xfrm>
            <a:prstGeom prst="rect">
              <a:avLst/>
            </a:prstGeom>
          </p:spPr>
          <p:txBody>
            <a:bodyPr anchor="ctr" rtlCol="false" tIns="50800" lIns="50800" bIns="50800" rIns="50800"/>
            <a:lstStyle/>
            <a:p>
              <a:pPr algn="ctr">
                <a:lnSpc>
                  <a:spcPts val="3246"/>
                </a:lnSpc>
              </a:pPr>
            </a:p>
          </p:txBody>
        </p:sp>
      </p:grpSp>
      <p:grpSp>
        <p:nvGrpSpPr>
          <p:cNvPr name="Group 11" id="11"/>
          <p:cNvGrpSpPr/>
          <p:nvPr/>
        </p:nvGrpSpPr>
        <p:grpSpPr>
          <a:xfrm rot="0">
            <a:off x="933770" y="5482447"/>
            <a:ext cx="16420460" cy="2089972"/>
            <a:chOff x="0" y="0"/>
            <a:chExt cx="4324730" cy="550445"/>
          </a:xfrm>
        </p:grpSpPr>
        <p:sp>
          <p:nvSpPr>
            <p:cNvPr name="Freeform 12" id="12"/>
            <p:cNvSpPr/>
            <p:nvPr/>
          </p:nvSpPr>
          <p:spPr>
            <a:xfrm flipH="false" flipV="false" rot="0">
              <a:off x="0" y="0"/>
              <a:ext cx="4324730" cy="550445"/>
            </a:xfrm>
            <a:custGeom>
              <a:avLst/>
              <a:gdLst/>
              <a:ahLst/>
              <a:cxnLst/>
              <a:rect r="r" b="b" t="t" l="l"/>
              <a:pathLst>
                <a:path h="550445" w="4324730">
                  <a:moveTo>
                    <a:pt x="24045" y="0"/>
                  </a:moveTo>
                  <a:lnTo>
                    <a:pt x="4300685" y="0"/>
                  </a:lnTo>
                  <a:cubicBezTo>
                    <a:pt x="4313965" y="0"/>
                    <a:pt x="4324730" y="10766"/>
                    <a:pt x="4324730" y="24045"/>
                  </a:cubicBezTo>
                  <a:lnTo>
                    <a:pt x="4324730" y="526400"/>
                  </a:lnTo>
                  <a:cubicBezTo>
                    <a:pt x="4324730" y="532777"/>
                    <a:pt x="4322197" y="538893"/>
                    <a:pt x="4317688" y="543402"/>
                  </a:cubicBezTo>
                  <a:cubicBezTo>
                    <a:pt x="4313178" y="547912"/>
                    <a:pt x="4307062" y="550445"/>
                    <a:pt x="4300685" y="550445"/>
                  </a:cubicBezTo>
                  <a:lnTo>
                    <a:pt x="24045" y="550445"/>
                  </a:lnTo>
                  <a:cubicBezTo>
                    <a:pt x="17668" y="550445"/>
                    <a:pt x="11552" y="547912"/>
                    <a:pt x="7043" y="543402"/>
                  </a:cubicBezTo>
                  <a:cubicBezTo>
                    <a:pt x="2533" y="538893"/>
                    <a:pt x="0" y="532777"/>
                    <a:pt x="0" y="526400"/>
                  </a:cubicBezTo>
                  <a:lnTo>
                    <a:pt x="0" y="24045"/>
                  </a:lnTo>
                  <a:cubicBezTo>
                    <a:pt x="0" y="17668"/>
                    <a:pt x="2533" y="11552"/>
                    <a:pt x="7043" y="7043"/>
                  </a:cubicBezTo>
                  <a:cubicBezTo>
                    <a:pt x="11552" y="2533"/>
                    <a:pt x="17668" y="0"/>
                    <a:pt x="24045" y="0"/>
                  </a:cubicBezTo>
                  <a:close/>
                </a:path>
              </a:pathLst>
            </a:custGeom>
            <a:solidFill>
              <a:srgbClr val="FFFCF0"/>
            </a:solidFill>
          </p:spPr>
        </p:sp>
        <p:sp>
          <p:nvSpPr>
            <p:cNvPr name="TextBox 13" id="13"/>
            <p:cNvSpPr txBox="true"/>
            <p:nvPr/>
          </p:nvSpPr>
          <p:spPr>
            <a:xfrm>
              <a:off x="0" y="-95250"/>
              <a:ext cx="4324730" cy="645695"/>
            </a:xfrm>
            <a:prstGeom prst="rect">
              <a:avLst/>
            </a:prstGeom>
          </p:spPr>
          <p:txBody>
            <a:bodyPr anchor="ctr" rtlCol="false" tIns="50800" lIns="50800" bIns="50800" rIns="50800"/>
            <a:lstStyle/>
            <a:p>
              <a:pPr algn="ctr">
                <a:lnSpc>
                  <a:spcPts val="3246"/>
                </a:lnSpc>
              </a:pPr>
            </a:p>
          </p:txBody>
        </p:sp>
      </p:grpSp>
      <p:sp>
        <p:nvSpPr>
          <p:cNvPr name="TextBox 14" id="14"/>
          <p:cNvSpPr txBox="true"/>
          <p:nvPr/>
        </p:nvSpPr>
        <p:spPr>
          <a:xfrm rot="0">
            <a:off x="1253486" y="5854333"/>
            <a:ext cx="15485374" cy="860425"/>
          </a:xfrm>
          <a:prstGeom prst="rect">
            <a:avLst/>
          </a:prstGeom>
        </p:spPr>
        <p:txBody>
          <a:bodyPr anchor="t" rtlCol="false" tIns="0" lIns="0" bIns="0" rIns="0">
            <a:spAutoFit/>
          </a:bodyPr>
          <a:lstStyle/>
          <a:p>
            <a:pPr>
              <a:lnSpc>
                <a:spcPts val="3499"/>
              </a:lnSpc>
            </a:pPr>
          </a:p>
          <a:p>
            <a:pPr algn="l" marL="0" indent="0" lvl="0">
              <a:lnSpc>
                <a:spcPts val="3499"/>
              </a:lnSpc>
              <a:spcBef>
                <a:spcPct val="0"/>
              </a:spcBef>
            </a:pPr>
            <a:r>
              <a:rPr lang="en-US" sz="2499" spc="154">
                <a:solidFill>
                  <a:srgbClr val="4F320F"/>
                </a:solidFill>
                <a:latin typeface="Sniglet"/>
              </a:rPr>
              <a:t>1 Kings 22:39</a:t>
            </a:r>
          </a:p>
        </p:txBody>
      </p:sp>
      <p:grpSp>
        <p:nvGrpSpPr>
          <p:cNvPr name="Group 15" id="15"/>
          <p:cNvGrpSpPr/>
          <p:nvPr/>
        </p:nvGrpSpPr>
        <p:grpSpPr>
          <a:xfrm rot="0">
            <a:off x="933770" y="7743869"/>
            <a:ext cx="16420460" cy="2089972"/>
            <a:chOff x="0" y="0"/>
            <a:chExt cx="4324730" cy="550445"/>
          </a:xfrm>
        </p:grpSpPr>
        <p:sp>
          <p:nvSpPr>
            <p:cNvPr name="Freeform 16" id="16"/>
            <p:cNvSpPr/>
            <p:nvPr/>
          </p:nvSpPr>
          <p:spPr>
            <a:xfrm flipH="false" flipV="false" rot="0">
              <a:off x="0" y="0"/>
              <a:ext cx="4324730" cy="550445"/>
            </a:xfrm>
            <a:custGeom>
              <a:avLst/>
              <a:gdLst/>
              <a:ahLst/>
              <a:cxnLst/>
              <a:rect r="r" b="b" t="t" l="l"/>
              <a:pathLst>
                <a:path h="550445" w="4324730">
                  <a:moveTo>
                    <a:pt x="24045" y="0"/>
                  </a:moveTo>
                  <a:lnTo>
                    <a:pt x="4300685" y="0"/>
                  </a:lnTo>
                  <a:cubicBezTo>
                    <a:pt x="4313965" y="0"/>
                    <a:pt x="4324730" y="10766"/>
                    <a:pt x="4324730" y="24045"/>
                  </a:cubicBezTo>
                  <a:lnTo>
                    <a:pt x="4324730" y="526400"/>
                  </a:lnTo>
                  <a:cubicBezTo>
                    <a:pt x="4324730" y="532777"/>
                    <a:pt x="4322197" y="538893"/>
                    <a:pt x="4317688" y="543402"/>
                  </a:cubicBezTo>
                  <a:cubicBezTo>
                    <a:pt x="4313178" y="547912"/>
                    <a:pt x="4307062" y="550445"/>
                    <a:pt x="4300685" y="550445"/>
                  </a:cubicBezTo>
                  <a:lnTo>
                    <a:pt x="24045" y="550445"/>
                  </a:lnTo>
                  <a:cubicBezTo>
                    <a:pt x="17668" y="550445"/>
                    <a:pt x="11552" y="547912"/>
                    <a:pt x="7043" y="543402"/>
                  </a:cubicBezTo>
                  <a:cubicBezTo>
                    <a:pt x="2533" y="538893"/>
                    <a:pt x="0" y="532777"/>
                    <a:pt x="0" y="526400"/>
                  </a:cubicBezTo>
                  <a:lnTo>
                    <a:pt x="0" y="24045"/>
                  </a:lnTo>
                  <a:cubicBezTo>
                    <a:pt x="0" y="17668"/>
                    <a:pt x="2533" y="11552"/>
                    <a:pt x="7043" y="7043"/>
                  </a:cubicBezTo>
                  <a:cubicBezTo>
                    <a:pt x="11552" y="2533"/>
                    <a:pt x="17668" y="0"/>
                    <a:pt x="24045" y="0"/>
                  </a:cubicBezTo>
                  <a:close/>
                </a:path>
              </a:pathLst>
            </a:custGeom>
            <a:solidFill>
              <a:srgbClr val="FFFCF0"/>
            </a:solidFill>
          </p:spPr>
        </p:sp>
        <p:sp>
          <p:nvSpPr>
            <p:cNvPr name="TextBox 17" id="17"/>
            <p:cNvSpPr txBox="true"/>
            <p:nvPr/>
          </p:nvSpPr>
          <p:spPr>
            <a:xfrm>
              <a:off x="0" y="-95250"/>
              <a:ext cx="4324730" cy="645695"/>
            </a:xfrm>
            <a:prstGeom prst="rect">
              <a:avLst/>
            </a:prstGeom>
          </p:spPr>
          <p:txBody>
            <a:bodyPr anchor="ctr" rtlCol="false" tIns="50800" lIns="50800" bIns="50800" rIns="50800"/>
            <a:lstStyle/>
            <a:p>
              <a:pPr algn="ctr">
                <a:lnSpc>
                  <a:spcPts val="3246"/>
                </a:lnSpc>
              </a:pPr>
            </a:p>
          </p:txBody>
        </p:sp>
      </p:grpSp>
      <p:sp>
        <p:nvSpPr>
          <p:cNvPr name="TextBox 18" id="18"/>
          <p:cNvSpPr txBox="true"/>
          <p:nvPr/>
        </p:nvSpPr>
        <p:spPr>
          <a:xfrm rot="0">
            <a:off x="1253486" y="8134394"/>
            <a:ext cx="14957420" cy="860425"/>
          </a:xfrm>
          <a:prstGeom prst="rect">
            <a:avLst/>
          </a:prstGeom>
        </p:spPr>
        <p:txBody>
          <a:bodyPr anchor="t" rtlCol="false" tIns="0" lIns="0" bIns="0" rIns="0">
            <a:spAutoFit/>
          </a:bodyPr>
          <a:lstStyle/>
          <a:p>
            <a:pPr>
              <a:lnSpc>
                <a:spcPts val="3499"/>
              </a:lnSpc>
            </a:pPr>
          </a:p>
          <a:p>
            <a:pPr algn="l" marL="0" indent="0" lvl="0">
              <a:lnSpc>
                <a:spcPts val="3499"/>
              </a:lnSpc>
              <a:spcBef>
                <a:spcPct val="0"/>
              </a:spcBef>
            </a:pPr>
            <a:r>
              <a:rPr lang="en-US" sz="2499" spc="154">
                <a:solidFill>
                  <a:srgbClr val="4F320F"/>
                </a:solidFill>
                <a:latin typeface="Sniglet"/>
              </a:rPr>
              <a:t>Evidence found supporting Jehu, King of Israel offering tribute to Shalmaneser</a:t>
            </a:r>
          </a:p>
        </p:txBody>
      </p:sp>
      <p:sp>
        <p:nvSpPr>
          <p:cNvPr name="Freeform 19" id="19"/>
          <p:cNvSpPr/>
          <p:nvPr/>
        </p:nvSpPr>
        <p:spPr>
          <a:xfrm flipH="false" flipV="false" rot="-1091482">
            <a:off x="14914109" y="5478387"/>
            <a:ext cx="4038402" cy="2518495"/>
          </a:xfrm>
          <a:custGeom>
            <a:avLst/>
            <a:gdLst/>
            <a:ahLst/>
            <a:cxnLst/>
            <a:rect r="r" b="b" t="t" l="l"/>
            <a:pathLst>
              <a:path h="2518495" w="4038402">
                <a:moveTo>
                  <a:pt x="0" y="0"/>
                </a:moveTo>
                <a:lnTo>
                  <a:pt x="4038403" y="0"/>
                </a:lnTo>
                <a:lnTo>
                  <a:pt x="4038403" y="2518495"/>
                </a:lnTo>
                <a:lnTo>
                  <a:pt x="0" y="25184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0" id="20"/>
          <p:cNvSpPr txBox="true"/>
          <p:nvPr/>
        </p:nvSpPr>
        <p:spPr>
          <a:xfrm rot="0">
            <a:off x="1261000" y="3925109"/>
            <a:ext cx="15844383" cy="860425"/>
          </a:xfrm>
          <a:prstGeom prst="rect">
            <a:avLst/>
          </a:prstGeom>
        </p:spPr>
        <p:txBody>
          <a:bodyPr anchor="t" rtlCol="false" tIns="0" lIns="0" bIns="0" rIns="0">
            <a:spAutoFit/>
          </a:bodyPr>
          <a:lstStyle/>
          <a:p>
            <a:pPr>
              <a:lnSpc>
                <a:spcPts val="3499"/>
              </a:lnSpc>
            </a:pPr>
            <a:r>
              <a:rPr lang="en-US" sz="2499" spc="154">
                <a:solidFill>
                  <a:srgbClr val="4F320F"/>
                </a:solidFill>
                <a:latin typeface="Sniglet"/>
              </a:rPr>
              <a:t>Evidence of Omri, King of Israel</a:t>
            </a:r>
          </a:p>
          <a:p>
            <a:pPr>
              <a:lnSpc>
                <a:spcPts val="3499"/>
              </a:lnSpc>
              <a:spcBef>
                <a:spcPct val="0"/>
              </a:spcBef>
            </a:pPr>
            <a:r>
              <a:rPr lang="en-US" sz="2499" spc="154">
                <a:solidFill>
                  <a:srgbClr val="4F320F"/>
                </a:solidFill>
                <a:latin typeface="Sniglet"/>
              </a:rPr>
              <a:t>2 Kings 3:4-5</a:t>
            </a:r>
          </a:p>
        </p:txBody>
      </p:sp>
      <p:sp>
        <p:nvSpPr>
          <p:cNvPr name="TextBox 21" id="21"/>
          <p:cNvSpPr txBox="true"/>
          <p:nvPr/>
        </p:nvSpPr>
        <p:spPr>
          <a:xfrm rot="0">
            <a:off x="1261000" y="3367897"/>
            <a:ext cx="2372916" cy="479425"/>
          </a:xfrm>
          <a:prstGeom prst="rect">
            <a:avLst/>
          </a:prstGeom>
        </p:spPr>
        <p:txBody>
          <a:bodyPr anchor="t" rtlCol="false" tIns="0" lIns="0" bIns="0" rIns="0">
            <a:spAutoFit/>
          </a:bodyPr>
          <a:lstStyle/>
          <a:p>
            <a:pPr>
              <a:lnSpc>
                <a:spcPts val="3499"/>
              </a:lnSpc>
              <a:spcBef>
                <a:spcPct val="0"/>
              </a:spcBef>
            </a:pPr>
            <a:r>
              <a:rPr lang="en-US" sz="2499" spc="154">
                <a:solidFill>
                  <a:srgbClr val="4F320F"/>
                </a:solidFill>
                <a:latin typeface="Funtastic Bold"/>
              </a:rPr>
              <a:t>Moabite Stone</a:t>
            </a:r>
          </a:p>
        </p:txBody>
      </p:sp>
      <p:sp>
        <p:nvSpPr>
          <p:cNvPr name="TextBox 22" id="22"/>
          <p:cNvSpPr txBox="true"/>
          <p:nvPr/>
        </p:nvSpPr>
        <p:spPr>
          <a:xfrm rot="0">
            <a:off x="1261000" y="5625322"/>
            <a:ext cx="3331964" cy="479425"/>
          </a:xfrm>
          <a:prstGeom prst="rect">
            <a:avLst/>
          </a:prstGeom>
        </p:spPr>
        <p:txBody>
          <a:bodyPr anchor="t" rtlCol="false" tIns="0" lIns="0" bIns="0" rIns="0">
            <a:spAutoFit/>
          </a:bodyPr>
          <a:lstStyle/>
          <a:p>
            <a:pPr>
              <a:lnSpc>
                <a:spcPts val="3499"/>
              </a:lnSpc>
              <a:spcBef>
                <a:spcPct val="0"/>
              </a:spcBef>
            </a:pPr>
            <a:r>
              <a:rPr lang="en-US" sz="2499" spc="154">
                <a:solidFill>
                  <a:srgbClr val="4F320F"/>
                </a:solidFill>
                <a:latin typeface="Funtastic Bold"/>
              </a:rPr>
              <a:t>Ahab’s Ivory Palace</a:t>
            </a:r>
          </a:p>
        </p:txBody>
      </p:sp>
      <p:sp>
        <p:nvSpPr>
          <p:cNvPr name="TextBox 23" id="23"/>
          <p:cNvSpPr txBox="true"/>
          <p:nvPr/>
        </p:nvSpPr>
        <p:spPr>
          <a:xfrm rot="0">
            <a:off x="1261000" y="7889919"/>
            <a:ext cx="4729956" cy="479425"/>
          </a:xfrm>
          <a:prstGeom prst="rect">
            <a:avLst/>
          </a:prstGeom>
        </p:spPr>
        <p:txBody>
          <a:bodyPr anchor="t" rtlCol="false" tIns="0" lIns="0" bIns="0" rIns="0">
            <a:spAutoFit/>
          </a:bodyPr>
          <a:lstStyle/>
          <a:p>
            <a:pPr>
              <a:lnSpc>
                <a:spcPts val="3499"/>
              </a:lnSpc>
              <a:spcBef>
                <a:spcPct val="0"/>
              </a:spcBef>
            </a:pPr>
            <a:r>
              <a:rPr lang="en-US" sz="2499" spc="154">
                <a:solidFill>
                  <a:srgbClr val="4F320F"/>
                </a:solidFill>
                <a:latin typeface="Funtastic Bold"/>
              </a:rPr>
              <a:t>The Black Obelisk of Assyria</a:t>
            </a:r>
          </a:p>
        </p:txBody>
      </p:sp>
      <p:sp>
        <p:nvSpPr>
          <p:cNvPr name="TextBox 24" id="24"/>
          <p:cNvSpPr txBox="true"/>
          <p:nvPr/>
        </p:nvSpPr>
        <p:spPr>
          <a:xfrm rot="0">
            <a:off x="1535536" y="819150"/>
            <a:ext cx="14921274" cy="1041507"/>
          </a:xfrm>
          <a:prstGeom prst="rect">
            <a:avLst/>
          </a:prstGeom>
        </p:spPr>
        <p:txBody>
          <a:bodyPr anchor="t" rtlCol="false" tIns="0" lIns="0" bIns="0" rIns="0">
            <a:spAutoFit/>
          </a:bodyPr>
          <a:lstStyle/>
          <a:p>
            <a:pPr marL="0" indent="0" lvl="0">
              <a:lnSpc>
                <a:spcPts val="7701"/>
              </a:lnSpc>
              <a:spcBef>
                <a:spcPct val="0"/>
              </a:spcBef>
            </a:pPr>
            <a:r>
              <a:rPr lang="en-US" sz="5501" spc="132">
                <a:solidFill>
                  <a:srgbClr val="AFA25B"/>
                </a:solidFill>
                <a:latin typeface="Funtastic"/>
              </a:rPr>
              <a:t>Biblical artifacts found by Archaeologists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4F320F"/>
        </a:solidFill>
      </p:bgPr>
    </p:bg>
    <p:spTree>
      <p:nvGrpSpPr>
        <p:cNvPr id="1" name=""/>
        <p:cNvGrpSpPr/>
        <p:nvPr/>
      </p:nvGrpSpPr>
      <p:grpSpPr>
        <a:xfrm>
          <a:off x="0" y="0"/>
          <a:ext cx="0" cy="0"/>
          <a:chOff x="0" y="0"/>
          <a:chExt cx="0" cy="0"/>
        </a:xfrm>
      </p:grpSpPr>
      <p:sp>
        <p:nvSpPr>
          <p:cNvPr name="Freeform 2" id="2"/>
          <p:cNvSpPr/>
          <p:nvPr/>
        </p:nvSpPr>
        <p:spPr>
          <a:xfrm flipH="false" flipV="false" rot="-756042">
            <a:off x="-1845281" y="-2563016"/>
            <a:ext cx="20451964" cy="17995535"/>
          </a:xfrm>
          <a:custGeom>
            <a:avLst/>
            <a:gdLst/>
            <a:ahLst/>
            <a:cxnLst/>
            <a:rect r="r" b="b" t="t" l="l"/>
            <a:pathLst>
              <a:path h="17995535" w="20451964">
                <a:moveTo>
                  <a:pt x="0" y="0"/>
                </a:moveTo>
                <a:lnTo>
                  <a:pt x="20451964" y="0"/>
                </a:lnTo>
                <a:lnTo>
                  <a:pt x="20451964" y="17995534"/>
                </a:lnTo>
                <a:lnTo>
                  <a:pt x="0" y="17995534"/>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945877">
            <a:off x="-502453" y="811259"/>
            <a:ext cx="20451964" cy="17995535"/>
          </a:xfrm>
          <a:custGeom>
            <a:avLst/>
            <a:gdLst/>
            <a:ahLst/>
            <a:cxnLst/>
            <a:rect r="r" b="b" t="t" l="l"/>
            <a:pathLst>
              <a:path h="17995535" w="20451964">
                <a:moveTo>
                  <a:pt x="20451963" y="0"/>
                </a:moveTo>
                <a:lnTo>
                  <a:pt x="0" y="0"/>
                </a:lnTo>
                <a:lnTo>
                  <a:pt x="0" y="17995534"/>
                </a:lnTo>
                <a:lnTo>
                  <a:pt x="20451963" y="17995534"/>
                </a:lnTo>
                <a:lnTo>
                  <a:pt x="20451963" y="0"/>
                </a:lnTo>
                <a:close/>
              </a:path>
            </a:pathLst>
          </a:custGeom>
          <a:blipFill>
            <a:blip r:embed="rId2">
              <a:alphaModFix amt="57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4" id="4"/>
          <p:cNvGrpSpPr/>
          <p:nvPr/>
        </p:nvGrpSpPr>
        <p:grpSpPr>
          <a:xfrm rot="0">
            <a:off x="933770" y="810454"/>
            <a:ext cx="16420460" cy="2240135"/>
            <a:chOff x="0" y="0"/>
            <a:chExt cx="4324730" cy="589994"/>
          </a:xfrm>
        </p:grpSpPr>
        <p:sp>
          <p:nvSpPr>
            <p:cNvPr name="Freeform 5" id="5"/>
            <p:cNvSpPr/>
            <p:nvPr/>
          </p:nvSpPr>
          <p:spPr>
            <a:xfrm flipH="false" flipV="false" rot="0">
              <a:off x="0" y="0"/>
              <a:ext cx="4324730" cy="589994"/>
            </a:xfrm>
            <a:custGeom>
              <a:avLst/>
              <a:gdLst/>
              <a:ahLst/>
              <a:cxnLst/>
              <a:rect r="r" b="b" t="t" l="l"/>
              <a:pathLst>
                <a:path h="589994" w="4324730">
                  <a:moveTo>
                    <a:pt x="24045" y="0"/>
                  </a:moveTo>
                  <a:lnTo>
                    <a:pt x="4300685" y="0"/>
                  </a:lnTo>
                  <a:cubicBezTo>
                    <a:pt x="4313965" y="0"/>
                    <a:pt x="4324730" y="10766"/>
                    <a:pt x="4324730" y="24045"/>
                  </a:cubicBezTo>
                  <a:lnTo>
                    <a:pt x="4324730" y="565949"/>
                  </a:lnTo>
                  <a:cubicBezTo>
                    <a:pt x="4324730" y="572326"/>
                    <a:pt x="4322197" y="578442"/>
                    <a:pt x="4317688" y="582952"/>
                  </a:cubicBezTo>
                  <a:cubicBezTo>
                    <a:pt x="4313178" y="587461"/>
                    <a:pt x="4307062" y="589994"/>
                    <a:pt x="4300685" y="589994"/>
                  </a:cubicBezTo>
                  <a:lnTo>
                    <a:pt x="24045" y="589994"/>
                  </a:lnTo>
                  <a:cubicBezTo>
                    <a:pt x="17668" y="589994"/>
                    <a:pt x="11552" y="587461"/>
                    <a:pt x="7043" y="582952"/>
                  </a:cubicBezTo>
                  <a:cubicBezTo>
                    <a:pt x="2533" y="578442"/>
                    <a:pt x="0" y="572326"/>
                    <a:pt x="0" y="565949"/>
                  </a:cubicBezTo>
                  <a:lnTo>
                    <a:pt x="0" y="24045"/>
                  </a:lnTo>
                  <a:cubicBezTo>
                    <a:pt x="0" y="17668"/>
                    <a:pt x="2533" y="11552"/>
                    <a:pt x="7043" y="7043"/>
                  </a:cubicBezTo>
                  <a:cubicBezTo>
                    <a:pt x="11552" y="2533"/>
                    <a:pt x="17668" y="0"/>
                    <a:pt x="24045" y="0"/>
                  </a:cubicBezTo>
                  <a:close/>
                </a:path>
              </a:pathLst>
            </a:custGeom>
            <a:solidFill>
              <a:srgbClr val="FFFCF0"/>
            </a:solidFill>
          </p:spPr>
        </p:sp>
        <p:sp>
          <p:nvSpPr>
            <p:cNvPr name="TextBox 6" id="6"/>
            <p:cNvSpPr txBox="true"/>
            <p:nvPr/>
          </p:nvSpPr>
          <p:spPr>
            <a:xfrm>
              <a:off x="0" y="-95250"/>
              <a:ext cx="4324730" cy="685244"/>
            </a:xfrm>
            <a:prstGeom prst="rect">
              <a:avLst/>
            </a:prstGeom>
          </p:spPr>
          <p:txBody>
            <a:bodyPr anchor="ctr" rtlCol="false" tIns="50800" lIns="50800" bIns="50800" rIns="50800"/>
            <a:lstStyle/>
            <a:p>
              <a:pPr algn="ctr">
                <a:lnSpc>
                  <a:spcPts val="3246"/>
                </a:lnSpc>
              </a:pPr>
            </a:p>
          </p:txBody>
        </p:sp>
      </p:grpSp>
      <p:sp>
        <p:nvSpPr>
          <p:cNvPr name="Freeform 7" id="7"/>
          <p:cNvSpPr/>
          <p:nvPr/>
        </p:nvSpPr>
        <p:spPr>
          <a:xfrm flipH="true" flipV="false" rot="839626">
            <a:off x="-502453" y="3600590"/>
            <a:ext cx="20451964" cy="17995535"/>
          </a:xfrm>
          <a:custGeom>
            <a:avLst/>
            <a:gdLst/>
            <a:ahLst/>
            <a:cxnLst/>
            <a:rect r="r" b="b" t="t" l="l"/>
            <a:pathLst>
              <a:path h="17995535" w="20451964">
                <a:moveTo>
                  <a:pt x="20451963" y="0"/>
                </a:moveTo>
                <a:lnTo>
                  <a:pt x="0" y="0"/>
                </a:lnTo>
                <a:lnTo>
                  <a:pt x="0" y="17995535"/>
                </a:lnTo>
                <a:lnTo>
                  <a:pt x="20451963" y="17995535"/>
                </a:lnTo>
                <a:lnTo>
                  <a:pt x="20451963"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8" id="8"/>
          <p:cNvGrpSpPr/>
          <p:nvPr/>
        </p:nvGrpSpPr>
        <p:grpSpPr>
          <a:xfrm rot="0">
            <a:off x="933770" y="3221025"/>
            <a:ext cx="16420460" cy="2089972"/>
            <a:chOff x="0" y="0"/>
            <a:chExt cx="4324730" cy="550445"/>
          </a:xfrm>
        </p:grpSpPr>
        <p:sp>
          <p:nvSpPr>
            <p:cNvPr name="Freeform 9" id="9"/>
            <p:cNvSpPr/>
            <p:nvPr/>
          </p:nvSpPr>
          <p:spPr>
            <a:xfrm flipH="false" flipV="false" rot="0">
              <a:off x="0" y="0"/>
              <a:ext cx="4324730" cy="550445"/>
            </a:xfrm>
            <a:custGeom>
              <a:avLst/>
              <a:gdLst/>
              <a:ahLst/>
              <a:cxnLst/>
              <a:rect r="r" b="b" t="t" l="l"/>
              <a:pathLst>
                <a:path h="550445" w="4324730">
                  <a:moveTo>
                    <a:pt x="24045" y="0"/>
                  </a:moveTo>
                  <a:lnTo>
                    <a:pt x="4300685" y="0"/>
                  </a:lnTo>
                  <a:cubicBezTo>
                    <a:pt x="4313965" y="0"/>
                    <a:pt x="4324730" y="10766"/>
                    <a:pt x="4324730" y="24045"/>
                  </a:cubicBezTo>
                  <a:lnTo>
                    <a:pt x="4324730" y="526400"/>
                  </a:lnTo>
                  <a:cubicBezTo>
                    <a:pt x="4324730" y="532777"/>
                    <a:pt x="4322197" y="538893"/>
                    <a:pt x="4317688" y="543402"/>
                  </a:cubicBezTo>
                  <a:cubicBezTo>
                    <a:pt x="4313178" y="547912"/>
                    <a:pt x="4307062" y="550445"/>
                    <a:pt x="4300685" y="550445"/>
                  </a:cubicBezTo>
                  <a:lnTo>
                    <a:pt x="24045" y="550445"/>
                  </a:lnTo>
                  <a:cubicBezTo>
                    <a:pt x="17668" y="550445"/>
                    <a:pt x="11552" y="547912"/>
                    <a:pt x="7043" y="543402"/>
                  </a:cubicBezTo>
                  <a:cubicBezTo>
                    <a:pt x="2533" y="538893"/>
                    <a:pt x="0" y="532777"/>
                    <a:pt x="0" y="526400"/>
                  </a:cubicBezTo>
                  <a:lnTo>
                    <a:pt x="0" y="24045"/>
                  </a:lnTo>
                  <a:cubicBezTo>
                    <a:pt x="0" y="17668"/>
                    <a:pt x="2533" y="11552"/>
                    <a:pt x="7043" y="7043"/>
                  </a:cubicBezTo>
                  <a:cubicBezTo>
                    <a:pt x="11552" y="2533"/>
                    <a:pt x="17668" y="0"/>
                    <a:pt x="24045" y="0"/>
                  </a:cubicBezTo>
                  <a:close/>
                </a:path>
              </a:pathLst>
            </a:custGeom>
            <a:solidFill>
              <a:srgbClr val="FFFCF0"/>
            </a:solidFill>
          </p:spPr>
        </p:sp>
        <p:sp>
          <p:nvSpPr>
            <p:cNvPr name="TextBox 10" id="10"/>
            <p:cNvSpPr txBox="true"/>
            <p:nvPr/>
          </p:nvSpPr>
          <p:spPr>
            <a:xfrm>
              <a:off x="0" y="-95250"/>
              <a:ext cx="4324730" cy="645695"/>
            </a:xfrm>
            <a:prstGeom prst="rect">
              <a:avLst/>
            </a:prstGeom>
          </p:spPr>
          <p:txBody>
            <a:bodyPr anchor="ctr" rtlCol="false" tIns="50800" lIns="50800" bIns="50800" rIns="50800"/>
            <a:lstStyle/>
            <a:p>
              <a:pPr algn="ctr">
                <a:lnSpc>
                  <a:spcPts val="3246"/>
                </a:lnSpc>
              </a:pPr>
            </a:p>
          </p:txBody>
        </p:sp>
      </p:grpSp>
      <p:grpSp>
        <p:nvGrpSpPr>
          <p:cNvPr name="Group 11" id="11"/>
          <p:cNvGrpSpPr/>
          <p:nvPr/>
        </p:nvGrpSpPr>
        <p:grpSpPr>
          <a:xfrm rot="0">
            <a:off x="933770" y="5482447"/>
            <a:ext cx="16420460" cy="2089972"/>
            <a:chOff x="0" y="0"/>
            <a:chExt cx="4324730" cy="550445"/>
          </a:xfrm>
        </p:grpSpPr>
        <p:sp>
          <p:nvSpPr>
            <p:cNvPr name="Freeform 12" id="12"/>
            <p:cNvSpPr/>
            <p:nvPr/>
          </p:nvSpPr>
          <p:spPr>
            <a:xfrm flipH="false" flipV="false" rot="0">
              <a:off x="0" y="0"/>
              <a:ext cx="4324730" cy="550445"/>
            </a:xfrm>
            <a:custGeom>
              <a:avLst/>
              <a:gdLst/>
              <a:ahLst/>
              <a:cxnLst/>
              <a:rect r="r" b="b" t="t" l="l"/>
              <a:pathLst>
                <a:path h="550445" w="4324730">
                  <a:moveTo>
                    <a:pt x="24045" y="0"/>
                  </a:moveTo>
                  <a:lnTo>
                    <a:pt x="4300685" y="0"/>
                  </a:lnTo>
                  <a:cubicBezTo>
                    <a:pt x="4313965" y="0"/>
                    <a:pt x="4324730" y="10766"/>
                    <a:pt x="4324730" y="24045"/>
                  </a:cubicBezTo>
                  <a:lnTo>
                    <a:pt x="4324730" y="526400"/>
                  </a:lnTo>
                  <a:cubicBezTo>
                    <a:pt x="4324730" y="532777"/>
                    <a:pt x="4322197" y="538893"/>
                    <a:pt x="4317688" y="543402"/>
                  </a:cubicBezTo>
                  <a:cubicBezTo>
                    <a:pt x="4313178" y="547912"/>
                    <a:pt x="4307062" y="550445"/>
                    <a:pt x="4300685" y="550445"/>
                  </a:cubicBezTo>
                  <a:lnTo>
                    <a:pt x="24045" y="550445"/>
                  </a:lnTo>
                  <a:cubicBezTo>
                    <a:pt x="17668" y="550445"/>
                    <a:pt x="11552" y="547912"/>
                    <a:pt x="7043" y="543402"/>
                  </a:cubicBezTo>
                  <a:cubicBezTo>
                    <a:pt x="2533" y="538893"/>
                    <a:pt x="0" y="532777"/>
                    <a:pt x="0" y="526400"/>
                  </a:cubicBezTo>
                  <a:lnTo>
                    <a:pt x="0" y="24045"/>
                  </a:lnTo>
                  <a:cubicBezTo>
                    <a:pt x="0" y="17668"/>
                    <a:pt x="2533" y="11552"/>
                    <a:pt x="7043" y="7043"/>
                  </a:cubicBezTo>
                  <a:cubicBezTo>
                    <a:pt x="11552" y="2533"/>
                    <a:pt x="17668" y="0"/>
                    <a:pt x="24045" y="0"/>
                  </a:cubicBezTo>
                  <a:close/>
                </a:path>
              </a:pathLst>
            </a:custGeom>
            <a:solidFill>
              <a:srgbClr val="FFFCF0"/>
            </a:solidFill>
          </p:spPr>
        </p:sp>
        <p:sp>
          <p:nvSpPr>
            <p:cNvPr name="TextBox 13" id="13"/>
            <p:cNvSpPr txBox="true"/>
            <p:nvPr/>
          </p:nvSpPr>
          <p:spPr>
            <a:xfrm>
              <a:off x="0" y="-95250"/>
              <a:ext cx="4324730" cy="645695"/>
            </a:xfrm>
            <a:prstGeom prst="rect">
              <a:avLst/>
            </a:prstGeom>
          </p:spPr>
          <p:txBody>
            <a:bodyPr anchor="ctr" rtlCol="false" tIns="50800" lIns="50800" bIns="50800" rIns="50800"/>
            <a:lstStyle/>
            <a:p>
              <a:pPr algn="ctr">
                <a:lnSpc>
                  <a:spcPts val="3246"/>
                </a:lnSpc>
              </a:pPr>
            </a:p>
          </p:txBody>
        </p:sp>
      </p:grpSp>
      <p:sp>
        <p:nvSpPr>
          <p:cNvPr name="TextBox 14" id="14"/>
          <p:cNvSpPr txBox="true"/>
          <p:nvPr/>
        </p:nvSpPr>
        <p:spPr>
          <a:xfrm rot="0">
            <a:off x="1253486" y="5854333"/>
            <a:ext cx="15485374" cy="1298575"/>
          </a:xfrm>
          <a:prstGeom prst="rect">
            <a:avLst/>
          </a:prstGeom>
        </p:spPr>
        <p:txBody>
          <a:bodyPr anchor="t" rtlCol="false" tIns="0" lIns="0" bIns="0" rIns="0">
            <a:spAutoFit/>
          </a:bodyPr>
          <a:lstStyle/>
          <a:p>
            <a:pPr>
              <a:lnSpc>
                <a:spcPts val="3499"/>
              </a:lnSpc>
            </a:pPr>
          </a:p>
          <a:p>
            <a:pPr>
              <a:lnSpc>
                <a:spcPts val="3499"/>
              </a:lnSpc>
            </a:pPr>
            <a:r>
              <a:rPr lang="en-US" sz="2499" spc="154">
                <a:solidFill>
                  <a:srgbClr val="4F320F"/>
                </a:solidFill>
                <a:latin typeface="Sniglet"/>
              </a:rPr>
              <a:t> Sennacherib’s Invasion of Judah in Hezekiah’s time</a:t>
            </a:r>
          </a:p>
          <a:p>
            <a:pPr algn="l" marL="0" indent="0" lvl="0">
              <a:lnSpc>
                <a:spcPts val="3499"/>
              </a:lnSpc>
              <a:spcBef>
                <a:spcPct val="0"/>
              </a:spcBef>
            </a:pPr>
            <a:r>
              <a:rPr lang="en-US" sz="2499" spc="154">
                <a:solidFill>
                  <a:srgbClr val="4F320F"/>
                </a:solidFill>
                <a:latin typeface="Sniglet"/>
              </a:rPr>
              <a:t>2 Kings 18</a:t>
            </a:r>
          </a:p>
        </p:txBody>
      </p:sp>
      <p:grpSp>
        <p:nvGrpSpPr>
          <p:cNvPr name="Group 15" id="15"/>
          <p:cNvGrpSpPr/>
          <p:nvPr/>
        </p:nvGrpSpPr>
        <p:grpSpPr>
          <a:xfrm rot="0">
            <a:off x="933770" y="7743869"/>
            <a:ext cx="16420460" cy="2089972"/>
            <a:chOff x="0" y="0"/>
            <a:chExt cx="4324730" cy="550445"/>
          </a:xfrm>
        </p:grpSpPr>
        <p:sp>
          <p:nvSpPr>
            <p:cNvPr name="Freeform 16" id="16"/>
            <p:cNvSpPr/>
            <p:nvPr/>
          </p:nvSpPr>
          <p:spPr>
            <a:xfrm flipH="false" flipV="false" rot="0">
              <a:off x="0" y="0"/>
              <a:ext cx="4324730" cy="550445"/>
            </a:xfrm>
            <a:custGeom>
              <a:avLst/>
              <a:gdLst/>
              <a:ahLst/>
              <a:cxnLst/>
              <a:rect r="r" b="b" t="t" l="l"/>
              <a:pathLst>
                <a:path h="550445" w="4324730">
                  <a:moveTo>
                    <a:pt x="24045" y="0"/>
                  </a:moveTo>
                  <a:lnTo>
                    <a:pt x="4300685" y="0"/>
                  </a:lnTo>
                  <a:cubicBezTo>
                    <a:pt x="4313965" y="0"/>
                    <a:pt x="4324730" y="10766"/>
                    <a:pt x="4324730" y="24045"/>
                  </a:cubicBezTo>
                  <a:lnTo>
                    <a:pt x="4324730" y="526400"/>
                  </a:lnTo>
                  <a:cubicBezTo>
                    <a:pt x="4324730" y="532777"/>
                    <a:pt x="4322197" y="538893"/>
                    <a:pt x="4317688" y="543402"/>
                  </a:cubicBezTo>
                  <a:cubicBezTo>
                    <a:pt x="4313178" y="547912"/>
                    <a:pt x="4307062" y="550445"/>
                    <a:pt x="4300685" y="550445"/>
                  </a:cubicBezTo>
                  <a:lnTo>
                    <a:pt x="24045" y="550445"/>
                  </a:lnTo>
                  <a:cubicBezTo>
                    <a:pt x="17668" y="550445"/>
                    <a:pt x="11552" y="547912"/>
                    <a:pt x="7043" y="543402"/>
                  </a:cubicBezTo>
                  <a:cubicBezTo>
                    <a:pt x="2533" y="538893"/>
                    <a:pt x="0" y="532777"/>
                    <a:pt x="0" y="526400"/>
                  </a:cubicBezTo>
                  <a:lnTo>
                    <a:pt x="0" y="24045"/>
                  </a:lnTo>
                  <a:cubicBezTo>
                    <a:pt x="0" y="17668"/>
                    <a:pt x="2533" y="11552"/>
                    <a:pt x="7043" y="7043"/>
                  </a:cubicBezTo>
                  <a:cubicBezTo>
                    <a:pt x="11552" y="2533"/>
                    <a:pt x="17668" y="0"/>
                    <a:pt x="24045" y="0"/>
                  </a:cubicBezTo>
                  <a:close/>
                </a:path>
              </a:pathLst>
            </a:custGeom>
            <a:solidFill>
              <a:srgbClr val="FFFCF0"/>
            </a:solidFill>
          </p:spPr>
        </p:sp>
        <p:sp>
          <p:nvSpPr>
            <p:cNvPr name="TextBox 17" id="17"/>
            <p:cNvSpPr txBox="true"/>
            <p:nvPr/>
          </p:nvSpPr>
          <p:spPr>
            <a:xfrm>
              <a:off x="0" y="-95250"/>
              <a:ext cx="4324730" cy="645695"/>
            </a:xfrm>
            <a:prstGeom prst="rect">
              <a:avLst/>
            </a:prstGeom>
          </p:spPr>
          <p:txBody>
            <a:bodyPr anchor="ctr" rtlCol="false" tIns="50800" lIns="50800" bIns="50800" rIns="50800"/>
            <a:lstStyle/>
            <a:p>
              <a:pPr algn="ctr">
                <a:lnSpc>
                  <a:spcPts val="3246"/>
                </a:lnSpc>
              </a:pPr>
            </a:p>
          </p:txBody>
        </p:sp>
      </p:grpSp>
      <p:sp>
        <p:nvSpPr>
          <p:cNvPr name="TextBox 18" id="18"/>
          <p:cNvSpPr txBox="true"/>
          <p:nvPr/>
        </p:nvSpPr>
        <p:spPr>
          <a:xfrm rot="0">
            <a:off x="1253486" y="8134394"/>
            <a:ext cx="14957420" cy="1298575"/>
          </a:xfrm>
          <a:prstGeom prst="rect">
            <a:avLst/>
          </a:prstGeom>
        </p:spPr>
        <p:txBody>
          <a:bodyPr anchor="t" rtlCol="false" tIns="0" lIns="0" bIns="0" rIns="0">
            <a:spAutoFit/>
          </a:bodyPr>
          <a:lstStyle/>
          <a:p>
            <a:pPr>
              <a:lnSpc>
                <a:spcPts val="3499"/>
              </a:lnSpc>
            </a:pPr>
          </a:p>
          <a:p>
            <a:pPr>
              <a:lnSpc>
                <a:spcPts val="3499"/>
              </a:lnSpc>
            </a:pPr>
            <a:r>
              <a:rPr lang="en-US" sz="2499" spc="154">
                <a:solidFill>
                  <a:srgbClr val="4F320F"/>
                </a:solidFill>
                <a:latin typeface="Sniglet"/>
              </a:rPr>
              <a:t>Proof of the reign of Belshazzar</a:t>
            </a:r>
          </a:p>
          <a:p>
            <a:pPr algn="l" marL="0" indent="0" lvl="0">
              <a:lnSpc>
                <a:spcPts val="3499"/>
              </a:lnSpc>
              <a:spcBef>
                <a:spcPct val="0"/>
              </a:spcBef>
            </a:pPr>
            <a:r>
              <a:rPr lang="en-US" sz="2499" spc="154">
                <a:solidFill>
                  <a:srgbClr val="4F320F"/>
                </a:solidFill>
                <a:latin typeface="Sniglet"/>
              </a:rPr>
              <a:t>Daniel 5</a:t>
            </a:r>
          </a:p>
        </p:txBody>
      </p:sp>
      <p:sp>
        <p:nvSpPr>
          <p:cNvPr name="Freeform 19" id="19"/>
          <p:cNvSpPr/>
          <p:nvPr/>
        </p:nvSpPr>
        <p:spPr>
          <a:xfrm flipH="false" flipV="false" rot="-1091482">
            <a:off x="14914109" y="5478387"/>
            <a:ext cx="4038402" cy="2518495"/>
          </a:xfrm>
          <a:custGeom>
            <a:avLst/>
            <a:gdLst/>
            <a:ahLst/>
            <a:cxnLst/>
            <a:rect r="r" b="b" t="t" l="l"/>
            <a:pathLst>
              <a:path h="2518495" w="4038402">
                <a:moveTo>
                  <a:pt x="0" y="0"/>
                </a:moveTo>
                <a:lnTo>
                  <a:pt x="4038403" y="0"/>
                </a:lnTo>
                <a:lnTo>
                  <a:pt x="4038403" y="2518495"/>
                </a:lnTo>
                <a:lnTo>
                  <a:pt x="0" y="25184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0" id="20"/>
          <p:cNvSpPr txBox="true"/>
          <p:nvPr/>
        </p:nvSpPr>
        <p:spPr>
          <a:xfrm rot="0">
            <a:off x="1261000" y="3925109"/>
            <a:ext cx="15844383" cy="860425"/>
          </a:xfrm>
          <a:prstGeom prst="rect">
            <a:avLst/>
          </a:prstGeom>
        </p:spPr>
        <p:txBody>
          <a:bodyPr anchor="t" rtlCol="false" tIns="0" lIns="0" bIns="0" rIns="0">
            <a:spAutoFit/>
          </a:bodyPr>
          <a:lstStyle/>
          <a:p>
            <a:pPr>
              <a:lnSpc>
                <a:spcPts val="3499"/>
              </a:lnSpc>
            </a:pPr>
            <a:r>
              <a:rPr lang="en-US" sz="2499" spc="154">
                <a:solidFill>
                  <a:srgbClr val="4F320F"/>
                </a:solidFill>
                <a:latin typeface="Sniglet"/>
              </a:rPr>
              <a:t>Pool of Siloam inscription </a:t>
            </a:r>
          </a:p>
          <a:p>
            <a:pPr>
              <a:lnSpc>
                <a:spcPts val="3499"/>
              </a:lnSpc>
              <a:spcBef>
                <a:spcPct val="0"/>
              </a:spcBef>
            </a:pPr>
            <a:r>
              <a:rPr lang="en-US" sz="2499" spc="154">
                <a:solidFill>
                  <a:srgbClr val="4F320F"/>
                </a:solidFill>
                <a:latin typeface="Sniglet"/>
              </a:rPr>
              <a:t>2 Kings 2:20</a:t>
            </a:r>
          </a:p>
        </p:txBody>
      </p:sp>
      <p:sp>
        <p:nvSpPr>
          <p:cNvPr name="TextBox 21" id="21"/>
          <p:cNvSpPr txBox="true"/>
          <p:nvPr/>
        </p:nvSpPr>
        <p:spPr>
          <a:xfrm rot="0">
            <a:off x="1261000" y="3367897"/>
            <a:ext cx="2922786" cy="479425"/>
          </a:xfrm>
          <a:prstGeom prst="rect">
            <a:avLst/>
          </a:prstGeom>
        </p:spPr>
        <p:txBody>
          <a:bodyPr anchor="t" rtlCol="false" tIns="0" lIns="0" bIns="0" rIns="0">
            <a:spAutoFit/>
          </a:bodyPr>
          <a:lstStyle/>
          <a:p>
            <a:pPr>
              <a:lnSpc>
                <a:spcPts val="3499"/>
              </a:lnSpc>
              <a:spcBef>
                <a:spcPct val="0"/>
              </a:spcBef>
            </a:pPr>
            <a:r>
              <a:rPr lang="en-US" sz="2499" spc="154">
                <a:solidFill>
                  <a:srgbClr val="4F320F"/>
                </a:solidFill>
                <a:latin typeface="Funtastic Bold"/>
              </a:rPr>
              <a:t>Hezekiah’s Tunnel</a:t>
            </a:r>
          </a:p>
        </p:txBody>
      </p:sp>
      <p:sp>
        <p:nvSpPr>
          <p:cNvPr name="TextBox 22" id="22"/>
          <p:cNvSpPr txBox="true"/>
          <p:nvPr/>
        </p:nvSpPr>
        <p:spPr>
          <a:xfrm rot="0">
            <a:off x="1261000" y="5625322"/>
            <a:ext cx="2418656" cy="479425"/>
          </a:xfrm>
          <a:prstGeom prst="rect">
            <a:avLst/>
          </a:prstGeom>
        </p:spPr>
        <p:txBody>
          <a:bodyPr anchor="t" rtlCol="false" tIns="0" lIns="0" bIns="0" rIns="0">
            <a:spAutoFit/>
          </a:bodyPr>
          <a:lstStyle/>
          <a:p>
            <a:pPr>
              <a:lnSpc>
                <a:spcPts val="3499"/>
              </a:lnSpc>
              <a:spcBef>
                <a:spcPct val="0"/>
              </a:spcBef>
            </a:pPr>
            <a:r>
              <a:rPr lang="en-US" sz="2499" spc="154">
                <a:solidFill>
                  <a:srgbClr val="4F320F"/>
                </a:solidFill>
                <a:latin typeface="Funtastic Bold"/>
              </a:rPr>
              <a:t>Taylor’s Prism</a:t>
            </a:r>
          </a:p>
        </p:txBody>
      </p:sp>
      <p:sp>
        <p:nvSpPr>
          <p:cNvPr name="TextBox 23" id="23"/>
          <p:cNvSpPr txBox="true"/>
          <p:nvPr/>
        </p:nvSpPr>
        <p:spPr>
          <a:xfrm rot="0">
            <a:off x="1261000" y="7889919"/>
            <a:ext cx="3613547" cy="479425"/>
          </a:xfrm>
          <a:prstGeom prst="rect">
            <a:avLst/>
          </a:prstGeom>
        </p:spPr>
        <p:txBody>
          <a:bodyPr anchor="t" rtlCol="false" tIns="0" lIns="0" bIns="0" rIns="0">
            <a:spAutoFit/>
          </a:bodyPr>
          <a:lstStyle/>
          <a:p>
            <a:pPr>
              <a:lnSpc>
                <a:spcPts val="3499"/>
              </a:lnSpc>
              <a:spcBef>
                <a:spcPct val="0"/>
              </a:spcBef>
            </a:pPr>
            <a:r>
              <a:rPr lang="en-US" sz="2499" spc="154">
                <a:solidFill>
                  <a:srgbClr val="4F320F"/>
                </a:solidFill>
                <a:latin typeface="Funtastic Bold"/>
              </a:rPr>
              <a:t>Nabonidas Inscription</a:t>
            </a:r>
          </a:p>
        </p:txBody>
      </p:sp>
      <p:sp>
        <p:nvSpPr>
          <p:cNvPr name="TextBox 24" id="24"/>
          <p:cNvSpPr txBox="true"/>
          <p:nvPr/>
        </p:nvSpPr>
        <p:spPr>
          <a:xfrm rot="0">
            <a:off x="1535536" y="819150"/>
            <a:ext cx="14921274" cy="1041507"/>
          </a:xfrm>
          <a:prstGeom prst="rect">
            <a:avLst/>
          </a:prstGeom>
        </p:spPr>
        <p:txBody>
          <a:bodyPr anchor="t" rtlCol="false" tIns="0" lIns="0" bIns="0" rIns="0">
            <a:spAutoFit/>
          </a:bodyPr>
          <a:lstStyle/>
          <a:p>
            <a:pPr marL="0" indent="0" lvl="0">
              <a:lnSpc>
                <a:spcPts val="7701"/>
              </a:lnSpc>
              <a:spcBef>
                <a:spcPct val="0"/>
              </a:spcBef>
            </a:pPr>
            <a:r>
              <a:rPr lang="en-US" sz="5501" spc="132">
                <a:solidFill>
                  <a:srgbClr val="AFA25B"/>
                </a:solidFill>
                <a:latin typeface="Funtastic"/>
              </a:rPr>
              <a:t>Biblical artifacts found by Archaeologists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7D510D"/>
        </a:solidFill>
      </p:bgPr>
    </p:bg>
    <p:spTree>
      <p:nvGrpSpPr>
        <p:cNvPr id="1" name=""/>
        <p:cNvGrpSpPr/>
        <p:nvPr/>
      </p:nvGrpSpPr>
      <p:grpSpPr>
        <a:xfrm>
          <a:off x="0" y="0"/>
          <a:ext cx="0" cy="0"/>
          <a:chOff x="0" y="0"/>
          <a:chExt cx="0" cy="0"/>
        </a:xfrm>
      </p:grpSpPr>
      <p:grpSp>
        <p:nvGrpSpPr>
          <p:cNvPr name="Group 2" id="2"/>
          <p:cNvGrpSpPr/>
          <p:nvPr/>
        </p:nvGrpSpPr>
        <p:grpSpPr>
          <a:xfrm rot="0">
            <a:off x="-1516726" y="461320"/>
            <a:ext cx="14651190" cy="9364359"/>
            <a:chOff x="0" y="0"/>
            <a:chExt cx="3577266" cy="2286422"/>
          </a:xfrm>
        </p:grpSpPr>
        <p:sp>
          <p:nvSpPr>
            <p:cNvPr name="Freeform 3" id="3"/>
            <p:cNvSpPr/>
            <p:nvPr/>
          </p:nvSpPr>
          <p:spPr>
            <a:xfrm flipH="false" flipV="false" rot="0">
              <a:off x="0" y="0"/>
              <a:ext cx="3577266" cy="2286422"/>
            </a:xfrm>
            <a:custGeom>
              <a:avLst/>
              <a:gdLst/>
              <a:ahLst/>
              <a:cxnLst/>
              <a:rect r="r" b="b" t="t" l="l"/>
              <a:pathLst>
                <a:path h="2286422" w="3577266">
                  <a:moveTo>
                    <a:pt x="26949" y="0"/>
                  </a:moveTo>
                  <a:lnTo>
                    <a:pt x="3550317" y="0"/>
                  </a:lnTo>
                  <a:cubicBezTo>
                    <a:pt x="3557464" y="0"/>
                    <a:pt x="3564319" y="2839"/>
                    <a:pt x="3569373" y="7893"/>
                  </a:cubicBezTo>
                  <a:cubicBezTo>
                    <a:pt x="3574427" y="12947"/>
                    <a:pt x="3577266" y="19802"/>
                    <a:pt x="3577266" y="26949"/>
                  </a:cubicBezTo>
                  <a:lnTo>
                    <a:pt x="3577266" y="2259473"/>
                  </a:lnTo>
                  <a:cubicBezTo>
                    <a:pt x="3577266" y="2266620"/>
                    <a:pt x="3574427" y="2273475"/>
                    <a:pt x="3569373" y="2278529"/>
                  </a:cubicBezTo>
                  <a:cubicBezTo>
                    <a:pt x="3564319" y="2283583"/>
                    <a:pt x="3557464" y="2286422"/>
                    <a:pt x="3550317" y="2286422"/>
                  </a:cubicBezTo>
                  <a:lnTo>
                    <a:pt x="26949" y="2286422"/>
                  </a:lnTo>
                  <a:cubicBezTo>
                    <a:pt x="19802" y="2286422"/>
                    <a:pt x="12947" y="2283583"/>
                    <a:pt x="7893" y="2278529"/>
                  </a:cubicBezTo>
                  <a:cubicBezTo>
                    <a:pt x="2839" y="2273475"/>
                    <a:pt x="0" y="2266620"/>
                    <a:pt x="0" y="2259473"/>
                  </a:cubicBezTo>
                  <a:lnTo>
                    <a:pt x="0" y="26949"/>
                  </a:lnTo>
                  <a:cubicBezTo>
                    <a:pt x="0" y="19802"/>
                    <a:pt x="2839" y="12947"/>
                    <a:pt x="7893" y="7893"/>
                  </a:cubicBezTo>
                  <a:cubicBezTo>
                    <a:pt x="12947" y="2839"/>
                    <a:pt x="19802" y="0"/>
                    <a:pt x="26949" y="0"/>
                  </a:cubicBezTo>
                  <a:close/>
                </a:path>
              </a:pathLst>
            </a:custGeom>
            <a:solidFill>
              <a:srgbClr val="FFFCF0"/>
            </a:solidFill>
          </p:spPr>
        </p:sp>
        <p:sp>
          <p:nvSpPr>
            <p:cNvPr name="TextBox 4" id="4"/>
            <p:cNvSpPr txBox="true"/>
            <p:nvPr/>
          </p:nvSpPr>
          <p:spPr>
            <a:xfrm>
              <a:off x="0" y="-95250"/>
              <a:ext cx="3577266" cy="2381672"/>
            </a:xfrm>
            <a:prstGeom prst="rect">
              <a:avLst/>
            </a:prstGeom>
          </p:spPr>
          <p:txBody>
            <a:bodyPr anchor="ctr" rtlCol="false" tIns="50800" lIns="50800" bIns="50800" rIns="50800"/>
            <a:lstStyle/>
            <a:p>
              <a:pPr algn="ctr">
                <a:lnSpc>
                  <a:spcPts val="3246"/>
                </a:lnSpc>
              </a:pPr>
            </a:p>
          </p:txBody>
        </p:sp>
      </p:grpSp>
      <p:sp>
        <p:nvSpPr>
          <p:cNvPr name="TextBox 5" id="5"/>
          <p:cNvSpPr txBox="true"/>
          <p:nvPr/>
        </p:nvSpPr>
        <p:spPr>
          <a:xfrm rot="0">
            <a:off x="1028700" y="2780138"/>
            <a:ext cx="10359412" cy="798611"/>
          </a:xfrm>
          <a:prstGeom prst="rect">
            <a:avLst/>
          </a:prstGeom>
        </p:spPr>
        <p:txBody>
          <a:bodyPr anchor="t" rtlCol="false" tIns="0" lIns="0" bIns="0" rIns="0">
            <a:spAutoFit/>
          </a:bodyPr>
          <a:lstStyle/>
          <a:p>
            <a:pPr>
              <a:lnSpc>
                <a:spcPts val="3187"/>
              </a:lnSpc>
            </a:pPr>
            <a:r>
              <a:rPr lang="en-US" sz="2276">
                <a:solidFill>
                  <a:srgbClr val="523405"/>
                </a:solidFill>
                <a:latin typeface="Sniglet"/>
              </a:rPr>
              <a:t>Which King was paying tribute to Israel?</a:t>
            </a:r>
          </a:p>
          <a:p>
            <a:pPr>
              <a:lnSpc>
                <a:spcPts val="3187"/>
              </a:lnSpc>
            </a:pPr>
            <a:r>
              <a:rPr lang="en-US" sz="2276">
                <a:solidFill>
                  <a:srgbClr val="523405"/>
                </a:solidFill>
                <a:latin typeface="Sniglet"/>
              </a:rPr>
              <a:t>What happened?</a:t>
            </a:r>
          </a:p>
        </p:txBody>
      </p:sp>
      <p:sp>
        <p:nvSpPr>
          <p:cNvPr name="Freeform 6" id="6"/>
          <p:cNvSpPr/>
          <p:nvPr/>
        </p:nvSpPr>
        <p:spPr>
          <a:xfrm flipH="false" flipV="false" rot="9698293">
            <a:off x="13661297" y="6533244"/>
            <a:ext cx="7905721" cy="6712676"/>
          </a:xfrm>
          <a:custGeom>
            <a:avLst/>
            <a:gdLst/>
            <a:ahLst/>
            <a:cxnLst/>
            <a:rect r="r" b="b" t="t" l="l"/>
            <a:pathLst>
              <a:path h="6712676" w="7905721">
                <a:moveTo>
                  <a:pt x="0" y="0"/>
                </a:moveTo>
                <a:lnTo>
                  <a:pt x="7905721" y="0"/>
                </a:lnTo>
                <a:lnTo>
                  <a:pt x="7905721" y="6712676"/>
                </a:lnTo>
                <a:lnTo>
                  <a:pt x="0" y="6712676"/>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7" id="7"/>
          <p:cNvSpPr/>
          <p:nvPr/>
        </p:nvSpPr>
        <p:spPr>
          <a:xfrm flipH="false" flipV="false" rot="0">
            <a:off x="17102629" y="8156451"/>
            <a:ext cx="2798454" cy="2722133"/>
          </a:xfrm>
          <a:custGeom>
            <a:avLst/>
            <a:gdLst/>
            <a:ahLst/>
            <a:cxnLst/>
            <a:rect r="r" b="b" t="t" l="l"/>
            <a:pathLst>
              <a:path h="2722133" w="2798454">
                <a:moveTo>
                  <a:pt x="0" y="0"/>
                </a:moveTo>
                <a:lnTo>
                  <a:pt x="2798455" y="0"/>
                </a:lnTo>
                <a:lnTo>
                  <a:pt x="2798455" y="2722133"/>
                </a:lnTo>
                <a:lnTo>
                  <a:pt x="0" y="2722133"/>
                </a:lnTo>
                <a:lnTo>
                  <a:pt x="0" y="0"/>
                </a:lnTo>
                <a:close/>
              </a:path>
            </a:pathLst>
          </a:custGeom>
          <a:blipFill>
            <a:blip r:embed="rId4">
              <a:alphaModFix amt="29000"/>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8" id="8"/>
          <p:cNvSpPr/>
          <p:nvPr/>
        </p:nvSpPr>
        <p:spPr>
          <a:xfrm flipH="false" flipV="false" rot="0">
            <a:off x="16214930" y="-1533417"/>
            <a:ext cx="2798454" cy="2722133"/>
          </a:xfrm>
          <a:custGeom>
            <a:avLst/>
            <a:gdLst/>
            <a:ahLst/>
            <a:cxnLst/>
            <a:rect r="r" b="b" t="t" l="l"/>
            <a:pathLst>
              <a:path h="2722133" w="2798454">
                <a:moveTo>
                  <a:pt x="0" y="0"/>
                </a:moveTo>
                <a:lnTo>
                  <a:pt x="2798455" y="0"/>
                </a:lnTo>
                <a:lnTo>
                  <a:pt x="2798455" y="2722133"/>
                </a:lnTo>
                <a:lnTo>
                  <a:pt x="0" y="2722133"/>
                </a:lnTo>
                <a:lnTo>
                  <a:pt x="0" y="0"/>
                </a:lnTo>
                <a:close/>
              </a:path>
            </a:pathLst>
          </a:custGeom>
          <a:blipFill>
            <a:blip r:embed="rId6">
              <a:alphaModFix amt="29000"/>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9" id="9"/>
          <p:cNvSpPr txBox="true"/>
          <p:nvPr/>
        </p:nvSpPr>
        <p:spPr>
          <a:xfrm rot="0">
            <a:off x="1028700" y="4828788"/>
            <a:ext cx="4984011" cy="2820629"/>
          </a:xfrm>
          <a:prstGeom prst="rect">
            <a:avLst/>
          </a:prstGeom>
        </p:spPr>
        <p:txBody>
          <a:bodyPr anchor="t" rtlCol="false" tIns="0" lIns="0" bIns="0" rIns="0">
            <a:spAutoFit/>
          </a:bodyPr>
          <a:lstStyle/>
          <a:p>
            <a:pPr>
              <a:lnSpc>
                <a:spcPts val="3187"/>
              </a:lnSpc>
            </a:pPr>
            <a:r>
              <a:rPr lang="en-US" sz="2276">
                <a:solidFill>
                  <a:srgbClr val="523405"/>
                </a:solidFill>
                <a:latin typeface="Sniglet"/>
              </a:rPr>
              <a:t>Found in August 1868 in what is now Jordan. </a:t>
            </a:r>
          </a:p>
          <a:p>
            <a:pPr>
              <a:lnSpc>
                <a:spcPts val="3187"/>
              </a:lnSpc>
            </a:pPr>
            <a:r>
              <a:rPr lang="en-US" sz="2276">
                <a:solidFill>
                  <a:srgbClr val="523405"/>
                </a:solidFill>
                <a:latin typeface="Sniglet"/>
              </a:rPr>
              <a:t>Most extensive reference to the Kingdom of Israel outside the BIble.</a:t>
            </a:r>
          </a:p>
          <a:p>
            <a:pPr>
              <a:lnSpc>
                <a:spcPts val="3187"/>
              </a:lnSpc>
            </a:pPr>
            <a:r>
              <a:rPr lang="en-US" sz="2276">
                <a:solidFill>
                  <a:srgbClr val="523405"/>
                </a:solidFill>
                <a:latin typeface="Sniglet"/>
              </a:rPr>
              <a:t>Now housed in the Louvre in Paris.</a:t>
            </a:r>
          </a:p>
          <a:p>
            <a:pPr>
              <a:lnSpc>
                <a:spcPts val="3187"/>
              </a:lnSpc>
            </a:pPr>
            <a:r>
              <a:rPr lang="en-US" sz="2276">
                <a:solidFill>
                  <a:srgbClr val="523405"/>
                </a:solidFill>
                <a:latin typeface="Sniglet"/>
              </a:rPr>
              <a:t>Tells the story from the Moabite perspective. </a:t>
            </a:r>
          </a:p>
        </p:txBody>
      </p:sp>
      <p:sp>
        <p:nvSpPr>
          <p:cNvPr name="Freeform 10" id="10"/>
          <p:cNvSpPr/>
          <p:nvPr/>
        </p:nvSpPr>
        <p:spPr>
          <a:xfrm flipH="false" flipV="false" rot="0">
            <a:off x="11335762" y="2434557"/>
            <a:ext cx="2654405" cy="8021553"/>
          </a:xfrm>
          <a:custGeom>
            <a:avLst/>
            <a:gdLst/>
            <a:ahLst/>
            <a:cxnLst/>
            <a:rect r="r" b="b" t="t" l="l"/>
            <a:pathLst>
              <a:path h="8021553" w="2654405">
                <a:moveTo>
                  <a:pt x="0" y="0"/>
                </a:moveTo>
                <a:lnTo>
                  <a:pt x="2654405" y="0"/>
                </a:lnTo>
                <a:lnTo>
                  <a:pt x="2654405" y="8021553"/>
                </a:lnTo>
                <a:lnTo>
                  <a:pt x="0" y="802155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13996100" y="2330401"/>
            <a:ext cx="3106529" cy="8021553"/>
          </a:xfrm>
          <a:custGeom>
            <a:avLst/>
            <a:gdLst/>
            <a:ahLst/>
            <a:cxnLst/>
            <a:rect r="r" b="b" t="t" l="l"/>
            <a:pathLst>
              <a:path h="8021553" w="3106529">
                <a:moveTo>
                  <a:pt x="0" y="0"/>
                </a:moveTo>
                <a:lnTo>
                  <a:pt x="3106529" y="0"/>
                </a:lnTo>
                <a:lnTo>
                  <a:pt x="3106529" y="8021553"/>
                </a:lnTo>
                <a:lnTo>
                  <a:pt x="0" y="802155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6445166" y="1984399"/>
            <a:ext cx="4881071" cy="7533119"/>
          </a:xfrm>
          <a:custGeom>
            <a:avLst/>
            <a:gdLst/>
            <a:ahLst/>
            <a:cxnLst/>
            <a:rect r="r" b="b" t="t" l="l"/>
            <a:pathLst>
              <a:path h="7533119" w="4881071">
                <a:moveTo>
                  <a:pt x="0" y="0"/>
                </a:moveTo>
                <a:lnTo>
                  <a:pt x="4881071" y="0"/>
                </a:lnTo>
                <a:lnTo>
                  <a:pt x="4881071" y="7533118"/>
                </a:lnTo>
                <a:lnTo>
                  <a:pt x="0" y="7533118"/>
                </a:lnTo>
                <a:lnTo>
                  <a:pt x="0" y="0"/>
                </a:lnTo>
                <a:close/>
              </a:path>
            </a:pathLst>
          </a:custGeom>
          <a:blipFill>
            <a:blip r:embed="rId12"/>
            <a:stretch>
              <a:fillRect l="0" t="0" r="0" b="0"/>
            </a:stretch>
          </a:blipFill>
        </p:spPr>
      </p:sp>
      <p:sp>
        <p:nvSpPr>
          <p:cNvPr name="TextBox 13" id="13"/>
          <p:cNvSpPr txBox="true"/>
          <p:nvPr/>
        </p:nvSpPr>
        <p:spPr>
          <a:xfrm rot="0">
            <a:off x="1028700" y="819150"/>
            <a:ext cx="11662715" cy="1042855"/>
          </a:xfrm>
          <a:prstGeom prst="rect">
            <a:avLst/>
          </a:prstGeom>
        </p:spPr>
        <p:txBody>
          <a:bodyPr anchor="t" rtlCol="false" tIns="0" lIns="0" bIns="0" rIns="0">
            <a:spAutoFit/>
          </a:bodyPr>
          <a:lstStyle/>
          <a:p>
            <a:pPr algn="l" marL="0" indent="0" lvl="0">
              <a:lnSpc>
                <a:spcPts val="7701"/>
              </a:lnSpc>
              <a:spcBef>
                <a:spcPct val="0"/>
              </a:spcBef>
            </a:pPr>
            <a:r>
              <a:rPr lang="en-US" sz="5501" spc="132">
                <a:solidFill>
                  <a:srgbClr val="AFA25B"/>
                </a:solidFill>
                <a:latin typeface="Funtastic"/>
              </a:rPr>
              <a:t>The Moabite Stone</a:t>
            </a:r>
          </a:p>
        </p:txBody>
      </p:sp>
      <p:sp>
        <p:nvSpPr>
          <p:cNvPr name="TextBox 14" id="14"/>
          <p:cNvSpPr txBox="true"/>
          <p:nvPr/>
        </p:nvSpPr>
        <p:spPr>
          <a:xfrm rot="0">
            <a:off x="1028700" y="2034182"/>
            <a:ext cx="5831358" cy="621187"/>
          </a:xfrm>
          <a:prstGeom prst="rect">
            <a:avLst/>
          </a:prstGeom>
        </p:spPr>
        <p:txBody>
          <a:bodyPr anchor="t" rtlCol="false" tIns="0" lIns="0" bIns="0" rIns="0">
            <a:spAutoFit/>
          </a:bodyPr>
          <a:lstStyle/>
          <a:p>
            <a:pPr marL="0" indent="0" lvl="0">
              <a:lnSpc>
                <a:spcPts val="4592"/>
              </a:lnSpc>
              <a:spcBef>
                <a:spcPct val="0"/>
              </a:spcBef>
            </a:pPr>
            <a:r>
              <a:rPr lang="en-US" sz="3280" spc="147">
                <a:solidFill>
                  <a:srgbClr val="523405"/>
                </a:solidFill>
                <a:latin typeface="Funtastic"/>
              </a:rPr>
              <a:t>Read 2 Kings 3:4, 7-27</a:t>
            </a:r>
          </a:p>
        </p:txBody>
      </p:sp>
      <p:sp>
        <p:nvSpPr>
          <p:cNvPr name="TextBox 15" id="15"/>
          <p:cNvSpPr txBox="true"/>
          <p:nvPr/>
        </p:nvSpPr>
        <p:spPr>
          <a:xfrm rot="0">
            <a:off x="1028700" y="4255226"/>
            <a:ext cx="6629503" cy="621187"/>
          </a:xfrm>
          <a:prstGeom prst="rect">
            <a:avLst/>
          </a:prstGeom>
        </p:spPr>
        <p:txBody>
          <a:bodyPr anchor="t" rtlCol="false" tIns="0" lIns="0" bIns="0" rIns="0">
            <a:spAutoFit/>
          </a:bodyPr>
          <a:lstStyle/>
          <a:p>
            <a:pPr marL="0" indent="0" lvl="0">
              <a:lnSpc>
                <a:spcPts val="4592"/>
              </a:lnSpc>
              <a:spcBef>
                <a:spcPct val="0"/>
              </a:spcBef>
            </a:pPr>
            <a:r>
              <a:rPr lang="en-US" sz="3280" spc="147">
                <a:solidFill>
                  <a:srgbClr val="523405"/>
                </a:solidFill>
                <a:latin typeface="Funtastic"/>
              </a:rPr>
              <a:t>The Stone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4F320F"/>
        </a:solidFill>
      </p:bgPr>
    </p:bg>
    <p:spTree>
      <p:nvGrpSpPr>
        <p:cNvPr id="1" name=""/>
        <p:cNvGrpSpPr/>
        <p:nvPr/>
      </p:nvGrpSpPr>
      <p:grpSpPr>
        <a:xfrm>
          <a:off x="0" y="0"/>
          <a:ext cx="0" cy="0"/>
          <a:chOff x="0" y="0"/>
          <a:chExt cx="0" cy="0"/>
        </a:xfrm>
      </p:grpSpPr>
      <p:sp>
        <p:nvSpPr>
          <p:cNvPr name="Freeform 2" id="2"/>
          <p:cNvSpPr/>
          <p:nvPr/>
        </p:nvSpPr>
        <p:spPr>
          <a:xfrm flipH="false" flipV="false" rot="6126922">
            <a:off x="-3137500" y="-2930673"/>
            <a:ext cx="7905721" cy="6712676"/>
          </a:xfrm>
          <a:custGeom>
            <a:avLst/>
            <a:gdLst/>
            <a:ahLst/>
            <a:cxnLst/>
            <a:rect r="r" b="b" t="t" l="l"/>
            <a:pathLst>
              <a:path h="6712676" w="7905721">
                <a:moveTo>
                  <a:pt x="0" y="0"/>
                </a:moveTo>
                <a:lnTo>
                  <a:pt x="7905722" y="0"/>
                </a:lnTo>
                <a:lnTo>
                  <a:pt x="7905722" y="6712676"/>
                </a:lnTo>
                <a:lnTo>
                  <a:pt x="0" y="671267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7279401" y="6237484"/>
            <a:ext cx="2798454" cy="2722133"/>
          </a:xfrm>
          <a:custGeom>
            <a:avLst/>
            <a:gdLst/>
            <a:ahLst/>
            <a:cxnLst/>
            <a:rect r="r" b="b" t="t" l="l"/>
            <a:pathLst>
              <a:path h="2722133" w="2798454">
                <a:moveTo>
                  <a:pt x="0" y="0"/>
                </a:moveTo>
                <a:lnTo>
                  <a:pt x="2798454" y="0"/>
                </a:lnTo>
                <a:lnTo>
                  <a:pt x="2798454" y="2722133"/>
                </a:lnTo>
                <a:lnTo>
                  <a:pt x="0" y="2722133"/>
                </a:lnTo>
                <a:lnTo>
                  <a:pt x="0" y="0"/>
                </a:lnTo>
                <a:close/>
              </a:path>
            </a:pathLst>
          </a:custGeom>
          <a:blipFill>
            <a:blip r:embed="rId4">
              <a:alphaModFix amt="29000"/>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6126922">
            <a:off x="16222280" y="-5248417"/>
            <a:ext cx="7905721" cy="6712676"/>
          </a:xfrm>
          <a:custGeom>
            <a:avLst/>
            <a:gdLst/>
            <a:ahLst/>
            <a:cxnLst/>
            <a:rect r="r" b="b" t="t" l="l"/>
            <a:pathLst>
              <a:path h="6712676" w="7905721">
                <a:moveTo>
                  <a:pt x="0" y="0"/>
                </a:moveTo>
                <a:lnTo>
                  <a:pt x="7905722" y="0"/>
                </a:lnTo>
                <a:lnTo>
                  <a:pt x="7905722" y="6712676"/>
                </a:lnTo>
                <a:lnTo>
                  <a:pt x="0" y="671267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5" id="5"/>
          <p:cNvGrpSpPr/>
          <p:nvPr/>
        </p:nvGrpSpPr>
        <p:grpSpPr>
          <a:xfrm rot="0">
            <a:off x="364502" y="1054840"/>
            <a:ext cx="17603438" cy="10374738"/>
            <a:chOff x="0" y="0"/>
            <a:chExt cx="4298094" cy="2533118"/>
          </a:xfrm>
        </p:grpSpPr>
        <p:sp>
          <p:nvSpPr>
            <p:cNvPr name="Freeform 6" id="6"/>
            <p:cNvSpPr/>
            <p:nvPr/>
          </p:nvSpPr>
          <p:spPr>
            <a:xfrm flipH="false" flipV="false" rot="0">
              <a:off x="0" y="0"/>
              <a:ext cx="4298094" cy="2533118"/>
            </a:xfrm>
            <a:custGeom>
              <a:avLst/>
              <a:gdLst/>
              <a:ahLst/>
              <a:cxnLst/>
              <a:rect r="r" b="b" t="t" l="l"/>
              <a:pathLst>
                <a:path h="2533118" w="4298094">
                  <a:moveTo>
                    <a:pt x="22430" y="0"/>
                  </a:moveTo>
                  <a:lnTo>
                    <a:pt x="4275664" y="0"/>
                  </a:lnTo>
                  <a:cubicBezTo>
                    <a:pt x="4281613" y="0"/>
                    <a:pt x="4287318" y="2363"/>
                    <a:pt x="4291524" y="6569"/>
                  </a:cubicBezTo>
                  <a:cubicBezTo>
                    <a:pt x="4295731" y="10776"/>
                    <a:pt x="4298094" y="16481"/>
                    <a:pt x="4298094" y="22430"/>
                  </a:cubicBezTo>
                  <a:lnTo>
                    <a:pt x="4298094" y="2510689"/>
                  </a:lnTo>
                  <a:cubicBezTo>
                    <a:pt x="4298094" y="2516637"/>
                    <a:pt x="4295731" y="2522343"/>
                    <a:pt x="4291524" y="2526549"/>
                  </a:cubicBezTo>
                  <a:cubicBezTo>
                    <a:pt x="4287318" y="2530755"/>
                    <a:pt x="4281613" y="2533118"/>
                    <a:pt x="4275664" y="2533118"/>
                  </a:cubicBezTo>
                  <a:lnTo>
                    <a:pt x="22430" y="2533118"/>
                  </a:lnTo>
                  <a:cubicBezTo>
                    <a:pt x="16481" y="2533118"/>
                    <a:pt x="10776" y="2530755"/>
                    <a:pt x="6569" y="2526549"/>
                  </a:cubicBezTo>
                  <a:cubicBezTo>
                    <a:pt x="2363" y="2522343"/>
                    <a:pt x="0" y="2516637"/>
                    <a:pt x="0" y="2510689"/>
                  </a:cubicBezTo>
                  <a:lnTo>
                    <a:pt x="0" y="22430"/>
                  </a:lnTo>
                  <a:cubicBezTo>
                    <a:pt x="0" y="16481"/>
                    <a:pt x="2363" y="10776"/>
                    <a:pt x="6569" y="6569"/>
                  </a:cubicBezTo>
                  <a:cubicBezTo>
                    <a:pt x="10776" y="2363"/>
                    <a:pt x="16481" y="0"/>
                    <a:pt x="22430" y="0"/>
                  </a:cubicBezTo>
                  <a:close/>
                </a:path>
              </a:pathLst>
            </a:custGeom>
            <a:solidFill>
              <a:srgbClr val="FFFCF0"/>
            </a:solidFill>
          </p:spPr>
        </p:sp>
        <p:sp>
          <p:nvSpPr>
            <p:cNvPr name="TextBox 7" id="7"/>
            <p:cNvSpPr txBox="true"/>
            <p:nvPr/>
          </p:nvSpPr>
          <p:spPr>
            <a:xfrm>
              <a:off x="0" y="-95250"/>
              <a:ext cx="4298094" cy="2628368"/>
            </a:xfrm>
            <a:prstGeom prst="rect">
              <a:avLst/>
            </a:prstGeom>
          </p:spPr>
          <p:txBody>
            <a:bodyPr anchor="ctr" rtlCol="false" tIns="50800" lIns="50800" bIns="50800" rIns="50800"/>
            <a:lstStyle/>
            <a:p>
              <a:pPr algn="ctr">
                <a:lnSpc>
                  <a:spcPts val="3246"/>
                </a:lnSpc>
              </a:pPr>
            </a:p>
          </p:txBody>
        </p:sp>
      </p:grpSp>
      <p:sp>
        <p:nvSpPr>
          <p:cNvPr name="Freeform 8" id="8"/>
          <p:cNvSpPr/>
          <p:nvPr/>
        </p:nvSpPr>
        <p:spPr>
          <a:xfrm flipH="true" flipV="false" rot="0">
            <a:off x="13623042" y="2535288"/>
            <a:ext cx="3636258" cy="7751712"/>
          </a:xfrm>
          <a:custGeom>
            <a:avLst/>
            <a:gdLst/>
            <a:ahLst/>
            <a:cxnLst/>
            <a:rect r="r" b="b" t="t" l="l"/>
            <a:pathLst>
              <a:path h="7751712" w="3636258">
                <a:moveTo>
                  <a:pt x="3636258" y="0"/>
                </a:moveTo>
                <a:lnTo>
                  <a:pt x="0" y="0"/>
                </a:lnTo>
                <a:lnTo>
                  <a:pt x="0" y="7751712"/>
                </a:lnTo>
                <a:lnTo>
                  <a:pt x="3636258" y="7751712"/>
                </a:lnTo>
                <a:lnTo>
                  <a:pt x="3636258"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2105898" y="-1892746"/>
            <a:ext cx="2798454" cy="2722133"/>
          </a:xfrm>
          <a:custGeom>
            <a:avLst/>
            <a:gdLst/>
            <a:ahLst/>
            <a:cxnLst/>
            <a:rect r="r" b="b" t="t" l="l"/>
            <a:pathLst>
              <a:path h="2722133" w="2798454">
                <a:moveTo>
                  <a:pt x="0" y="0"/>
                </a:moveTo>
                <a:lnTo>
                  <a:pt x="2798454" y="0"/>
                </a:lnTo>
                <a:lnTo>
                  <a:pt x="2798454" y="2722133"/>
                </a:lnTo>
                <a:lnTo>
                  <a:pt x="0" y="2722133"/>
                </a:lnTo>
                <a:lnTo>
                  <a:pt x="0" y="0"/>
                </a:lnTo>
                <a:close/>
              </a:path>
            </a:pathLst>
          </a:custGeom>
          <a:blipFill>
            <a:blip r:embed="rId4">
              <a:alphaModFix amt="29000"/>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0" id="10"/>
          <p:cNvSpPr/>
          <p:nvPr/>
        </p:nvSpPr>
        <p:spPr>
          <a:xfrm flipH="false" flipV="false" rot="0">
            <a:off x="7584337" y="6434691"/>
            <a:ext cx="5931690" cy="3311860"/>
          </a:xfrm>
          <a:custGeom>
            <a:avLst/>
            <a:gdLst/>
            <a:ahLst/>
            <a:cxnLst/>
            <a:rect r="r" b="b" t="t" l="l"/>
            <a:pathLst>
              <a:path h="3311860" w="5931690">
                <a:moveTo>
                  <a:pt x="0" y="0"/>
                </a:moveTo>
                <a:lnTo>
                  <a:pt x="5931690" y="0"/>
                </a:lnTo>
                <a:lnTo>
                  <a:pt x="5931690" y="3311860"/>
                </a:lnTo>
                <a:lnTo>
                  <a:pt x="0" y="3311860"/>
                </a:lnTo>
                <a:lnTo>
                  <a:pt x="0" y="0"/>
                </a:lnTo>
                <a:close/>
              </a:path>
            </a:pathLst>
          </a:custGeom>
          <a:blipFill>
            <a:blip r:embed="rId8"/>
            <a:stretch>
              <a:fillRect l="0" t="0" r="0" b="0"/>
            </a:stretch>
          </a:blipFill>
        </p:spPr>
      </p:sp>
      <p:sp>
        <p:nvSpPr>
          <p:cNvPr name="Freeform 11" id="11"/>
          <p:cNvSpPr/>
          <p:nvPr/>
        </p:nvSpPr>
        <p:spPr>
          <a:xfrm flipH="false" flipV="false" rot="0">
            <a:off x="3911629" y="6310866"/>
            <a:ext cx="3190368" cy="3770435"/>
          </a:xfrm>
          <a:custGeom>
            <a:avLst/>
            <a:gdLst/>
            <a:ahLst/>
            <a:cxnLst/>
            <a:rect r="r" b="b" t="t" l="l"/>
            <a:pathLst>
              <a:path h="3770435" w="3190368">
                <a:moveTo>
                  <a:pt x="0" y="0"/>
                </a:moveTo>
                <a:lnTo>
                  <a:pt x="3190368" y="0"/>
                </a:lnTo>
                <a:lnTo>
                  <a:pt x="3190368" y="3770434"/>
                </a:lnTo>
                <a:lnTo>
                  <a:pt x="0" y="3770434"/>
                </a:lnTo>
                <a:lnTo>
                  <a:pt x="0" y="0"/>
                </a:lnTo>
                <a:close/>
              </a:path>
            </a:pathLst>
          </a:custGeom>
          <a:blipFill>
            <a:blip r:embed="rId9"/>
            <a:stretch>
              <a:fillRect l="0" t="0" r="0" b="0"/>
            </a:stretch>
          </a:blipFill>
        </p:spPr>
      </p:sp>
      <p:sp>
        <p:nvSpPr>
          <p:cNvPr name="TextBox 12" id="12"/>
          <p:cNvSpPr txBox="true"/>
          <p:nvPr/>
        </p:nvSpPr>
        <p:spPr>
          <a:xfrm rot="0">
            <a:off x="1050921" y="3607086"/>
            <a:ext cx="12531945" cy="778201"/>
          </a:xfrm>
          <a:prstGeom prst="rect">
            <a:avLst/>
          </a:prstGeom>
        </p:spPr>
        <p:txBody>
          <a:bodyPr anchor="t" rtlCol="false" tIns="0" lIns="0" bIns="0" rIns="0">
            <a:spAutoFit/>
          </a:bodyPr>
          <a:lstStyle/>
          <a:p>
            <a:pPr>
              <a:lnSpc>
                <a:spcPts val="3140"/>
              </a:lnSpc>
            </a:pPr>
            <a:r>
              <a:rPr lang="en-US" sz="2243">
                <a:solidFill>
                  <a:srgbClr val="523405"/>
                </a:solidFill>
                <a:latin typeface="Sniglet"/>
              </a:rPr>
              <a:t>Many Bible critics thought ivory was not used as a furniture or building material that far back in history. Despite in 1 Kings 10 Solomon had brought ivory to Jerusalem. </a:t>
            </a:r>
          </a:p>
        </p:txBody>
      </p:sp>
      <p:sp>
        <p:nvSpPr>
          <p:cNvPr name="TextBox 13" id="13"/>
          <p:cNvSpPr txBox="true"/>
          <p:nvPr/>
        </p:nvSpPr>
        <p:spPr>
          <a:xfrm rot="0">
            <a:off x="1050921" y="1360767"/>
            <a:ext cx="13297555" cy="1042855"/>
          </a:xfrm>
          <a:prstGeom prst="rect">
            <a:avLst/>
          </a:prstGeom>
        </p:spPr>
        <p:txBody>
          <a:bodyPr anchor="t" rtlCol="false" tIns="0" lIns="0" bIns="0" rIns="0">
            <a:spAutoFit/>
          </a:bodyPr>
          <a:lstStyle/>
          <a:p>
            <a:pPr algn="l" marL="0" indent="0" lvl="0">
              <a:lnSpc>
                <a:spcPts val="7701"/>
              </a:lnSpc>
              <a:spcBef>
                <a:spcPct val="0"/>
              </a:spcBef>
            </a:pPr>
            <a:r>
              <a:rPr lang="en-US" sz="5501" spc="132">
                <a:solidFill>
                  <a:srgbClr val="AFA25B"/>
                </a:solidFill>
                <a:latin typeface="Funtastic"/>
              </a:rPr>
              <a:t>Ahab’s Ivory Palace</a:t>
            </a:r>
          </a:p>
        </p:txBody>
      </p:sp>
      <p:sp>
        <p:nvSpPr>
          <p:cNvPr name="TextBox 14" id="14"/>
          <p:cNvSpPr txBox="true"/>
          <p:nvPr/>
        </p:nvSpPr>
        <p:spPr>
          <a:xfrm rot="0">
            <a:off x="1050921" y="2845655"/>
            <a:ext cx="3940202" cy="623503"/>
          </a:xfrm>
          <a:prstGeom prst="rect">
            <a:avLst/>
          </a:prstGeom>
        </p:spPr>
        <p:txBody>
          <a:bodyPr anchor="t" rtlCol="false" tIns="0" lIns="0" bIns="0" rIns="0">
            <a:spAutoFit/>
          </a:bodyPr>
          <a:lstStyle/>
          <a:p>
            <a:pPr marL="0" indent="0" lvl="0">
              <a:lnSpc>
                <a:spcPts val="4525"/>
              </a:lnSpc>
              <a:spcBef>
                <a:spcPct val="0"/>
              </a:spcBef>
            </a:pPr>
            <a:r>
              <a:rPr lang="en-US" sz="3232" spc="145">
                <a:solidFill>
                  <a:srgbClr val="523405"/>
                </a:solidFill>
                <a:latin typeface="Funtastic"/>
              </a:rPr>
              <a:t>Read 1 Kings 22:39</a:t>
            </a:r>
          </a:p>
        </p:txBody>
      </p:sp>
      <p:sp>
        <p:nvSpPr>
          <p:cNvPr name="TextBox 15" id="15"/>
          <p:cNvSpPr txBox="true"/>
          <p:nvPr/>
        </p:nvSpPr>
        <p:spPr>
          <a:xfrm rot="0">
            <a:off x="1050921" y="4661512"/>
            <a:ext cx="6533416" cy="623503"/>
          </a:xfrm>
          <a:prstGeom prst="rect">
            <a:avLst/>
          </a:prstGeom>
        </p:spPr>
        <p:txBody>
          <a:bodyPr anchor="t" rtlCol="false" tIns="0" lIns="0" bIns="0" rIns="0">
            <a:spAutoFit/>
          </a:bodyPr>
          <a:lstStyle/>
          <a:p>
            <a:pPr marL="0" indent="0" lvl="0">
              <a:lnSpc>
                <a:spcPts val="4525"/>
              </a:lnSpc>
              <a:spcBef>
                <a:spcPct val="0"/>
              </a:spcBef>
            </a:pPr>
            <a:r>
              <a:rPr lang="en-US" sz="3232" spc="145">
                <a:solidFill>
                  <a:srgbClr val="523405"/>
                </a:solidFill>
                <a:latin typeface="Funtastic"/>
              </a:rPr>
              <a:t>What they found?</a:t>
            </a:r>
          </a:p>
        </p:txBody>
      </p:sp>
      <p:sp>
        <p:nvSpPr>
          <p:cNvPr name="TextBox 16" id="16"/>
          <p:cNvSpPr txBox="true"/>
          <p:nvPr/>
        </p:nvSpPr>
        <p:spPr>
          <a:xfrm rot="0">
            <a:off x="1050921" y="5246915"/>
            <a:ext cx="12102153" cy="778201"/>
          </a:xfrm>
          <a:prstGeom prst="rect">
            <a:avLst/>
          </a:prstGeom>
        </p:spPr>
        <p:txBody>
          <a:bodyPr anchor="t" rtlCol="false" tIns="0" lIns="0" bIns="0" rIns="0">
            <a:spAutoFit/>
          </a:bodyPr>
          <a:lstStyle/>
          <a:p>
            <a:pPr>
              <a:lnSpc>
                <a:spcPts val="3140"/>
              </a:lnSpc>
            </a:pPr>
            <a:r>
              <a:rPr lang="en-US" sz="2243">
                <a:solidFill>
                  <a:srgbClr val="523405"/>
                </a:solidFill>
                <a:latin typeface="Sniglet"/>
              </a:rPr>
              <a:t>Over 500 fragments of ivory in the ruins of ancient Samaria- more than 200 were carved. Dated to around 860 BCE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7D510D"/>
        </a:solidFill>
      </p:bgPr>
    </p:bg>
    <p:spTree>
      <p:nvGrpSpPr>
        <p:cNvPr id="1" name=""/>
        <p:cNvGrpSpPr/>
        <p:nvPr/>
      </p:nvGrpSpPr>
      <p:grpSpPr>
        <a:xfrm>
          <a:off x="0" y="0"/>
          <a:ext cx="0" cy="0"/>
          <a:chOff x="0" y="0"/>
          <a:chExt cx="0" cy="0"/>
        </a:xfrm>
      </p:grpSpPr>
      <p:grpSp>
        <p:nvGrpSpPr>
          <p:cNvPr name="Group 2" id="2"/>
          <p:cNvGrpSpPr/>
          <p:nvPr/>
        </p:nvGrpSpPr>
        <p:grpSpPr>
          <a:xfrm rot="0">
            <a:off x="-1516726" y="461320"/>
            <a:ext cx="14651190" cy="9364359"/>
            <a:chOff x="0" y="0"/>
            <a:chExt cx="3577266" cy="2286422"/>
          </a:xfrm>
        </p:grpSpPr>
        <p:sp>
          <p:nvSpPr>
            <p:cNvPr name="Freeform 3" id="3"/>
            <p:cNvSpPr/>
            <p:nvPr/>
          </p:nvSpPr>
          <p:spPr>
            <a:xfrm flipH="false" flipV="false" rot="0">
              <a:off x="0" y="0"/>
              <a:ext cx="3577266" cy="2286422"/>
            </a:xfrm>
            <a:custGeom>
              <a:avLst/>
              <a:gdLst/>
              <a:ahLst/>
              <a:cxnLst/>
              <a:rect r="r" b="b" t="t" l="l"/>
              <a:pathLst>
                <a:path h="2286422" w="3577266">
                  <a:moveTo>
                    <a:pt x="26949" y="0"/>
                  </a:moveTo>
                  <a:lnTo>
                    <a:pt x="3550317" y="0"/>
                  </a:lnTo>
                  <a:cubicBezTo>
                    <a:pt x="3557464" y="0"/>
                    <a:pt x="3564319" y="2839"/>
                    <a:pt x="3569373" y="7893"/>
                  </a:cubicBezTo>
                  <a:cubicBezTo>
                    <a:pt x="3574427" y="12947"/>
                    <a:pt x="3577266" y="19802"/>
                    <a:pt x="3577266" y="26949"/>
                  </a:cubicBezTo>
                  <a:lnTo>
                    <a:pt x="3577266" y="2259473"/>
                  </a:lnTo>
                  <a:cubicBezTo>
                    <a:pt x="3577266" y="2266620"/>
                    <a:pt x="3574427" y="2273475"/>
                    <a:pt x="3569373" y="2278529"/>
                  </a:cubicBezTo>
                  <a:cubicBezTo>
                    <a:pt x="3564319" y="2283583"/>
                    <a:pt x="3557464" y="2286422"/>
                    <a:pt x="3550317" y="2286422"/>
                  </a:cubicBezTo>
                  <a:lnTo>
                    <a:pt x="26949" y="2286422"/>
                  </a:lnTo>
                  <a:cubicBezTo>
                    <a:pt x="19802" y="2286422"/>
                    <a:pt x="12947" y="2283583"/>
                    <a:pt x="7893" y="2278529"/>
                  </a:cubicBezTo>
                  <a:cubicBezTo>
                    <a:pt x="2839" y="2273475"/>
                    <a:pt x="0" y="2266620"/>
                    <a:pt x="0" y="2259473"/>
                  </a:cubicBezTo>
                  <a:lnTo>
                    <a:pt x="0" y="26949"/>
                  </a:lnTo>
                  <a:cubicBezTo>
                    <a:pt x="0" y="19802"/>
                    <a:pt x="2839" y="12947"/>
                    <a:pt x="7893" y="7893"/>
                  </a:cubicBezTo>
                  <a:cubicBezTo>
                    <a:pt x="12947" y="2839"/>
                    <a:pt x="19802" y="0"/>
                    <a:pt x="26949" y="0"/>
                  </a:cubicBezTo>
                  <a:close/>
                </a:path>
              </a:pathLst>
            </a:custGeom>
            <a:solidFill>
              <a:srgbClr val="FFFCF0"/>
            </a:solidFill>
          </p:spPr>
        </p:sp>
        <p:sp>
          <p:nvSpPr>
            <p:cNvPr name="TextBox 4" id="4"/>
            <p:cNvSpPr txBox="true"/>
            <p:nvPr/>
          </p:nvSpPr>
          <p:spPr>
            <a:xfrm>
              <a:off x="0" y="-95250"/>
              <a:ext cx="3577266" cy="2381672"/>
            </a:xfrm>
            <a:prstGeom prst="rect">
              <a:avLst/>
            </a:prstGeom>
          </p:spPr>
          <p:txBody>
            <a:bodyPr anchor="ctr" rtlCol="false" tIns="50800" lIns="50800" bIns="50800" rIns="50800"/>
            <a:lstStyle/>
            <a:p>
              <a:pPr algn="ctr">
                <a:lnSpc>
                  <a:spcPts val="3246"/>
                </a:lnSpc>
              </a:pPr>
            </a:p>
          </p:txBody>
        </p:sp>
      </p:grpSp>
      <p:sp>
        <p:nvSpPr>
          <p:cNvPr name="Freeform 5" id="5"/>
          <p:cNvSpPr/>
          <p:nvPr/>
        </p:nvSpPr>
        <p:spPr>
          <a:xfrm flipH="false" flipV="false" rot="9698293">
            <a:off x="13661297" y="6533244"/>
            <a:ext cx="7905721" cy="6712676"/>
          </a:xfrm>
          <a:custGeom>
            <a:avLst/>
            <a:gdLst/>
            <a:ahLst/>
            <a:cxnLst/>
            <a:rect r="r" b="b" t="t" l="l"/>
            <a:pathLst>
              <a:path h="6712676" w="7905721">
                <a:moveTo>
                  <a:pt x="0" y="0"/>
                </a:moveTo>
                <a:lnTo>
                  <a:pt x="7905721" y="0"/>
                </a:lnTo>
                <a:lnTo>
                  <a:pt x="7905721" y="6712676"/>
                </a:lnTo>
                <a:lnTo>
                  <a:pt x="0" y="6712676"/>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6" id="6"/>
          <p:cNvSpPr/>
          <p:nvPr/>
        </p:nvSpPr>
        <p:spPr>
          <a:xfrm flipH="false" flipV="false" rot="0">
            <a:off x="17102629" y="8156451"/>
            <a:ext cx="2798454" cy="2722133"/>
          </a:xfrm>
          <a:custGeom>
            <a:avLst/>
            <a:gdLst/>
            <a:ahLst/>
            <a:cxnLst/>
            <a:rect r="r" b="b" t="t" l="l"/>
            <a:pathLst>
              <a:path h="2722133" w="2798454">
                <a:moveTo>
                  <a:pt x="0" y="0"/>
                </a:moveTo>
                <a:lnTo>
                  <a:pt x="2798455" y="0"/>
                </a:lnTo>
                <a:lnTo>
                  <a:pt x="2798455" y="2722133"/>
                </a:lnTo>
                <a:lnTo>
                  <a:pt x="0" y="2722133"/>
                </a:lnTo>
                <a:lnTo>
                  <a:pt x="0" y="0"/>
                </a:lnTo>
                <a:close/>
              </a:path>
            </a:pathLst>
          </a:custGeom>
          <a:blipFill>
            <a:blip r:embed="rId4">
              <a:alphaModFix amt="29000"/>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7" id="7"/>
          <p:cNvSpPr/>
          <p:nvPr/>
        </p:nvSpPr>
        <p:spPr>
          <a:xfrm flipH="false" flipV="false" rot="0">
            <a:off x="16214930" y="-1533417"/>
            <a:ext cx="2798454" cy="2722133"/>
          </a:xfrm>
          <a:custGeom>
            <a:avLst/>
            <a:gdLst/>
            <a:ahLst/>
            <a:cxnLst/>
            <a:rect r="r" b="b" t="t" l="l"/>
            <a:pathLst>
              <a:path h="2722133" w="2798454">
                <a:moveTo>
                  <a:pt x="0" y="0"/>
                </a:moveTo>
                <a:lnTo>
                  <a:pt x="2798455" y="0"/>
                </a:lnTo>
                <a:lnTo>
                  <a:pt x="2798455" y="2722133"/>
                </a:lnTo>
                <a:lnTo>
                  <a:pt x="0" y="2722133"/>
                </a:lnTo>
                <a:lnTo>
                  <a:pt x="0" y="0"/>
                </a:lnTo>
                <a:close/>
              </a:path>
            </a:pathLst>
          </a:custGeom>
          <a:blipFill>
            <a:blip r:embed="rId6">
              <a:alphaModFix amt="29000"/>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8" id="8"/>
          <p:cNvSpPr/>
          <p:nvPr/>
        </p:nvSpPr>
        <p:spPr>
          <a:xfrm flipH="false" flipV="false" rot="0">
            <a:off x="11335762" y="2434557"/>
            <a:ext cx="2654405" cy="8021553"/>
          </a:xfrm>
          <a:custGeom>
            <a:avLst/>
            <a:gdLst/>
            <a:ahLst/>
            <a:cxnLst/>
            <a:rect r="r" b="b" t="t" l="l"/>
            <a:pathLst>
              <a:path h="8021553" w="2654405">
                <a:moveTo>
                  <a:pt x="0" y="0"/>
                </a:moveTo>
                <a:lnTo>
                  <a:pt x="2654405" y="0"/>
                </a:lnTo>
                <a:lnTo>
                  <a:pt x="2654405" y="8021553"/>
                </a:lnTo>
                <a:lnTo>
                  <a:pt x="0" y="802155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3996100" y="2330401"/>
            <a:ext cx="3106529" cy="8021553"/>
          </a:xfrm>
          <a:custGeom>
            <a:avLst/>
            <a:gdLst/>
            <a:ahLst/>
            <a:cxnLst/>
            <a:rect r="r" b="b" t="t" l="l"/>
            <a:pathLst>
              <a:path h="8021553" w="3106529">
                <a:moveTo>
                  <a:pt x="0" y="0"/>
                </a:moveTo>
                <a:lnTo>
                  <a:pt x="3106529" y="0"/>
                </a:lnTo>
                <a:lnTo>
                  <a:pt x="3106529" y="8021553"/>
                </a:lnTo>
                <a:lnTo>
                  <a:pt x="0" y="802155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6860058" y="2300120"/>
            <a:ext cx="4623376" cy="6958180"/>
          </a:xfrm>
          <a:custGeom>
            <a:avLst/>
            <a:gdLst/>
            <a:ahLst/>
            <a:cxnLst/>
            <a:rect r="r" b="b" t="t" l="l"/>
            <a:pathLst>
              <a:path h="6958180" w="4623376">
                <a:moveTo>
                  <a:pt x="0" y="0"/>
                </a:moveTo>
                <a:lnTo>
                  <a:pt x="4623375" y="0"/>
                </a:lnTo>
                <a:lnTo>
                  <a:pt x="4623375" y="6958180"/>
                </a:lnTo>
                <a:lnTo>
                  <a:pt x="0" y="6958180"/>
                </a:lnTo>
                <a:lnTo>
                  <a:pt x="0" y="0"/>
                </a:lnTo>
                <a:close/>
              </a:path>
            </a:pathLst>
          </a:custGeom>
          <a:blipFill>
            <a:blip r:embed="rId12"/>
            <a:stretch>
              <a:fillRect l="0" t="0" r="0" b="0"/>
            </a:stretch>
          </a:blipFill>
        </p:spPr>
      </p:sp>
      <p:sp>
        <p:nvSpPr>
          <p:cNvPr name="Freeform 11" id="11"/>
          <p:cNvSpPr/>
          <p:nvPr/>
        </p:nvSpPr>
        <p:spPr>
          <a:xfrm flipH="false" flipV="false" rot="0">
            <a:off x="10569187" y="6445334"/>
            <a:ext cx="7044971" cy="3281782"/>
          </a:xfrm>
          <a:custGeom>
            <a:avLst/>
            <a:gdLst/>
            <a:ahLst/>
            <a:cxnLst/>
            <a:rect r="r" b="b" t="t" l="l"/>
            <a:pathLst>
              <a:path h="3281782" w="7044971">
                <a:moveTo>
                  <a:pt x="0" y="0"/>
                </a:moveTo>
                <a:lnTo>
                  <a:pt x="7044970" y="0"/>
                </a:lnTo>
                <a:lnTo>
                  <a:pt x="7044970" y="3281782"/>
                </a:lnTo>
                <a:lnTo>
                  <a:pt x="0" y="3281782"/>
                </a:lnTo>
                <a:lnTo>
                  <a:pt x="0" y="0"/>
                </a:lnTo>
                <a:close/>
              </a:path>
            </a:pathLst>
          </a:custGeom>
          <a:blipFill>
            <a:blip r:embed="rId13"/>
            <a:stretch>
              <a:fillRect l="0" t="0" r="0" b="0"/>
            </a:stretch>
          </a:blipFill>
        </p:spPr>
      </p:sp>
      <p:sp>
        <p:nvSpPr>
          <p:cNvPr name="TextBox 12" id="12"/>
          <p:cNvSpPr txBox="true"/>
          <p:nvPr/>
        </p:nvSpPr>
        <p:spPr>
          <a:xfrm rot="0">
            <a:off x="1028700" y="2780138"/>
            <a:ext cx="5658571" cy="2820629"/>
          </a:xfrm>
          <a:prstGeom prst="rect">
            <a:avLst/>
          </a:prstGeom>
        </p:spPr>
        <p:txBody>
          <a:bodyPr anchor="t" rtlCol="false" tIns="0" lIns="0" bIns="0" rIns="0">
            <a:spAutoFit/>
          </a:bodyPr>
          <a:lstStyle/>
          <a:p>
            <a:pPr>
              <a:lnSpc>
                <a:spcPts val="3187"/>
              </a:lnSpc>
            </a:pPr>
            <a:r>
              <a:rPr lang="en-US" sz="2276">
                <a:solidFill>
                  <a:srgbClr val="523405"/>
                </a:solidFill>
                <a:latin typeface="Sniglet"/>
              </a:rPr>
              <a:t> The Obelisk shows Jehu bowing in submission to Shalmaneser and other Israelites paying tribute.</a:t>
            </a:r>
          </a:p>
          <a:p>
            <a:pPr>
              <a:lnSpc>
                <a:spcPts val="3187"/>
              </a:lnSpc>
            </a:pPr>
          </a:p>
          <a:p>
            <a:pPr>
              <a:lnSpc>
                <a:spcPts val="3187"/>
              </a:lnSpc>
            </a:pPr>
            <a:r>
              <a:rPr lang="en-US" sz="2276">
                <a:solidFill>
                  <a:srgbClr val="523405"/>
                </a:solidFill>
                <a:latin typeface="Sniglet"/>
              </a:rPr>
              <a:t>Also includes images of Ahab fighting agasint Shalmaneser at the battle of Karkar. </a:t>
            </a:r>
          </a:p>
        </p:txBody>
      </p:sp>
      <p:sp>
        <p:nvSpPr>
          <p:cNvPr name="TextBox 13" id="13"/>
          <p:cNvSpPr txBox="true"/>
          <p:nvPr/>
        </p:nvSpPr>
        <p:spPr>
          <a:xfrm rot="0">
            <a:off x="1028700" y="6696889"/>
            <a:ext cx="4984011" cy="1203014"/>
          </a:xfrm>
          <a:prstGeom prst="rect">
            <a:avLst/>
          </a:prstGeom>
        </p:spPr>
        <p:txBody>
          <a:bodyPr anchor="t" rtlCol="false" tIns="0" lIns="0" bIns="0" rIns="0">
            <a:spAutoFit/>
          </a:bodyPr>
          <a:lstStyle/>
          <a:p>
            <a:pPr>
              <a:lnSpc>
                <a:spcPts val="3187"/>
              </a:lnSpc>
            </a:pPr>
            <a:r>
              <a:rPr lang="en-US" sz="2276">
                <a:solidFill>
                  <a:srgbClr val="523405"/>
                </a:solidFill>
                <a:latin typeface="Sniglet"/>
              </a:rPr>
              <a:t>Both the events on the Obelisk aren’t mentioned in the Bible- but it provides proof that these people existed. </a:t>
            </a:r>
          </a:p>
        </p:txBody>
      </p:sp>
      <p:sp>
        <p:nvSpPr>
          <p:cNvPr name="TextBox 14" id="14"/>
          <p:cNvSpPr txBox="true"/>
          <p:nvPr/>
        </p:nvSpPr>
        <p:spPr>
          <a:xfrm rot="0">
            <a:off x="1028700" y="819150"/>
            <a:ext cx="11662715" cy="1042855"/>
          </a:xfrm>
          <a:prstGeom prst="rect">
            <a:avLst/>
          </a:prstGeom>
        </p:spPr>
        <p:txBody>
          <a:bodyPr anchor="t" rtlCol="false" tIns="0" lIns="0" bIns="0" rIns="0">
            <a:spAutoFit/>
          </a:bodyPr>
          <a:lstStyle/>
          <a:p>
            <a:pPr algn="l" marL="0" indent="0" lvl="0">
              <a:lnSpc>
                <a:spcPts val="7701"/>
              </a:lnSpc>
              <a:spcBef>
                <a:spcPct val="0"/>
              </a:spcBef>
            </a:pPr>
            <a:r>
              <a:rPr lang="en-US" sz="5501" spc="132">
                <a:solidFill>
                  <a:srgbClr val="AFA25B"/>
                </a:solidFill>
                <a:latin typeface="Funtastic"/>
              </a:rPr>
              <a:t>The Black Obelisk of Assyria</a:t>
            </a:r>
          </a:p>
        </p:txBody>
      </p:sp>
      <p:sp>
        <p:nvSpPr>
          <p:cNvPr name="TextBox 15" id="15"/>
          <p:cNvSpPr txBox="true"/>
          <p:nvPr/>
        </p:nvSpPr>
        <p:spPr>
          <a:xfrm rot="0">
            <a:off x="1028700" y="2034182"/>
            <a:ext cx="5831358" cy="621187"/>
          </a:xfrm>
          <a:prstGeom prst="rect">
            <a:avLst/>
          </a:prstGeom>
        </p:spPr>
        <p:txBody>
          <a:bodyPr anchor="t" rtlCol="false" tIns="0" lIns="0" bIns="0" rIns="0">
            <a:spAutoFit/>
          </a:bodyPr>
          <a:lstStyle/>
          <a:p>
            <a:pPr marL="0" indent="0" lvl="0">
              <a:lnSpc>
                <a:spcPts val="4592"/>
              </a:lnSpc>
              <a:spcBef>
                <a:spcPct val="0"/>
              </a:spcBef>
            </a:pPr>
            <a:r>
              <a:rPr lang="en-US" sz="3280" spc="147">
                <a:solidFill>
                  <a:srgbClr val="523405"/>
                </a:solidFill>
                <a:latin typeface="Funtastic"/>
              </a:rPr>
              <a:t> King Shalmaneser</a:t>
            </a:r>
          </a:p>
        </p:txBody>
      </p:sp>
      <p:sp>
        <p:nvSpPr>
          <p:cNvPr name="TextBox 16" id="16"/>
          <p:cNvSpPr txBox="true"/>
          <p:nvPr/>
        </p:nvSpPr>
        <p:spPr>
          <a:xfrm rot="0">
            <a:off x="1028700" y="5968672"/>
            <a:ext cx="6629503" cy="621187"/>
          </a:xfrm>
          <a:prstGeom prst="rect">
            <a:avLst/>
          </a:prstGeom>
        </p:spPr>
        <p:txBody>
          <a:bodyPr anchor="t" rtlCol="false" tIns="0" lIns="0" bIns="0" rIns="0">
            <a:spAutoFit/>
          </a:bodyPr>
          <a:lstStyle/>
          <a:p>
            <a:pPr marL="0" indent="0" lvl="0">
              <a:lnSpc>
                <a:spcPts val="4592"/>
              </a:lnSpc>
              <a:spcBef>
                <a:spcPct val="0"/>
              </a:spcBef>
            </a:pPr>
            <a:r>
              <a:rPr lang="en-US" sz="3280" spc="147">
                <a:solidFill>
                  <a:srgbClr val="523405"/>
                </a:solidFill>
                <a:latin typeface="Funtastic"/>
              </a:rPr>
              <a:t>Not in the Bible?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4F320F"/>
        </a:solidFill>
      </p:bgPr>
    </p:bg>
    <p:spTree>
      <p:nvGrpSpPr>
        <p:cNvPr id="1" name=""/>
        <p:cNvGrpSpPr/>
        <p:nvPr/>
      </p:nvGrpSpPr>
      <p:grpSpPr>
        <a:xfrm>
          <a:off x="0" y="0"/>
          <a:ext cx="0" cy="0"/>
          <a:chOff x="0" y="0"/>
          <a:chExt cx="0" cy="0"/>
        </a:xfrm>
      </p:grpSpPr>
      <p:sp>
        <p:nvSpPr>
          <p:cNvPr name="Freeform 2" id="2"/>
          <p:cNvSpPr/>
          <p:nvPr/>
        </p:nvSpPr>
        <p:spPr>
          <a:xfrm flipH="false" flipV="false" rot="6126922">
            <a:off x="-3137500" y="-2930673"/>
            <a:ext cx="7905721" cy="6712676"/>
          </a:xfrm>
          <a:custGeom>
            <a:avLst/>
            <a:gdLst/>
            <a:ahLst/>
            <a:cxnLst/>
            <a:rect r="r" b="b" t="t" l="l"/>
            <a:pathLst>
              <a:path h="6712676" w="7905721">
                <a:moveTo>
                  <a:pt x="0" y="0"/>
                </a:moveTo>
                <a:lnTo>
                  <a:pt x="7905722" y="0"/>
                </a:lnTo>
                <a:lnTo>
                  <a:pt x="7905722" y="6712676"/>
                </a:lnTo>
                <a:lnTo>
                  <a:pt x="0" y="671267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17279401" y="6237484"/>
            <a:ext cx="2798454" cy="2722133"/>
          </a:xfrm>
          <a:custGeom>
            <a:avLst/>
            <a:gdLst/>
            <a:ahLst/>
            <a:cxnLst/>
            <a:rect r="r" b="b" t="t" l="l"/>
            <a:pathLst>
              <a:path h="2722133" w="2798454">
                <a:moveTo>
                  <a:pt x="0" y="0"/>
                </a:moveTo>
                <a:lnTo>
                  <a:pt x="2798454" y="0"/>
                </a:lnTo>
                <a:lnTo>
                  <a:pt x="2798454" y="2722133"/>
                </a:lnTo>
                <a:lnTo>
                  <a:pt x="0" y="2722133"/>
                </a:lnTo>
                <a:lnTo>
                  <a:pt x="0" y="0"/>
                </a:lnTo>
                <a:close/>
              </a:path>
            </a:pathLst>
          </a:custGeom>
          <a:blipFill>
            <a:blip r:embed="rId4">
              <a:alphaModFix amt="29000"/>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6126922">
            <a:off x="16222280" y="-5248417"/>
            <a:ext cx="7905721" cy="6712676"/>
          </a:xfrm>
          <a:custGeom>
            <a:avLst/>
            <a:gdLst/>
            <a:ahLst/>
            <a:cxnLst/>
            <a:rect r="r" b="b" t="t" l="l"/>
            <a:pathLst>
              <a:path h="6712676" w="7905721">
                <a:moveTo>
                  <a:pt x="0" y="0"/>
                </a:moveTo>
                <a:lnTo>
                  <a:pt x="7905722" y="0"/>
                </a:lnTo>
                <a:lnTo>
                  <a:pt x="7905722" y="6712676"/>
                </a:lnTo>
                <a:lnTo>
                  <a:pt x="0" y="671267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5" id="5"/>
          <p:cNvGrpSpPr/>
          <p:nvPr/>
        </p:nvGrpSpPr>
        <p:grpSpPr>
          <a:xfrm rot="0">
            <a:off x="364502" y="1054840"/>
            <a:ext cx="17603438" cy="10374738"/>
            <a:chOff x="0" y="0"/>
            <a:chExt cx="4298094" cy="2533118"/>
          </a:xfrm>
        </p:grpSpPr>
        <p:sp>
          <p:nvSpPr>
            <p:cNvPr name="Freeform 6" id="6"/>
            <p:cNvSpPr/>
            <p:nvPr/>
          </p:nvSpPr>
          <p:spPr>
            <a:xfrm flipH="false" flipV="false" rot="0">
              <a:off x="0" y="0"/>
              <a:ext cx="4298094" cy="2533118"/>
            </a:xfrm>
            <a:custGeom>
              <a:avLst/>
              <a:gdLst/>
              <a:ahLst/>
              <a:cxnLst/>
              <a:rect r="r" b="b" t="t" l="l"/>
              <a:pathLst>
                <a:path h="2533118" w="4298094">
                  <a:moveTo>
                    <a:pt x="22430" y="0"/>
                  </a:moveTo>
                  <a:lnTo>
                    <a:pt x="4275664" y="0"/>
                  </a:lnTo>
                  <a:cubicBezTo>
                    <a:pt x="4281613" y="0"/>
                    <a:pt x="4287318" y="2363"/>
                    <a:pt x="4291524" y="6569"/>
                  </a:cubicBezTo>
                  <a:cubicBezTo>
                    <a:pt x="4295731" y="10776"/>
                    <a:pt x="4298094" y="16481"/>
                    <a:pt x="4298094" y="22430"/>
                  </a:cubicBezTo>
                  <a:lnTo>
                    <a:pt x="4298094" y="2510689"/>
                  </a:lnTo>
                  <a:cubicBezTo>
                    <a:pt x="4298094" y="2516637"/>
                    <a:pt x="4295731" y="2522343"/>
                    <a:pt x="4291524" y="2526549"/>
                  </a:cubicBezTo>
                  <a:cubicBezTo>
                    <a:pt x="4287318" y="2530755"/>
                    <a:pt x="4281613" y="2533118"/>
                    <a:pt x="4275664" y="2533118"/>
                  </a:cubicBezTo>
                  <a:lnTo>
                    <a:pt x="22430" y="2533118"/>
                  </a:lnTo>
                  <a:cubicBezTo>
                    <a:pt x="16481" y="2533118"/>
                    <a:pt x="10776" y="2530755"/>
                    <a:pt x="6569" y="2526549"/>
                  </a:cubicBezTo>
                  <a:cubicBezTo>
                    <a:pt x="2363" y="2522343"/>
                    <a:pt x="0" y="2516637"/>
                    <a:pt x="0" y="2510689"/>
                  </a:cubicBezTo>
                  <a:lnTo>
                    <a:pt x="0" y="22430"/>
                  </a:lnTo>
                  <a:cubicBezTo>
                    <a:pt x="0" y="16481"/>
                    <a:pt x="2363" y="10776"/>
                    <a:pt x="6569" y="6569"/>
                  </a:cubicBezTo>
                  <a:cubicBezTo>
                    <a:pt x="10776" y="2363"/>
                    <a:pt x="16481" y="0"/>
                    <a:pt x="22430" y="0"/>
                  </a:cubicBezTo>
                  <a:close/>
                </a:path>
              </a:pathLst>
            </a:custGeom>
            <a:solidFill>
              <a:srgbClr val="FFFCF0"/>
            </a:solidFill>
          </p:spPr>
        </p:sp>
        <p:sp>
          <p:nvSpPr>
            <p:cNvPr name="TextBox 7" id="7"/>
            <p:cNvSpPr txBox="true"/>
            <p:nvPr/>
          </p:nvSpPr>
          <p:spPr>
            <a:xfrm>
              <a:off x="0" y="-95250"/>
              <a:ext cx="4298094" cy="2628368"/>
            </a:xfrm>
            <a:prstGeom prst="rect">
              <a:avLst/>
            </a:prstGeom>
          </p:spPr>
          <p:txBody>
            <a:bodyPr anchor="ctr" rtlCol="false" tIns="50800" lIns="50800" bIns="50800" rIns="50800"/>
            <a:lstStyle/>
            <a:p>
              <a:pPr algn="ctr">
                <a:lnSpc>
                  <a:spcPts val="3246"/>
                </a:lnSpc>
              </a:pPr>
            </a:p>
          </p:txBody>
        </p:sp>
      </p:grpSp>
      <p:sp>
        <p:nvSpPr>
          <p:cNvPr name="Freeform 8" id="8"/>
          <p:cNvSpPr/>
          <p:nvPr/>
        </p:nvSpPr>
        <p:spPr>
          <a:xfrm flipH="true" flipV="false" rot="0">
            <a:off x="13623042" y="2535288"/>
            <a:ext cx="3636258" cy="7751712"/>
          </a:xfrm>
          <a:custGeom>
            <a:avLst/>
            <a:gdLst/>
            <a:ahLst/>
            <a:cxnLst/>
            <a:rect r="r" b="b" t="t" l="l"/>
            <a:pathLst>
              <a:path h="7751712" w="3636258">
                <a:moveTo>
                  <a:pt x="3636258" y="0"/>
                </a:moveTo>
                <a:lnTo>
                  <a:pt x="0" y="0"/>
                </a:lnTo>
                <a:lnTo>
                  <a:pt x="0" y="7751712"/>
                </a:lnTo>
                <a:lnTo>
                  <a:pt x="3636258" y="7751712"/>
                </a:lnTo>
                <a:lnTo>
                  <a:pt x="3636258"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2105898" y="-1892746"/>
            <a:ext cx="2798454" cy="2722133"/>
          </a:xfrm>
          <a:custGeom>
            <a:avLst/>
            <a:gdLst/>
            <a:ahLst/>
            <a:cxnLst/>
            <a:rect r="r" b="b" t="t" l="l"/>
            <a:pathLst>
              <a:path h="2722133" w="2798454">
                <a:moveTo>
                  <a:pt x="0" y="0"/>
                </a:moveTo>
                <a:lnTo>
                  <a:pt x="2798454" y="0"/>
                </a:lnTo>
                <a:lnTo>
                  <a:pt x="2798454" y="2722133"/>
                </a:lnTo>
                <a:lnTo>
                  <a:pt x="0" y="2722133"/>
                </a:lnTo>
                <a:lnTo>
                  <a:pt x="0" y="0"/>
                </a:lnTo>
                <a:close/>
              </a:path>
            </a:pathLst>
          </a:custGeom>
          <a:blipFill>
            <a:blip r:embed="rId4">
              <a:alphaModFix amt="29000"/>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0" id="10"/>
          <p:cNvSpPr/>
          <p:nvPr/>
        </p:nvSpPr>
        <p:spPr>
          <a:xfrm flipH="false" flipV="false" rot="0">
            <a:off x="1678344" y="5286458"/>
            <a:ext cx="11474730" cy="4722391"/>
          </a:xfrm>
          <a:custGeom>
            <a:avLst/>
            <a:gdLst/>
            <a:ahLst/>
            <a:cxnLst/>
            <a:rect r="r" b="b" t="t" l="l"/>
            <a:pathLst>
              <a:path h="4722391" w="11474730">
                <a:moveTo>
                  <a:pt x="0" y="0"/>
                </a:moveTo>
                <a:lnTo>
                  <a:pt x="11474729" y="0"/>
                </a:lnTo>
                <a:lnTo>
                  <a:pt x="11474729" y="4722391"/>
                </a:lnTo>
                <a:lnTo>
                  <a:pt x="0" y="4722391"/>
                </a:lnTo>
                <a:lnTo>
                  <a:pt x="0" y="0"/>
                </a:lnTo>
                <a:close/>
              </a:path>
            </a:pathLst>
          </a:custGeom>
          <a:blipFill>
            <a:blip r:embed="rId8"/>
            <a:stretch>
              <a:fillRect l="0" t="0" r="0" b="0"/>
            </a:stretch>
          </a:blipFill>
        </p:spPr>
      </p:sp>
      <p:sp>
        <p:nvSpPr>
          <p:cNvPr name="TextBox 11" id="11"/>
          <p:cNvSpPr txBox="true"/>
          <p:nvPr/>
        </p:nvSpPr>
        <p:spPr>
          <a:xfrm rot="0">
            <a:off x="1050921" y="3607086"/>
            <a:ext cx="12531945" cy="379659"/>
          </a:xfrm>
          <a:prstGeom prst="rect">
            <a:avLst/>
          </a:prstGeom>
        </p:spPr>
        <p:txBody>
          <a:bodyPr anchor="t" rtlCol="false" tIns="0" lIns="0" bIns="0" rIns="0">
            <a:spAutoFit/>
          </a:bodyPr>
          <a:lstStyle/>
          <a:p>
            <a:pPr>
              <a:lnSpc>
                <a:spcPts val="3140"/>
              </a:lnSpc>
            </a:pPr>
            <a:r>
              <a:rPr lang="en-US" sz="2243">
                <a:solidFill>
                  <a:srgbClr val="523405"/>
                </a:solidFill>
                <a:latin typeface="Sniglet"/>
              </a:rPr>
              <a:t>Before 1880 there was no physical evidence to support the pool or the tunnel.</a:t>
            </a:r>
          </a:p>
        </p:txBody>
      </p:sp>
      <p:sp>
        <p:nvSpPr>
          <p:cNvPr name="TextBox 12" id="12"/>
          <p:cNvSpPr txBox="true"/>
          <p:nvPr/>
        </p:nvSpPr>
        <p:spPr>
          <a:xfrm rot="0">
            <a:off x="1050921" y="1360767"/>
            <a:ext cx="13297555" cy="1042855"/>
          </a:xfrm>
          <a:prstGeom prst="rect">
            <a:avLst/>
          </a:prstGeom>
        </p:spPr>
        <p:txBody>
          <a:bodyPr anchor="t" rtlCol="false" tIns="0" lIns="0" bIns="0" rIns="0">
            <a:spAutoFit/>
          </a:bodyPr>
          <a:lstStyle/>
          <a:p>
            <a:pPr algn="l" marL="0" indent="0" lvl="0">
              <a:lnSpc>
                <a:spcPts val="7701"/>
              </a:lnSpc>
              <a:spcBef>
                <a:spcPct val="0"/>
              </a:spcBef>
            </a:pPr>
            <a:r>
              <a:rPr lang="en-US" sz="5501" spc="132">
                <a:solidFill>
                  <a:srgbClr val="AFA25B"/>
                </a:solidFill>
                <a:latin typeface="Funtastic"/>
              </a:rPr>
              <a:t>Hezekiah’s Tunnel</a:t>
            </a:r>
          </a:p>
        </p:txBody>
      </p:sp>
      <p:sp>
        <p:nvSpPr>
          <p:cNvPr name="TextBox 13" id="13"/>
          <p:cNvSpPr txBox="true"/>
          <p:nvPr/>
        </p:nvSpPr>
        <p:spPr>
          <a:xfrm rot="0">
            <a:off x="1050921" y="2845655"/>
            <a:ext cx="9884763" cy="623503"/>
          </a:xfrm>
          <a:prstGeom prst="rect">
            <a:avLst/>
          </a:prstGeom>
        </p:spPr>
        <p:txBody>
          <a:bodyPr anchor="t" rtlCol="false" tIns="0" lIns="0" bIns="0" rIns="0">
            <a:spAutoFit/>
          </a:bodyPr>
          <a:lstStyle/>
          <a:p>
            <a:pPr marL="0" indent="0" lvl="0">
              <a:lnSpc>
                <a:spcPts val="4525"/>
              </a:lnSpc>
              <a:spcBef>
                <a:spcPct val="0"/>
              </a:spcBef>
            </a:pPr>
            <a:r>
              <a:rPr lang="en-US" sz="3232" spc="145">
                <a:solidFill>
                  <a:srgbClr val="523405"/>
                </a:solidFill>
                <a:latin typeface="Funtastic"/>
              </a:rPr>
              <a:t>Read 2 Chronicles 32:30 and 1 Kings 20:20</a:t>
            </a:r>
          </a:p>
        </p:txBody>
      </p:sp>
      <p:sp>
        <p:nvSpPr>
          <p:cNvPr name="TextBox 14" id="14"/>
          <p:cNvSpPr txBox="true"/>
          <p:nvPr/>
        </p:nvSpPr>
        <p:spPr>
          <a:xfrm rot="0">
            <a:off x="1050921" y="4001670"/>
            <a:ext cx="6533416" cy="623503"/>
          </a:xfrm>
          <a:prstGeom prst="rect">
            <a:avLst/>
          </a:prstGeom>
        </p:spPr>
        <p:txBody>
          <a:bodyPr anchor="t" rtlCol="false" tIns="0" lIns="0" bIns="0" rIns="0">
            <a:spAutoFit/>
          </a:bodyPr>
          <a:lstStyle/>
          <a:p>
            <a:pPr marL="0" indent="0" lvl="0">
              <a:lnSpc>
                <a:spcPts val="4525"/>
              </a:lnSpc>
              <a:spcBef>
                <a:spcPct val="0"/>
              </a:spcBef>
            </a:pPr>
            <a:r>
              <a:rPr lang="en-US" sz="3232" spc="145">
                <a:solidFill>
                  <a:srgbClr val="523405"/>
                </a:solidFill>
                <a:latin typeface="Funtastic"/>
              </a:rPr>
              <a:t>What they found?</a:t>
            </a:r>
          </a:p>
        </p:txBody>
      </p:sp>
      <p:sp>
        <p:nvSpPr>
          <p:cNvPr name="TextBox 15" id="15"/>
          <p:cNvSpPr txBox="true"/>
          <p:nvPr/>
        </p:nvSpPr>
        <p:spPr>
          <a:xfrm rot="0">
            <a:off x="1050921" y="4735349"/>
            <a:ext cx="12102153" cy="379659"/>
          </a:xfrm>
          <a:prstGeom prst="rect">
            <a:avLst/>
          </a:prstGeom>
        </p:spPr>
        <p:txBody>
          <a:bodyPr anchor="t" rtlCol="false" tIns="0" lIns="0" bIns="0" rIns="0">
            <a:spAutoFit/>
          </a:bodyPr>
          <a:lstStyle/>
          <a:p>
            <a:pPr>
              <a:lnSpc>
                <a:spcPts val="3140"/>
              </a:lnSpc>
            </a:pPr>
            <a:r>
              <a:rPr lang="en-US" sz="2243">
                <a:solidFill>
                  <a:srgbClr val="523405"/>
                </a:solidFill>
                <a:latin typeface="Sniglet"/>
              </a:rPr>
              <a:t>An inscription near the water level of the pool of siloam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805420"/>
        </a:solidFill>
      </p:bgPr>
    </p:bg>
    <p:spTree>
      <p:nvGrpSpPr>
        <p:cNvPr id="1" name=""/>
        <p:cNvGrpSpPr/>
        <p:nvPr/>
      </p:nvGrpSpPr>
      <p:grpSpPr>
        <a:xfrm>
          <a:off x="0" y="0"/>
          <a:ext cx="0" cy="0"/>
          <a:chOff x="0" y="0"/>
          <a:chExt cx="0" cy="0"/>
        </a:xfrm>
      </p:grpSpPr>
      <p:sp>
        <p:nvSpPr>
          <p:cNvPr name="Freeform 2" id="2"/>
          <p:cNvSpPr/>
          <p:nvPr/>
        </p:nvSpPr>
        <p:spPr>
          <a:xfrm flipH="false" flipV="false" rot="10549199">
            <a:off x="-928564" y="7551170"/>
            <a:ext cx="7905721" cy="6712676"/>
          </a:xfrm>
          <a:custGeom>
            <a:avLst/>
            <a:gdLst/>
            <a:ahLst/>
            <a:cxnLst/>
            <a:rect r="r" b="b" t="t" l="l"/>
            <a:pathLst>
              <a:path h="6712676" w="7905721">
                <a:moveTo>
                  <a:pt x="0" y="0"/>
                </a:moveTo>
                <a:lnTo>
                  <a:pt x="7905721" y="0"/>
                </a:lnTo>
                <a:lnTo>
                  <a:pt x="7905721" y="6712676"/>
                </a:lnTo>
                <a:lnTo>
                  <a:pt x="0" y="671267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7994584">
            <a:off x="10344161" y="-4510134"/>
            <a:ext cx="7905721" cy="6712676"/>
          </a:xfrm>
          <a:custGeom>
            <a:avLst/>
            <a:gdLst/>
            <a:ahLst/>
            <a:cxnLst/>
            <a:rect r="r" b="b" t="t" l="l"/>
            <a:pathLst>
              <a:path h="6712676" w="7905721">
                <a:moveTo>
                  <a:pt x="0" y="0"/>
                </a:moveTo>
                <a:lnTo>
                  <a:pt x="7905722" y="0"/>
                </a:lnTo>
                <a:lnTo>
                  <a:pt x="7905722" y="6712676"/>
                </a:lnTo>
                <a:lnTo>
                  <a:pt x="0" y="6712676"/>
                </a:lnTo>
                <a:lnTo>
                  <a:pt x="0" y="0"/>
                </a:lnTo>
                <a:close/>
              </a:path>
            </a:pathLst>
          </a:custGeom>
          <a:blipFill>
            <a:blip r:embed="rId4">
              <a:alphaModFix amt="49000"/>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p:cNvSpPr/>
          <p:nvPr/>
        </p:nvSpPr>
        <p:spPr>
          <a:xfrm flipH="false" flipV="false" rot="7994584">
            <a:off x="14049513" y="6685839"/>
            <a:ext cx="7905721" cy="6712676"/>
          </a:xfrm>
          <a:custGeom>
            <a:avLst/>
            <a:gdLst/>
            <a:ahLst/>
            <a:cxnLst/>
            <a:rect r="r" b="b" t="t" l="l"/>
            <a:pathLst>
              <a:path h="6712676" w="7905721">
                <a:moveTo>
                  <a:pt x="0" y="0"/>
                </a:moveTo>
                <a:lnTo>
                  <a:pt x="7905721" y="0"/>
                </a:lnTo>
                <a:lnTo>
                  <a:pt x="7905721" y="6712676"/>
                </a:lnTo>
                <a:lnTo>
                  <a:pt x="0" y="6712676"/>
                </a:lnTo>
                <a:lnTo>
                  <a:pt x="0" y="0"/>
                </a:lnTo>
                <a:close/>
              </a:path>
            </a:pathLst>
          </a:custGeom>
          <a:blipFill>
            <a:blip r:embed="rId2">
              <a:alphaModFix amt="49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a:hlinkClick r:id="rId8" tooltip="https://www.youtube.com/watch?v=RI3t80ZSg6M"/>
          </p:cNvPr>
          <p:cNvSpPr/>
          <p:nvPr/>
        </p:nvSpPr>
        <p:spPr>
          <a:xfrm flipH="true" flipV="false" rot="-5474938">
            <a:off x="4832912" y="-6985623"/>
            <a:ext cx="13797100" cy="25044241"/>
          </a:xfrm>
          <a:custGeom>
            <a:avLst/>
            <a:gdLst/>
            <a:ahLst/>
            <a:cxnLst/>
            <a:rect r="r" b="b" t="t" l="l"/>
            <a:pathLst>
              <a:path h="25044241" w="13797100">
                <a:moveTo>
                  <a:pt x="13797100" y="0"/>
                </a:moveTo>
                <a:lnTo>
                  <a:pt x="0" y="0"/>
                </a:lnTo>
                <a:lnTo>
                  <a:pt x="0" y="25044241"/>
                </a:lnTo>
                <a:lnTo>
                  <a:pt x="13797100" y="25044241"/>
                </a:lnTo>
                <a:lnTo>
                  <a:pt x="1379710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1818897">
            <a:off x="833866" y="14812"/>
            <a:ext cx="10484032" cy="1048403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CF0"/>
            </a:solidFill>
          </p:spPr>
        </p:sp>
        <p:sp>
          <p:nvSpPr>
            <p:cNvPr name="TextBox 8" id="8"/>
            <p:cNvSpPr txBox="true"/>
            <p:nvPr/>
          </p:nvSpPr>
          <p:spPr>
            <a:xfrm>
              <a:off x="76200" y="-180975"/>
              <a:ext cx="660400" cy="917575"/>
            </a:xfrm>
            <a:prstGeom prst="rect">
              <a:avLst/>
            </a:prstGeom>
          </p:spPr>
          <p:txBody>
            <a:bodyPr anchor="ctr" rtlCol="false" tIns="50800" lIns="50800" bIns="50800" rIns="50800"/>
            <a:lstStyle/>
            <a:p>
              <a:pPr algn="l" marL="0" indent="0" lvl="0">
                <a:lnSpc>
                  <a:spcPts val="9361"/>
                </a:lnSpc>
                <a:spcBef>
                  <a:spcPct val="0"/>
                </a:spcBef>
              </a:pPr>
            </a:p>
          </p:txBody>
        </p:sp>
      </p:grpSp>
      <p:sp>
        <p:nvSpPr>
          <p:cNvPr name="Freeform 9" id="9"/>
          <p:cNvSpPr/>
          <p:nvPr/>
        </p:nvSpPr>
        <p:spPr>
          <a:xfrm flipH="false" flipV="false" rot="0">
            <a:off x="15366137" y="-1153796"/>
            <a:ext cx="2798454" cy="2722133"/>
          </a:xfrm>
          <a:custGeom>
            <a:avLst/>
            <a:gdLst/>
            <a:ahLst/>
            <a:cxnLst/>
            <a:rect r="r" b="b" t="t" l="l"/>
            <a:pathLst>
              <a:path h="2722133" w="2798454">
                <a:moveTo>
                  <a:pt x="0" y="0"/>
                </a:moveTo>
                <a:lnTo>
                  <a:pt x="2798454" y="0"/>
                </a:lnTo>
                <a:lnTo>
                  <a:pt x="2798454" y="2722133"/>
                </a:lnTo>
                <a:lnTo>
                  <a:pt x="0" y="2722133"/>
                </a:lnTo>
                <a:lnTo>
                  <a:pt x="0" y="0"/>
                </a:lnTo>
                <a:close/>
              </a:path>
            </a:pathLst>
          </a:custGeom>
          <a:blipFill>
            <a:blip r:embed="rId9">
              <a:alphaModFix amt="29000"/>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10" id="10"/>
          <p:cNvSpPr/>
          <p:nvPr/>
        </p:nvSpPr>
        <p:spPr>
          <a:xfrm flipH="false" flipV="false" rot="0">
            <a:off x="17259300" y="5131063"/>
            <a:ext cx="2798454" cy="2722133"/>
          </a:xfrm>
          <a:custGeom>
            <a:avLst/>
            <a:gdLst/>
            <a:ahLst/>
            <a:cxnLst/>
            <a:rect r="r" b="b" t="t" l="l"/>
            <a:pathLst>
              <a:path h="2722133" w="2798454">
                <a:moveTo>
                  <a:pt x="0" y="0"/>
                </a:moveTo>
                <a:lnTo>
                  <a:pt x="2798454" y="0"/>
                </a:lnTo>
                <a:lnTo>
                  <a:pt x="2798454" y="2722133"/>
                </a:lnTo>
                <a:lnTo>
                  <a:pt x="0" y="2722133"/>
                </a:lnTo>
                <a:lnTo>
                  <a:pt x="0" y="0"/>
                </a:lnTo>
                <a:close/>
              </a:path>
            </a:pathLst>
          </a:custGeom>
          <a:blipFill>
            <a:blip r:embed="rId11">
              <a:alphaModFix amt="29000"/>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11" id="11"/>
          <p:cNvSpPr/>
          <p:nvPr/>
        </p:nvSpPr>
        <p:spPr>
          <a:xfrm flipH="false" flipV="false" rot="0">
            <a:off x="-1035071" y="9546442"/>
            <a:ext cx="2798454" cy="2722133"/>
          </a:xfrm>
          <a:custGeom>
            <a:avLst/>
            <a:gdLst/>
            <a:ahLst/>
            <a:cxnLst/>
            <a:rect r="r" b="b" t="t" l="l"/>
            <a:pathLst>
              <a:path h="2722133" w="2798454">
                <a:moveTo>
                  <a:pt x="0" y="0"/>
                </a:moveTo>
                <a:lnTo>
                  <a:pt x="2798454" y="0"/>
                </a:lnTo>
                <a:lnTo>
                  <a:pt x="2798454" y="2722133"/>
                </a:lnTo>
                <a:lnTo>
                  <a:pt x="0" y="2722133"/>
                </a:lnTo>
                <a:lnTo>
                  <a:pt x="0" y="0"/>
                </a:lnTo>
                <a:close/>
              </a:path>
            </a:pathLst>
          </a:custGeom>
          <a:blipFill>
            <a:blip r:embed="rId11">
              <a:alphaModFix amt="29000"/>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12" id="12"/>
          <p:cNvSpPr/>
          <p:nvPr/>
        </p:nvSpPr>
        <p:spPr>
          <a:xfrm flipH="false" flipV="false" rot="0">
            <a:off x="10911047" y="1028700"/>
            <a:ext cx="7253545" cy="3746742"/>
          </a:xfrm>
          <a:custGeom>
            <a:avLst/>
            <a:gdLst/>
            <a:ahLst/>
            <a:cxnLst/>
            <a:rect r="r" b="b" t="t" l="l"/>
            <a:pathLst>
              <a:path h="3746742" w="7253545">
                <a:moveTo>
                  <a:pt x="0" y="0"/>
                </a:moveTo>
                <a:lnTo>
                  <a:pt x="7253544" y="0"/>
                </a:lnTo>
                <a:lnTo>
                  <a:pt x="7253544" y="3746742"/>
                </a:lnTo>
                <a:lnTo>
                  <a:pt x="0" y="3746742"/>
                </a:lnTo>
                <a:lnTo>
                  <a:pt x="0" y="0"/>
                </a:lnTo>
                <a:close/>
              </a:path>
            </a:pathLst>
          </a:custGeom>
          <a:blipFill>
            <a:blip r:embed="rId13"/>
            <a:stretch>
              <a:fillRect l="0" t="0" r="0" b="0"/>
            </a:stretch>
          </a:blipFill>
        </p:spPr>
      </p:sp>
      <p:sp>
        <p:nvSpPr>
          <p:cNvPr name="TextBox 13" id="13"/>
          <p:cNvSpPr txBox="true"/>
          <p:nvPr/>
        </p:nvSpPr>
        <p:spPr>
          <a:xfrm rot="0">
            <a:off x="2228178" y="1592931"/>
            <a:ext cx="7590445" cy="1772538"/>
          </a:xfrm>
          <a:prstGeom prst="rect">
            <a:avLst/>
          </a:prstGeom>
        </p:spPr>
        <p:txBody>
          <a:bodyPr anchor="t" rtlCol="false" tIns="0" lIns="0" bIns="0" rIns="0">
            <a:spAutoFit/>
          </a:bodyPr>
          <a:lstStyle/>
          <a:p>
            <a:pPr marL="0" indent="0" lvl="0">
              <a:lnSpc>
                <a:spcPts val="6532"/>
              </a:lnSpc>
            </a:pPr>
            <a:r>
              <a:rPr lang="en-US" sz="5680" spc="136">
                <a:solidFill>
                  <a:srgbClr val="AFA25B"/>
                </a:solidFill>
                <a:latin typeface="Funtastic"/>
              </a:rPr>
              <a:t>Pool of Siloam inscription</a:t>
            </a:r>
          </a:p>
        </p:txBody>
      </p:sp>
      <p:sp>
        <p:nvSpPr>
          <p:cNvPr name="TextBox 14" id="14"/>
          <p:cNvSpPr txBox="true"/>
          <p:nvPr/>
        </p:nvSpPr>
        <p:spPr>
          <a:xfrm rot="0">
            <a:off x="2228178" y="3429165"/>
            <a:ext cx="8385414" cy="5251393"/>
          </a:xfrm>
          <a:prstGeom prst="rect">
            <a:avLst/>
          </a:prstGeom>
        </p:spPr>
        <p:txBody>
          <a:bodyPr anchor="t" rtlCol="false" tIns="0" lIns="0" bIns="0" rIns="0">
            <a:spAutoFit/>
          </a:bodyPr>
          <a:lstStyle/>
          <a:p>
            <a:pPr>
              <a:lnSpc>
                <a:spcPts val="3503"/>
              </a:lnSpc>
              <a:spcBef>
                <a:spcPct val="0"/>
              </a:spcBef>
            </a:pPr>
            <a:r>
              <a:rPr lang="en-US" sz="2502" spc="155">
                <a:solidFill>
                  <a:srgbClr val="4F320F"/>
                </a:solidFill>
                <a:latin typeface="Sniglet"/>
              </a:rPr>
              <a:t>Behold the excavation! Now this is the history of the excavation. While the excavators were still lifting up the pick, each towards his neighbour; and while there were yet three cubits to excavate, there was heard the voice of one man calling to his neighbour; for there was an excess in the rock on the right hand and on the left. and after that on the day of excavating, the excavators had struck pick against pick, one against the other; the waters flowed from the spring to the pool for a distance of 1200 cubits. and part of a cubit was the height of the rock over the head of the excavators.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DAF_6GfPEt4</dc:identifier>
  <dcterms:modified xsi:type="dcterms:W3CDTF">2011-08-01T06:04:30Z</dcterms:modified>
  <cp:revision>1</cp:revision>
  <dc:title>PREACH! Archaeology</dc:title>
</cp:coreProperties>
</file>