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70" r:id="rId11"/>
    <p:sldId id="276" r:id="rId12"/>
    <p:sldId id="264" r:id="rId13"/>
    <p:sldId id="271" r:id="rId14"/>
    <p:sldId id="277" r:id="rId15"/>
    <p:sldId id="273" r:id="rId16"/>
    <p:sldId id="272" r:id="rId17"/>
    <p:sldId id="265" r:id="rId18"/>
    <p:sldId id="278" r:id="rId19"/>
    <p:sldId id="274" r:id="rId20"/>
    <p:sldId id="267" r:id="rId21"/>
    <p:sldId id="268" r:id="rId22"/>
    <p:sldId id="275" r:id="rId23"/>
    <p:sldId id="26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6C4BD-9D87-41E0-87B0-8AA70A267018}" type="datetimeFigureOut">
              <a:rPr lang="en-AU" smtClean="0"/>
              <a:t>9/03/2023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3A92B-3BB1-420D-B32C-81E46DB441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674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Labour market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93A92B-3BB1-420D-B32C-81E46DB44136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2288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Why did this happen – asymmetric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93A92B-3BB1-420D-B32C-81E46DB44136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4104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A0E8-6DD0-4592-891C-B676B973CAF2}" type="datetimeFigureOut">
              <a:rPr lang="en-AU" smtClean="0"/>
              <a:t>8/03/2023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457C-CE22-4E2C-9EB6-D0DDD8FCB3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1135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A0E8-6DD0-4592-891C-B676B973CAF2}" type="datetimeFigureOut">
              <a:rPr lang="en-AU" smtClean="0"/>
              <a:t>8/03/2023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457C-CE22-4E2C-9EB6-D0DDD8FCB3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320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A0E8-6DD0-4592-891C-B676B973CAF2}" type="datetimeFigureOut">
              <a:rPr lang="en-AU" smtClean="0"/>
              <a:t>8/03/2023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457C-CE22-4E2C-9EB6-D0DDD8FCB3B5}" type="slidenum">
              <a:rPr lang="en-AU" smtClean="0"/>
              <a:t>‹#›</a:t>
            </a:fld>
            <a:endParaRPr lang="en-A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0450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A0E8-6DD0-4592-891C-B676B973CAF2}" type="datetimeFigureOut">
              <a:rPr lang="en-AU" smtClean="0"/>
              <a:t>8/03/2023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457C-CE22-4E2C-9EB6-D0DDD8FCB3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0987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A0E8-6DD0-4592-891C-B676B973CAF2}" type="datetimeFigureOut">
              <a:rPr lang="en-AU" smtClean="0"/>
              <a:t>8/03/2023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457C-CE22-4E2C-9EB6-D0DDD8FCB3B5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6954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A0E8-6DD0-4592-891C-B676B973CAF2}" type="datetimeFigureOut">
              <a:rPr lang="en-AU" smtClean="0"/>
              <a:t>8/03/2023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457C-CE22-4E2C-9EB6-D0DDD8FCB3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64110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A0E8-6DD0-4592-891C-B676B973CAF2}" type="datetimeFigureOut">
              <a:rPr lang="en-AU" smtClean="0"/>
              <a:t>8/03/2023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457C-CE22-4E2C-9EB6-D0DDD8FCB3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646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A0E8-6DD0-4592-891C-B676B973CAF2}" type="datetimeFigureOut">
              <a:rPr lang="en-AU" smtClean="0"/>
              <a:t>8/03/2023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457C-CE22-4E2C-9EB6-D0DDD8FCB3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6194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A0E8-6DD0-4592-891C-B676B973CAF2}" type="datetimeFigureOut">
              <a:rPr lang="en-AU" smtClean="0"/>
              <a:t>8/03/2023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457C-CE22-4E2C-9EB6-D0DDD8FCB3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286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A0E8-6DD0-4592-891C-B676B973CAF2}" type="datetimeFigureOut">
              <a:rPr lang="en-AU" smtClean="0"/>
              <a:t>8/03/2023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457C-CE22-4E2C-9EB6-D0DDD8FCB3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886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A0E8-6DD0-4592-891C-B676B973CAF2}" type="datetimeFigureOut">
              <a:rPr lang="en-AU" smtClean="0"/>
              <a:t>8/03/2023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457C-CE22-4E2C-9EB6-D0DDD8FCB3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0702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A0E8-6DD0-4592-891C-B676B973CAF2}" type="datetimeFigureOut">
              <a:rPr lang="en-AU" smtClean="0"/>
              <a:t>8/03/2023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457C-CE22-4E2C-9EB6-D0DDD8FCB3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0026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A0E8-6DD0-4592-891C-B676B973CAF2}" type="datetimeFigureOut">
              <a:rPr lang="en-AU" smtClean="0"/>
              <a:t>8/03/2023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457C-CE22-4E2C-9EB6-D0DDD8FCB3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7205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A0E8-6DD0-4592-891C-B676B973CAF2}" type="datetimeFigureOut">
              <a:rPr lang="en-AU" smtClean="0"/>
              <a:t>8/03/2023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457C-CE22-4E2C-9EB6-D0DDD8FCB3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764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A0E8-6DD0-4592-891C-B676B973CAF2}" type="datetimeFigureOut">
              <a:rPr lang="en-AU" smtClean="0"/>
              <a:t>8/03/2023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457C-CE22-4E2C-9EB6-D0DDD8FCB3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028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A0E8-6DD0-4592-891C-B676B973CAF2}" type="datetimeFigureOut">
              <a:rPr lang="en-AU" smtClean="0"/>
              <a:t>8/03/2023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457C-CE22-4E2C-9EB6-D0DDD8FCB3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974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DA0E8-6DD0-4592-891C-B676B973CAF2}" type="datetimeFigureOut">
              <a:rPr lang="en-AU" smtClean="0"/>
              <a:t>8/03/2023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E98457C-CE22-4E2C-9EB6-D0DDD8FCB3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491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96FCE-A4A2-A279-732F-CEEFC0146B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Government Intervention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4C31B3-58BB-4F19-0FBB-5AD506BD68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/>
              <a:t>Yr</a:t>
            </a:r>
            <a:r>
              <a:rPr lang="en-AU" dirty="0"/>
              <a:t> 12 Economics Heritage College</a:t>
            </a:r>
          </a:p>
        </p:txBody>
      </p:sp>
    </p:spTree>
    <p:extLst>
      <p:ext uri="{BB962C8B-B14F-4D97-AF65-F5344CB8AC3E}">
        <p14:creationId xmlns:p14="http://schemas.microsoft.com/office/powerpoint/2010/main" val="1275471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5C713-9C6A-C598-0606-9349EC1F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Try to find some examples of Minimum and Maximum prices being implemented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48043-B4E2-8019-1289-10BCDDBF5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Did they work?</a:t>
            </a:r>
          </a:p>
        </p:txBody>
      </p:sp>
    </p:spTree>
    <p:extLst>
      <p:ext uri="{BB962C8B-B14F-4D97-AF65-F5344CB8AC3E}">
        <p14:creationId xmlns:p14="http://schemas.microsoft.com/office/powerpoint/2010/main" val="2055001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C0753-B6C6-237B-975D-1B93BCE4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BB4EFCF-4247-40B0-102B-587E8B34D1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4346" y="1929450"/>
            <a:ext cx="11023308" cy="4267087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F61FDB6-7024-D6DD-8390-E6E5136DD6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1463"/>
            <a:ext cx="12192000" cy="131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815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70F9-3050-430E-3224-0FEF35181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Taxes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B4EB1A1-C6EC-C944-DA20-81520BC1A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en-AU" dirty="0"/>
              <a:t>To counter market failure from negative externalities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29395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10A2864-64A9-C7E0-99D4-1480FE4028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0481" y="786840"/>
            <a:ext cx="6385206" cy="546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634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7A30E-0BC5-F44A-D5D3-29FD841D6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5EEB7-9C9D-5BC5-0B67-CA4792192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2" descr="Deadweight Loss: How to Calculate, Example - Penpoin">
            <a:extLst>
              <a:ext uri="{FF2B5EF4-FFF2-40B4-BE49-F238E27FC236}">
                <a16:creationId xmlns:a16="http://schemas.microsoft.com/office/drawing/2014/main" id="{32658679-329C-FD22-0D27-F2C1A01B6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796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EF262-7E38-90D8-C8E1-6B62C0A5D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is the problem with taxes?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5B158-B336-FF48-EF84-923A94192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Difficult to target </a:t>
            </a:r>
          </a:p>
          <a:p>
            <a:r>
              <a:rPr lang="en-AU" dirty="0"/>
              <a:t>Unpopular</a:t>
            </a:r>
          </a:p>
          <a:p>
            <a:r>
              <a:rPr lang="en-AU" dirty="0"/>
              <a:t>Raise government revenue vs reducing market failure</a:t>
            </a:r>
          </a:p>
        </p:txBody>
      </p:sp>
    </p:spTree>
    <p:extLst>
      <p:ext uri="{BB962C8B-B14F-4D97-AF65-F5344CB8AC3E}">
        <p14:creationId xmlns:p14="http://schemas.microsoft.com/office/powerpoint/2010/main" val="1127892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2D95A-3E12-BE8A-05D2-DFC8BD922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Subsidies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4BCF4-08B5-9BF1-B5E0-0F9271CCB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To counter market failure from positive externalities </a:t>
            </a:r>
          </a:p>
        </p:txBody>
      </p:sp>
    </p:spTree>
    <p:extLst>
      <p:ext uri="{BB962C8B-B14F-4D97-AF65-F5344CB8AC3E}">
        <p14:creationId xmlns:p14="http://schemas.microsoft.com/office/powerpoint/2010/main" val="473717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57E62-6C03-AC73-C89A-2D80C1FE8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Subsidies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2BC2B7F-C630-B211-978E-357A6DA796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299"/>
          <a:stretch/>
        </p:blipFill>
        <p:spPr>
          <a:xfrm>
            <a:off x="1834742" y="1270000"/>
            <a:ext cx="6281851" cy="5359211"/>
          </a:xfrm>
        </p:spPr>
      </p:pic>
    </p:spTree>
    <p:extLst>
      <p:ext uri="{BB962C8B-B14F-4D97-AF65-F5344CB8AC3E}">
        <p14:creationId xmlns:p14="http://schemas.microsoft.com/office/powerpoint/2010/main" val="28530047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A29DF-D3FE-7DE9-0C63-767D0CA55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C7C4F-77B1-3BF9-6E4C-90A24117A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2" descr="subsidy-cost">
            <a:extLst>
              <a:ext uri="{FF2B5EF4-FFF2-40B4-BE49-F238E27FC236}">
                <a16:creationId xmlns:a16="http://schemas.microsoft.com/office/drawing/2014/main" id="{87C1311A-761A-07FB-6719-36A3AE42DD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467" y="609599"/>
            <a:ext cx="9335861" cy="6422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317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21B22-EDDF-CE63-506E-3CF25D343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is the problem with subsidies?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564BB-5412-408F-F44B-AA460CE2C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Difficult to target</a:t>
            </a:r>
          </a:p>
          <a:p>
            <a:r>
              <a:rPr lang="en-AU" dirty="0"/>
              <a:t>Difficult to remove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84439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391BD-AD46-8E07-A799-E06789DB5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Market Failure -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78FF9-F5C5-2830-270C-EE4E1F9E9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What is Market Failure?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4876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D4EA2-9213-5DE4-2349-AEBAA1B49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Collusion, Merger and Takeover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30BFE-5D16-6D71-63D1-6BB25F00A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role of the ACCC.</a:t>
            </a:r>
          </a:p>
          <a:p>
            <a:r>
              <a:rPr lang="en-US" b="0" i="0" dirty="0">
                <a:solidFill>
                  <a:srgbClr val="363535"/>
                </a:solidFill>
                <a:effectLst/>
                <a:latin typeface="Source Sans Pro" panose="020B0503030403020204" pitchFamily="34" charset="0"/>
              </a:rPr>
              <a:t>The ACCC promotes competition and fair trade in markets to benefit consumers, businesses, and the community. 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563884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4329-AEFA-02EA-67D4-A72524D6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Government Regulation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056FB-83B9-BC07-1768-FFFFCB523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Limiting the amount of toilet paper</a:t>
            </a: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8E77E4-02CF-44CF-FFED-5FC2761D61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04" y="2836409"/>
            <a:ext cx="11594592" cy="1780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5169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8580-254D-6774-0482-1AE9BB5FF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Public goods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981E8-1D56-FE33-E02F-3A4F8D45B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Defence, prisons service, police service, street light etc.</a:t>
            </a:r>
          </a:p>
          <a:p>
            <a:r>
              <a:rPr lang="en-AU" dirty="0"/>
              <a:t>If not provided by the government might not be provided at all or provided insufficiently. </a:t>
            </a:r>
          </a:p>
        </p:txBody>
      </p:sp>
    </p:spTree>
    <p:extLst>
      <p:ext uri="{BB962C8B-B14F-4D97-AF65-F5344CB8AC3E}">
        <p14:creationId xmlns:p14="http://schemas.microsoft.com/office/powerpoint/2010/main" val="40064935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74F15-2C8E-CE8E-77F1-3E7674E07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Carbon permits and carbon 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AA695-573B-D777-7E89-A7ADB867F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Carbon permits</a:t>
            </a:r>
            <a:r>
              <a:rPr lang="en-US" dirty="0"/>
              <a:t>, also known as carbon offsets, are permits that allow the owner to emit a certain amount of carbon dioxide or other greenhouse gases.</a:t>
            </a:r>
          </a:p>
          <a:p>
            <a:r>
              <a:rPr lang="en-US" dirty="0"/>
              <a:t>Under a </a:t>
            </a:r>
            <a:r>
              <a:rPr lang="en-US" b="1" dirty="0"/>
              <a:t>carbon tax, </a:t>
            </a:r>
            <a:r>
              <a:rPr lang="en-US" dirty="0"/>
              <a:t>the government sets a price that emitters must pay for each ton of greenhouse gas emissions they emit.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18172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C653B-0D48-2E6A-3A12-A06A9CBC9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90066"/>
            <a:ext cx="8596668" cy="1320800"/>
          </a:xfrm>
        </p:spPr>
        <p:txBody>
          <a:bodyPr/>
          <a:lstStyle/>
          <a:p>
            <a:r>
              <a:rPr lang="en-AU" dirty="0"/>
              <a:t>Government Intervention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4F429-7561-C785-091C-C09BE051E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577" y="1810866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It is regulatory action taken by the  government that seek to change the decisions made by individuals, groups and </a:t>
            </a:r>
            <a:r>
              <a:rPr lang="en-US" sz="3200" b="1" dirty="0" err="1"/>
              <a:t>organisations</a:t>
            </a:r>
            <a:r>
              <a:rPr lang="en-US" sz="3200" b="1" dirty="0"/>
              <a:t> about social and economic matters.</a:t>
            </a:r>
            <a:endParaRPr lang="en-AU" sz="3200" b="1" dirty="0"/>
          </a:p>
        </p:txBody>
      </p:sp>
    </p:spTree>
    <p:extLst>
      <p:ext uri="{BB962C8B-B14F-4D97-AF65-F5344CB8AC3E}">
        <p14:creationId xmlns:p14="http://schemas.microsoft.com/office/powerpoint/2010/main" val="1550628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37FD9-8432-42A5-1FA2-ED6946BFA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Videos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80543-BE8B-80CD-46F8-31625425D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/>
              <a:t>What was the market failure?</a:t>
            </a:r>
          </a:p>
          <a:p>
            <a:r>
              <a:rPr lang="en-AU" sz="2400" dirty="0"/>
              <a:t>What were the government interventions used?</a:t>
            </a:r>
          </a:p>
          <a:p>
            <a:r>
              <a:rPr lang="en-AU" sz="2400" dirty="0"/>
              <a:t>Do you think it will be effective?</a:t>
            </a:r>
          </a:p>
        </p:txBody>
      </p:sp>
    </p:spTree>
    <p:extLst>
      <p:ext uri="{BB962C8B-B14F-4D97-AF65-F5344CB8AC3E}">
        <p14:creationId xmlns:p14="http://schemas.microsoft.com/office/powerpoint/2010/main" val="1731969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763A5-DDDE-74E8-C601-910781C2E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60615"/>
            <a:ext cx="8596668" cy="664029"/>
          </a:xfrm>
        </p:spPr>
        <p:txBody>
          <a:bodyPr/>
          <a:lstStyle/>
          <a:p>
            <a:r>
              <a:rPr lang="en-AU" dirty="0"/>
              <a:t>Minimum Price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57940-EDE5-A63B-A613-4E31A755D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en-US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This involves the government setting a lower limit for prices, e.g. the price of potatoes could not fall below 13p.</a:t>
            </a:r>
          </a:p>
          <a:p>
            <a:r>
              <a:rPr lang="en-US" dirty="0">
                <a:solidFill>
                  <a:srgbClr val="3A3A3A"/>
                </a:solidFill>
                <a:latin typeface="Open Sans" panose="020B0606030504020204" pitchFamily="34" charset="0"/>
              </a:rPr>
              <a:t>Why would the government implement this?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78618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DB5C17E-C795-39D3-050C-23C84E519C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4114" y="446314"/>
            <a:ext cx="6543108" cy="6274779"/>
          </a:xfrm>
        </p:spPr>
      </p:pic>
      <p:pic>
        <p:nvPicPr>
          <p:cNvPr id="4098" name="Picture 2" descr="Deadweight Loss: How to Calculate, Example - Penpoin">
            <a:extLst>
              <a:ext uri="{FF2B5EF4-FFF2-40B4-BE49-F238E27FC236}">
                <a16:creationId xmlns:a16="http://schemas.microsoft.com/office/drawing/2014/main" id="{3F010CED-D7C8-F2ED-AB3C-15805CD5BE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22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56700-9C9C-CD67-C1EC-B6293C7CA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Minimum Prices – Where else can this be implemented?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529E6-E11A-F05C-0925-E82A97AC4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9898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9E7F751-9F21-0AB2-2CA2-40E5A40D313F}"/>
              </a:ext>
            </a:extLst>
          </p:cNvPr>
          <p:cNvSpPr txBox="1">
            <a:spLocks/>
          </p:cNvSpPr>
          <p:nvPr/>
        </p:nvSpPr>
        <p:spPr>
          <a:xfrm>
            <a:off x="383420" y="451756"/>
            <a:ext cx="8596668" cy="6640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AU" dirty="0"/>
              <a:t>Maximum Price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6E45957-1BFF-EDBB-9131-3EFE8B254CF2}"/>
              </a:ext>
            </a:extLst>
          </p:cNvPr>
          <p:cNvSpPr txBox="1">
            <a:spLocks/>
          </p:cNvSpPr>
          <p:nvPr/>
        </p:nvSpPr>
        <p:spPr>
          <a:xfrm>
            <a:off x="383420" y="1706326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This involves putting a limit on any increase in price e.g. the price of housing rents cannot be higher than £300 per month.</a:t>
            </a:r>
          </a:p>
          <a:p>
            <a:r>
              <a:rPr lang="en-US" dirty="0">
                <a:solidFill>
                  <a:srgbClr val="3A3A3A"/>
                </a:solidFill>
                <a:latin typeface="Open Sans" panose="020B0606030504020204" pitchFamily="34" charset="0"/>
              </a:rPr>
              <a:t>Why would the government implement this?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6574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29443F3-4C54-DEE7-1B9F-CD265ECA78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351" y="179168"/>
            <a:ext cx="5973649" cy="5726332"/>
          </a:xfrm>
        </p:spPr>
      </p:pic>
      <p:pic>
        <p:nvPicPr>
          <p:cNvPr id="2050" name="Picture 2" descr="Deadweight Loss: How to Calculate, Example - Penpoin">
            <a:extLst>
              <a:ext uri="{FF2B5EF4-FFF2-40B4-BE49-F238E27FC236}">
                <a16:creationId xmlns:a16="http://schemas.microsoft.com/office/drawing/2014/main" id="{DE47779A-39E0-CB3D-16C1-217488DFF2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1694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2270</TotalTime>
  <Words>348</Words>
  <Application>Microsoft Office PowerPoint</Application>
  <PresentationFormat>Widescreen</PresentationFormat>
  <Paragraphs>46</Paragraphs>
  <Slides>23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Open Sans</vt:lpstr>
      <vt:lpstr>Source Sans Pro</vt:lpstr>
      <vt:lpstr>Trebuchet MS</vt:lpstr>
      <vt:lpstr>Wingdings 3</vt:lpstr>
      <vt:lpstr>Facet</vt:lpstr>
      <vt:lpstr>Government Intervention</vt:lpstr>
      <vt:lpstr>Market Failure - Recap</vt:lpstr>
      <vt:lpstr>Government Intervention </vt:lpstr>
      <vt:lpstr>Videos</vt:lpstr>
      <vt:lpstr>Minimum Price</vt:lpstr>
      <vt:lpstr>PowerPoint Presentation</vt:lpstr>
      <vt:lpstr>Minimum Prices – Where else can this be implemented?</vt:lpstr>
      <vt:lpstr>PowerPoint Presentation</vt:lpstr>
      <vt:lpstr>PowerPoint Presentation</vt:lpstr>
      <vt:lpstr>Try to find some examples of Minimum and Maximum prices being implemented</vt:lpstr>
      <vt:lpstr>PowerPoint Presentation</vt:lpstr>
      <vt:lpstr>Taxes</vt:lpstr>
      <vt:lpstr>PowerPoint Presentation</vt:lpstr>
      <vt:lpstr>PowerPoint Presentation</vt:lpstr>
      <vt:lpstr>What is the problem with taxes?</vt:lpstr>
      <vt:lpstr>Subsidies</vt:lpstr>
      <vt:lpstr>Subsidies</vt:lpstr>
      <vt:lpstr>PowerPoint Presentation</vt:lpstr>
      <vt:lpstr>What is the problem with subsidies?</vt:lpstr>
      <vt:lpstr>Collusion, Merger and Takeover</vt:lpstr>
      <vt:lpstr>Government Regulation</vt:lpstr>
      <vt:lpstr>Public goods</vt:lpstr>
      <vt:lpstr>Carbon permits and carbon tax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Intervention</dc:title>
  <dc:creator>Raveen Gamage</dc:creator>
  <cp:lastModifiedBy>Raveen Gamage</cp:lastModifiedBy>
  <cp:revision>1</cp:revision>
  <dcterms:created xsi:type="dcterms:W3CDTF">2023-03-08T08:32:09Z</dcterms:created>
  <dcterms:modified xsi:type="dcterms:W3CDTF">2023-03-09T22:22:49Z</dcterms:modified>
</cp:coreProperties>
</file>