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90" r:id="rId3"/>
    <p:sldId id="257" r:id="rId4"/>
    <p:sldId id="267" r:id="rId5"/>
    <p:sldId id="263" r:id="rId6"/>
    <p:sldId id="292" r:id="rId7"/>
    <p:sldId id="264" r:id="rId8"/>
    <p:sldId id="268" r:id="rId9"/>
    <p:sldId id="265" r:id="rId10"/>
    <p:sldId id="266" r:id="rId11"/>
    <p:sldId id="291" r:id="rId12"/>
    <p:sldId id="269" r:id="rId13"/>
    <p:sldId id="270" r:id="rId14"/>
    <p:sldId id="271" r:id="rId15"/>
    <p:sldId id="272" r:id="rId16"/>
    <p:sldId id="273" r:id="rId17"/>
    <p:sldId id="276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62" r:id="rId28"/>
    <p:sldId id="28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92" d="100"/>
          <a:sy n="192" d="100"/>
        </p:scale>
        <p:origin x="1212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C65D-8208-4C41-B30A-F773B57CFB7A}" type="datetimeFigureOut">
              <a:rPr lang="en-AU" smtClean="0"/>
              <a:t>6/03/2019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48E6-3DBC-4CEF-A0F0-D260ADA315B6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C65D-8208-4C41-B30A-F773B57CFB7A}" type="datetimeFigureOut">
              <a:rPr lang="en-AU" smtClean="0"/>
              <a:t>6/03/2019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48E6-3DBC-4CEF-A0F0-D260ADA315B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C65D-8208-4C41-B30A-F773B57CFB7A}" type="datetimeFigureOut">
              <a:rPr lang="en-AU" smtClean="0"/>
              <a:t>6/03/2019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48E6-3DBC-4CEF-A0F0-D260ADA315B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en-AU" noProof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8DB86-351B-4B13-A173-F9FF8562FD0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1875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C65D-8208-4C41-B30A-F773B57CFB7A}" type="datetimeFigureOut">
              <a:rPr lang="en-AU" smtClean="0"/>
              <a:t>6/03/2019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48E6-3DBC-4CEF-A0F0-D260ADA315B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C65D-8208-4C41-B30A-F773B57CFB7A}" type="datetimeFigureOut">
              <a:rPr lang="en-AU" smtClean="0"/>
              <a:t>6/03/2019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48E6-3DBC-4CEF-A0F0-D260ADA315B6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C65D-8208-4C41-B30A-F773B57CFB7A}" type="datetimeFigureOut">
              <a:rPr lang="en-AU" smtClean="0"/>
              <a:t>6/03/2019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48E6-3DBC-4CEF-A0F0-D260ADA315B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C65D-8208-4C41-B30A-F773B57CFB7A}" type="datetimeFigureOut">
              <a:rPr lang="en-AU" smtClean="0"/>
              <a:t>6/03/2019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48E6-3DBC-4CEF-A0F0-D260ADA315B6}" type="slidenum">
              <a:rPr lang="en-AU" smtClean="0"/>
              <a:t>‹#›</a:t>
            </a:fld>
            <a:endParaRPr lang="en-A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C65D-8208-4C41-B30A-F773B57CFB7A}" type="datetimeFigureOut">
              <a:rPr lang="en-AU" smtClean="0"/>
              <a:t>6/03/2019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48E6-3DBC-4CEF-A0F0-D260ADA315B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C65D-8208-4C41-B30A-F773B57CFB7A}" type="datetimeFigureOut">
              <a:rPr lang="en-AU" smtClean="0"/>
              <a:t>6/03/2019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48E6-3DBC-4CEF-A0F0-D260ADA315B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C65D-8208-4C41-B30A-F773B57CFB7A}" type="datetimeFigureOut">
              <a:rPr lang="en-AU" smtClean="0"/>
              <a:t>6/03/2019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48E6-3DBC-4CEF-A0F0-D260ADA315B6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C65D-8208-4C41-B30A-F773B57CFB7A}" type="datetimeFigureOut">
              <a:rPr lang="en-AU" smtClean="0"/>
              <a:t>6/03/2019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48E6-3DBC-4CEF-A0F0-D260ADA315B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BC0C65D-8208-4C41-B30A-F773B57CFB7A}" type="datetimeFigureOut">
              <a:rPr lang="en-AU" smtClean="0"/>
              <a:t>6/03/2019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E9748E6-3DBC-4CEF-A0F0-D260ADA315B6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ltad.files.wordpress.com/2012/02/small-business-owners1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donalds.com.au/" TargetMode="External"/><Relationship Id="rId2" Type="http://schemas.openxmlformats.org/officeDocument/2006/relationships/hyperlink" Target="http://www.boostjuice.com.a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ipmcgrath.com.au/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8TaHNz821E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au/url?sa=i&amp;rct=j&amp;q=business+sectors+in+australia&amp;source=images&amp;cd=&amp;cad=rja&amp;docid=w582B7W-nqnfjM&amp;tbnid=NgnhBC1UIyjYcM:&amp;ved=0CAUQjRw&amp;url=http://www.garnautreview.org.au/chp7.htm&amp;ei=IZYYUdqTM8LpkAWa2YHYCg&amp;psig=AFQjCNGwJFkq4MYq2xb-STonNeh8O0etLA&amp;ust=136065219106049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isworld.com.au/" TargetMode="External"/><Relationship Id="rId2" Type="http://schemas.openxmlformats.org/officeDocument/2006/relationships/hyperlink" Target="https://www2.deloitte.com/us/en/misc/search.html#qr=retail%20outloo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ba.gov.au/chart-pack/" TargetMode="External"/><Relationship Id="rId5" Type="http://schemas.openxmlformats.org/officeDocument/2006/relationships/hyperlink" Target="http://www.abs.gov.au/" TargetMode="External"/><Relationship Id="rId4" Type="http://schemas.openxmlformats.org/officeDocument/2006/relationships/hyperlink" Target="http://www.pwc.com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Lesson 6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0" y="-171400"/>
            <a:ext cx="9144000" cy="7272808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26" name="Picture 2" descr="http://sltad.files.wordpress.com/2012/02/small-business-owners1.jpg?w=960&amp;h=56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0080"/>
            <a:ext cx="9145900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0579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/>
              <a:t>Classification by Geographical spread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/>
              <a:t>International business </a:t>
            </a:r>
          </a:p>
          <a:p>
            <a:pPr lvl="1" eaLnBrk="1" hangingPunct="1">
              <a:defRPr/>
            </a:pPr>
            <a:r>
              <a:rPr lang="en-AU"/>
              <a:t>produces its products in only one country but exports them around the world</a:t>
            </a:r>
          </a:p>
          <a:p>
            <a:pPr eaLnBrk="1" hangingPunct="1">
              <a:defRPr/>
            </a:pPr>
            <a:r>
              <a:rPr lang="en-AU"/>
              <a:t>Transnational Corporations (TNC’s) </a:t>
            </a:r>
          </a:p>
          <a:p>
            <a:pPr lvl="1" eaLnBrk="1" hangingPunct="1">
              <a:defRPr/>
            </a:pPr>
            <a:r>
              <a:rPr lang="en-AU"/>
              <a:t>large business with a home base in one country operating partially or wholly owned businesses in other countries</a:t>
            </a:r>
          </a:p>
        </p:txBody>
      </p:sp>
    </p:spTree>
    <p:extLst>
      <p:ext uri="{BB962C8B-B14F-4D97-AF65-F5344CB8AC3E}">
        <p14:creationId xmlns:p14="http://schemas.microsoft.com/office/powerpoint/2010/main" val="2333385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Intention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will learn that the different legal structures of businesses will affect the way that they operate.  </a:t>
            </a:r>
          </a:p>
          <a:p>
            <a:r>
              <a:rPr lang="en-US" dirty="0"/>
              <a:t>I will learn that, depending on the type and size of business, different structures would be more appropriate than others.</a:t>
            </a:r>
          </a:p>
        </p:txBody>
      </p:sp>
    </p:spTree>
    <p:extLst>
      <p:ext uri="{BB962C8B-B14F-4D97-AF65-F5344CB8AC3E}">
        <p14:creationId xmlns:p14="http://schemas.microsoft.com/office/powerpoint/2010/main" val="437451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dirty="0"/>
              <a:t>Classification by Legal Structure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Businesses can be either incorporated or unincorporated</a:t>
            </a:r>
          </a:p>
          <a:p>
            <a:pPr lvl="1">
              <a:defRPr/>
            </a:pPr>
            <a:r>
              <a:rPr lang="en-AU" dirty="0"/>
              <a:t>Incorporation is the process that business go through to make the business a separate legal entity to the owner</a:t>
            </a:r>
          </a:p>
          <a:p>
            <a:pPr eaLnBrk="1" hangingPunct="1">
              <a:defRPr/>
            </a:pPr>
            <a:endParaRPr lang="en-AU" dirty="0"/>
          </a:p>
          <a:p>
            <a:pPr eaLnBrk="1" hangingPunct="1">
              <a:defRPr/>
            </a:pPr>
            <a:r>
              <a:rPr lang="en-US" dirty="0"/>
              <a:t>The legal structure of business can separate businesses into 5 general areas</a:t>
            </a:r>
          </a:p>
          <a:p>
            <a:pPr lvl="1">
              <a:defRPr/>
            </a:pPr>
            <a:r>
              <a:rPr lang="en-US" dirty="0"/>
              <a:t>Sole Trader</a:t>
            </a:r>
          </a:p>
          <a:p>
            <a:pPr lvl="1">
              <a:defRPr/>
            </a:pPr>
            <a:r>
              <a:rPr lang="en-US" dirty="0"/>
              <a:t>Private Company</a:t>
            </a:r>
          </a:p>
          <a:p>
            <a:pPr lvl="1">
              <a:defRPr/>
            </a:pPr>
            <a:r>
              <a:rPr lang="en-US" dirty="0"/>
              <a:t>Public Company</a:t>
            </a:r>
          </a:p>
          <a:p>
            <a:pPr lvl="1">
              <a:defRPr/>
            </a:pPr>
            <a:r>
              <a:rPr lang="en-US" dirty="0"/>
              <a:t>Trust</a:t>
            </a:r>
          </a:p>
          <a:p>
            <a:pPr lvl="1">
              <a:defRPr/>
            </a:pPr>
            <a:r>
              <a:rPr lang="en-US" dirty="0"/>
              <a:t>Co-operative</a:t>
            </a:r>
            <a:endParaRPr lang="en-AU" dirty="0"/>
          </a:p>
          <a:p>
            <a:pPr eaLnBrk="1" hangingPunct="1"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4224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sz="2800"/>
              <a:t>Number of businesses by legal type in Australia</a:t>
            </a:r>
          </a:p>
        </p:txBody>
      </p:sp>
      <p:graphicFrame>
        <p:nvGraphicFramePr>
          <p:cNvPr id="57390" name="Group 4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387840"/>
              </p:ext>
            </p:extLst>
          </p:nvPr>
        </p:nvGraphicFramePr>
        <p:xfrm>
          <a:off x="1066800" y="1981200"/>
          <a:ext cx="7543800" cy="4114801"/>
        </p:xfrm>
        <a:graphic>
          <a:graphicData uri="http://schemas.openxmlformats.org/drawingml/2006/table">
            <a:tbl>
              <a:tblPr/>
              <a:tblGrid>
                <a:gridCol w="5881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Unincorporated enterprises – sole trader and partnership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81.5%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Incorporated enterprises – 	Private companies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				Public companies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15.5%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Trusts, co-operatives and other privately owned business enterprises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 privately owned business enterprises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99.5%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Government owned business enterprises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5709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/>
              <a:t>Sole Trader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AU" sz="2800" dirty="0"/>
              <a:t>A business owned and operated by one person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2800" dirty="0"/>
              <a:t>Owner provides all the finance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2800" dirty="0"/>
              <a:t>Only legal requirement is that the business name is registered if its different to the owners name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2800" dirty="0"/>
              <a:t>Owner takes all the responsibility for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AU" sz="2400" dirty="0"/>
              <a:t>Running the business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AU" sz="2400" dirty="0"/>
              <a:t>All business debts – </a:t>
            </a:r>
            <a:r>
              <a:rPr lang="en-AU" sz="2400" b="1" u="sng" dirty="0">
                <a:solidFill>
                  <a:srgbClr val="FF0000"/>
                </a:solidFill>
              </a:rPr>
              <a:t>unlimited liability </a:t>
            </a:r>
            <a:r>
              <a:rPr lang="en-AU" sz="2400" dirty="0"/>
              <a:t>(the business and the owner are one and the same)</a:t>
            </a:r>
          </a:p>
        </p:txBody>
      </p:sp>
    </p:spTree>
    <p:extLst>
      <p:ext uri="{BB962C8B-B14F-4D97-AF65-F5344CB8AC3E}">
        <p14:creationId xmlns:p14="http://schemas.microsoft.com/office/powerpoint/2010/main" val="1571694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/>
              <a:t>Sole Traders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370205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AU" sz="2400"/>
              <a:t>Advantages</a:t>
            </a:r>
          </a:p>
          <a:p>
            <a:pPr lvl="1" eaLnBrk="1" hangingPunct="1">
              <a:defRPr/>
            </a:pPr>
            <a:r>
              <a:rPr lang="en-AU" sz="2000"/>
              <a:t>Low cost of entry</a:t>
            </a:r>
          </a:p>
          <a:p>
            <a:pPr lvl="1" eaLnBrk="1" hangingPunct="1">
              <a:defRPr/>
            </a:pPr>
            <a:r>
              <a:rPr lang="en-AU" sz="2000"/>
              <a:t>Simplest form of business</a:t>
            </a:r>
          </a:p>
          <a:p>
            <a:pPr lvl="1" eaLnBrk="1" hangingPunct="1">
              <a:defRPr/>
            </a:pPr>
            <a:r>
              <a:rPr lang="en-AU" sz="2000"/>
              <a:t>Complete control</a:t>
            </a:r>
          </a:p>
          <a:p>
            <a:pPr lvl="1" eaLnBrk="1" hangingPunct="1">
              <a:defRPr/>
            </a:pPr>
            <a:r>
              <a:rPr lang="en-AU" sz="2000"/>
              <a:t>Less costly to run</a:t>
            </a:r>
          </a:p>
          <a:p>
            <a:pPr lvl="1" eaLnBrk="1" hangingPunct="1">
              <a:defRPr/>
            </a:pPr>
            <a:r>
              <a:rPr lang="en-AU" sz="2000"/>
              <a:t>No partner disputes</a:t>
            </a:r>
          </a:p>
          <a:p>
            <a:pPr lvl="1" eaLnBrk="1" hangingPunct="1">
              <a:defRPr/>
            </a:pPr>
            <a:r>
              <a:rPr lang="en-AU" sz="2000"/>
              <a:t>Owner keeps all profits</a:t>
            </a:r>
          </a:p>
          <a:p>
            <a:pPr lvl="1" eaLnBrk="1" hangingPunct="1">
              <a:defRPr/>
            </a:pPr>
            <a:r>
              <a:rPr lang="en-AU" sz="2000"/>
              <a:t>Less government rules</a:t>
            </a:r>
          </a:p>
          <a:p>
            <a:pPr lvl="1" eaLnBrk="1" hangingPunct="1">
              <a:defRPr/>
            </a:pPr>
            <a:r>
              <a:rPr lang="en-AU" sz="2000"/>
              <a:t>No tax on profits, only income tax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908550" y="1981200"/>
            <a:ext cx="370205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AU" sz="2400"/>
              <a:t>Disadvantages</a:t>
            </a:r>
          </a:p>
          <a:p>
            <a:pPr lvl="1" eaLnBrk="1" hangingPunct="1">
              <a:defRPr/>
            </a:pPr>
            <a:r>
              <a:rPr lang="en-AU" sz="2000"/>
              <a:t>Unlimited liability</a:t>
            </a:r>
          </a:p>
          <a:p>
            <a:pPr lvl="1" eaLnBrk="1" hangingPunct="1">
              <a:defRPr/>
            </a:pPr>
            <a:r>
              <a:rPr lang="en-AU" sz="2000"/>
              <a:t>End of business when owner dies</a:t>
            </a:r>
          </a:p>
          <a:p>
            <a:pPr lvl="1" eaLnBrk="1" hangingPunct="1">
              <a:defRPr/>
            </a:pPr>
            <a:r>
              <a:rPr lang="en-AU" sz="2000"/>
              <a:t>Difficult to run when sick</a:t>
            </a:r>
          </a:p>
          <a:p>
            <a:pPr lvl="1" eaLnBrk="1" hangingPunct="1">
              <a:defRPr/>
            </a:pPr>
            <a:r>
              <a:rPr lang="en-AU" sz="2000"/>
              <a:t>Need to carry all losses</a:t>
            </a:r>
          </a:p>
          <a:p>
            <a:pPr lvl="1" eaLnBrk="1" hangingPunct="1">
              <a:defRPr/>
            </a:pPr>
            <a:r>
              <a:rPr lang="en-AU" sz="2000"/>
              <a:t>Burden of management</a:t>
            </a:r>
          </a:p>
          <a:p>
            <a:pPr lvl="1" eaLnBrk="1" hangingPunct="1">
              <a:defRPr/>
            </a:pPr>
            <a:r>
              <a:rPr lang="en-AU" sz="2000"/>
              <a:t>Wide variety of tasks</a:t>
            </a:r>
          </a:p>
          <a:p>
            <a:pPr lvl="1" eaLnBrk="1" hangingPunct="1">
              <a:defRPr/>
            </a:pPr>
            <a:r>
              <a:rPr lang="en-AU" sz="2000"/>
              <a:t>Difficult in raising finance for expansion</a:t>
            </a:r>
          </a:p>
        </p:txBody>
      </p:sp>
    </p:spTree>
    <p:extLst>
      <p:ext uri="{BB962C8B-B14F-4D97-AF65-F5344CB8AC3E}">
        <p14:creationId xmlns:p14="http://schemas.microsoft.com/office/powerpoint/2010/main" val="2378015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/>
              <a:t>Partnerships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A legal business structure that is owned and operated by between 2 and 20 people</a:t>
            </a:r>
          </a:p>
          <a:p>
            <a:pPr lvl="1">
              <a:defRPr/>
            </a:pPr>
            <a:r>
              <a:rPr lang="en-AU" dirty="0"/>
              <a:t>Medical and stockbrokers can have up to 50 partners</a:t>
            </a:r>
          </a:p>
          <a:p>
            <a:pPr lvl="1">
              <a:defRPr/>
            </a:pPr>
            <a:r>
              <a:rPr lang="en-AU" dirty="0"/>
              <a:t>Solicitors, Accountants and Vets can have up to 400 partners</a:t>
            </a:r>
          </a:p>
          <a:p>
            <a:pPr>
              <a:defRPr/>
            </a:pPr>
            <a:r>
              <a:rPr lang="en-AU" dirty="0"/>
              <a:t>Can be made verbally or in writing</a:t>
            </a:r>
          </a:p>
          <a:p>
            <a:pPr>
              <a:defRPr/>
            </a:pPr>
            <a:r>
              <a:rPr lang="en-AU" dirty="0"/>
              <a:t>What would be the benefit of having a written partnership agreement?</a:t>
            </a:r>
          </a:p>
          <a:p>
            <a:pPr eaLnBrk="1" hangingPunct="1">
              <a:defRPr/>
            </a:pPr>
            <a:endParaRPr lang="en-AU" dirty="0"/>
          </a:p>
          <a:p>
            <a:pPr eaLnBrk="1" hangingPunct="1"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0490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/>
              <a:t>Partnerships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370205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AU" sz="2400"/>
              <a:t>Advantages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sz="2000"/>
              <a:t>Low start up costs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sz="2000"/>
              <a:t>Less costly to operate than a company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sz="2000"/>
              <a:t>Shared responsibility and workload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sz="2000"/>
              <a:t>Minimal government regulation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sz="2000"/>
              <a:t>No taxes on profits, only personal income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sz="2000"/>
              <a:t>On death of one partner, business can keep going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08550" y="1981200"/>
            <a:ext cx="370205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AU" sz="2400"/>
              <a:t>Disadvantages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sz="2000"/>
              <a:t>Unlimited liability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sz="2000"/>
              <a:t>Liability for all debts, including those other partners rack up – even before partnership begins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sz="2000"/>
              <a:t>Possibility of disputes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sz="2000"/>
              <a:t>Finding a suitable partner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sz="2000"/>
              <a:t>Divided loyalty and authority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AU" sz="2000"/>
          </a:p>
        </p:txBody>
      </p:sp>
    </p:spTree>
    <p:extLst>
      <p:ext uri="{BB962C8B-B14F-4D97-AF65-F5344CB8AC3E}">
        <p14:creationId xmlns:p14="http://schemas.microsoft.com/office/powerpoint/2010/main" val="1255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/>
              <a:t>Limited liability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/>
              <a:t>Companies are incorporated</a:t>
            </a:r>
          </a:p>
          <a:p>
            <a:pPr eaLnBrk="1" hangingPunct="1">
              <a:defRPr/>
            </a:pPr>
            <a:r>
              <a:rPr lang="en-AU"/>
              <a:t>Limited liability is a feature of corporate ownership that limited each owners financial liability to the amount of money he or she has paid for the businesses shares</a:t>
            </a:r>
          </a:p>
        </p:txBody>
      </p:sp>
    </p:spTree>
    <p:extLst>
      <p:ext uri="{BB962C8B-B14F-4D97-AF65-F5344CB8AC3E}">
        <p14:creationId xmlns:p14="http://schemas.microsoft.com/office/powerpoint/2010/main" val="2230432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/>
              <a:t>Private companies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sz="2800"/>
              <a:t>Usually has between 1 and 50 shareholders.  Private companies tend to be small to medium sized, often family owned businesses</a:t>
            </a:r>
          </a:p>
          <a:p>
            <a:pPr eaLnBrk="1" hangingPunct="1">
              <a:defRPr/>
            </a:pPr>
            <a:r>
              <a:rPr lang="en-AU" sz="2800"/>
              <a:t>Shares are only offered to people the business wishes to have as part owners</a:t>
            </a:r>
          </a:p>
          <a:p>
            <a:pPr lvl="1" eaLnBrk="1" hangingPunct="1">
              <a:defRPr/>
            </a:pPr>
            <a:r>
              <a:rPr lang="en-AU" sz="2400"/>
              <a:t>Shareholders can only sell their shares to people approved by other directors</a:t>
            </a:r>
          </a:p>
          <a:p>
            <a:pPr lvl="1" eaLnBrk="1" hangingPunct="1">
              <a:defRPr/>
            </a:pPr>
            <a:r>
              <a:rPr lang="en-AU" sz="2400"/>
              <a:t>Hence the name ‘private’</a:t>
            </a:r>
          </a:p>
        </p:txBody>
      </p:sp>
    </p:spTree>
    <p:extLst>
      <p:ext uri="{BB962C8B-B14F-4D97-AF65-F5344CB8AC3E}">
        <p14:creationId xmlns:p14="http://schemas.microsoft.com/office/powerpoint/2010/main" val="3635463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Intention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will understand that business can be broken into different sectors and that each sector has certain characteristics </a:t>
            </a:r>
          </a:p>
        </p:txBody>
      </p:sp>
    </p:spTree>
    <p:extLst>
      <p:ext uri="{BB962C8B-B14F-4D97-AF65-F5344CB8AC3E}">
        <p14:creationId xmlns:p14="http://schemas.microsoft.com/office/powerpoint/2010/main" val="1939229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/>
              <a:t>Public companies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AU" sz="2400"/>
              <a:t>Listed on the stock exchange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sz="2400"/>
              <a:t>Generally very large businesses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sz="2400"/>
              <a:t>Characteristics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sz="2000"/>
              <a:t>At least one shareholder, with no maximum number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sz="2000"/>
              <a:t>No restriction on the transfer of shares or raising money from the public by offering shares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sz="2000"/>
              <a:t>Must issue a prospectus when selling shares for the first time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sz="2000"/>
              <a:t>Must have at least 3 directors (2 must live in Australia)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sz="2000"/>
              <a:t>The letters Ltd. In its name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sz="2000"/>
              <a:t>Must publish its financial accounts each year</a:t>
            </a:r>
          </a:p>
        </p:txBody>
      </p:sp>
    </p:spTree>
    <p:extLst>
      <p:ext uri="{BB962C8B-B14F-4D97-AF65-F5344CB8AC3E}">
        <p14:creationId xmlns:p14="http://schemas.microsoft.com/office/powerpoint/2010/main" val="2950735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/>
              <a:t>Franchises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/>
              <a:t>A licence to operate a privately owned business as if it were part of a chain of stores</a:t>
            </a:r>
          </a:p>
          <a:p>
            <a:pPr eaLnBrk="1" hangingPunct="1">
              <a:defRPr/>
            </a:pPr>
            <a:r>
              <a:rPr lang="en-AU"/>
              <a:t>Franchisor = the organisation granting the franchise</a:t>
            </a:r>
          </a:p>
          <a:p>
            <a:pPr eaLnBrk="1" hangingPunct="1">
              <a:defRPr/>
            </a:pPr>
            <a:r>
              <a:rPr lang="en-AU"/>
              <a:t>Franchisee = the persona or organisation purchasing the franchise</a:t>
            </a:r>
          </a:p>
        </p:txBody>
      </p:sp>
      <p:pic>
        <p:nvPicPr>
          <p:cNvPr id="5122" name="Picture 2" descr="http://ts1.mm.bing.net/th?id=H.4880818875664164&amp;pid=1.7&amp;w=204&amp;h=142&amp;c=7&amp;rs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89040"/>
            <a:ext cx="19431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ts1.mm.bing.net/th?id=H.4548306814895056&amp;pid=1.7&amp;w=197&amp;h=148&amp;c=7&amp;rs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953038"/>
            <a:ext cx="2808312" cy="2109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ts1.mm.bing.net/th?id=H.4803543829120540&amp;pid=1.7&amp;w=187&amp;h=151&amp;c=7&amp;rs=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221088"/>
            <a:ext cx="2679418" cy="2163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71410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/>
              <a:t>Franchisor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370205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AU" sz="2400"/>
              <a:t>Advantages</a:t>
            </a:r>
          </a:p>
          <a:p>
            <a:pPr lvl="1" eaLnBrk="1" hangingPunct="1">
              <a:defRPr/>
            </a:pPr>
            <a:r>
              <a:rPr lang="en-AU" sz="2000"/>
              <a:t>Fast and selective distribution</a:t>
            </a:r>
          </a:p>
          <a:p>
            <a:pPr lvl="1" eaLnBrk="1" hangingPunct="1">
              <a:defRPr/>
            </a:pPr>
            <a:r>
              <a:rPr lang="en-AU" sz="2000"/>
              <a:t>Avoids costs of construction</a:t>
            </a:r>
          </a:p>
          <a:p>
            <a:pPr lvl="1" eaLnBrk="1" hangingPunct="1">
              <a:defRPr/>
            </a:pPr>
            <a:r>
              <a:rPr lang="en-AU" sz="2000"/>
              <a:t>Doesn’t have to operate outlets</a:t>
            </a:r>
          </a:p>
          <a:p>
            <a:pPr lvl="1" eaLnBrk="1" hangingPunct="1">
              <a:defRPr/>
            </a:pPr>
            <a:r>
              <a:rPr lang="en-AU" sz="2000"/>
              <a:t>Franchise agreement ensures some control</a:t>
            </a:r>
          </a:p>
          <a:p>
            <a:pPr lvl="1" eaLnBrk="1" hangingPunct="1">
              <a:defRPr/>
            </a:pPr>
            <a:r>
              <a:rPr lang="en-AU" sz="2000"/>
              <a:t>Motivated franchisees</a:t>
            </a:r>
          </a:p>
          <a:p>
            <a:pPr lvl="1" eaLnBrk="1" hangingPunct="1">
              <a:defRPr/>
            </a:pPr>
            <a:endParaRPr lang="en-AU" sz="200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08550" y="1981200"/>
            <a:ext cx="370205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AU" sz="2400"/>
              <a:t>Disadvantages</a:t>
            </a:r>
          </a:p>
          <a:p>
            <a:pPr lvl="1" eaLnBrk="1" hangingPunct="1">
              <a:defRPr/>
            </a:pPr>
            <a:r>
              <a:rPr lang="en-AU" sz="2000"/>
              <a:t>Unsuitable franchisees</a:t>
            </a:r>
          </a:p>
          <a:p>
            <a:pPr lvl="1" eaLnBrk="1" hangingPunct="1">
              <a:defRPr/>
            </a:pPr>
            <a:r>
              <a:rPr lang="en-AU" sz="2000"/>
              <a:t>Disagreement over conditions and terms of contract</a:t>
            </a:r>
          </a:p>
        </p:txBody>
      </p:sp>
    </p:spTree>
    <p:extLst>
      <p:ext uri="{BB962C8B-B14F-4D97-AF65-F5344CB8AC3E}">
        <p14:creationId xmlns:p14="http://schemas.microsoft.com/office/powerpoint/2010/main" val="38775268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/>
              <a:t>Franchisee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370205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AU" sz="2400"/>
              <a:t>Advantages</a:t>
            </a:r>
          </a:p>
          <a:p>
            <a:pPr lvl="1" eaLnBrk="1" hangingPunct="1">
              <a:defRPr/>
            </a:pPr>
            <a:r>
              <a:rPr lang="en-AU" sz="2000"/>
              <a:t>Opportunity to start with limited finances</a:t>
            </a:r>
          </a:p>
          <a:p>
            <a:pPr lvl="1" eaLnBrk="1" hangingPunct="1">
              <a:defRPr/>
            </a:pPr>
            <a:r>
              <a:rPr lang="en-AU" sz="2000"/>
              <a:t>Guaranteed customer base</a:t>
            </a:r>
          </a:p>
          <a:p>
            <a:pPr lvl="1" eaLnBrk="1" hangingPunct="1">
              <a:defRPr/>
            </a:pPr>
            <a:r>
              <a:rPr lang="en-AU" sz="2000"/>
              <a:t>Established name</a:t>
            </a:r>
          </a:p>
          <a:p>
            <a:pPr lvl="1" eaLnBrk="1" hangingPunct="1">
              <a:defRPr/>
            </a:pPr>
            <a:r>
              <a:rPr lang="en-AU" sz="2000"/>
              <a:t>Management back-up</a:t>
            </a:r>
          </a:p>
          <a:p>
            <a:pPr lvl="1" eaLnBrk="1" hangingPunct="1">
              <a:defRPr/>
            </a:pPr>
            <a:r>
              <a:rPr lang="en-AU" sz="2000"/>
              <a:t>Proven business methods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08550" y="1981200"/>
            <a:ext cx="370205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AU" sz="2400"/>
              <a:t>Disadvantages</a:t>
            </a:r>
          </a:p>
          <a:p>
            <a:pPr lvl="1" eaLnBrk="1" hangingPunct="1">
              <a:defRPr/>
            </a:pPr>
            <a:r>
              <a:rPr lang="en-AU" sz="2000"/>
              <a:t>Franchisor retains a lot of control</a:t>
            </a:r>
          </a:p>
          <a:p>
            <a:pPr lvl="1" eaLnBrk="1" hangingPunct="1">
              <a:defRPr/>
            </a:pPr>
            <a:r>
              <a:rPr lang="en-AU" sz="2000"/>
              <a:t>Limited scope for individuality in business operations</a:t>
            </a:r>
          </a:p>
          <a:p>
            <a:pPr lvl="1" eaLnBrk="1" hangingPunct="1">
              <a:defRPr/>
            </a:pPr>
            <a:r>
              <a:rPr lang="en-AU" sz="2000"/>
              <a:t>Disagreements over conditions and terms of contract</a:t>
            </a:r>
          </a:p>
          <a:p>
            <a:pPr lvl="1" eaLnBrk="1" hangingPunct="1">
              <a:defRPr/>
            </a:pPr>
            <a:r>
              <a:rPr lang="en-AU" sz="2000"/>
              <a:t>If too successful, franchisor may open their own outlet nearby</a:t>
            </a:r>
          </a:p>
        </p:txBody>
      </p:sp>
    </p:spTree>
    <p:extLst>
      <p:ext uri="{BB962C8B-B14F-4D97-AF65-F5344CB8AC3E}">
        <p14:creationId xmlns:p14="http://schemas.microsoft.com/office/powerpoint/2010/main" val="6291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/>
              <a:t>Becoming a franchise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AU"/>
              <a:t>What are the benefits involved in becoming one of these franchises?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/>
              <a:t>Look up the following websites and find out what you need to do in order to have one of these franchises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>
                <a:hlinkClick r:id="rId2"/>
              </a:rPr>
              <a:t>www.boostjuice.com.au</a:t>
            </a:r>
            <a:endParaRPr lang="en-AU"/>
          </a:p>
          <a:p>
            <a:pPr lvl="1" eaLnBrk="1" hangingPunct="1">
              <a:lnSpc>
                <a:spcPct val="90000"/>
              </a:lnSpc>
              <a:defRPr/>
            </a:pPr>
            <a:r>
              <a:rPr lang="en-AU">
                <a:hlinkClick r:id="rId3"/>
              </a:rPr>
              <a:t>www.mcdonalds.com.au</a:t>
            </a:r>
            <a:endParaRPr lang="en-AU"/>
          </a:p>
          <a:p>
            <a:pPr lvl="1" eaLnBrk="1" hangingPunct="1">
              <a:lnSpc>
                <a:spcPct val="90000"/>
              </a:lnSpc>
              <a:defRPr/>
            </a:pPr>
            <a:r>
              <a:rPr lang="en-AU">
                <a:hlinkClick r:id="rId4"/>
              </a:rPr>
              <a:t>www.kipmcgrath.com.au</a:t>
            </a:r>
            <a:r>
              <a:rPr lang="en-A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104865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businesses use this structure in Australia</a:t>
            </a:r>
          </a:p>
          <a:p>
            <a:r>
              <a:rPr lang="en-US" dirty="0"/>
              <a:t>It’s main purpose is to </a:t>
            </a:r>
            <a:r>
              <a:rPr lang="en-US" dirty="0" err="1"/>
              <a:t>minimise</a:t>
            </a:r>
            <a:r>
              <a:rPr lang="en-US" dirty="0"/>
              <a:t> the tax that a business pays.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https://www.youtube.com/watch?v=j8TaHNz821E</a:t>
            </a:r>
            <a:r>
              <a:rPr lang="en-US" dirty="0"/>
              <a:t>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716216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Co-operatives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form of incorporated business, however it is different in that its members are businesses themselves.  That is, it is a business made up of businesses.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657515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requirements of Business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Legal requirements</a:t>
            </a:r>
          </a:p>
          <a:p>
            <a:pPr lvl="1"/>
            <a:r>
              <a:rPr lang="en-US" dirty="0"/>
              <a:t>Tax</a:t>
            </a:r>
          </a:p>
          <a:p>
            <a:pPr lvl="2"/>
            <a:r>
              <a:rPr lang="en-US" dirty="0"/>
              <a:t>All businesses are required to pay tax in the following ways</a:t>
            </a:r>
          </a:p>
          <a:p>
            <a:pPr lvl="3"/>
            <a:r>
              <a:rPr lang="en-US" dirty="0"/>
              <a:t>Company tax – tax on profits</a:t>
            </a:r>
          </a:p>
          <a:p>
            <a:pPr lvl="3"/>
            <a:r>
              <a:rPr lang="en-US" dirty="0"/>
              <a:t>PAYE tax – tax withheld from employees and paid directly to the ATO</a:t>
            </a:r>
          </a:p>
          <a:p>
            <a:pPr lvl="3"/>
            <a:r>
              <a:rPr lang="en-US" dirty="0"/>
              <a:t>GST – 10% on all goods and services sold.  (Some products do not contain a GST component)</a:t>
            </a:r>
          </a:p>
          <a:p>
            <a:pPr lvl="4"/>
            <a:r>
              <a:rPr lang="en-US" dirty="0"/>
              <a:t>All business must complete a Business Activity Statement (BAS) every 3 months where GST is calculated.</a:t>
            </a:r>
          </a:p>
          <a:p>
            <a:pPr lvl="5"/>
            <a:r>
              <a:rPr lang="en-US" dirty="0"/>
              <a:t>You may get a refund if you have paid more GST than you have received</a:t>
            </a:r>
          </a:p>
          <a:p>
            <a:pPr lvl="5"/>
            <a:r>
              <a:rPr lang="en-US" dirty="0"/>
              <a:t>You may have to pay GST if you have Collected more GST than you have paid.</a:t>
            </a:r>
          </a:p>
          <a:p>
            <a:pPr lvl="6"/>
            <a:r>
              <a:rPr lang="en-US" dirty="0"/>
              <a:t>If this is the case, you pay the difference</a:t>
            </a:r>
            <a:endParaRPr lang="en-AU" dirty="0"/>
          </a:p>
          <a:p>
            <a:pPr lvl="1"/>
            <a:r>
              <a:rPr lang="en-US" dirty="0"/>
              <a:t>ABN</a:t>
            </a:r>
          </a:p>
          <a:p>
            <a:pPr lvl="2"/>
            <a:r>
              <a:rPr lang="en-US" dirty="0"/>
              <a:t>All Australian Businesses must have an ABN to operate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3362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Questions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Create a T-Chart comparing and contrasting a Sole Trader and Partnership.</a:t>
            </a:r>
          </a:p>
          <a:p>
            <a:endParaRPr lang="en-US" dirty="0"/>
          </a:p>
          <a:p>
            <a:r>
              <a:rPr lang="en-US" dirty="0"/>
              <a:t>A Private Company is the best form of business structure.  Or is it?</a:t>
            </a:r>
          </a:p>
          <a:p>
            <a:endParaRPr lang="en-US" dirty="0"/>
          </a:p>
          <a:p>
            <a:r>
              <a:rPr lang="en-US" dirty="0"/>
              <a:t>Imagine you were a small ice cream shop owner.  Why would you become a partnership?  What would you hope to achieve from choosing this structure over another?</a:t>
            </a:r>
          </a:p>
          <a:p>
            <a:endParaRPr lang="en-US" dirty="0"/>
          </a:p>
          <a:p>
            <a:r>
              <a:rPr lang="en-US" dirty="0"/>
              <a:t>How would this ice cream business be different if they were a sole trader?</a:t>
            </a:r>
          </a:p>
          <a:p>
            <a:endParaRPr lang="en-US" dirty="0"/>
          </a:p>
          <a:p>
            <a:r>
              <a:rPr lang="en-US" dirty="0"/>
              <a:t>What if the laws changed to make it cheaper for you to become a private company.  How would life be different for you now?  What would your business look like?</a:t>
            </a:r>
          </a:p>
          <a:p>
            <a:endParaRPr lang="en-US" dirty="0"/>
          </a:p>
          <a:p>
            <a:r>
              <a:rPr lang="en-US" dirty="0"/>
              <a:t>How would this help you achieve your business, social and personal goals</a:t>
            </a:r>
          </a:p>
          <a:p>
            <a:endParaRPr 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6827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Classifying Australia’s businesses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Australian business environment can be broken into many different parts.</a:t>
            </a:r>
          </a:p>
          <a:p>
            <a:pPr lvl="1"/>
            <a:r>
              <a:rPr lang="en-US" dirty="0"/>
              <a:t>Sectors</a:t>
            </a:r>
          </a:p>
          <a:p>
            <a:pPr lvl="1"/>
            <a:r>
              <a:rPr lang="en-US" dirty="0"/>
              <a:t>Industries</a:t>
            </a:r>
          </a:p>
          <a:p>
            <a:pPr lvl="1"/>
            <a:r>
              <a:rPr lang="en-US" dirty="0"/>
              <a:t>Sizes</a:t>
            </a:r>
          </a:p>
          <a:p>
            <a:pPr lvl="1"/>
            <a:r>
              <a:rPr lang="en-US" dirty="0"/>
              <a:t>Geographical spread</a:t>
            </a:r>
          </a:p>
          <a:p>
            <a:pPr lvl="1"/>
            <a:r>
              <a:rPr lang="en-US" dirty="0"/>
              <a:t>Legal Structures</a:t>
            </a:r>
          </a:p>
        </p:txBody>
      </p:sp>
      <p:pic>
        <p:nvPicPr>
          <p:cNvPr id="1026" name="Picture 2" descr="http://www.garnautreview.org.au/img/chp7/Figure%207.15_fmt.jpe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198" y="4077072"/>
            <a:ext cx="614860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89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by sector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These are generally businesses in the same field</a:t>
            </a:r>
          </a:p>
          <a:p>
            <a:pPr lvl="1"/>
            <a:r>
              <a:rPr lang="en-US" dirty="0"/>
              <a:t>For example:</a:t>
            </a:r>
          </a:p>
          <a:p>
            <a:pPr lvl="2"/>
            <a:r>
              <a:rPr lang="en-US" dirty="0"/>
              <a:t>Retail, mining, primary industry, education </a:t>
            </a:r>
          </a:p>
          <a:p>
            <a:pPr lvl="1"/>
            <a:r>
              <a:rPr lang="en-US" dirty="0"/>
              <a:t>It can also be separated into the public and private sector</a:t>
            </a:r>
          </a:p>
          <a:p>
            <a:pPr lvl="2"/>
            <a:r>
              <a:rPr lang="en-US" dirty="0"/>
              <a:t>Public – Government owned businesses</a:t>
            </a:r>
          </a:p>
          <a:p>
            <a:pPr lvl="3"/>
            <a:r>
              <a:rPr lang="en-US" dirty="0"/>
              <a:t>E.g. </a:t>
            </a:r>
            <a:r>
              <a:rPr lang="en-US" dirty="0" err="1"/>
              <a:t>Centrelink</a:t>
            </a:r>
            <a:r>
              <a:rPr lang="en-US" dirty="0"/>
              <a:t>, Public Schools, Public Hospitals etc..</a:t>
            </a:r>
          </a:p>
          <a:p>
            <a:pPr lvl="2"/>
            <a:r>
              <a:rPr lang="en-US" dirty="0"/>
              <a:t>Private – Privately owned businesses</a:t>
            </a:r>
          </a:p>
          <a:p>
            <a:pPr lvl="3"/>
            <a:r>
              <a:rPr lang="en-US" dirty="0"/>
              <a:t>Ranging from very small businesses through  to large multinational businesses</a:t>
            </a:r>
          </a:p>
          <a:p>
            <a:pPr lvl="3"/>
            <a:r>
              <a:rPr lang="en-US" dirty="0"/>
              <a:t>Note – Even though a business may be a public company, this doesn’t mean it is in the public sector.  Remember, shareholders are private owners of the business</a:t>
            </a:r>
          </a:p>
          <a:p>
            <a:endParaRPr lang="en-US" dirty="0"/>
          </a:p>
          <a:p>
            <a:endParaRPr 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29847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Recent trends in business sectors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some of the current trends in these major business sectors of Australia’s economy?</a:t>
            </a:r>
          </a:p>
          <a:p>
            <a:r>
              <a:rPr lang="en-US" dirty="0"/>
              <a:t>Use the following sites in determining current trends</a:t>
            </a:r>
          </a:p>
          <a:p>
            <a:pPr lvl="1"/>
            <a:r>
              <a:rPr lang="en-AU" u="sng" dirty="0">
                <a:hlinkClick r:id="rId2"/>
              </a:rPr>
              <a:t>https://www2.deloitte.com/us/en/misc/search.html#qr=retail%20outlook</a:t>
            </a:r>
            <a:r>
              <a:rPr lang="en-AU" dirty="0"/>
              <a:t> </a:t>
            </a:r>
          </a:p>
          <a:p>
            <a:pPr lvl="1"/>
            <a:r>
              <a:rPr lang="en-AU" u="sng" dirty="0">
                <a:hlinkClick r:id="rId3"/>
              </a:rPr>
              <a:t>www.ibisworld.com.au</a:t>
            </a:r>
            <a:endParaRPr lang="en-AU" dirty="0"/>
          </a:p>
          <a:p>
            <a:pPr lvl="1"/>
            <a:r>
              <a:rPr lang="en-AU" u="sng" dirty="0">
                <a:hlinkClick r:id="rId4"/>
              </a:rPr>
              <a:t>www.pwc.com</a:t>
            </a:r>
            <a:r>
              <a:rPr lang="en-AU" dirty="0"/>
              <a:t> </a:t>
            </a:r>
          </a:p>
          <a:p>
            <a:pPr lvl="1"/>
            <a:r>
              <a:rPr lang="en-AU" u="sng" dirty="0">
                <a:hlinkClick r:id="rId5"/>
              </a:rPr>
              <a:t>www.abs.gov.au</a:t>
            </a:r>
            <a:r>
              <a:rPr lang="en-AU" dirty="0"/>
              <a:t> </a:t>
            </a:r>
          </a:p>
          <a:p>
            <a:pPr lvl="1"/>
            <a:r>
              <a:rPr lang="en-AU" dirty="0">
                <a:hlinkClick r:id="rId6"/>
              </a:rPr>
              <a:t>https://www.rba.gov.au/chart-pack/</a:t>
            </a:r>
            <a:r>
              <a:rPr lang="en-AU" dirty="0"/>
              <a:t>            </a:t>
            </a:r>
          </a:p>
        </p:txBody>
      </p:sp>
    </p:spTree>
    <p:extLst>
      <p:ext uri="{BB962C8B-B14F-4D97-AF65-F5344CB8AC3E}">
        <p14:creationId xmlns:p14="http://schemas.microsoft.com/office/powerpoint/2010/main" val="298494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603C0-DB82-4A8A-9819-4055AC214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Analysis and Evaluation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B0364-EDC2-479D-867D-A4569F193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Choose an industry and conduct a brief analysis of the data that has been gleaned from each report.</a:t>
            </a:r>
          </a:p>
          <a:p>
            <a:pPr lvl="1"/>
            <a:r>
              <a:rPr lang="en-AU" dirty="0"/>
              <a:t>You can create a fishbone diagram to analyse this</a:t>
            </a:r>
          </a:p>
          <a:p>
            <a:r>
              <a:rPr lang="en-AU" dirty="0"/>
              <a:t>Evaluate the impact that this trend will have on business</a:t>
            </a:r>
          </a:p>
        </p:txBody>
      </p:sp>
    </p:spTree>
    <p:extLst>
      <p:ext uri="{BB962C8B-B14F-4D97-AF65-F5344CB8AC3E}">
        <p14:creationId xmlns:p14="http://schemas.microsoft.com/office/powerpoint/2010/main" val="1797766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Classification by Industry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AU" sz="2800" dirty="0"/>
              <a:t>5 Industry types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sz="2400" dirty="0"/>
              <a:t>Primary – directly associated with natural resources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sz="2400" dirty="0"/>
              <a:t>Secondary – taking raw material and making it into a finished or semi-finished product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 sz="2400" dirty="0"/>
              <a:t>Tertiary – involved performing a service for other people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AU" sz="2000" dirty="0"/>
              <a:t>Quaternary – Transfer and processing of knowledge or information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AU" sz="2000" dirty="0"/>
              <a:t>Quinary – services that have traditionally been performed in the home</a:t>
            </a:r>
          </a:p>
        </p:txBody>
      </p:sp>
      <p:pic>
        <p:nvPicPr>
          <p:cNvPr id="20482" name="Picture 2" descr="http://www.bjshy.gov.cn/UploadFiles/english2009/2011/11/2011112009283987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2635" y="4933948"/>
            <a:ext cx="2939845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484" name="Picture 4" descr="http://canarygeog.canaryzoo.com/Geog1/quaternary%20sector%2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52" y="4933949"/>
            <a:ext cx="571500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499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Consider the following table and answer the question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Suggest reasons why </a:t>
            </a:r>
            <a:r>
              <a:rPr lang="en-US"/>
              <a:t>the primary </a:t>
            </a:r>
            <a:r>
              <a:rPr lang="en-US" dirty="0"/>
              <a:t>sector accounts for only 4% of total employment while the tertiary sector contains 76% of total employment</a:t>
            </a:r>
            <a:r>
              <a:rPr lang="en-AU" dirty="0"/>
              <a:t>.</a:t>
            </a:r>
          </a:p>
          <a:p>
            <a:r>
              <a:rPr lang="en-US" dirty="0"/>
              <a:t>What does this tell you about the future employment prospects within the two sectors?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321365"/>
              </p:ext>
            </p:extLst>
          </p:nvPr>
        </p:nvGraphicFramePr>
        <p:xfrm>
          <a:off x="1475656" y="2324472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Industry Sector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Private Sector 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 total employment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Primary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4%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Secondary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20%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Tertiary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69%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76%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168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/>
              <a:t>Classification by size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AU"/>
              <a:t>3 general sizes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/>
              <a:t>Small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/>
              <a:t>Medium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/>
              <a:t>Large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/>
              <a:t>Small-Medium sized enterprises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/>
              <a:t>SME’s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/>
              <a:t>The vast majority of Australian businesses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AU" b="1"/>
          </a:p>
        </p:txBody>
      </p:sp>
    </p:spTree>
    <p:extLst>
      <p:ext uri="{BB962C8B-B14F-4D97-AF65-F5344CB8AC3E}">
        <p14:creationId xmlns:p14="http://schemas.microsoft.com/office/powerpoint/2010/main" val="3920468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654</TotalTime>
  <Words>1486</Words>
  <Application>Microsoft Office PowerPoint</Application>
  <PresentationFormat>On-screen Show (4:3)</PresentationFormat>
  <Paragraphs>228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Tahoma</vt:lpstr>
      <vt:lpstr>Wingdings</vt:lpstr>
      <vt:lpstr>Clarity</vt:lpstr>
      <vt:lpstr>PowerPoint Presentation</vt:lpstr>
      <vt:lpstr>Learning Intention </vt:lpstr>
      <vt:lpstr>Classifying Australia’s businesses</vt:lpstr>
      <vt:lpstr>Classification by sector</vt:lpstr>
      <vt:lpstr>Recent trends in business sectors</vt:lpstr>
      <vt:lpstr>Analysis and Evaluation Task</vt:lpstr>
      <vt:lpstr>Classification by Industry</vt:lpstr>
      <vt:lpstr>Activity</vt:lpstr>
      <vt:lpstr>Classification by size</vt:lpstr>
      <vt:lpstr>Classification by Geographical spread</vt:lpstr>
      <vt:lpstr>Learning Intention </vt:lpstr>
      <vt:lpstr>Classification by Legal Structure</vt:lpstr>
      <vt:lpstr>Number of businesses by legal type in Australia</vt:lpstr>
      <vt:lpstr>Sole Trader</vt:lpstr>
      <vt:lpstr>Sole Traders</vt:lpstr>
      <vt:lpstr>Partnerships</vt:lpstr>
      <vt:lpstr>Partnerships</vt:lpstr>
      <vt:lpstr>Limited liability</vt:lpstr>
      <vt:lpstr>Private companies</vt:lpstr>
      <vt:lpstr>Public companies</vt:lpstr>
      <vt:lpstr>Franchises</vt:lpstr>
      <vt:lpstr>Franchisor</vt:lpstr>
      <vt:lpstr>Franchisee</vt:lpstr>
      <vt:lpstr>Becoming a franchise</vt:lpstr>
      <vt:lpstr>Trusts</vt:lpstr>
      <vt:lpstr>Co-operatives</vt:lpstr>
      <vt:lpstr>Legal requirements of Business</vt:lpstr>
      <vt:lpstr>Summary Questions</vt:lpstr>
    </vt:vector>
  </TitlesOfParts>
  <Company>Heritage College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 Franco</dc:creator>
  <cp:lastModifiedBy>Evan Franco</cp:lastModifiedBy>
  <cp:revision>28</cp:revision>
  <dcterms:created xsi:type="dcterms:W3CDTF">2012-12-12T01:03:58Z</dcterms:created>
  <dcterms:modified xsi:type="dcterms:W3CDTF">2019-03-06T04:06:36Z</dcterms:modified>
</cp:coreProperties>
</file>