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6" r:id="rId4"/>
    <p:sldId id="261" r:id="rId5"/>
    <p:sldId id="259" r:id="rId6"/>
    <p:sldId id="267" r:id="rId7"/>
    <p:sldId id="265" r:id="rId8"/>
    <p:sldId id="277" r:id="rId9"/>
    <p:sldId id="271" r:id="rId10"/>
    <p:sldId id="278" r:id="rId11"/>
    <p:sldId id="272" r:id="rId12"/>
    <p:sldId id="279" r:id="rId13"/>
    <p:sldId id="274" r:id="rId14"/>
    <p:sldId id="280" r:id="rId15"/>
    <p:sldId id="275" r:id="rId16"/>
    <p:sldId id="281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7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8AF82-D795-48F0-BC3F-5A8CF4908F2B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9C3BA-C11F-4774-A252-DEE70C61F1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89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9C3BA-C11F-4774-A252-DEE70C61F16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16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15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54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726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32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998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1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90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398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198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21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90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B7B2-3700-4A4A-A531-D9B3B4B08239}" type="datetimeFigureOut">
              <a:rPr lang="en-AU" smtClean="0"/>
              <a:t>14/09/2023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7D86-1E5A-154E-B1A8-CD541D53BC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15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v-rt0w12L8" TargetMode="External"/><Relationship Id="rId2" Type="http://schemas.openxmlformats.org/officeDocument/2006/relationships/hyperlink" Target="https://www.youtube.com/watch?v=FILWIIid9C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Bw6KvU51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F849-E26B-CCA9-06CB-93D412AD6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Consumer and Producer Surplus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77EAC-6770-D4D2-2B6C-3443D389B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  <a:p>
            <a:r>
              <a:rPr lang="en-AU" dirty="0"/>
              <a:t>Learning Intention</a:t>
            </a:r>
          </a:p>
          <a:p>
            <a:r>
              <a:rPr lang="en-AU" i="1" dirty="0"/>
              <a:t>I am learning about deadweight (welfare) loss and how to determine this on a diagram with relation to externalities</a:t>
            </a:r>
          </a:p>
        </p:txBody>
      </p:sp>
    </p:spTree>
    <p:extLst>
      <p:ext uri="{BB962C8B-B14F-4D97-AF65-F5344CB8AC3E}">
        <p14:creationId xmlns:p14="http://schemas.microsoft.com/office/powerpoint/2010/main" val="103163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8080-150A-4831-E691-B2F473AF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Positive Production Externalities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EE41A4C-307F-D517-89B0-42A75DA985F5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DC56A0-8873-1581-84EC-201E7F902FBC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6ADD7B-00B9-57CD-75CB-E32193CA8292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34AD0F-C81B-79D9-0426-023EA1ADA0E2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6E92EA-D043-85B6-8F49-E55678F63BCF}"/>
              </a:ext>
            </a:extLst>
          </p:cNvPr>
          <p:cNvSpPr txBox="1"/>
          <p:nvPr/>
        </p:nvSpPr>
        <p:spPr>
          <a:xfrm>
            <a:off x="6790460" y="1993703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E7ABC5-976D-5C35-60C4-6E769426A892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EBDE95-DB10-F2B1-DC6B-6B43AF9B2D91}"/>
              </a:ext>
            </a:extLst>
          </p:cNvPr>
          <p:cNvCxnSpPr>
            <a:cxnSpLocks/>
          </p:cNvCxnSpPr>
          <p:nvPr/>
        </p:nvCxnSpPr>
        <p:spPr>
          <a:xfrm flipH="1">
            <a:off x="3254684" y="2301603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D13E37-F4DA-D876-86B9-F578CD2FDA86}"/>
              </a:ext>
            </a:extLst>
          </p:cNvPr>
          <p:cNvSpPr txBox="1"/>
          <p:nvPr/>
        </p:nvSpPr>
        <p:spPr>
          <a:xfrm>
            <a:off x="6827865" y="2755433"/>
            <a:ext cx="454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</a:t>
            </a:r>
            <a:r>
              <a:rPr lang="en-AU" b="1" u="sng" dirty="0"/>
              <a:t>S</a:t>
            </a:r>
            <a:r>
              <a:rPr lang="en-AU" dirty="0"/>
              <a:t>C – The market is not operating efficiently, so there is a deadweight loss in the shaded area.  There is an under-allocation of resources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8C5E85-ABC1-C872-A759-E4A65716C536}"/>
              </a:ext>
            </a:extLst>
          </p:cNvPr>
          <p:cNvCxnSpPr>
            <a:cxnSpLocks/>
          </p:cNvCxnSpPr>
          <p:nvPr/>
        </p:nvCxnSpPr>
        <p:spPr>
          <a:xfrm flipH="1">
            <a:off x="3262847" y="4062306"/>
            <a:ext cx="1816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BCBC7-A6E2-384D-0CB8-8657D9D31227}"/>
              </a:ext>
            </a:extLst>
          </p:cNvPr>
          <p:cNvCxnSpPr>
            <a:cxnSpLocks/>
          </p:cNvCxnSpPr>
          <p:nvPr/>
        </p:nvCxnSpPr>
        <p:spPr>
          <a:xfrm flipH="1">
            <a:off x="3262389" y="3736803"/>
            <a:ext cx="1490292" cy="111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F7DAA6-6145-B0E6-CAD4-673667675B6F}"/>
              </a:ext>
            </a:extLst>
          </p:cNvPr>
          <p:cNvSpPr txBox="1"/>
          <p:nvPr/>
        </p:nvSpPr>
        <p:spPr>
          <a:xfrm>
            <a:off x="5009726" y="5917375"/>
            <a:ext cx="82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Qopt</a:t>
            </a:r>
            <a:r>
              <a:rPr lang="en-AU" dirty="0"/>
              <a:t>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8ABD4-E1CF-50AF-8AF0-3FB8CD89985D}"/>
              </a:ext>
            </a:extLst>
          </p:cNvPr>
          <p:cNvSpPr txBox="1"/>
          <p:nvPr/>
        </p:nvSpPr>
        <p:spPr>
          <a:xfrm>
            <a:off x="4385204" y="5892800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2E5280-B24B-CC53-384D-9548DE481F84}"/>
              </a:ext>
            </a:extLst>
          </p:cNvPr>
          <p:cNvSpPr txBox="1"/>
          <p:nvPr/>
        </p:nvSpPr>
        <p:spPr>
          <a:xfrm>
            <a:off x="2483618" y="3913200"/>
            <a:ext cx="68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Popt</a:t>
            </a:r>
            <a:endParaRPr lang="en-A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3642B9-FAD6-A09E-4B61-C564EEE0D9AB}"/>
              </a:ext>
            </a:extLst>
          </p:cNvPr>
          <p:cNvSpPr txBox="1"/>
          <p:nvPr/>
        </p:nvSpPr>
        <p:spPr>
          <a:xfrm>
            <a:off x="2575179" y="3520802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B6970A-1C4B-053E-9CB0-A3442A0CDD85}"/>
              </a:ext>
            </a:extLst>
          </p:cNvPr>
          <p:cNvCxnSpPr>
            <a:cxnSpLocks/>
          </p:cNvCxnSpPr>
          <p:nvPr/>
        </p:nvCxnSpPr>
        <p:spPr>
          <a:xfrm>
            <a:off x="4752681" y="3736803"/>
            <a:ext cx="0" cy="194959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F625AE-6EE2-DE54-3571-32C3CCC509A5}"/>
              </a:ext>
            </a:extLst>
          </p:cNvPr>
          <p:cNvCxnSpPr>
            <a:cxnSpLocks/>
          </p:cNvCxnSpPr>
          <p:nvPr/>
        </p:nvCxnSpPr>
        <p:spPr>
          <a:xfrm>
            <a:off x="5063992" y="4020313"/>
            <a:ext cx="15261" cy="17844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CAD2E99A-497C-26B9-6D38-10F19A9B7877}"/>
              </a:ext>
            </a:extLst>
          </p:cNvPr>
          <p:cNvSpPr/>
          <p:nvPr/>
        </p:nvSpPr>
        <p:spPr>
          <a:xfrm rot="5400000">
            <a:off x="4696068" y="3722295"/>
            <a:ext cx="568555" cy="455331"/>
          </a:xfrm>
          <a:prstGeom prst="triangle">
            <a:avLst>
              <a:gd name="adj" fmla="val 669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25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7E66-9BF6-1545-BB55-ABBBB068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Displaying Negative Production Externalities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82D2C-925B-CEC7-1620-7CC19FCD8BA2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AA412C-C64D-8D62-96B4-EB5071C16F4A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8A82B-6C52-2A95-F855-FCC195FE7031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46B8C4-8D2D-D9A2-176E-BCD017E0D538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2F1AE9-12DC-911F-C810-892AD37E625B}"/>
              </a:ext>
            </a:extLst>
          </p:cNvPr>
          <p:cNvSpPr txBox="1"/>
          <p:nvPr/>
        </p:nvSpPr>
        <p:spPr>
          <a:xfrm>
            <a:off x="7213600" y="2692400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548991-F222-4669-62E8-100DD88291FE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12D852-7CEC-990C-D96E-6CABE436B286}"/>
              </a:ext>
            </a:extLst>
          </p:cNvPr>
          <p:cNvSpPr txBox="1"/>
          <p:nvPr/>
        </p:nvSpPr>
        <p:spPr>
          <a:xfrm>
            <a:off x="10058400" y="603121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E.g. Pollution, dumping waste, deforestation</a:t>
            </a:r>
          </a:p>
        </p:txBody>
      </p:sp>
    </p:spTree>
    <p:extLst>
      <p:ext uri="{BB962C8B-B14F-4D97-AF65-F5344CB8AC3E}">
        <p14:creationId xmlns:p14="http://schemas.microsoft.com/office/powerpoint/2010/main" val="97853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8080-150A-4831-E691-B2F473AF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Negative Production Externalities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EE41A4C-307F-D517-89B0-42A75DA985F5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DC56A0-8873-1581-84EC-201E7F902FBC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6ADD7B-00B9-57CD-75CB-E32193CA8292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34AD0F-C81B-79D9-0426-023EA1ADA0E2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6E92EA-D043-85B6-8F49-E55678F63BCF}"/>
              </a:ext>
            </a:extLst>
          </p:cNvPr>
          <p:cNvSpPr txBox="1"/>
          <p:nvPr/>
        </p:nvSpPr>
        <p:spPr>
          <a:xfrm>
            <a:off x="6790460" y="2924294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E7ABC5-976D-5C35-60C4-6E769426A892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EBDE95-DB10-F2B1-DC6B-6B43AF9B2D91}"/>
              </a:ext>
            </a:extLst>
          </p:cNvPr>
          <p:cNvCxnSpPr>
            <a:cxnSpLocks/>
          </p:cNvCxnSpPr>
          <p:nvPr/>
        </p:nvCxnSpPr>
        <p:spPr>
          <a:xfrm flipH="1">
            <a:off x="3254684" y="2301603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D13E37-F4DA-D876-86B9-F578CD2FDA86}"/>
              </a:ext>
            </a:extLst>
          </p:cNvPr>
          <p:cNvSpPr txBox="1"/>
          <p:nvPr/>
        </p:nvSpPr>
        <p:spPr>
          <a:xfrm>
            <a:off x="6883500" y="1682415"/>
            <a:ext cx="454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</a:t>
            </a:r>
            <a:r>
              <a:rPr lang="en-AU" b="1" u="sng" dirty="0"/>
              <a:t>S</a:t>
            </a:r>
            <a:r>
              <a:rPr lang="en-AU" dirty="0"/>
              <a:t>C – The additional cost per unit to society.  The market is not operating efficiently, so there is a deadweight loss in the shaded area.  There is an under-allocation of resources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8C5E85-ABC1-C872-A759-E4A65716C536}"/>
              </a:ext>
            </a:extLst>
          </p:cNvPr>
          <p:cNvCxnSpPr>
            <a:cxnSpLocks/>
          </p:cNvCxnSpPr>
          <p:nvPr/>
        </p:nvCxnSpPr>
        <p:spPr>
          <a:xfrm flipH="1">
            <a:off x="3262847" y="4062306"/>
            <a:ext cx="1816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BCBC7-A6E2-384D-0CB8-8657D9D31227}"/>
              </a:ext>
            </a:extLst>
          </p:cNvPr>
          <p:cNvCxnSpPr>
            <a:cxnSpLocks/>
          </p:cNvCxnSpPr>
          <p:nvPr/>
        </p:nvCxnSpPr>
        <p:spPr>
          <a:xfrm flipH="1">
            <a:off x="3262389" y="3736803"/>
            <a:ext cx="1490292" cy="111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F7DAA6-6145-B0E6-CAD4-673667675B6F}"/>
              </a:ext>
            </a:extLst>
          </p:cNvPr>
          <p:cNvSpPr txBox="1"/>
          <p:nvPr/>
        </p:nvSpPr>
        <p:spPr>
          <a:xfrm>
            <a:off x="4081163" y="5888067"/>
            <a:ext cx="82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Qopt</a:t>
            </a:r>
            <a:r>
              <a:rPr lang="en-AU" dirty="0"/>
              <a:t>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8ABD4-E1CF-50AF-8AF0-3FB8CD89985D}"/>
              </a:ext>
            </a:extLst>
          </p:cNvPr>
          <p:cNvSpPr txBox="1"/>
          <p:nvPr/>
        </p:nvSpPr>
        <p:spPr>
          <a:xfrm>
            <a:off x="4940375" y="5907286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2E5280-B24B-CC53-384D-9548DE481F84}"/>
              </a:ext>
            </a:extLst>
          </p:cNvPr>
          <p:cNvSpPr txBox="1"/>
          <p:nvPr/>
        </p:nvSpPr>
        <p:spPr>
          <a:xfrm>
            <a:off x="2460245" y="3520802"/>
            <a:ext cx="68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Popt</a:t>
            </a:r>
            <a:endParaRPr lang="en-A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3642B9-FAD6-A09E-4B61-C564EEE0D9AB}"/>
              </a:ext>
            </a:extLst>
          </p:cNvPr>
          <p:cNvSpPr txBox="1"/>
          <p:nvPr/>
        </p:nvSpPr>
        <p:spPr>
          <a:xfrm>
            <a:off x="2557140" y="3852702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B6970A-1C4B-053E-9CB0-A3442A0CDD85}"/>
              </a:ext>
            </a:extLst>
          </p:cNvPr>
          <p:cNvCxnSpPr>
            <a:cxnSpLocks/>
          </p:cNvCxnSpPr>
          <p:nvPr/>
        </p:nvCxnSpPr>
        <p:spPr>
          <a:xfrm>
            <a:off x="4752681" y="3736803"/>
            <a:ext cx="0" cy="194959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F625AE-6EE2-DE54-3571-32C3CCC509A5}"/>
              </a:ext>
            </a:extLst>
          </p:cNvPr>
          <p:cNvCxnSpPr>
            <a:cxnSpLocks/>
          </p:cNvCxnSpPr>
          <p:nvPr/>
        </p:nvCxnSpPr>
        <p:spPr>
          <a:xfrm>
            <a:off x="5071623" y="3520802"/>
            <a:ext cx="7630" cy="22839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CDBC4AC7-0C41-CE81-9C1C-608683780B66}"/>
              </a:ext>
            </a:extLst>
          </p:cNvPr>
          <p:cNvSpPr/>
          <p:nvPr/>
        </p:nvSpPr>
        <p:spPr>
          <a:xfrm rot="16200000">
            <a:off x="4619866" y="3537233"/>
            <a:ext cx="568555" cy="455331"/>
          </a:xfrm>
          <a:prstGeom prst="triangle">
            <a:avLst>
              <a:gd name="adj" fmla="val 669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59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7E66-9BF6-1545-BB55-ABBBB068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Displaying Positive Consumption Externalities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82D2C-925B-CEC7-1620-7CC19FCD8BA2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AA412C-C64D-8D62-96B4-EB5071C16F4A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8A82B-6C52-2A95-F855-FCC195FE7031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46B8C4-8D2D-D9A2-176E-BCD017E0D538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2F1AE9-12DC-911F-C810-892AD37E625B}"/>
              </a:ext>
            </a:extLst>
          </p:cNvPr>
          <p:cNvSpPr txBox="1"/>
          <p:nvPr/>
        </p:nvSpPr>
        <p:spPr>
          <a:xfrm>
            <a:off x="7213600" y="2692400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548991-F222-4669-62E8-100DD88291FE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D8A95-FA5C-902A-B50B-C78287205A96}"/>
              </a:ext>
            </a:extLst>
          </p:cNvPr>
          <p:cNvSpPr txBox="1"/>
          <p:nvPr/>
        </p:nvSpPr>
        <p:spPr>
          <a:xfrm>
            <a:off x="10058400" y="61697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E.g. Vaccination, education, garden</a:t>
            </a:r>
          </a:p>
        </p:txBody>
      </p:sp>
    </p:spTree>
    <p:extLst>
      <p:ext uri="{BB962C8B-B14F-4D97-AF65-F5344CB8AC3E}">
        <p14:creationId xmlns:p14="http://schemas.microsoft.com/office/powerpoint/2010/main" val="160113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8080-150A-4831-E691-B2F473AF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Positive Consumption Externalities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EE41A4C-307F-D517-89B0-42A75DA985F5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DC56A0-8873-1581-84EC-201E7F902FBC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6ADD7B-00B9-57CD-75CB-E32193CA8292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34AD0F-C81B-79D9-0426-023EA1ADA0E2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6E92EA-D043-85B6-8F49-E55678F63BCF}"/>
              </a:ext>
            </a:extLst>
          </p:cNvPr>
          <p:cNvSpPr txBox="1"/>
          <p:nvPr/>
        </p:nvSpPr>
        <p:spPr>
          <a:xfrm>
            <a:off x="6909006" y="2509335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E7ABC5-976D-5C35-60C4-6E769426A892}"/>
              </a:ext>
            </a:extLst>
          </p:cNvPr>
          <p:cNvSpPr txBox="1"/>
          <p:nvPr/>
        </p:nvSpPr>
        <p:spPr>
          <a:xfrm>
            <a:off x="7213603" y="5480354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EBDE95-DB10-F2B1-DC6B-6B43AF9B2D91}"/>
              </a:ext>
            </a:extLst>
          </p:cNvPr>
          <p:cNvCxnSpPr>
            <a:cxnSpLocks/>
          </p:cNvCxnSpPr>
          <p:nvPr/>
        </p:nvCxnSpPr>
        <p:spPr>
          <a:xfrm flipH="1" flipV="1">
            <a:off x="3984171" y="2302933"/>
            <a:ext cx="3043162" cy="275892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8C5E85-ABC1-C872-A759-E4A65716C536}"/>
              </a:ext>
            </a:extLst>
          </p:cNvPr>
          <p:cNvCxnSpPr>
            <a:cxnSpLocks/>
          </p:cNvCxnSpPr>
          <p:nvPr/>
        </p:nvCxnSpPr>
        <p:spPr>
          <a:xfrm flipH="1">
            <a:off x="3262847" y="4062306"/>
            <a:ext cx="1816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BCBC7-A6E2-384D-0CB8-8657D9D31227}"/>
              </a:ext>
            </a:extLst>
          </p:cNvPr>
          <p:cNvCxnSpPr>
            <a:cxnSpLocks/>
          </p:cNvCxnSpPr>
          <p:nvPr/>
        </p:nvCxnSpPr>
        <p:spPr>
          <a:xfrm flipH="1" flipV="1">
            <a:off x="3262389" y="3747994"/>
            <a:ext cx="2243363" cy="259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F7DAA6-6145-B0E6-CAD4-673667675B6F}"/>
              </a:ext>
            </a:extLst>
          </p:cNvPr>
          <p:cNvSpPr txBox="1"/>
          <p:nvPr/>
        </p:nvSpPr>
        <p:spPr>
          <a:xfrm>
            <a:off x="5485476" y="5910915"/>
            <a:ext cx="82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Qopt</a:t>
            </a:r>
            <a:r>
              <a:rPr lang="en-AU" dirty="0"/>
              <a:t>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8ABD4-E1CF-50AF-8AF0-3FB8CD89985D}"/>
              </a:ext>
            </a:extLst>
          </p:cNvPr>
          <p:cNvSpPr txBox="1"/>
          <p:nvPr/>
        </p:nvSpPr>
        <p:spPr>
          <a:xfrm>
            <a:off x="4940375" y="5907286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2E5280-B24B-CC53-384D-9548DE481F84}"/>
              </a:ext>
            </a:extLst>
          </p:cNvPr>
          <p:cNvSpPr txBox="1"/>
          <p:nvPr/>
        </p:nvSpPr>
        <p:spPr>
          <a:xfrm>
            <a:off x="2460245" y="3520802"/>
            <a:ext cx="68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Popt</a:t>
            </a:r>
            <a:endParaRPr lang="en-A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3642B9-FAD6-A09E-4B61-C564EEE0D9AB}"/>
              </a:ext>
            </a:extLst>
          </p:cNvPr>
          <p:cNvSpPr txBox="1"/>
          <p:nvPr/>
        </p:nvSpPr>
        <p:spPr>
          <a:xfrm>
            <a:off x="2557140" y="3852702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B6970A-1C4B-053E-9CB0-A3442A0CDD85}"/>
              </a:ext>
            </a:extLst>
          </p:cNvPr>
          <p:cNvCxnSpPr>
            <a:cxnSpLocks/>
          </p:cNvCxnSpPr>
          <p:nvPr/>
        </p:nvCxnSpPr>
        <p:spPr>
          <a:xfrm>
            <a:off x="5096648" y="3352800"/>
            <a:ext cx="0" cy="245194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F625AE-6EE2-DE54-3571-32C3CCC509A5}"/>
              </a:ext>
            </a:extLst>
          </p:cNvPr>
          <p:cNvCxnSpPr>
            <a:cxnSpLocks/>
          </p:cNvCxnSpPr>
          <p:nvPr/>
        </p:nvCxnSpPr>
        <p:spPr>
          <a:xfrm>
            <a:off x="5519436" y="3705468"/>
            <a:ext cx="1755" cy="211621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CDBC4AC7-0C41-CE81-9C1C-608683780B66}"/>
              </a:ext>
            </a:extLst>
          </p:cNvPr>
          <p:cNvSpPr/>
          <p:nvPr/>
        </p:nvSpPr>
        <p:spPr>
          <a:xfrm rot="19341480">
            <a:off x="4898789" y="3439376"/>
            <a:ext cx="568555" cy="455331"/>
          </a:xfrm>
          <a:prstGeom prst="triangle">
            <a:avLst>
              <a:gd name="adj" fmla="val 6697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5A33CB-639D-736C-144C-C1B639CCEF15}"/>
              </a:ext>
            </a:extLst>
          </p:cNvPr>
          <p:cNvSpPr txBox="1"/>
          <p:nvPr/>
        </p:nvSpPr>
        <p:spPr>
          <a:xfrm>
            <a:off x="7115634" y="4116737"/>
            <a:ext cx="5038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MSB = The added benefit that society gets from the externality.  There is a deadweight loss because society could allocate more resources to this, but is not.</a:t>
            </a:r>
          </a:p>
        </p:txBody>
      </p:sp>
    </p:spTree>
    <p:extLst>
      <p:ext uri="{BB962C8B-B14F-4D97-AF65-F5344CB8AC3E}">
        <p14:creationId xmlns:p14="http://schemas.microsoft.com/office/powerpoint/2010/main" val="649195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7E66-9BF6-1545-BB55-ABBBB068F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7" cy="1325563"/>
          </a:xfrm>
        </p:spPr>
        <p:txBody>
          <a:bodyPr/>
          <a:lstStyle/>
          <a:p>
            <a:r>
              <a:rPr lang="en-AU" dirty="0"/>
              <a:t>Displaying Negative Consumption Externalities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82D2C-925B-CEC7-1620-7CC19FCD8BA2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AA412C-C64D-8D62-96B4-EB5071C16F4A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8A82B-6C52-2A95-F855-FCC195FE7031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46B8C4-8D2D-D9A2-176E-BCD017E0D538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2F1AE9-12DC-911F-C810-892AD37E625B}"/>
              </a:ext>
            </a:extLst>
          </p:cNvPr>
          <p:cNvSpPr txBox="1"/>
          <p:nvPr/>
        </p:nvSpPr>
        <p:spPr>
          <a:xfrm>
            <a:off x="7213600" y="2692400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548991-F222-4669-62E8-100DD88291FE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6FDD9C-D7CE-7F5E-9AC3-9C31DF40AA63}"/>
              </a:ext>
            </a:extLst>
          </p:cNvPr>
          <p:cNvSpPr txBox="1"/>
          <p:nvPr/>
        </p:nvSpPr>
        <p:spPr>
          <a:xfrm>
            <a:off x="10058400" y="61697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E.g. Smoking, obesity, car pollution</a:t>
            </a:r>
          </a:p>
        </p:txBody>
      </p:sp>
    </p:spTree>
    <p:extLst>
      <p:ext uri="{BB962C8B-B14F-4D97-AF65-F5344CB8AC3E}">
        <p14:creationId xmlns:p14="http://schemas.microsoft.com/office/powerpoint/2010/main" val="3578271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8080-150A-4831-E691-B2F473AF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Negative Consumption Externalities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EE41A4C-307F-D517-89B0-42A75DA985F5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DC56A0-8873-1581-84EC-201E7F902FBC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6ADD7B-00B9-57CD-75CB-E32193CA8292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34AD0F-C81B-79D9-0426-023EA1ADA0E2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6E92EA-D043-85B6-8F49-E55678F63BCF}"/>
              </a:ext>
            </a:extLst>
          </p:cNvPr>
          <p:cNvSpPr txBox="1"/>
          <p:nvPr/>
        </p:nvSpPr>
        <p:spPr>
          <a:xfrm>
            <a:off x="6790460" y="2924294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E7ABC5-976D-5C35-60C4-6E769426A892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EBDE95-DB10-F2B1-DC6B-6B43AF9B2D91}"/>
              </a:ext>
            </a:extLst>
          </p:cNvPr>
          <p:cNvCxnSpPr>
            <a:cxnSpLocks/>
          </p:cNvCxnSpPr>
          <p:nvPr/>
        </p:nvCxnSpPr>
        <p:spPr>
          <a:xfrm flipH="1" flipV="1">
            <a:off x="3349108" y="3219620"/>
            <a:ext cx="2605378" cy="246411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D13E37-F4DA-D876-86B9-F578CD2FDA86}"/>
              </a:ext>
            </a:extLst>
          </p:cNvPr>
          <p:cNvSpPr txBox="1"/>
          <p:nvPr/>
        </p:nvSpPr>
        <p:spPr>
          <a:xfrm>
            <a:off x="5970021" y="5931243"/>
            <a:ext cx="454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</a:t>
            </a:r>
            <a:r>
              <a:rPr lang="en-AU" b="1" u="sng" dirty="0"/>
              <a:t>SB</a:t>
            </a:r>
            <a:r>
              <a:rPr lang="en-AU" dirty="0"/>
              <a:t> – There is an overallocation of resources at </a:t>
            </a:r>
            <a:r>
              <a:rPr lang="en-AU" dirty="0" err="1"/>
              <a:t>Qe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8C5E85-ABC1-C872-A759-E4A65716C536}"/>
              </a:ext>
            </a:extLst>
          </p:cNvPr>
          <p:cNvCxnSpPr>
            <a:cxnSpLocks/>
          </p:cNvCxnSpPr>
          <p:nvPr/>
        </p:nvCxnSpPr>
        <p:spPr>
          <a:xfrm flipH="1">
            <a:off x="3262847" y="4062306"/>
            <a:ext cx="1816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BCBC7-A6E2-384D-0CB8-8657D9D31227}"/>
              </a:ext>
            </a:extLst>
          </p:cNvPr>
          <p:cNvCxnSpPr>
            <a:cxnSpLocks/>
          </p:cNvCxnSpPr>
          <p:nvPr/>
        </p:nvCxnSpPr>
        <p:spPr>
          <a:xfrm flipH="1" flipV="1">
            <a:off x="3262847" y="4409512"/>
            <a:ext cx="1275174" cy="135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F7DAA6-6145-B0E6-CAD4-673667675B6F}"/>
              </a:ext>
            </a:extLst>
          </p:cNvPr>
          <p:cNvSpPr txBox="1"/>
          <p:nvPr/>
        </p:nvSpPr>
        <p:spPr>
          <a:xfrm>
            <a:off x="4081163" y="5888067"/>
            <a:ext cx="82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Qopt</a:t>
            </a:r>
            <a:r>
              <a:rPr lang="en-AU" dirty="0"/>
              <a:t>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8ABD4-E1CF-50AF-8AF0-3FB8CD89985D}"/>
              </a:ext>
            </a:extLst>
          </p:cNvPr>
          <p:cNvSpPr txBox="1"/>
          <p:nvPr/>
        </p:nvSpPr>
        <p:spPr>
          <a:xfrm>
            <a:off x="4940375" y="5907286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2E5280-B24B-CC53-384D-9548DE481F84}"/>
              </a:ext>
            </a:extLst>
          </p:cNvPr>
          <p:cNvSpPr txBox="1"/>
          <p:nvPr/>
        </p:nvSpPr>
        <p:spPr>
          <a:xfrm>
            <a:off x="2479950" y="4268999"/>
            <a:ext cx="68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Popt</a:t>
            </a:r>
            <a:endParaRPr lang="en-A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3642B9-FAD6-A09E-4B61-C564EEE0D9AB}"/>
              </a:ext>
            </a:extLst>
          </p:cNvPr>
          <p:cNvSpPr txBox="1"/>
          <p:nvPr/>
        </p:nvSpPr>
        <p:spPr>
          <a:xfrm>
            <a:off x="2557140" y="3852702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B6970A-1C4B-053E-9CB0-A3442A0CDD85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4555148" y="4448455"/>
            <a:ext cx="0" cy="143961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F625AE-6EE2-DE54-3571-32C3CCC509A5}"/>
              </a:ext>
            </a:extLst>
          </p:cNvPr>
          <p:cNvCxnSpPr>
            <a:cxnSpLocks/>
            <a:stCxn id="19" idx="4"/>
          </p:cNvCxnSpPr>
          <p:nvPr/>
        </p:nvCxnSpPr>
        <p:spPr>
          <a:xfrm>
            <a:off x="5054494" y="4056565"/>
            <a:ext cx="24759" cy="17481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CDBC4AC7-0C41-CE81-9C1C-608683780B66}"/>
              </a:ext>
            </a:extLst>
          </p:cNvPr>
          <p:cNvSpPr/>
          <p:nvPr/>
        </p:nvSpPr>
        <p:spPr>
          <a:xfrm rot="16200000">
            <a:off x="4442202" y="4169511"/>
            <a:ext cx="725238" cy="499346"/>
          </a:xfrm>
          <a:prstGeom prst="triangle">
            <a:avLst>
              <a:gd name="adj" fmla="val 4596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5171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6D8A-CD69-446D-4F24-F758EC46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Watch the following videos on determining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C9ECF-A27B-A8E6-AAB4-55CF875E0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https://www.youtube.com/watch?v=FILWIIid9C4</a:t>
            </a:r>
            <a:endParaRPr lang="en-AU" dirty="0"/>
          </a:p>
          <a:p>
            <a:r>
              <a:rPr lang="en-AU" dirty="0">
                <a:hlinkClick r:id="rId3"/>
              </a:rPr>
              <a:t>https://www.youtube.com/watch?v=4v-rt0w12L8</a:t>
            </a:r>
            <a:r>
              <a:rPr lang="en-AU" dirty="0"/>
              <a:t> </a:t>
            </a:r>
          </a:p>
          <a:p>
            <a:r>
              <a:rPr lang="en-AU" dirty="0">
                <a:hlinkClick r:id="rId4"/>
              </a:rPr>
              <a:t>https://www.youtube.com/watch?v=nBw6KvU51BE</a:t>
            </a:r>
            <a:r>
              <a:rPr lang="en-AU" dirty="0"/>
              <a:t>  </a:t>
            </a:r>
          </a:p>
          <a:p>
            <a:endParaRPr lang="en-AU" dirty="0"/>
          </a:p>
          <a:p>
            <a:r>
              <a:rPr lang="en-AU" dirty="0"/>
              <a:t>Take Cornell Notes as you go on the learning intention</a:t>
            </a:r>
          </a:p>
        </p:txBody>
      </p:sp>
    </p:spTree>
    <p:extLst>
      <p:ext uri="{BB962C8B-B14F-4D97-AF65-F5344CB8AC3E}">
        <p14:creationId xmlns:p14="http://schemas.microsoft.com/office/powerpoint/2010/main" val="336121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69CC-F9FA-CDF7-E375-BF97BC37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Consumer surplus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042C6-9A6C-929B-83A4-7D6B26278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highest price consumers are willing to pay for a good, minus what they actually paid (the equilibrium price)</a:t>
            </a:r>
          </a:p>
          <a:p>
            <a:r>
              <a:rPr lang="en-AU" dirty="0"/>
              <a:t>This is all the area above the equilibrium price and below the demand curve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E127E1-0B2F-1A51-B1E0-BE161195F989}"/>
              </a:ext>
            </a:extLst>
          </p:cNvPr>
          <p:cNvCxnSpPr>
            <a:cxnSpLocks/>
          </p:cNvCxnSpPr>
          <p:nvPr/>
        </p:nvCxnSpPr>
        <p:spPr>
          <a:xfrm>
            <a:off x="3263053" y="3183466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F07E3D-D311-2B23-ACCF-C7A6805A574B}"/>
              </a:ext>
            </a:extLst>
          </p:cNvPr>
          <p:cNvCxnSpPr>
            <a:cxnSpLocks/>
          </p:cNvCxnSpPr>
          <p:nvPr/>
        </p:nvCxnSpPr>
        <p:spPr>
          <a:xfrm flipH="1">
            <a:off x="3263053" y="6685280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2D6E86-E627-4D66-8A27-B04D0C01F7EC}"/>
              </a:ext>
            </a:extLst>
          </p:cNvPr>
          <p:cNvCxnSpPr>
            <a:cxnSpLocks/>
          </p:cNvCxnSpPr>
          <p:nvPr/>
        </p:nvCxnSpPr>
        <p:spPr>
          <a:xfrm flipH="1">
            <a:off x="3556000" y="3759200"/>
            <a:ext cx="3234266" cy="273367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52CE15-D962-AD67-D6A6-3ECAD60AA6D2}"/>
              </a:ext>
            </a:extLst>
          </p:cNvPr>
          <p:cNvCxnSpPr>
            <a:cxnSpLocks/>
          </p:cNvCxnSpPr>
          <p:nvPr/>
        </p:nvCxnSpPr>
        <p:spPr>
          <a:xfrm>
            <a:off x="3302000" y="3429000"/>
            <a:ext cx="3606800" cy="306387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B771F1-5479-F0A0-4B4A-3FF21A09B34A}"/>
              </a:ext>
            </a:extLst>
          </p:cNvPr>
          <p:cNvCxnSpPr>
            <a:cxnSpLocks/>
          </p:cNvCxnSpPr>
          <p:nvPr/>
        </p:nvCxnSpPr>
        <p:spPr>
          <a:xfrm>
            <a:off x="3263053" y="5079999"/>
            <a:ext cx="195241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03D821FC-4574-D4F9-A16D-6A6CDA167FEC}"/>
              </a:ext>
            </a:extLst>
          </p:cNvPr>
          <p:cNvSpPr/>
          <p:nvPr/>
        </p:nvSpPr>
        <p:spPr>
          <a:xfrm>
            <a:off x="3302000" y="3429000"/>
            <a:ext cx="1913467" cy="16509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23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69CC-F9FA-CDF7-E375-BF97BC37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Producer surplus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042C6-9A6C-929B-83A4-7D6B26278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price received by firms selling their good, minus the lowest price they are willing to accept to produce</a:t>
            </a:r>
          </a:p>
          <a:p>
            <a:r>
              <a:rPr lang="en-AU" dirty="0"/>
              <a:t>This is the space below the equilibrium price and above the supply curve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E127E1-0B2F-1A51-B1E0-BE161195F989}"/>
              </a:ext>
            </a:extLst>
          </p:cNvPr>
          <p:cNvCxnSpPr>
            <a:cxnSpLocks/>
          </p:cNvCxnSpPr>
          <p:nvPr/>
        </p:nvCxnSpPr>
        <p:spPr>
          <a:xfrm>
            <a:off x="3263053" y="3183466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F07E3D-D311-2B23-ACCF-C7A6805A574B}"/>
              </a:ext>
            </a:extLst>
          </p:cNvPr>
          <p:cNvCxnSpPr>
            <a:cxnSpLocks/>
          </p:cNvCxnSpPr>
          <p:nvPr/>
        </p:nvCxnSpPr>
        <p:spPr>
          <a:xfrm flipH="1">
            <a:off x="3263053" y="6685280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2D6E86-E627-4D66-8A27-B04D0C01F7EC}"/>
              </a:ext>
            </a:extLst>
          </p:cNvPr>
          <p:cNvCxnSpPr>
            <a:cxnSpLocks/>
          </p:cNvCxnSpPr>
          <p:nvPr/>
        </p:nvCxnSpPr>
        <p:spPr>
          <a:xfrm flipH="1">
            <a:off x="3556000" y="3759200"/>
            <a:ext cx="3234266" cy="273367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52CE15-D962-AD67-D6A6-3ECAD60AA6D2}"/>
              </a:ext>
            </a:extLst>
          </p:cNvPr>
          <p:cNvCxnSpPr>
            <a:cxnSpLocks/>
          </p:cNvCxnSpPr>
          <p:nvPr/>
        </p:nvCxnSpPr>
        <p:spPr>
          <a:xfrm>
            <a:off x="3302000" y="3429000"/>
            <a:ext cx="3606800" cy="306387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B771F1-5479-F0A0-4B4A-3FF21A09B34A}"/>
              </a:ext>
            </a:extLst>
          </p:cNvPr>
          <p:cNvCxnSpPr>
            <a:cxnSpLocks/>
          </p:cNvCxnSpPr>
          <p:nvPr/>
        </p:nvCxnSpPr>
        <p:spPr>
          <a:xfrm>
            <a:off x="3263053" y="5079999"/>
            <a:ext cx="195241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62BA2BC8-FAB7-D9F1-F07C-8DC3C2F6AA59}"/>
              </a:ext>
            </a:extLst>
          </p:cNvPr>
          <p:cNvSpPr/>
          <p:nvPr/>
        </p:nvSpPr>
        <p:spPr>
          <a:xfrm rot="5400000">
            <a:off x="3479121" y="4932003"/>
            <a:ext cx="1559221" cy="1913467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55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8F30-9766-7304-54BE-4A193CD89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Deadweight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9580D-79EA-FDC9-942C-75E036022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deadweight loss is </a:t>
            </a:r>
            <a:r>
              <a:rPr lang="en-AU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 cost to society created by market inefficiency, which occurs when supply and demand are out of equilibrium</a:t>
            </a:r>
            <a:r>
              <a:rPr lang="en-A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AU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Deadweight loss can be applied to any deficiency caused by an inefficient allocation of resources.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310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39FD-FC97-5BE2-9F28-298FC9FD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Externalities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88AF-8E22-44A7-8AA0-08CC85303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Can be positive or negative</a:t>
            </a:r>
          </a:p>
          <a:p>
            <a:pPr lvl="1"/>
            <a:r>
              <a:rPr lang="en-AU" dirty="0"/>
              <a:t>Positive</a:t>
            </a:r>
          </a:p>
          <a:p>
            <a:pPr lvl="2"/>
            <a:r>
              <a:rPr lang="en-AU" dirty="0"/>
              <a:t>Production – where the production of a product increases the wellbeing of others, but the firm is not compensated for it</a:t>
            </a:r>
          </a:p>
          <a:p>
            <a:pPr lvl="3"/>
            <a:r>
              <a:rPr lang="en-AU" dirty="0"/>
              <a:t>E.g. beehives help pollinate other trees</a:t>
            </a:r>
          </a:p>
          <a:p>
            <a:pPr lvl="2"/>
            <a:r>
              <a:rPr lang="en-AU" dirty="0"/>
              <a:t>Consumption – where an individual’s consumption increases the wellbeing of others, but the individual is not compensated for it </a:t>
            </a:r>
          </a:p>
          <a:p>
            <a:pPr lvl="3"/>
            <a:r>
              <a:rPr lang="en-AU" dirty="0"/>
              <a:t>E.g. vaccination, education, a nice garden</a:t>
            </a:r>
          </a:p>
          <a:p>
            <a:pPr lvl="1"/>
            <a:r>
              <a:rPr lang="en-AU" dirty="0"/>
              <a:t>Negative</a:t>
            </a:r>
          </a:p>
          <a:p>
            <a:pPr lvl="2"/>
            <a:r>
              <a:rPr lang="en-AU" dirty="0"/>
              <a:t>Production – Where a firms decision to produce decreases the wellbeing of others and those others are not compensated</a:t>
            </a:r>
          </a:p>
          <a:p>
            <a:pPr lvl="3"/>
            <a:r>
              <a:rPr lang="en-AU" dirty="0"/>
              <a:t>E.g. Pollution, deforestation, dumping of waste</a:t>
            </a:r>
          </a:p>
          <a:p>
            <a:pPr lvl="2"/>
            <a:r>
              <a:rPr lang="en-AU" dirty="0"/>
              <a:t>Consumption – where individual’s consumption negatively affects others, but the individual does not compensate those others</a:t>
            </a:r>
          </a:p>
          <a:p>
            <a:pPr lvl="3"/>
            <a:r>
              <a:rPr lang="en-AU" dirty="0"/>
              <a:t>E.g. smoking, obesity, car pollution</a:t>
            </a:r>
          </a:p>
          <a:p>
            <a:pPr lvl="3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457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CFF3-F97B-5E0A-1198-CE73172C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Showing Externalities on a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D818-CF57-8A61-7FE7-B344CBBE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Marginal </a:t>
            </a:r>
            <a:r>
              <a:rPr lang="en-AU" b="1" dirty="0"/>
              <a:t>Private</a:t>
            </a:r>
            <a:r>
              <a:rPr lang="en-AU" dirty="0"/>
              <a:t> Cost – the cost directly incurred by the producer </a:t>
            </a:r>
          </a:p>
          <a:p>
            <a:pPr lvl="1"/>
            <a:r>
              <a:rPr lang="en-AU" dirty="0"/>
              <a:t>This is equal to </a:t>
            </a:r>
            <a:r>
              <a:rPr lang="en-AU" b="1" dirty="0"/>
              <a:t>supply</a:t>
            </a:r>
            <a:r>
              <a:rPr lang="en-AU" dirty="0"/>
              <a:t> in a free market</a:t>
            </a:r>
          </a:p>
          <a:p>
            <a:r>
              <a:rPr lang="en-AU" dirty="0"/>
              <a:t>Marginal </a:t>
            </a:r>
            <a:r>
              <a:rPr lang="en-AU" b="1" dirty="0"/>
              <a:t>Private</a:t>
            </a:r>
            <a:r>
              <a:rPr lang="en-AU" dirty="0"/>
              <a:t> Benefit – The benefit derived directly by the consumer</a:t>
            </a:r>
          </a:p>
          <a:p>
            <a:pPr lvl="1"/>
            <a:r>
              <a:rPr lang="en-AU" dirty="0"/>
              <a:t>This is equal to </a:t>
            </a:r>
            <a:r>
              <a:rPr lang="en-AU" b="1" dirty="0"/>
              <a:t>demand</a:t>
            </a:r>
            <a:r>
              <a:rPr lang="en-AU" dirty="0"/>
              <a:t> in a free market</a:t>
            </a:r>
          </a:p>
          <a:p>
            <a:r>
              <a:rPr lang="en-AU" dirty="0"/>
              <a:t>Marginal </a:t>
            </a:r>
            <a:r>
              <a:rPr lang="en-AU" b="1" dirty="0"/>
              <a:t>Social</a:t>
            </a:r>
            <a:r>
              <a:rPr lang="en-AU" dirty="0"/>
              <a:t> Cost – the added cost to society in addition to what the producer has</a:t>
            </a:r>
          </a:p>
          <a:p>
            <a:pPr lvl="1"/>
            <a:r>
              <a:rPr lang="en-AU" dirty="0"/>
              <a:t>E.g. a tax put on top of a product for producers</a:t>
            </a:r>
          </a:p>
          <a:p>
            <a:r>
              <a:rPr lang="en-AU" dirty="0"/>
              <a:t>Marginal </a:t>
            </a:r>
            <a:r>
              <a:rPr lang="en-AU" b="1" dirty="0"/>
              <a:t>Social</a:t>
            </a:r>
            <a:r>
              <a:rPr lang="en-AU" dirty="0"/>
              <a:t> Benefit – the added benefit to society in addition to what the consumer gets</a:t>
            </a:r>
          </a:p>
        </p:txBody>
      </p:sp>
    </p:spTree>
    <p:extLst>
      <p:ext uri="{BB962C8B-B14F-4D97-AF65-F5344CB8AC3E}">
        <p14:creationId xmlns:p14="http://schemas.microsoft.com/office/powerpoint/2010/main" val="180386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7E66-9BF6-1545-BB55-ABBBB068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Showing externalities on a diagram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82D2C-925B-CEC7-1620-7CC19FCD8BA2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AA412C-C64D-8D62-96B4-EB5071C16F4A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8A82B-6C52-2A95-F855-FCC195FE7031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46B8C4-8D2D-D9A2-176E-BCD017E0D538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2F1AE9-12DC-911F-C810-892AD37E625B}"/>
              </a:ext>
            </a:extLst>
          </p:cNvPr>
          <p:cNvSpPr txBox="1"/>
          <p:nvPr/>
        </p:nvSpPr>
        <p:spPr>
          <a:xfrm>
            <a:off x="7213600" y="2692400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548991-F222-4669-62E8-100DD88291FE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20EF50-879C-CD8F-FD41-04FA358BECEA}"/>
              </a:ext>
            </a:extLst>
          </p:cNvPr>
          <p:cNvSpPr txBox="1"/>
          <p:nvPr/>
        </p:nvSpPr>
        <p:spPr>
          <a:xfrm>
            <a:off x="423333" y="2455333"/>
            <a:ext cx="19981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Where M</a:t>
            </a:r>
            <a:r>
              <a:rPr lang="en-AU" b="1" u="sng" dirty="0"/>
              <a:t>P</a:t>
            </a:r>
            <a:r>
              <a:rPr lang="en-AU" dirty="0"/>
              <a:t>C and M</a:t>
            </a:r>
            <a:r>
              <a:rPr lang="en-AU" b="1" u="sng" dirty="0"/>
              <a:t>P</a:t>
            </a:r>
            <a:r>
              <a:rPr lang="en-AU" dirty="0"/>
              <a:t>B intersect is the market equilibrium </a:t>
            </a:r>
          </a:p>
          <a:p>
            <a:endParaRPr lang="en-AU" dirty="0"/>
          </a:p>
          <a:p>
            <a:r>
              <a:rPr lang="en-AU" dirty="0"/>
              <a:t>Social costs or benefits are </a:t>
            </a:r>
            <a:r>
              <a:rPr lang="en-AU" b="1" i="1" dirty="0"/>
              <a:t>in addition</a:t>
            </a:r>
            <a:r>
              <a:rPr lang="en-AU" i="1" dirty="0"/>
              <a:t> </a:t>
            </a:r>
            <a:r>
              <a:rPr lang="en-AU" dirty="0"/>
              <a:t>to these.</a:t>
            </a:r>
          </a:p>
          <a:p>
            <a:endParaRPr lang="en-A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E58AB9-7440-5A9B-7391-65ACFADE7F4F}"/>
              </a:ext>
            </a:extLst>
          </p:cNvPr>
          <p:cNvSpPr txBox="1"/>
          <p:nvPr/>
        </p:nvSpPr>
        <p:spPr>
          <a:xfrm>
            <a:off x="9804400" y="3657600"/>
            <a:ext cx="203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Where resources are not used for the maximum benefit of both consumers and producers, the social optimal (or allocative efficiency) is not achieved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46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7E66-9BF6-1545-BB55-ABBBB068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Showing externalities on a diagram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82D2C-925B-CEC7-1620-7CC19FCD8BA2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AA412C-C64D-8D62-96B4-EB5071C16F4A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8A82B-6C52-2A95-F855-FCC195FE7031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46B8C4-8D2D-D9A2-176E-BCD017E0D538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2F1AE9-12DC-911F-C810-892AD37E625B}"/>
              </a:ext>
            </a:extLst>
          </p:cNvPr>
          <p:cNvSpPr txBox="1"/>
          <p:nvPr/>
        </p:nvSpPr>
        <p:spPr>
          <a:xfrm>
            <a:off x="7213600" y="2692400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548991-F222-4669-62E8-100DD88291FE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20EF50-879C-CD8F-FD41-04FA358BECEA}"/>
              </a:ext>
            </a:extLst>
          </p:cNvPr>
          <p:cNvSpPr txBox="1"/>
          <p:nvPr/>
        </p:nvSpPr>
        <p:spPr>
          <a:xfrm>
            <a:off x="423333" y="2455333"/>
            <a:ext cx="19981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Where M</a:t>
            </a:r>
            <a:r>
              <a:rPr lang="en-AU" b="1" u="sng" dirty="0"/>
              <a:t>P</a:t>
            </a:r>
            <a:r>
              <a:rPr lang="en-AU" dirty="0"/>
              <a:t>C and M</a:t>
            </a:r>
            <a:r>
              <a:rPr lang="en-AU" b="1" u="sng" dirty="0"/>
              <a:t>P</a:t>
            </a:r>
            <a:r>
              <a:rPr lang="en-AU" dirty="0"/>
              <a:t>B intersect is the market equilibrium </a:t>
            </a:r>
          </a:p>
          <a:p>
            <a:endParaRPr lang="en-AU" dirty="0"/>
          </a:p>
          <a:p>
            <a:r>
              <a:rPr lang="en-AU" dirty="0"/>
              <a:t>Social costs or benefits are </a:t>
            </a:r>
            <a:r>
              <a:rPr lang="en-AU" b="1" i="1" dirty="0"/>
              <a:t>in addition</a:t>
            </a:r>
            <a:r>
              <a:rPr lang="en-AU" i="1" dirty="0"/>
              <a:t> </a:t>
            </a:r>
            <a:r>
              <a:rPr lang="en-AU" dirty="0"/>
              <a:t>to these.</a:t>
            </a:r>
          </a:p>
          <a:p>
            <a:endParaRPr lang="en-A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E58AB9-7440-5A9B-7391-65ACFADE7F4F}"/>
              </a:ext>
            </a:extLst>
          </p:cNvPr>
          <p:cNvSpPr txBox="1"/>
          <p:nvPr/>
        </p:nvSpPr>
        <p:spPr>
          <a:xfrm>
            <a:off x="9804400" y="3657600"/>
            <a:ext cx="203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Where resources are not used for the maximum benefit of both consumers and producers, the social optimal (or allocative efficiency) is not achieved</a:t>
            </a:r>
          </a:p>
          <a:p>
            <a:endParaRPr lang="en-AU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572A8B5-F384-06B8-61F6-E11909B3EF71}"/>
              </a:ext>
            </a:extLst>
          </p:cNvPr>
          <p:cNvCxnSpPr>
            <a:cxnSpLocks/>
          </p:cNvCxnSpPr>
          <p:nvPr/>
        </p:nvCxnSpPr>
        <p:spPr>
          <a:xfrm flipH="1">
            <a:off x="3254684" y="2301603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CD6C545-525A-1199-FCEB-913D3B4AAD14}"/>
              </a:ext>
            </a:extLst>
          </p:cNvPr>
          <p:cNvSpPr txBox="1"/>
          <p:nvPr/>
        </p:nvSpPr>
        <p:spPr>
          <a:xfrm>
            <a:off x="7222164" y="1940677"/>
            <a:ext cx="454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</a:t>
            </a:r>
            <a:r>
              <a:rPr lang="en-AU" b="1" u="sng" dirty="0"/>
              <a:t>S</a:t>
            </a:r>
            <a:r>
              <a:rPr lang="en-AU" dirty="0"/>
              <a:t>C = the additional cost per unit to society that society is not compensated for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F1F9691-C7D7-1F3B-9839-505255CBBB32}"/>
              </a:ext>
            </a:extLst>
          </p:cNvPr>
          <p:cNvCxnSpPr>
            <a:cxnSpLocks/>
          </p:cNvCxnSpPr>
          <p:nvPr/>
        </p:nvCxnSpPr>
        <p:spPr>
          <a:xfrm>
            <a:off x="5079253" y="4062306"/>
            <a:ext cx="0" cy="169597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F6FB2E4-02C6-CDFB-6DBC-58AAF9F0EBC8}"/>
              </a:ext>
            </a:extLst>
          </p:cNvPr>
          <p:cNvCxnSpPr>
            <a:cxnSpLocks/>
          </p:cNvCxnSpPr>
          <p:nvPr/>
        </p:nvCxnSpPr>
        <p:spPr>
          <a:xfrm flipH="1">
            <a:off x="3262847" y="4062306"/>
            <a:ext cx="1816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7680690-B733-2F0C-B851-647BB7AF282C}"/>
              </a:ext>
            </a:extLst>
          </p:cNvPr>
          <p:cNvCxnSpPr>
            <a:cxnSpLocks/>
          </p:cNvCxnSpPr>
          <p:nvPr/>
        </p:nvCxnSpPr>
        <p:spPr>
          <a:xfrm>
            <a:off x="4752681" y="3766258"/>
            <a:ext cx="0" cy="199202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2455ED0-422D-7404-D6A2-54E360CADEE9}"/>
              </a:ext>
            </a:extLst>
          </p:cNvPr>
          <p:cNvCxnSpPr>
            <a:cxnSpLocks/>
          </p:cNvCxnSpPr>
          <p:nvPr/>
        </p:nvCxnSpPr>
        <p:spPr>
          <a:xfrm flipH="1">
            <a:off x="3262389" y="3736803"/>
            <a:ext cx="1490292" cy="111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A3ECA86-8D02-2DF1-2E4C-B90480DF0DB2}"/>
              </a:ext>
            </a:extLst>
          </p:cNvPr>
          <p:cNvSpPr txBox="1"/>
          <p:nvPr/>
        </p:nvSpPr>
        <p:spPr>
          <a:xfrm>
            <a:off x="4171050" y="5892800"/>
            <a:ext cx="82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Qopt</a:t>
            </a:r>
            <a:r>
              <a:rPr lang="en-AU" dirty="0"/>
              <a:t>	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02301D-A3F9-207F-4F92-48C3D4C44DD8}"/>
              </a:ext>
            </a:extLst>
          </p:cNvPr>
          <p:cNvSpPr txBox="1"/>
          <p:nvPr/>
        </p:nvSpPr>
        <p:spPr>
          <a:xfrm>
            <a:off x="4940375" y="5892800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Qe</a:t>
            </a:r>
            <a:endParaRPr lang="en-A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4E77FAD-963B-2781-EE64-1995194344DD}"/>
              </a:ext>
            </a:extLst>
          </p:cNvPr>
          <p:cNvSpPr txBox="1"/>
          <p:nvPr/>
        </p:nvSpPr>
        <p:spPr>
          <a:xfrm>
            <a:off x="2460245" y="3520802"/>
            <a:ext cx="68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Popt</a:t>
            </a:r>
            <a:endParaRPr lang="en-A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4AE8D2-E663-82AC-BD83-4833023E0857}"/>
              </a:ext>
            </a:extLst>
          </p:cNvPr>
          <p:cNvSpPr txBox="1"/>
          <p:nvPr/>
        </p:nvSpPr>
        <p:spPr>
          <a:xfrm>
            <a:off x="2557140" y="3852702"/>
            <a:ext cx="54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101408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7E66-9BF6-1545-BB55-ABBBB068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Displaying Positive Production externalities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782D2C-925B-CEC7-1620-7CC19FCD8BA2}"/>
              </a:ext>
            </a:extLst>
          </p:cNvPr>
          <p:cNvCxnSpPr>
            <a:cxnSpLocks/>
          </p:cNvCxnSpPr>
          <p:nvPr/>
        </p:nvCxnSpPr>
        <p:spPr>
          <a:xfrm>
            <a:off x="3246120" y="2302933"/>
            <a:ext cx="0" cy="35187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AA412C-C64D-8D62-96B4-EB5071C16F4A}"/>
              </a:ext>
            </a:extLst>
          </p:cNvPr>
          <p:cNvCxnSpPr>
            <a:cxnSpLocks/>
          </p:cNvCxnSpPr>
          <p:nvPr/>
        </p:nvCxnSpPr>
        <p:spPr>
          <a:xfrm flipH="1">
            <a:off x="3246120" y="5804747"/>
            <a:ext cx="411988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8A82B-6C52-2A95-F855-FCC195FE7031}"/>
              </a:ext>
            </a:extLst>
          </p:cNvPr>
          <p:cNvCxnSpPr>
            <a:cxnSpLocks/>
          </p:cNvCxnSpPr>
          <p:nvPr/>
        </p:nvCxnSpPr>
        <p:spPr>
          <a:xfrm flipH="1">
            <a:off x="3246120" y="2878667"/>
            <a:ext cx="3527213" cy="24383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46B8C4-8D2D-D9A2-176E-BCD017E0D538}"/>
              </a:ext>
            </a:extLst>
          </p:cNvPr>
          <p:cNvCxnSpPr>
            <a:cxnSpLocks/>
          </p:cNvCxnSpPr>
          <p:nvPr/>
        </p:nvCxnSpPr>
        <p:spPr>
          <a:xfrm>
            <a:off x="3398520" y="2455333"/>
            <a:ext cx="3628813" cy="336634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2F1AE9-12DC-911F-C810-892AD37E625B}"/>
              </a:ext>
            </a:extLst>
          </p:cNvPr>
          <p:cNvSpPr txBox="1"/>
          <p:nvPr/>
        </p:nvSpPr>
        <p:spPr>
          <a:xfrm>
            <a:off x="6669314" y="2417895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MPC = Supply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548991-F222-4669-62E8-100DD88291FE}"/>
              </a:ext>
            </a:extLst>
          </p:cNvPr>
          <p:cNvSpPr txBox="1"/>
          <p:nvPr/>
        </p:nvSpPr>
        <p:spPr>
          <a:xfrm>
            <a:off x="7213603" y="5317066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MPB = Demand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044C26-9E49-3AFC-7B9B-C4F26626FF73}"/>
              </a:ext>
            </a:extLst>
          </p:cNvPr>
          <p:cNvSpPr txBox="1"/>
          <p:nvPr/>
        </p:nvSpPr>
        <p:spPr>
          <a:xfrm>
            <a:off x="10058400" y="61697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E.g. Beehives, R&amp;D companies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8D499D-2ADE-2B9C-6168-17B0213ECC8C}"/>
              </a:ext>
            </a:extLst>
          </p:cNvPr>
          <p:cNvSpPr txBox="1"/>
          <p:nvPr/>
        </p:nvSpPr>
        <p:spPr>
          <a:xfrm>
            <a:off x="7072092" y="2853331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MSC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EA0F01-A396-9597-671C-19F7A2FD1B50}"/>
              </a:ext>
            </a:extLst>
          </p:cNvPr>
          <p:cNvCxnSpPr>
            <a:cxnSpLocks/>
          </p:cNvCxnSpPr>
          <p:nvPr/>
        </p:nvCxnSpPr>
        <p:spPr>
          <a:xfrm>
            <a:off x="5090145" y="4038598"/>
            <a:ext cx="0" cy="171968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6EFC475-ABE3-D4EE-3031-03C0242BE79D}"/>
              </a:ext>
            </a:extLst>
          </p:cNvPr>
          <p:cNvCxnSpPr>
            <a:cxnSpLocks/>
          </p:cNvCxnSpPr>
          <p:nvPr/>
        </p:nvCxnSpPr>
        <p:spPr>
          <a:xfrm flipH="1">
            <a:off x="3257004" y="4049481"/>
            <a:ext cx="183314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18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5573</TotalTime>
  <Words>784</Words>
  <Application>Microsoft Office PowerPoint</Application>
  <PresentationFormat>Widescreen</PresentationFormat>
  <Paragraphs>108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Office Theme</vt:lpstr>
      <vt:lpstr>Consumer and Producer Surplus</vt:lpstr>
      <vt:lpstr>Consumer surplus</vt:lpstr>
      <vt:lpstr>Producer surplus</vt:lpstr>
      <vt:lpstr>Deadweight loss</vt:lpstr>
      <vt:lpstr>Externalities</vt:lpstr>
      <vt:lpstr>Showing Externalities on a diagram</vt:lpstr>
      <vt:lpstr>Showing externalities on a diagram</vt:lpstr>
      <vt:lpstr>Showing externalities on a diagram</vt:lpstr>
      <vt:lpstr>Displaying Positive Production externalities</vt:lpstr>
      <vt:lpstr>Positive Production Externalities</vt:lpstr>
      <vt:lpstr>Displaying Negative Production Externalities</vt:lpstr>
      <vt:lpstr>Negative Production Externalities</vt:lpstr>
      <vt:lpstr>Displaying Positive Consumption Externalities</vt:lpstr>
      <vt:lpstr>Positive Consumption Externalities</vt:lpstr>
      <vt:lpstr>Displaying Negative Consumption Externalities</vt:lpstr>
      <vt:lpstr>Negative Consumption Externalities</vt:lpstr>
      <vt:lpstr>Watch the following videos on determining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and Producer Surplus</dc:title>
  <dc:creator>Evan Franco</dc:creator>
  <cp:lastModifiedBy>Evan Franco</cp:lastModifiedBy>
  <cp:revision>3</cp:revision>
  <dcterms:created xsi:type="dcterms:W3CDTF">2023-03-02T08:32:40Z</dcterms:created>
  <dcterms:modified xsi:type="dcterms:W3CDTF">2023-09-14T00:22:28Z</dcterms:modified>
</cp:coreProperties>
</file>