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270" r:id="rId4"/>
    <p:sldId id="292" r:id="rId5"/>
    <p:sldId id="293" r:id="rId6"/>
    <p:sldId id="289" r:id="rId7"/>
    <p:sldId id="285" r:id="rId8"/>
    <p:sldId id="291" r:id="rId9"/>
    <p:sldId id="283" r:id="rId10"/>
    <p:sldId id="286" r:id="rId11"/>
    <p:sldId id="287" r:id="rId12"/>
    <p:sldId id="290" r:id="rId13"/>
    <p:sldId id="284"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B67C6-DAB3-4046-854B-2FDE8FC9BB51}" v="3" dt="2023-05-31T12:17:01.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rispin" userId="a540685a-b759-4623-93f3-5ee9e3b7666d" providerId="ADAL" clId="{9E6B67C6-DAB3-4046-854B-2FDE8FC9BB51}"/>
    <pc:docChg chg="undo custSel addSld delSld modSld">
      <pc:chgData name="Daniel Crispin" userId="a540685a-b759-4623-93f3-5ee9e3b7666d" providerId="ADAL" clId="{9E6B67C6-DAB3-4046-854B-2FDE8FC9BB51}" dt="2023-05-31T12:16:54.248" v="12" actId="680"/>
      <pc:docMkLst>
        <pc:docMk/>
      </pc:docMkLst>
      <pc:sldChg chg="new del">
        <pc:chgData name="Daniel Crispin" userId="a540685a-b759-4623-93f3-5ee9e3b7666d" providerId="ADAL" clId="{9E6B67C6-DAB3-4046-854B-2FDE8FC9BB51}" dt="2023-05-31T12:16:54.248" v="12" actId="680"/>
        <pc:sldMkLst>
          <pc:docMk/>
          <pc:sldMk cId="2981233285" sldId="256"/>
        </pc:sldMkLst>
      </pc:sldChg>
      <pc:sldChg chg="modSp add del mod modTransition">
        <pc:chgData name="Daniel Crispin" userId="a540685a-b759-4623-93f3-5ee9e3b7666d" providerId="ADAL" clId="{9E6B67C6-DAB3-4046-854B-2FDE8FC9BB51}" dt="2023-05-31T12:16:52.908" v="11"/>
        <pc:sldMkLst>
          <pc:docMk/>
          <pc:sldMk cId="0" sldId="257"/>
        </pc:sldMkLst>
        <pc:spChg chg="mod">
          <ac:chgData name="Daniel Crispin" userId="a540685a-b759-4623-93f3-5ee9e3b7666d" providerId="ADAL" clId="{9E6B67C6-DAB3-4046-854B-2FDE8FC9BB51}" dt="2023-05-31T12:16:52.908" v="11"/>
          <ac:spMkLst>
            <pc:docMk/>
            <pc:sldMk cId="0" sldId="257"/>
            <ac:spMk id="2051" creationId="{00000000-0000-0000-0000-000000000000}"/>
          </ac:spMkLst>
        </pc:spChg>
      </pc:sldChg>
      <pc:sldChg chg="modSp add del mod modTransition setBg">
        <pc:chgData name="Daniel Crispin" userId="a540685a-b759-4623-93f3-5ee9e3b7666d" providerId="ADAL" clId="{9E6B67C6-DAB3-4046-854B-2FDE8FC9BB51}" dt="2023-05-31T12:16:52.908" v="11"/>
        <pc:sldMkLst>
          <pc:docMk/>
          <pc:sldMk cId="3242796650" sldId="270"/>
        </pc:sldMkLst>
        <pc:spChg chg="mod">
          <ac:chgData name="Daniel Crispin" userId="a540685a-b759-4623-93f3-5ee9e3b7666d" providerId="ADAL" clId="{9E6B67C6-DAB3-4046-854B-2FDE8FC9BB51}" dt="2023-05-31T12:16:52.908" v="11"/>
          <ac:spMkLst>
            <pc:docMk/>
            <pc:sldMk cId="3242796650" sldId="270"/>
            <ac:spMk id="2" creationId="{00000000-0000-0000-0000-000000000000}"/>
          </ac:spMkLst>
        </pc:spChg>
        <pc:spChg chg="mod">
          <ac:chgData name="Daniel Crispin" userId="a540685a-b759-4623-93f3-5ee9e3b7666d" providerId="ADAL" clId="{9E6B67C6-DAB3-4046-854B-2FDE8FC9BB51}" dt="2023-05-31T12:16:52.908" v="11"/>
          <ac:spMkLst>
            <pc:docMk/>
            <pc:sldMk cId="3242796650" sldId="270"/>
            <ac:spMk id="3" creationId="{00000000-0000-0000-0000-000000000000}"/>
          </ac:spMkLst>
        </pc:spChg>
      </pc:sldChg>
      <pc:sldChg chg="modSp add del mod modTransition">
        <pc:chgData name="Daniel Crispin" userId="a540685a-b759-4623-93f3-5ee9e3b7666d" providerId="ADAL" clId="{9E6B67C6-DAB3-4046-854B-2FDE8FC9BB51}" dt="2023-05-31T12:16:52.908" v="11"/>
        <pc:sldMkLst>
          <pc:docMk/>
          <pc:sldMk cId="0" sldId="283"/>
        </pc:sldMkLst>
        <pc:spChg chg="mod">
          <ac:chgData name="Daniel Crispin" userId="a540685a-b759-4623-93f3-5ee9e3b7666d" providerId="ADAL" clId="{9E6B67C6-DAB3-4046-854B-2FDE8FC9BB51}" dt="2023-05-31T12:16:52.908" v="11"/>
          <ac:spMkLst>
            <pc:docMk/>
            <pc:sldMk cId="0" sldId="283"/>
            <ac:spMk id="2050" creationId="{00000000-0000-0000-0000-000000000000}"/>
          </ac:spMkLst>
        </pc:spChg>
      </pc:sldChg>
      <pc:sldChg chg="add del modTransition">
        <pc:chgData name="Daniel Crispin" userId="a540685a-b759-4623-93f3-5ee9e3b7666d" providerId="ADAL" clId="{9E6B67C6-DAB3-4046-854B-2FDE8FC9BB51}" dt="2023-05-31T12:16:52.908" v="11"/>
        <pc:sldMkLst>
          <pc:docMk/>
          <pc:sldMk cId="0" sldId="284"/>
        </pc:sldMkLst>
      </pc:sldChg>
      <pc:sldChg chg="add del modTransition setBg">
        <pc:chgData name="Daniel Crispin" userId="a540685a-b759-4623-93f3-5ee9e3b7666d" providerId="ADAL" clId="{9E6B67C6-DAB3-4046-854B-2FDE8FC9BB51}" dt="2023-05-31T12:16:52.908" v="11"/>
        <pc:sldMkLst>
          <pc:docMk/>
          <pc:sldMk cId="0" sldId="285"/>
        </pc:sldMkLst>
      </pc:sldChg>
      <pc:sldChg chg="add del modTransition">
        <pc:chgData name="Daniel Crispin" userId="a540685a-b759-4623-93f3-5ee9e3b7666d" providerId="ADAL" clId="{9E6B67C6-DAB3-4046-854B-2FDE8FC9BB51}" dt="2023-05-31T12:16:52.908" v="11"/>
        <pc:sldMkLst>
          <pc:docMk/>
          <pc:sldMk cId="0" sldId="286"/>
        </pc:sldMkLst>
      </pc:sldChg>
      <pc:sldChg chg="modSp add del mod modTransition">
        <pc:chgData name="Daniel Crispin" userId="a540685a-b759-4623-93f3-5ee9e3b7666d" providerId="ADAL" clId="{9E6B67C6-DAB3-4046-854B-2FDE8FC9BB51}" dt="2023-05-31T12:16:52.908" v="11"/>
        <pc:sldMkLst>
          <pc:docMk/>
          <pc:sldMk cId="0" sldId="287"/>
        </pc:sldMkLst>
        <pc:spChg chg="mod">
          <ac:chgData name="Daniel Crispin" userId="a540685a-b759-4623-93f3-5ee9e3b7666d" providerId="ADAL" clId="{9E6B67C6-DAB3-4046-854B-2FDE8FC9BB51}" dt="2023-05-31T12:16:52.908" v="11"/>
          <ac:spMkLst>
            <pc:docMk/>
            <pc:sldMk cId="0" sldId="287"/>
            <ac:spMk id="45058" creationId="{00000000-0000-0000-0000-000000000000}"/>
          </ac:spMkLst>
        </pc:spChg>
      </pc:sldChg>
      <pc:sldChg chg="modSp add del mod setBg">
        <pc:chgData name="Daniel Crispin" userId="a540685a-b759-4623-93f3-5ee9e3b7666d" providerId="ADAL" clId="{9E6B67C6-DAB3-4046-854B-2FDE8FC9BB51}" dt="2023-05-31T12:16:52.908" v="11"/>
        <pc:sldMkLst>
          <pc:docMk/>
          <pc:sldMk cId="1908639243" sldId="289"/>
        </pc:sldMkLst>
        <pc:spChg chg="mod">
          <ac:chgData name="Daniel Crispin" userId="a540685a-b759-4623-93f3-5ee9e3b7666d" providerId="ADAL" clId="{9E6B67C6-DAB3-4046-854B-2FDE8FC9BB51}" dt="2023-05-31T12:16:52.908" v="11"/>
          <ac:spMkLst>
            <pc:docMk/>
            <pc:sldMk cId="1908639243" sldId="289"/>
            <ac:spMk id="5122" creationId="{2A8DC76B-D304-4CB5-B351-390518B5929F}"/>
          </ac:spMkLst>
        </pc:spChg>
      </pc:sldChg>
      <pc:sldChg chg="add del setBg">
        <pc:chgData name="Daniel Crispin" userId="a540685a-b759-4623-93f3-5ee9e3b7666d" providerId="ADAL" clId="{9E6B67C6-DAB3-4046-854B-2FDE8FC9BB51}" dt="2023-05-31T12:16:52.908" v="11"/>
        <pc:sldMkLst>
          <pc:docMk/>
          <pc:sldMk cId="2610316530" sldId="290"/>
        </pc:sldMkLst>
      </pc:sldChg>
      <pc:sldChg chg="add del setBg">
        <pc:chgData name="Daniel Crispin" userId="a540685a-b759-4623-93f3-5ee9e3b7666d" providerId="ADAL" clId="{9E6B67C6-DAB3-4046-854B-2FDE8FC9BB51}" dt="2023-05-31T12:16:52.908" v="11"/>
        <pc:sldMkLst>
          <pc:docMk/>
          <pc:sldMk cId="4095585193" sldId="291"/>
        </pc:sldMkLst>
      </pc:sldChg>
      <pc:sldChg chg="modSp add del mod setBg">
        <pc:chgData name="Daniel Crispin" userId="a540685a-b759-4623-93f3-5ee9e3b7666d" providerId="ADAL" clId="{9E6B67C6-DAB3-4046-854B-2FDE8FC9BB51}" dt="2023-05-31T12:16:52.908" v="11"/>
        <pc:sldMkLst>
          <pc:docMk/>
          <pc:sldMk cId="3273805529" sldId="292"/>
        </pc:sldMkLst>
        <pc:spChg chg="mod">
          <ac:chgData name="Daniel Crispin" userId="a540685a-b759-4623-93f3-5ee9e3b7666d" providerId="ADAL" clId="{9E6B67C6-DAB3-4046-854B-2FDE8FC9BB51}" dt="2023-05-31T12:16:52.908" v="11"/>
          <ac:spMkLst>
            <pc:docMk/>
            <pc:sldMk cId="3273805529" sldId="292"/>
            <ac:spMk id="5123" creationId="{E33B4672-B1D5-47CC-88ED-8EDBD20D8619}"/>
          </ac:spMkLst>
        </pc:spChg>
      </pc:sldChg>
      <pc:sldChg chg="modSp add del mod setBg">
        <pc:chgData name="Daniel Crispin" userId="a540685a-b759-4623-93f3-5ee9e3b7666d" providerId="ADAL" clId="{9E6B67C6-DAB3-4046-854B-2FDE8FC9BB51}" dt="2023-05-31T12:16:52.908" v="11"/>
        <pc:sldMkLst>
          <pc:docMk/>
          <pc:sldMk cId="1421231711" sldId="293"/>
        </pc:sldMkLst>
        <pc:spChg chg="mod">
          <ac:chgData name="Daniel Crispin" userId="a540685a-b759-4623-93f3-5ee9e3b7666d" providerId="ADAL" clId="{9E6B67C6-DAB3-4046-854B-2FDE8FC9BB51}" dt="2023-05-31T12:16:52.908" v="11"/>
          <ac:spMkLst>
            <pc:docMk/>
            <pc:sldMk cId="1421231711" sldId="293"/>
            <ac:spMk id="9219" creationId="{B74A9D3B-4997-41CA-B4FE-B4136F0BFD74}"/>
          </ac:spMkLst>
        </pc:spChg>
      </pc:sldChg>
      <pc:sldChg chg="add del setBg">
        <pc:chgData name="Daniel Crispin" userId="a540685a-b759-4623-93f3-5ee9e3b7666d" providerId="ADAL" clId="{9E6B67C6-DAB3-4046-854B-2FDE8FC9BB51}" dt="2023-05-31T12:16:52.908" v="11"/>
        <pc:sldMkLst>
          <pc:docMk/>
          <pc:sldMk cId="3203281246"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27E5C-09F8-4D7C-B916-6647E6E1060E}" type="datetimeFigureOut">
              <a:rPr lang="en-AU" smtClean="0"/>
              <a:t>31/05/2023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D79E6-AD36-42F2-BB7C-E6DCB9E9E331}" type="slidenum">
              <a:rPr lang="en-AU" smtClean="0"/>
              <a:t>‹#›</a:t>
            </a:fld>
            <a:endParaRPr lang="en-AU"/>
          </a:p>
        </p:txBody>
      </p:sp>
    </p:spTree>
    <p:extLst>
      <p:ext uri="{BB962C8B-B14F-4D97-AF65-F5344CB8AC3E}">
        <p14:creationId xmlns:p14="http://schemas.microsoft.com/office/powerpoint/2010/main" val="334695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A631ECE-96A2-48B7-A7A6-928064D4B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297DCE2-A71B-455C-96A4-1D70F172F96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47" name="Rectangle 2">
            <a:extLst>
              <a:ext uri="{FF2B5EF4-FFF2-40B4-BE49-F238E27FC236}">
                <a16:creationId xmlns:a16="http://schemas.microsoft.com/office/drawing/2014/main" id="{3AAF13AD-ABE7-40D0-BDC8-C3236628C2BB}"/>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3BAB184F-1FAF-47B5-9A7E-3EA9860612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05476E6-319A-46F6-85D6-344F0E71F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5AE643D-9136-4034-AEEE-C29DCCD14B4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43" name="Rectangle 2">
            <a:extLst>
              <a:ext uri="{FF2B5EF4-FFF2-40B4-BE49-F238E27FC236}">
                <a16:creationId xmlns:a16="http://schemas.microsoft.com/office/drawing/2014/main" id="{FCBED7A3-E923-4D1B-BA37-05D73D4758E7}"/>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FF0670DD-5AB9-4519-B4D5-DBADAC33DA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EE819AD-FB95-4D5B-8146-B72448D1FF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3663DA3-8171-44EB-8C71-117DC9BBA56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2CDD8FF2-A9A2-4567-A7FC-6D597C8D8189}"/>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03DFF0EA-88C2-4D68-9C7E-F5EBC3B86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95C61E5-5754-4424-8464-C333D85EE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FDD82D30-965F-4939-93D6-4A35F3BFFA7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059" name="Rectangle 2">
            <a:extLst>
              <a:ext uri="{FF2B5EF4-FFF2-40B4-BE49-F238E27FC236}">
                <a16:creationId xmlns:a16="http://schemas.microsoft.com/office/drawing/2014/main" id="{84A11C28-4BB4-4133-BF88-D02002DFFDB7}"/>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9BECA050-AFC0-4199-A56C-F46EF856F6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746-A4EB-A5F8-F6EB-11B4055FE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589B7D2-81EF-4119-04D8-C09060F11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2841FD4-3D4B-9FF2-DF82-9D164C77324A}"/>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5" name="Footer Placeholder 4">
            <a:extLst>
              <a:ext uri="{FF2B5EF4-FFF2-40B4-BE49-F238E27FC236}">
                <a16:creationId xmlns:a16="http://schemas.microsoft.com/office/drawing/2014/main" id="{EF4529BD-FFA5-B978-998B-3984745D52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4255B2-23CE-8855-415F-BE5D83101525}"/>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105641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C30F-F71E-B971-C47A-47EED71F293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58EB309-6EB9-8A31-218F-3A4945D0D7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3B38D1-CB21-28C8-2BA9-D4CDE9387636}"/>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5" name="Footer Placeholder 4">
            <a:extLst>
              <a:ext uri="{FF2B5EF4-FFF2-40B4-BE49-F238E27FC236}">
                <a16:creationId xmlns:a16="http://schemas.microsoft.com/office/drawing/2014/main" id="{6AE6BE51-B940-2AA1-4ED3-57D01DF2C3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54DFC3-5D59-CF72-ED49-A0AC1B804D28}"/>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29929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59900-FFA1-98AF-02A0-20732DEBDA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013E82-F5F7-09C5-162F-A939A61BC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760EDE-B2CF-9B0D-B4EA-2DBEC12B70F0}"/>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5" name="Footer Placeholder 4">
            <a:extLst>
              <a:ext uri="{FF2B5EF4-FFF2-40B4-BE49-F238E27FC236}">
                <a16:creationId xmlns:a16="http://schemas.microsoft.com/office/drawing/2014/main" id="{BE50FD65-2B48-A887-6D79-1C2F47F6A0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094F5E1-0439-4706-E111-C00B5C6E6EC8}"/>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21660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B9D8F774-4CEE-4DF5-BD52-2858550013D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047035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31D57C09-3AD9-439D-88D3-B75AA8AFB981}"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8334774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71931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59340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62012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810E09D-8143-4ED8-8EC6-2C9CC12DF9B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31673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7337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4263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D551-DEB2-F6D1-B5F1-3683342E9A5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6FE85CA-8354-63EA-9C95-7F6775195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5ACEF8-914C-3049-9A95-5F71316E2EED}"/>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5" name="Footer Placeholder 4">
            <a:extLst>
              <a:ext uri="{FF2B5EF4-FFF2-40B4-BE49-F238E27FC236}">
                <a16:creationId xmlns:a16="http://schemas.microsoft.com/office/drawing/2014/main" id="{41589CAE-715F-2F20-39CF-AEAA902D02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1B213D5-498F-35D8-4833-D2D4F4D5509E}"/>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2955003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43569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84821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22060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7917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11138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73174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09392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34679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195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3027-556E-7B3F-B555-A072A09E2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6630673-4213-230E-3839-64F44B893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078EA-3F77-7B85-80BD-D7AEC4DC1845}"/>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5" name="Footer Placeholder 4">
            <a:extLst>
              <a:ext uri="{FF2B5EF4-FFF2-40B4-BE49-F238E27FC236}">
                <a16:creationId xmlns:a16="http://schemas.microsoft.com/office/drawing/2014/main" id="{9352241C-ECCF-8AB9-6078-9C89ADAEAD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84AD8A-EDE8-B0D6-D8ED-95FE96CAB0B7}"/>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350582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B040-4207-98B9-42CC-ABB4C104926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A203534-7ECF-F042-B059-78473DEA21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E012612-55E7-569E-AB6E-742DF22E2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F754721-E223-FE3E-9509-FC299D426183}"/>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6" name="Footer Placeholder 5">
            <a:extLst>
              <a:ext uri="{FF2B5EF4-FFF2-40B4-BE49-F238E27FC236}">
                <a16:creationId xmlns:a16="http://schemas.microsoft.com/office/drawing/2014/main" id="{3663631D-8E18-E00E-8BDC-EAF1F5E1C3D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9A10C6-007D-D7AB-FBFB-4D2CA7A1C2A3}"/>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96181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93C3-1107-7D37-D7F7-24CCC562267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BB65A5F-7721-25BB-B619-2F957CDE2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8035FB-9A89-2D0B-B05D-D0254A3F86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10ACF97-AD25-A1C6-0D42-A0E2196BB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3127B8-58FF-2D87-2251-B679A50FC4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D105990-B137-A945-5841-FDDD1AD51C47}"/>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8" name="Footer Placeholder 7">
            <a:extLst>
              <a:ext uri="{FF2B5EF4-FFF2-40B4-BE49-F238E27FC236}">
                <a16:creationId xmlns:a16="http://schemas.microsoft.com/office/drawing/2014/main" id="{CE42A290-F7A5-091D-509A-16604EE2BCD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1EBE08E-13FE-E0A5-D013-F34718B8E179}"/>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124377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D4D3-8D39-B936-F725-B0523174E75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98FD128-871C-E4E6-1BF7-87A0333282F5}"/>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4" name="Footer Placeholder 3">
            <a:extLst>
              <a:ext uri="{FF2B5EF4-FFF2-40B4-BE49-F238E27FC236}">
                <a16:creationId xmlns:a16="http://schemas.microsoft.com/office/drawing/2014/main" id="{B028B316-1A5D-2FB8-49C4-44DC582DED9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813005D-5E04-BA6F-27B0-086A7BD12363}"/>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79753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3E252-EBF6-D3A3-6638-0C969AC523E4}"/>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3" name="Footer Placeholder 2">
            <a:extLst>
              <a:ext uri="{FF2B5EF4-FFF2-40B4-BE49-F238E27FC236}">
                <a16:creationId xmlns:a16="http://schemas.microsoft.com/office/drawing/2014/main" id="{AD23AC67-39FB-F4F9-4CD7-353AA541270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31B6274-F80E-C3CF-87B3-F28490BCDCE8}"/>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364114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AFB3-CE1B-AC44-A7BA-F0648CD21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55BAC27-85CA-6A7A-3F1D-D7DF68B4A8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202966-E22E-5970-1FBC-5E9FD31B2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2041F-DF39-9661-89A3-A54F4CD954DA}"/>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6" name="Footer Placeholder 5">
            <a:extLst>
              <a:ext uri="{FF2B5EF4-FFF2-40B4-BE49-F238E27FC236}">
                <a16:creationId xmlns:a16="http://schemas.microsoft.com/office/drawing/2014/main" id="{3CFB15E8-4435-E6A5-9B8C-1A24AE01F77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459D1C-B8B5-5AC0-9695-1C88EEBA6346}"/>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4030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174E-77DC-8677-94C0-50C51EF90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6F01123-9B64-DCAB-BDB4-6E10797F9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10C075F-C66A-C35E-9FCA-7ECBD3F4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2B224-AE21-B4EC-E067-380B8A7268B2}"/>
              </a:ext>
            </a:extLst>
          </p:cNvPr>
          <p:cNvSpPr>
            <a:spLocks noGrp="1"/>
          </p:cNvSpPr>
          <p:nvPr>
            <p:ph type="dt" sz="half" idx="10"/>
          </p:nvPr>
        </p:nvSpPr>
        <p:spPr/>
        <p:txBody>
          <a:bodyPr/>
          <a:lstStyle/>
          <a:p>
            <a:fld id="{C78D4679-F1EC-44B3-B5D0-0072826613BD}" type="datetimeFigureOut">
              <a:rPr lang="en-AU" smtClean="0"/>
              <a:t>31/05/2023</a:t>
            </a:fld>
            <a:endParaRPr lang="en-AU"/>
          </a:p>
        </p:txBody>
      </p:sp>
      <p:sp>
        <p:nvSpPr>
          <p:cNvPr id="6" name="Footer Placeholder 5">
            <a:extLst>
              <a:ext uri="{FF2B5EF4-FFF2-40B4-BE49-F238E27FC236}">
                <a16:creationId xmlns:a16="http://schemas.microsoft.com/office/drawing/2014/main" id="{F51689CF-E977-99DE-912C-996D939DD1F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94F8C0F-EA4A-6176-23E5-B82C794B0E2D}"/>
              </a:ext>
            </a:extLst>
          </p:cNvPr>
          <p:cNvSpPr>
            <a:spLocks noGrp="1"/>
          </p:cNvSpPr>
          <p:nvPr>
            <p:ph type="sldNum" sz="quarter" idx="12"/>
          </p:nvPr>
        </p:nvSpPr>
        <p:spPr/>
        <p:txBody>
          <a:bodyPr/>
          <a:lstStyle/>
          <a:p>
            <a:fld id="{4091D755-6EA1-40EE-9DD0-32DC313DC58A}" type="slidenum">
              <a:rPr lang="en-AU" smtClean="0"/>
              <a:t>‹#›</a:t>
            </a:fld>
            <a:endParaRPr lang="en-AU"/>
          </a:p>
        </p:txBody>
      </p:sp>
    </p:spTree>
    <p:extLst>
      <p:ext uri="{BB962C8B-B14F-4D97-AF65-F5344CB8AC3E}">
        <p14:creationId xmlns:p14="http://schemas.microsoft.com/office/powerpoint/2010/main" val="2801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66D67-0926-C6C7-937D-4C64A1AE7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24B656-8AD4-DACF-3EF5-1DCFEB3C6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D21689-E756-AB9D-83DE-6EA1CF062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D4679-F1EC-44B3-B5D0-0072826613BD}" type="datetimeFigureOut">
              <a:rPr lang="en-AU" smtClean="0"/>
              <a:t>31/05/2023</a:t>
            </a:fld>
            <a:endParaRPr lang="en-AU"/>
          </a:p>
        </p:txBody>
      </p:sp>
      <p:sp>
        <p:nvSpPr>
          <p:cNvPr id="5" name="Footer Placeholder 4">
            <a:extLst>
              <a:ext uri="{FF2B5EF4-FFF2-40B4-BE49-F238E27FC236}">
                <a16:creationId xmlns:a16="http://schemas.microsoft.com/office/drawing/2014/main" id="{B7E8FF36-C952-4E4A-33B4-257049D4D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7BDE2A1-BDC5-D60B-AB27-FEAC5A187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1D755-6EA1-40EE-9DD0-32DC313DC58A}" type="slidenum">
              <a:rPr lang="en-AU" smtClean="0"/>
              <a:t>‹#›</a:t>
            </a:fld>
            <a:endParaRPr lang="en-AU"/>
          </a:p>
        </p:txBody>
      </p:sp>
    </p:spTree>
    <p:extLst>
      <p:ext uri="{BB962C8B-B14F-4D97-AF65-F5344CB8AC3E}">
        <p14:creationId xmlns:p14="http://schemas.microsoft.com/office/powerpoint/2010/main" val="2500770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fld id="{5E5AA6B4-8DD2-4DD6-8FA5-C2E4832A9B0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771822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random/>
  </p:transition>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1524000"/>
            <a:ext cx="7905750" cy="2076451"/>
          </a:xfrm>
          <a:solidFill>
            <a:schemeClr val="bg2">
              <a:lumMod val="20000"/>
              <a:lumOff val="80000"/>
            </a:schemeClr>
          </a:solidFill>
        </p:spPr>
        <p:txBody>
          <a:bodyPr anchor="ctr">
            <a:normAutofit/>
          </a:bodyPr>
          <a:lstStyle/>
          <a:p>
            <a:r>
              <a:rPr lang="en-US" altLang="en-US" sz="4400" dirty="0">
                <a:solidFill>
                  <a:schemeClr val="bg1"/>
                </a:solidFill>
              </a:rPr>
              <a:t>1-2 and 3</a:t>
            </a:r>
            <a:br>
              <a:rPr lang="en-US" altLang="en-US" sz="4400" dirty="0">
                <a:solidFill>
                  <a:schemeClr val="bg1"/>
                </a:solidFill>
              </a:rPr>
            </a:br>
            <a:r>
              <a:rPr lang="en-US" altLang="en-US" sz="4400" dirty="0">
                <a:solidFill>
                  <a:schemeClr val="bg1"/>
                </a:solidFill>
              </a:rPr>
              <a:t>Newtons Laws of Motion</a:t>
            </a:r>
          </a:p>
        </p:txBody>
      </p:sp>
      <p:sp>
        <p:nvSpPr>
          <p:cNvPr id="2051" name="Rectangle 3"/>
          <p:cNvSpPr>
            <a:spLocks noGrp="1" noChangeArrowheads="1"/>
          </p:cNvSpPr>
          <p:nvPr>
            <p:ph type="subTitle" idx="1"/>
          </p:nvPr>
        </p:nvSpPr>
        <p:spPr>
          <a:xfrm>
            <a:off x="2895600" y="3886200"/>
            <a:ext cx="6400800" cy="1752600"/>
          </a:xfrm>
          <a:solidFill>
            <a:schemeClr val="accent4">
              <a:lumMod val="40000"/>
              <a:lumOff val="60000"/>
            </a:schemeClr>
          </a:solidFill>
        </p:spPr>
        <p:txBody>
          <a:bodyPr>
            <a:normAutofit fontScale="92500" lnSpcReduction="20000"/>
          </a:bodyPr>
          <a:lstStyle/>
          <a:p>
            <a:pPr marL="571500" indent="-571500" algn="l">
              <a:buAutoNum type="romanUcPeriod"/>
            </a:pPr>
            <a:r>
              <a:rPr lang="en-US" altLang="en-US" sz="3200" dirty="0"/>
              <a:t>Law of Inertia</a:t>
            </a:r>
          </a:p>
          <a:p>
            <a:pPr marL="571500" indent="-571500" algn="l">
              <a:buAutoNum type="romanUcPeriod"/>
            </a:pPr>
            <a:r>
              <a:rPr lang="en-US" altLang="en-US" sz="3200" dirty="0"/>
              <a:t>F = ma</a:t>
            </a:r>
          </a:p>
          <a:p>
            <a:pPr marL="571500" indent="-571500" algn="l">
              <a:buAutoNum type="romanUcPeriod"/>
            </a:pPr>
            <a:r>
              <a:rPr lang="en-US" altLang="en-US" sz="3200" dirty="0"/>
              <a:t>Action-Reaction</a:t>
            </a:r>
          </a:p>
        </p:txBody>
      </p:sp>
      <p:pic>
        <p:nvPicPr>
          <p:cNvPr id="2054"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002" fill="hold"/>
                                        <p:tgtEl>
                                          <p:spTgt spid="20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9489" y="168881"/>
            <a:ext cx="11690253" cy="1316039"/>
          </a:xfrm>
          <a:solidFill>
            <a:srgbClr val="C00000"/>
          </a:solidFill>
        </p:spPr>
        <p:txBody>
          <a:bodyPr>
            <a:normAutofit fontScale="90000"/>
          </a:bodyPr>
          <a:lstStyle/>
          <a:p>
            <a:r>
              <a:rPr lang="en-US" altLang="en-US" sz="3200" dirty="0">
                <a:solidFill>
                  <a:schemeClr val="bg1"/>
                </a:solidFill>
              </a:rPr>
              <a:t>What do you think happens to our acceleration w/ different masses if we pushed with the same amount of force?</a:t>
            </a:r>
          </a:p>
        </p:txBody>
      </p:sp>
      <p:sp>
        <p:nvSpPr>
          <p:cNvPr id="45059" name="Freeform 3"/>
          <p:cNvSpPr>
            <a:spLocks/>
          </p:cNvSpPr>
          <p:nvPr/>
        </p:nvSpPr>
        <p:spPr bwMode="auto">
          <a:xfrm>
            <a:off x="2208213" y="3856039"/>
            <a:ext cx="7670800" cy="2414587"/>
          </a:xfrm>
          <a:custGeom>
            <a:avLst/>
            <a:gdLst>
              <a:gd name="T0" fmla="*/ 0 w 4832"/>
              <a:gd name="T1" fmla="*/ 1735 h 1735"/>
              <a:gd name="T2" fmla="*/ 2054 w 4832"/>
              <a:gd name="T3" fmla="*/ 1507 h 1735"/>
              <a:gd name="T4" fmla="*/ 3704 w 4832"/>
              <a:gd name="T5" fmla="*/ 938 h 1735"/>
              <a:gd name="T6" fmla="*/ 4832 w 4832"/>
              <a:gd name="T7" fmla="*/ 0 h 1735"/>
            </a:gdLst>
            <a:ahLst/>
            <a:cxnLst>
              <a:cxn ang="0">
                <a:pos x="T0" y="T1"/>
              </a:cxn>
              <a:cxn ang="0">
                <a:pos x="T2" y="T3"/>
              </a:cxn>
              <a:cxn ang="0">
                <a:pos x="T4" y="T5"/>
              </a:cxn>
              <a:cxn ang="0">
                <a:pos x="T6" y="T7"/>
              </a:cxn>
            </a:cxnLst>
            <a:rect l="0" t="0" r="r" b="b"/>
            <a:pathLst>
              <a:path w="4832" h="1735">
                <a:moveTo>
                  <a:pt x="0" y="1735"/>
                </a:moveTo>
                <a:cubicBezTo>
                  <a:pt x="342" y="1697"/>
                  <a:pt x="1437" y="1640"/>
                  <a:pt x="2054" y="1507"/>
                </a:cubicBezTo>
                <a:cubicBezTo>
                  <a:pt x="2671" y="1374"/>
                  <a:pt x="3241" y="1189"/>
                  <a:pt x="3704" y="938"/>
                </a:cubicBezTo>
                <a:cubicBezTo>
                  <a:pt x="4167" y="687"/>
                  <a:pt x="4597" y="195"/>
                  <a:pt x="4832" y="0"/>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5060" name="Freeform 4"/>
          <p:cNvSpPr>
            <a:spLocks/>
          </p:cNvSpPr>
          <p:nvPr/>
        </p:nvSpPr>
        <p:spPr bwMode="auto">
          <a:xfrm>
            <a:off x="2212976" y="2014538"/>
            <a:ext cx="7377113" cy="4216400"/>
          </a:xfrm>
          <a:custGeom>
            <a:avLst/>
            <a:gdLst>
              <a:gd name="T0" fmla="*/ 0 w 4647"/>
              <a:gd name="T1" fmla="*/ 3030 h 3030"/>
              <a:gd name="T2" fmla="*/ 1728 w 4647"/>
              <a:gd name="T3" fmla="*/ 2548 h 3030"/>
              <a:gd name="T4" fmla="*/ 3480 w 4647"/>
              <a:gd name="T5" fmla="*/ 1736 h 3030"/>
              <a:gd name="T6" fmla="*/ 4647 w 4647"/>
              <a:gd name="T7" fmla="*/ 0 h 3030"/>
            </a:gdLst>
            <a:ahLst/>
            <a:cxnLst>
              <a:cxn ang="0">
                <a:pos x="T0" y="T1"/>
              </a:cxn>
              <a:cxn ang="0">
                <a:pos x="T2" y="T3"/>
              </a:cxn>
              <a:cxn ang="0">
                <a:pos x="T4" y="T5"/>
              </a:cxn>
              <a:cxn ang="0">
                <a:pos x="T6" y="T7"/>
              </a:cxn>
            </a:cxnLst>
            <a:rect l="0" t="0" r="r" b="b"/>
            <a:pathLst>
              <a:path w="4647" h="3030">
                <a:moveTo>
                  <a:pt x="0" y="3030"/>
                </a:moveTo>
                <a:cubicBezTo>
                  <a:pt x="288" y="2950"/>
                  <a:pt x="1148" y="2764"/>
                  <a:pt x="1728" y="2548"/>
                </a:cubicBezTo>
                <a:cubicBezTo>
                  <a:pt x="2308" y="2332"/>
                  <a:pt x="2994" y="2161"/>
                  <a:pt x="3480" y="1736"/>
                </a:cubicBezTo>
                <a:cubicBezTo>
                  <a:pt x="3966" y="1311"/>
                  <a:pt x="4404" y="362"/>
                  <a:pt x="4647" y="0"/>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5061" name="Freeform 5"/>
          <p:cNvSpPr>
            <a:spLocks/>
          </p:cNvSpPr>
          <p:nvPr/>
        </p:nvSpPr>
        <p:spPr bwMode="auto">
          <a:xfrm>
            <a:off x="2225676" y="1714501"/>
            <a:ext cx="5699125" cy="4513263"/>
          </a:xfrm>
          <a:custGeom>
            <a:avLst/>
            <a:gdLst>
              <a:gd name="T0" fmla="*/ 0 w 3590"/>
              <a:gd name="T1" fmla="*/ 3243 h 3243"/>
              <a:gd name="T2" fmla="*/ 1515 w 3590"/>
              <a:gd name="T3" fmla="*/ 2619 h 3243"/>
              <a:gd name="T4" fmla="*/ 2880 w 3590"/>
              <a:gd name="T5" fmla="*/ 1546 h 3243"/>
              <a:gd name="T6" fmla="*/ 3590 w 3590"/>
              <a:gd name="T7" fmla="*/ 0 h 3243"/>
            </a:gdLst>
            <a:ahLst/>
            <a:cxnLst>
              <a:cxn ang="0">
                <a:pos x="T0" y="T1"/>
              </a:cxn>
              <a:cxn ang="0">
                <a:pos x="T2" y="T3"/>
              </a:cxn>
              <a:cxn ang="0">
                <a:pos x="T4" y="T5"/>
              </a:cxn>
              <a:cxn ang="0">
                <a:pos x="T6" y="T7"/>
              </a:cxn>
            </a:cxnLst>
            <a:rect l="0" t="0" r="r" b="b"/>
            <a:pathLst>
              <a:path w="3590" h="3243">
                <a:moveTo>
                  <a:pt x="0" y="3243"/>
                </a:moveTo>
                <a:cubicBezTo>
                  <a:pt x="252" y="3139"/>
                  <a:pt x="1035" y="2902"/>
                  <a:pt x="1515" y="2619"/>
                </a:cubicBezTo>
                <a:cubicBezTo>
                  <a:pt x="1995" y="2336"/>
                  <a:pt x="2534" y="1983"/>
                  <a:pt x="2880" y="1546"/>
                </a:cubicBezTo>
                <a:cubicBezTo>
                  <a:pt x="3226" y="1109"/>
                  <a:pt x="3442" y="322"/>
                  <a:pt x="3590" y="0"/>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5062" name="Rectangle 6"/>
          <p:cNvSpPr>
            <a:spLocks noChangeArrowheads="1"/>
          </p:cNvSpPr>
          <p:nvPr/>
        </p:nvSpPr>
        <p:spPr bwMode="auto">
          <a:xfrm rot="16200000">
            <a:off x="1055688" y="3717926"/>
            <a:ext cx="1584325" cy="4318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Rockwell" panose="02060603020205020403"/>
                <a:ea typeface="+mn-ea"/>
                <a:cs typeface="+mn-cs"/>
              </a:rPr>
              <a:t>Distance</a:t>
            </a:r>
          </a:p>
        </p:txBody>
      </p:sp>
      <p:sp>
        <p:nvSpPr>
          <p:cNvPr id="45063" name="Rectangle 7"/>
          <p:cNvSpPr>
            <a:spLocks noChangeArrowheads="1"/>
          </p:cNvSpPr>
          <p:nvPr/>
        </p:nvSpPr>
        <p:spPr bwMode="auto">
          <a:xfrm>
            <a:off x="5303839" y="6426200"/>
            <a:ext cx="1584325" cy="4318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Rockwell" panose="02060603020205020403"/>
                <a:ea typeface="+mn-ea"/>
                <a:cs typeface="+mn-cs"/>
              </a:rPr>
              <a:t>Time</a:t>
            </a:r>
          </a:p>
        </p:txBody>
      </p:sp>
      <p:sp>
        <p:nvSpPr>
          <p:cNvPr id="45064" name="Rectangle 8"/>
          <p:cNvSpPr>
            <a:spLocks noChangeArrowheads="1"/>
          </p:cNvSpPr>
          <p:nvPr/>
        </p:nvSpPr>
        <p:spPr bwMode="auto">
          <a:xfrm>
            <a:off x="2208213" y="1628776"/>
            <a:ext cx="7848600" cy="4672013"/>
          </a:xfrm>
          <a:prstGeom prst="rect">
            <a:avLst/>
          </a:prstGeom>
          <a:noFill/>
          <a:ln w="571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5065" name="Rectangle 9"/>
          <p:cNvSpPr>
            <a:spLocks noChangeArrowheads="1"/>
          </p:cNvSpPr>
          <p:nvPr/>
        </p:nvSpPr>
        <p:spPr bwMode="auto">
          <a:xfrm>
            <a:off x="2425700" y="1765301"/>
            <a:ext cx="3371850" cy="1058863"/>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Rockwell" panose="02060603020205020403"/>
                <a:ea typeface="+mn-ea"/>
                <a:cs typeface="+mn-cs"/>
              </a:rPr>
              <a:t>Which one of these lines do you think would represent a sports car?  SUV, Diesel Truck?</a:t>
            </a:r>
          </a:p>
        </p:txBody>
      </p:sp>
      <p:pic>
        <p:nvPicPr>
          <p:cNvPr id="45066" name="Picture 10" descr="MCj044034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00400"/>
            <a:ext cx="16764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45067" name="Picture 11" descr="MCj03985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476" y="2018506"/>
            <a:ext cx="1831975" cy="904875"/>
          </a:xfrm>
          <a:prstGeom prst="rect">
            <a:avLst/>
          </a:prstGeom>
          <a:noFill/>
          <a:extLst>
            <a:ext uri="{909E8E84-426E-40DD-AFC4-6F175D3DCCD1}">
              <a14:hiddenFill xmlns:a14="http://schemas.microsoft.com/office/drawing/2010/main">
                <a:solidFill>
                  <a:srgbClr val="FFFFFF"/>
                </a:solidFill>
              </a14:hiddenFill>
            </a:ext>
          </a:extLst>
        </p:spPr>
      </p:pic>
      <p:pic>
        <p:nvPicPr>
          <p:cNvPr id="45068" name="Picture 12" descr="MCj041250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1" y="4343401"/>
            <a:ext cx="2327275" cy="1649413"/>
          </a:xfrm>
          <a:prstGeom prst="rect">
            <a:avLst/>
          </a:prstGeom>
          <a:noFill/>
          <a:extLst>
            <a:ext uri="{909E8E84-426E-40DD-AFC4-6F175D3DCCD1}">
              <a14:hiddenFill xmlns:a14="http://schemas.microsoft.com/office/drawing/2010/main">
                <a:solidFill>
                  <a:srgbClr val="FFFFFF"/>
                </a:solidFill>
              </a14:hiddenFill>
            </a:ext>
          </a:extLst>
        </p:spPr>
      </p:pic>
      <p:sp>
        <p:nvSpPr>
          <p:cNvPr id="45069" name="Text Box 13"/>
          <p:cNvSpPr txBox="1">
            <a:spLocks noChangeArrowheads="1"/>
          </p:cNvSpPr>
          <p:nvPr/>
        </p:nvSpPr>
        <p:spPr bwMode="auto">
          <a:xfrm>
            <a:off x="2257426" y="4267200"/>
            <a:ext cx="4519613" cy="64135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Sports car would be the steepest line!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Steeper = more velocity!!!</a:t>
            </a:r>
          </a:p>
        </p:txBody>
      </p:sp>
      <p:sp>
        <p:nvSpPr>
          <p:cNvPr id="45070" name="Text Box 14"/>
          <p:cNvSpPr txBox="1">
            <a:spLocks noChangeArrowheads="1"/>
          </p:cNvSpPr>
          <p:nvPr/>
        </p:nvSpPr>
        <p:spPr bwMode="auto">
          <a:xfrm>
            <a:off x="3805239" y="3048000"/>
            <a:ext cx="5481637" cy="64135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The Diesel truck would be the least steep line!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Less steep = less velocity!!!</a:t>
            </a:r>
          </a:p>
        </p:txBody>
      </p:sp>
      <p:sp>
        <p:nvSpPr>
          <p:cNvPr id="45071" name="Text Box 15"/>
          <p:cNvSpPr txBox="1">
            <a:spLocks noChangeArrowheads="1"/>
          </p:cNvSpPr>
          <p:nvPr/>
        </p:nvSpPr>
        <p:spPr bwMode="auto">
          <a:xfrm>
            <a:off x="2984501" y="5181600"/>
            <a:ext cx="4111625" cy="915988"/>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The SUV would be the middle line!</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Steepness of line is in the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middle = middle velocity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ipe(left)">
                                      <p:cBhvr>
                                        <p:cTn id="7" dur="500"/>
                                        <p:tgtEl>
                                          <p:spTgt spid="4506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61"/>
                                        </p:tgtEl>
                                        <p:attrNameLst>
                                          <p:attrName>style.visibility</p:attrName>
                                        </p:attrNameLst>
                                      </p:cBhvr>
                                      <p:to>
                                        <p:strVal val="visible"/>
                                      </p:to>
                                    </p:set>
                                    <p:animEffect transition="in" filter="wipe(left)">
                                      <p:cBhvr>
                                        <p:cTn id="11" dur="500"/>
                                        <p:tgtEl>
                                          <p:spTgt spid="45061"/>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5059"/>
                                        </p:tgtEl>
                                        <p:attrNameLst>
                                          <p:attrName>style.visibility</p:attrName>
                                        </p:attrNameLst>
                                      </p:cBhvr>
                                      <p:to>
                                        <p:strVal val="visible"/>
                                      </p:to>
                                    </p:set>
                                    <p:animEffect transition="in" filter="wipe(down)">
                                      <p:cBhvr>
                                        <p:cTn id="15" dur="500"/>
                                        <p:tgtEl>
                                          <p:spTgt spid="45059"/>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450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dissolve">
                                      <p:cBhvr>
                                        <p:cTn id="23" dur="500"/>
                                        <p:tgtEl>
                                          <p:spTgt spid="4506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5069"/>
                                        </p:tgtEl>
                                        <p:attrNameLst>
                                          <p:attrName>style.visibility</p:attrName>
                                        </p:attrNameLst>
                                      </p:cBhvr>
                                      <p:to>
                                        <p:strVal val="visible"/>
                                      </p:to>
                                    </p:set>
                                    <p:animEffect transition="in" filter="dissolve">
                                      <p:cBhvr>
                                        <p:cTn id="26" dur="500"/>
                                        <p:tgtEl>
                                          <p:spTgt spid="45069"/>
                                        </p:tgtEl>
                                      </p:cBhvr>
                                    </p:animEffect>
                                  </p:childTnLst>
                                  <p:subTnLst>
                                    <p:set>
                                      <p:cBhvr override="childStyle">
                                        <p:cTn dur="1" fill="hold" display="0" masterRel="nextClick" afterEffect="1"/>
                                        <p:tgtEl>
                                          <p:spTgt spid="45069"/>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45068"/>
                                        </p:tgtEl>
                                        <p:attrNameLst>
                                          <p:attrName>style.visibility</p:attrName>
                                        </p:attrNameLst>
                                      </p:cBhvr>
                                      <p:to>
                                        <p:strVal val="visible"/>
                                      </p:to>
                                    </p:set>
                                    <p:animEffect transition="in" filter="dissolve">
                                      <p:cBhvr>
                                        <p:cTn id="31" dur="500"/>
                                        <p:tgtEl>
                                          <p:spTgt spid="450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5070"/>
                                        </p:tgtEl>
                                        <p:attrNameLst>
                                          <p:attrName>style.visibility</p:attrName>
                                        </p:attrNameLst>
                                      </p:cBhvr>
                                      <p:to>
                                        <p:strVal val="visible"/>
                                      </p:to>
                                    </p:set>
                                    <p:animEffect transition="in" filter="dissolve">
                                      <p:cBhvr>
                                        <p:cTn id="34" dur="500"/>
                                        <p:tgtEl>
                                          <p:spTgt spid="45070"/>
                                        </p:tgtEl>
                                      </p:cBhvr>
                                    </p:animEffect>
                                  </p:childTnLst>
                                  <p:subTnLst>
                                    <p:set>
                                      <p:cBhvr override="childStyle">
                                        <p:cTn dur="1" fill="hold" display="0" masterRel="nextClick" afterEffect="1"/>
                                        <p:tgtEl>
                                          <p:spTgt spid="4507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45067"/>
                                        </p:tgtEl>
                                        <p:attrNameLst>
                                          <p:attrName>style.visibility</p:attrName>
                                        </p:attrNameLst>
                                      </p:cBhvr>
                                      <p:to>
                                        <p:strVal val="visible"/>
                                      </p:to>
                                    </p:set>
                                    <p:animEffect transition="in" filter="dissolve">
                                      <p:cBhvr>
                                        <p:cTn id="39" dur="500"/>
                                        <p:tgtEl>
                                          <p:spTgt spid="4506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5071"/>
                                        </p:tgtEl>
                                        <p:attrNameLst>
                                          <p:attrName>style.visibility</p:attrName>
                                        </p:attrNameLst>
                                      </p:cBhvr>
                                      <p:to>
                                        <p:strVal val="visible"/>
                                      </p:to>
                                    </p:set>
                                    <p:animEffect transition="in" filter="dissolve">
                                      <p:cBhvr>
                                        <p:cTn id="42" dur="500"/>
                                        <p:tgtEl>
                                          <p:spTgt spid="4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animBg="1"/>
      <p:bldP spid="45065" grpId="0" animBg="1"/>
      <p:bldP spid="45069" grpId="0" animBg="1"/>
      <p:bldP spid="45070" grpId="0" animBg="1"/>
      <p:bldP spid="450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FFBE29-B924-4D6C-A57C-D63BBDAA02FE}"/>
              </a:ext>
            </a:extLst>
          </p:cNvPr>
          <p:cNvSpPr>
            <a:spLocks noGrp="1" noChangeArrowheads="1"/>
          </p:cNvSpPr>
          <p:nvPr>
            <p:ph type="title"/>
          </p:nvPr>
        </p:nvSpPr>
        <p:spPr>
          <a:xfrm>
            <a:off x="1135781" y="1122363"/>
            <a:ext cx="5896391" cy="2387600"/>
          </a:xfrm>
        </p:spPr>
        <p:txBody>
          <a:bodyPr vert="horz" lIns="91440" tIns="45720" rIns="91440" bIns="45720" rtlCol="0" anchor="b">
            <a:normAutofit/>
          </a:bodyPr>
          <a:lstStyle/>
          <a:p>
            <a:r>
              <a:rPr lang="en-US" altLang="en-US" sz="4100"/>
              <a:t>Newton’s Third Law</a:t>
            </a:r>
            <a:br>
              <a:rPr lang="en-US" altLang="en-US" sz="4100"/>
            </a:br>
            <a:r>
              <a:rPr lang="en-US" altLang="en-US" sz="4100"/>
              <a:t>(Action-Reaction)</a:t>
            </a:r>
          </a:p>
        </p:txBody>
      </p:sp>
      <p:sp>
        <p:nvSpPr>
          <p:cNvPr id="54275" name="Rectangle 3">
            <a:extLst>
              <a:ext uri="{FF2B5EF4-FFF2-40B4-BE49-F238E27FC236}">
                <a16:creationId xmlns:a16="http://schemas.microsoft.com/office/drawing/2014/main" id="{077C706B-6ECA-40AB-BF4D-45B2807904C5}"/>
              </a:ext>
            </a:extLst>
          </p:cNvPr>
          <p:cNvSpPr>
            <a:spLocks noGrp="1" noChangeArrowheads="1"/>
          </p:cNvSpPr>
          <p:nvPr>
            <p:ph idx="1"/>
          </p:nvPr>
        </p:nvSpPr>
        <p:spPr>
          <a:xfrm>
            <a:off x="1135781" y="3602038"/>
            <a:ext cx="5896391" cy="1655762"/>
          </a:xfrm>
        </p:spPr>
        <p:txBody>
          <a:bodyPr vert="horz" lIns="91440" tIns="45720" rIns="91440" bIns="45720" rtlCol="0">
            <a:normAutofit/>
          </a:bodyPr>
          <a:lstStyle/>
          <a:p>
            <a:pPr marL="0" indent="0" algn="ctr">
              <a:buNone/>
            </a:pPr>
            <a:r>
              <a:rPr lang="en-US" altLang="en-US" sz="2400" i="1"/>
              <a:t>For every action there is an equal and opposite reaction.</a:t>
            </a:r>
          </a:p>
        </p:txBody>
      </p:sp>
      <p:pic>
        <p:nvPicPr>
          <p:cNvPr id="23556" name="Picture 4" descr="MCSY01297_0000[1]">
            <a:extLst>
              <a:ext uri="{FF2B5EF4-FFF2-40B4-BE49-F238E27FC236}">
                <a16:creationId xmlns:a16="http://schemas.microsoft.com/office/drawing/2014/main" id="{A70226B9-A767-4155-8CC6-6C1E525E18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80905" y="1122362"/>
            <a:ext cx="3398428" cy="4135437"/>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316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75">
                                            <p:bg/>
                                          </p:spTgt>
                                        </p:tgtEl>
                                        <p:attrNameLst>
                                          <p:attrName>style.visibility</p:attrName>
                                        </p:attrNameLst>
                                      </p:cBhvr>
                                      <p:to>
                                        <p:strVal val="visible"/>
                                      </p:to>
                                    </p:set>
                                    <p:animEffect transition="in" filter="fade">
                                      <p:cBhvr>
                                        <p:cTn id="7" dur="1000"/>
                                        <p:tgtEl>
                                          <p:spTgt spid="54275">
                                            <p:bg/>
                                          </p:spTgt>
                                        </p:tgtEl>
                                      </p:cBhvr>
                                    </p:animEffect>
                                    <p:anim calcmode="lin" valueType="num">
                                      <p:cBhvr>
                                        <p:cTn id="8" dur="1000" fill="hold"/>
                                        <p:tgtEl>
                                          <p:spTgt spid="54275">
                                            <p:bg/>
                                          </p:spTgt>
                                        </p:tgtEl>
                                        <p:attrNameLst>
                                          <p:attrName>ppt_x</p:attrName>
                                        </p:attrNameLst>
                                      </p:cBhvr>
                                      <p:tavLst>
                                        <p:tav tm="0">
                                          <p:val>
                                            <p:strVal val="#ppt_x"/>
                                          </p:val>
                                        </p:tav>
                                        <p:tav tm="100000">
                                          <p:val>
                                            <p:strVal val="#ppt_x"/>
                                          </p:val>
                                        </p:tav>
                                      </p:tavLst>
                                    </p:anim>
                                    <p:anim calcmode="lin" valueType="num">
                                      <p:cBhvr>
                                        <p:cTn id="9" dur="1000" fill="hold"/>
                                        <p:tgtEl>
                                          <p:spTgt spid="5427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fade">
                                      <p:cBhvr>
                                        <p:cTn id="14" dur="1000"/>
                                        <p:tgtEl>
                                          <p:spTgt spid="54275">
                                            <p:txEl>
                                              <p:pRg st="0" end="0"/>
                                            </p:txEl>
                                          </p:spTgt>
                                        </p:tgtEl>
                                      </p:cBhvr>
                                    </p:animEffect>
                                    <p:anim calcmode="lin" valueType="num">
                                      <p:cBhvr>
                                        <p:cTn id="15" dur="1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42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MPj028927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609600"/>
            <a:ext cx="8077200" cy="62611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Rot="1" noChangeArrowheads="1"/>
          </p:cNvSpPr>
          <p:nvPr>
            <p:ph type="title"/>
          </p:nvPr>
        </p:nvSpPr>
        <p:spPr>
          <a:xfrm>
            <a:off x="402167" y="0"/>
            <a:ext cx="11387667" cy="1308100"/>
          </a:xfrm>
          <a:solidFill>
            <a:schemeClr val="bg2">
              <a:lumMod val="20000"/>
              <a:lumOff val="80000"/>
            </a:schemeClr>
          </a:solidFill>
        </p:spPr>
        <p:txBody>
          <a:bodyPr>
            <a:normAutofit fontScale="90000"/>
          </a:bodyPr>
          <a:lstStyle/>
          <a:p>
            <a:br>
              <a:rPr lang="en-US" altLang="en-US" dirty="0">
                <a:solidFill>
                  <a:schemeClr val="tx1"/>
                </a:solidFill>
                <a:latin typeface="Rockwell Extra Bold" panose="02060903040505020403" pitchFamily="18" charset="0"/>
              </a:rPr>
            </a:br>
            <a:r>
              <a:rPr lang="en-US" altLang="en-US" sz="5300" dirty="0">
                <a:solidFill>
                  <a:schemeClr val="bg1"/>
                </a:solidFill>
                <a:latin typeface="Rockwell Extra Bold" panose="02060903040505020403" pitchFamily="18" charset="0"/>
              </a:rPr>
              <a:t>Newton’s Third Law of Motion</a:t>
            </a:r>
            <a:br>
              <a:rPr lang="en-US" altLang="en-US" dirty="0">
                <a:solidFill>
                  <a:schemeClr val="tx1"/>
                </a:solidFill>
                <a:latin typeface="Rockwell Extra Bold" panose="02060903040505020403" pitchFamily="18" charset="0"/>
              </a:rPr>
            </a:br>
            <a:endParaRPr lang="en-US" altLang="en-US" dirty="0">
              <a:solidFill>
                <a:schemeClr val="tx1"/>
              </a:solidFill>
              <a:latin typeface="Rockwell Extra Bold" panose="02060903040505020403" pitchFamily="18" charset="0"/>
            </a:endParaRPr>
          </a:p>
        </p:txBody>
      </p:sp>
      <p:sp>
        <p:nvSpPr>
          <p:cNvPr id="14339" name="Rectangle 3"/>
          <p:cNvSpPr>
            <a:spLocks noGrp="1" noRot="1" noChangeArrowheads="1"/>
          </p:cNvSpPr>
          <p:nvPr>
            <p:ph idx="1"/>
          </p:nvPr>
        </p:nvSpPr>
        <p:spPr>
          <a:xfrm>
            <a:off x="679940" y="1838180"/>
            <a:ext cx="6995623" cy="4733777"/>
          </a:xfrm>
          <a:solidFill>
            <a:srgbClr val="FF0000">
              <a:alpha val="37000"/>
            </a:srgbClr>
          </a:solidFill>
        </p:spPr>
        <p:txBody>
          <a:bodyPr/>
          <a:lstStyle/>
          <a:p>
            <a:pPr>
              <a:lnSpc>
                <a:spcPct val="90000"/>
              </a:lnSpc>
            </a:pPr>
            <a:r>
              <a:rPr lang="en-US" altLang="en-US" b="1" dirty="0">
                <a:effectLst/>
              </a:rPr>
              <a:t>Also known as: Action-Reaction</a:t>
            </a:r>
          </a:p>
          <a:p>
            <a:pPr>
              <a:lnSpc>
                <a:spcPct val="90000"/>
              </a:lnSpc>
            </a:pPr>
            <a:endParaRPr lang="en-US" altLang="en-US" b="1" dirty="0">
              <a:effectLst/>
            </a:endParaRPr>
          </a:p>
          <a:p>
            <a:pPr>
              <a:lnSpc>
                <a:spcPct val="90000"/>
              </a:lnSpc>
            </a:pPr>
            <a:r>
              <a:rPr lang="en-US" altLang="en-US" b="1" dirty="0">
                <a:effectLst/>
              </a:rPr>
              <a:t>“For every action there is an equal and opposite reaction.”</a:t>
            </a:r>
            <a:r>
              <a:rPr lang="en-US" altLang="en-US" dirty="0"/>
              <a:t> </a:t>
            </a:r>
          </a:p>
          <a:p>
            <a:pPr>
              <a:lnSpc>
                <a:spcPct val="90000"/>
              </a:lnSpc>
              <a:buFont typeface="Arial" panose="020B0604020202020204" pitchFamily="34" charset="0"/>
              <a:buNone/>
            </a:pPr>
            <a:endParaRPr lang="en-US" altLang="en-US" dirty="0"/>
          </a:p>
          <a:p>
            <a:pPr>
              <a:lnSpc>
                <a:spcPct val="90000"/>
              </a:lnSpc>
            </a:pPr>
            <a:r>
              <a:rPr lang="en-US" altLang="en-US" b="1" dirty="0">
                <a:effectLst/>
              </a:rPr>
              <a:t>Rockets take off because of a force downwards from the bottom makes them accelerate in the opposite direction!</a:t>
            </a:r>
          </a:p>
          <a:p>
            <a:pPr>
              <a:lnSpc>
                <a:spcPct val="90000"/>
              </a:lnSpc>
              <a:buFont typeface="Arial" panose="020B0604020202020204" pitchFamily="34" charset="0"/>
              <a:buNone/>
            </a:pPr>
            <a:endParaRPr lang="en-US" altLang="en-US" sz="2800" dirty="0"/>
          </a:p>
          <a:p>
            <a:pPr>
              <a:lnSpc>
                <a:spcPct val="90000"/>
              </a:lnSpc>
              <a:buFont typeface="Arial" panose="020B0604020202020204" pitchFamily="34" charset="0"/>
              <a:buNone/>
            </a:pPr>
            <a:endParaRPr lang="en-US" altLang="en-US" sz="2800" b="1" dirty="0">
              <a:effectLst/>
            </a:endParaRPr>
          </a:p>
        </p:txBody>
      </p:sp>
      <p:pic>
        <p:nvPicPr>
          <p:cNvPr id="14345" name="Picture 9" descr="MCj037107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528487">
            <a:off x="7759700" y="3898900"/>
            <a:ext cx="1855788" cy="1525588"/>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MCj043481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5029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348" name="AutoShape 12"/>
          <p:cNvSpPr>
            <a:spLocks noChangeArrowheads="1"/>
          </p:cNvSpPr>
          <p:nvPr/>
        </p:nvSpPr>
        <p:spPr bwMode="auto">
          <a:xfrm>
            <a:off x="9677401" y="5486401"/>
            <a:ext cx="485775" cy="976313"/>
          </a:xfrm>
          <a:prstGeom prst="downArrow">
            <a:avLst>
              <a:gd name="adj1" fmla="val 50000"/>
              <a:gd name="adj2" fmla="val 50245"/>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panose="02060603020205020403"/>
              <a:ea typeface="+mn-ea"/>
              <a:cs typeface="+mn-cs"/>
            </a:endParaRPr>
          </a:p>
        </p:txBody>
      </p:sp>
      <p:sp>
        <p:nvSpPr>
          <p:cNvPr id="14349" name="Text Box 13"/>
          <p:cNvSpPr txBox="1">
            <a:spLocks noChangeArrowheads="1"/>
          </p:cNvSpPr>
          <p:nvPr/>
        </p:nvSpPr>
        <p:spPr bwMode="auto">
          <a:xfrm>
            <a:off x="9356726" y="4908550"/>
            <a:ext cx="1362075" cy="6413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Rockwell" panose="02060603020205020403"/>
                <a:ea typeface="+mn-ea"/>
                <a:cs typeface="+mn-cs"/>
              </a:rPr>
              <a:t>Downwards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Rockwell" panose="02060603020205020403"/>
                <a:ea typeface="+mn-ea"/>
                <a:cs typeface="+mn-cs"/>
              </a:rPr>
              <a:t>force</a:t>
            </a:r>
          </a:p>
        </p:txBody>
      </p:sp>
      <p:sp>
        <p:nvSpPr>
          <p:cNvPr id="14350" name="Text Box 14"/>
          <p:cNvSpPr txBox="1">
            <a:spLocks noChangeArrowheads="1"/>
          </p:cNvSpPr>
          <p:nvPr/>
        </p:nvSpPr>
        <p:spPr bwMode="auto">
          <a:xfrm>
            <a:off x="9432925" y="3994150"/>
            <a:ext cx="1062038" cy="6413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Rockwell" panose="02060603020205020403"/>
                <a:ea typeface="+mn-ea"/>
                <a:cs typeface="+mn-cs"/>
              </a:rPr>
              <a:t>Upwards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Rockwell" panose="02060603020205020403"/>
                <a:ea typeface="+mn-ea"/>
                <a:cs typeface="+mn-cs"/>
              </a:rPr>
              <a:t>reaction</a:t>
            </a:r>
          </a:p>
        </p:txBody>
      </p:sp>
      <p:sp>
        <p:nvSpPr>
          <p:cNvPr id="14351" name="AutoShape 15"/>
          <p:cNvSpPr>
            <a:spLocks noChangeArrowheads="1"/>
          </p:cNvSpPr>
          <p:nvPr/>
        </p:nvSpPr>
        <p:spPr bwMode="auto">
          <a:xfrm rot="10800000">
            <a:off x="9677401" y="3048001"/>
            <a:ext cx="485775" cy="976313"/>
          </a:xfrm>
          <a:prstGeom prst="downArrow">
            <a:avLst>
              <a:gd name="adj1" fmla="val 50000"/>
              <a:gd name="adj2" fmla="val 50245"/>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panose="02060603020205020403"/>
              <a:ea typeface="+mn-ea"/>
              <a:cs typeface="+mn-cs"/>
            </a:endParaRPr>
          </a:p>
        </p:txBody>
      </p:sp>
      <p:pic>
        <p:nvPicPr>
          <p:cNvPr id="14353" name="Picture 1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1000"/>
                                        <p:tgtEl>
                                          <p:spTgt spid="14339">
                                            <p:txEl>
                                              <p:pRg st="2" end="2"/>
                                            </p:txEl>
                                          </p:spTgt>
                                        </p:tgtEl>
                                      </p:cBhvr>
                                    </p:animEffect>
                                    <p:anim calcmode="lin" valueType="num">
                                      <p:cBhvr>
                                        <p:cTn id="8"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33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3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fade">
                                      <p:cBhvr>
                                        <p:cTn id="13" dur="1000"/>
                                        <p:tgtEl>
                                          <p:spTgt spid="14339">
                                            <p:txEl>
                                              <p:pRg st="0" end="0"/>
                                            </p:txEl>
                                          </p:spTgt>
                                        </p:tgtEl>
                                      </p:cBhvr>
                                    </p:animEffect>
                                    <p:anim calcmode="lin" valueType="num">
                                      <p:cBhvr>
                                        <p:cTn id="14"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339">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339">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000"/>
                            </p:stCondLst>
                            <p:childTnLst>
                              <p:par>
                                <p:cTn id="18" presetID="37" presetClass="entr" presetSubtype="0" fill="hold" nodeType="afterEffect">
                                  <p:stCondLst>
                                    <p:cond delay="150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fade">
                                      <p:cBhvr>
                                        <p:cTn id="20" dur="1000"/>
                                        <p:tgtEl>
                                          <p:spTgt spid="14339">
                                            <p:txEl>
                                              <p:pRg st="4" end="4"/>
                                            </p:txEl>
                                          </p:spTgt>
                                        </p:tgtEl>
                                      </p:cBhvr>
                                    </p:animEffect>
                                    <p:anim calcmode="lin" valueType="num">
                                      <p:cBhvr>
                                        <p:cTn id="21"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4339">
                                            <p:txEl>
                                              <p:pRg st="4" end="4"/>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4339">
                                            <p:txEl>
                                              <p:pRg st="4" end="4"/>
                                            </p:txEl>
                                          </p:spTgt>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3500"/>
                            </p:stCondLst>
                            <p:childTnLst>
                              <p:par>
                                <p:cTn id="25" presetID="22" presetClass="entr" presetSubtype="4" fill="hold" nodeType="after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wipe(down)">
                                      <p:cBhvr>
                                        <p:cTn id="27" dur="500"/>
                                        <p:tgtEl>
                                          <p:spTgt spid="14345"/>
                                        </p:tgtEl>
                                      </p:cBhvr>
                                    </p:animEffect>
                                  </p:childTnLst>
                                </p:cTn>
                              </p:par>
                            </p:childTnLst>
                          </p:cTn>
                        </p:par>
                        <p:par>
                          <p:cTn id="28" fill="hold" nodeType="afterGroup">
                            <p:stCondLst>
                              <p:cond delay="4000"/>
                            </p:stCondLst>
                            <p:childTnLst>
                              <p:par>
                                <p:cTn id="29" presetID="17" presetClass="entr" presetSubtype="10" fill="hold" nodeType="afterEffect">
                                  <p:stCondLst>
                                    <p:cond delay="1000"/>
                                  </p:stCondLst>
                                  <p:childTnLst>
                                    <p:set>
                                      <p:cBhvr>
                                        <p:cTn id="30" dur="1" fill="hold">
                                          <p:stCondLst>
                                            <p:cond delay="0"/>
                                          </p:stCondLst>
                                        </p:cTn>
                                        <p:tgtEl>
                                          <p:spTgt spid="14347"/>
                                        </p:tgtEl>
                                        <p:attrNameLst>
                                          <p:attrName>style.visibility</p:attrName>
                                        </p:attrNameLst>
                                      </p:cBhvr>
                                      <p:to>
                                        <p:strVal val="visible"/>
                                      </p:to>
                                    </p:set>
                                    <p:anim calcmode="lin" valueType="num">
                                      <p:cBhvr>
                                        <p:cTn id="31" dur="500" fill="hold"/>
                                        <p:tgtEl>
                                          <p:spTgt spid="14347"/>
                                        </p:tgtEl>
                                        <p:attrNameLst>
                                          <p:attrName>ppt_w</p:attrName>
                                        </p:attrNameLst>
                                      </p:cBhvr>
                                      <p:tavLst>
                                        <p:tav tm="0">
                                          <p:val>
                                            <p:fltVal val="0"/>
                                          </p:val>
                                        </p:tav>
                                        <p:tav tm="100000">
                                          <p:val>
                                            <p:strVal val="#ppt_w"/>
                                          </p:val>
                                        </p:tav>
                                      </p:tavLst>
                                    </p:anim>
                                    <p:anim calcmode="lin" valueType="num">
                                      <p:cBhvr>
                                        <p:cTn id="32" dur="500" fill="hold"/>
                                        <p:tgtEl>
                                          <p:spTgt spid="14347"/>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49"/>
                                        </p:tgtEl>
                                        <p:attrNameLst>
                                          <p:attrName>style.visibility</p:attrName>
                                        </p:attrNameLst>
                                      </p:cBhvr>
                                      <p:to>
                                        <p:strVal val="visible"/>
                                      </p:to>
                                    </p:set>
                                    <p:animEffect transition="in" filter="dissolve">
                                      <p:cBhvr>
                                        <p:cTn id="37" dur="500"/>
                                        <p:tgtEl>
                                          <p:spTgt spid="1434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348"/>
                                        </p:tgtEl>
                                        <p:attrNameLst>
                                          <p:attrName>style.visibility</p:attrName>
                                        </p:attrNameLst>
                                      </p:cBhvr>
                                      <p:to>
                                        <p:strVal val="visible"/>
                                      </p:to>
                                    </p:set>
                                    <p:animEffect transition="in" filter="dissolve">
                                      <p:cBhvr>
                                        <p:cTn id="40" dur="500"/>
                                        <p:tgtEl>
                                          <p:spTgt spid="14348"/>
                                        </p:tgtEl>
                                      </p:cBhvr>
                                    </p:animEffect>
                                  </p:childTnLst>
                                </p:cTn>
                              </p:par>
                            </p:childTnLst>
                          </p:cTn>
                        </p:par>
                        <p:par>
                          <p:cTn id="41" fill="hold" nodeType="afterGroup">
                            <p:stCondLst>
                              <p:cond delay="500"/>
                            </p:stCondLst>
                            <p:childTnLst>
                              <p:par>
                                <p:cTn id="42" presetID="9" presetClass="entr" presetSubtype="0" fill="hold" grpId="0" nodeType="afterEffect">
                                  <p:stCondLst>
                                    <p:cond delay="500"/>
                                  </p:stCondLst>
                                  <p:childTnLst>
                                    <p:set>
                                      <p:cBhvr>
                                        <p:cTn id="43" dur="1" fill="hold">
                                          <p:stCondLst>
                                            <p:cond delay="0"/>
                                          </p:stCondLst>
                                        </p:cTn>
                                        <p:tgtEl>
                                          <p:spTgt spid="14350"/>
                                        </p:tgtEl>
                                        <p:attrNameLst>
                                          <p:attrName>style.visibility</p:attrName>
                                        </p:attrNameLst>
                                      </p:cBhvr>
                                      <p:to>
                                        <p:strVal val="visible"/>
                                      </p:to>
                                    </p:set>
                                    <p:animEffect transition="in" filter="dissolve">
                                      <p:cBhvr>
                                        <p:cTn id="44" dur="500"/>
                                        <p:tgtEl>
                                          <p:spTgt spid="1435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4351"/>
                                        </p:tgtEl>
                                        <p:attrNameLst>
                                          <p:attrName>style.visibility</p:attrName>
                                        </p:attrNameLst>
                                      </p:cBhvr>
                                      <p:to>
                                        <p:strVal val="visible"/>
                                      </p:to>
                                    </p:set>
                                    <p:animEffect transition="in" filter="dissolve">
                                      <p:cBhvr>
                                        <p:cTn id="47" dur="500"/>
                                        <p:tgtEl>
                                          <p:spTgt spid="1435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4" presetClass="path" presetSubtype="0" accel="50000" decel="50000" fill="hold" nodeType="clickEffect">
                                  <p:stCondLst>
                                    <p:cond delay="0"/>
                                  </p:stCondLst>
                                  <p:childTnLst>
                                    <p:animMotion origin="layout" path="M -3.33333E-6 -9.25069E-7 L -3.33333E-6 -0.90102 " pathEditMode="relative" rAng="0" ptsTypes="AA">
                                      <p:cBhvr>
                                        <p:cTn id="51" dur="1000" fill="hold"/>
                                        <p:tgtEl>
                                          <p:spTgt spid="14345"/>
                                        </p:tgtEl>
                                        <p:attrNameLst>
                                          <p:attrName>ppt_x</p:attrName>
                                          <p:attrName>ppt_y</p:attrName>
                                        </p:attrNameLst>
                                      </p:cBhvr>
                                      <p:rCtr x="0" y="-45051"/>
                                    </p:animMotion>
                                  </p:childTnLst>
                                </p:cTn>
                              </p:par>
                              <p:par>
                                <p:cTn id="52" presetID="64" presetClass="path" presetSubtype="0" accel="50000" decel="50000" fill="hold" nodeType="withEffect">
                                  <p:stCondLst>
                                    <p:cond delay="0"/>
                                  </p:stCondLst>
                                  <p:childTnLst>
                                    <p:animMotion origin="layout" path="M 3.33333E-6 -4.93987E-6 L -0.00834 -0.97687 " pathEditMode="relative" rAng="0" ptsTypes="AA">
                                      <p:cBhvr>
                                        <p:cTn id="53" dur="1000" fill="hold"/>
                                        <p:tgtEl>
                                          <p:spTgt spid="14347"/>
                                        </p:tgtEl>
                                        <p:attrNameLst>
                                          <p:attrName>ppt_x</p:attrName>
                                          <p:attrName>ppt_y</p:attrName>
                                        </p:attrNameLst>
                                      </p:cBhvr>
                                      <p:rCtr x="-417" y="-48844"/>
                                    </p:animMotion>
                                  </p:childTnLst>
                                </p:cTn>
                              </p:par>
                              <p:par>
                                <p:cTn id="54" presetID="1" presetClass="mediacall" presetSubtype="0" fill="hold" nodeType="withEffect">
                                  <p:stCondLst>
                                    <p:cond delay="0"/>
                                  </p:stCondLst>
                                  <p:childTnLst>
                                    <p:cmd type="call" cmd="playFrom(0.0)">
                                      <p:cBhvr>
                                        <p:cTn id="55" dur="998" fill="hold"/>
                                        <p:tgtEl>
                                          <p:spTgt spid="143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14353"/>
                </p:tgtEl>
              </p:cMediaNode>
            </p:audio>
          </p:childTnLst>
        </p:cTn>
      </p:par>
    </p:tnLst>
    <p:bldLst>
      <p:bldP spid="14348" grpId="0" animBg="1"/>
      <p:bldP spid="14349" grpId="0" animBg="1"/>
      <p:bldP spid="14350" grpId="0" animBg="1"/>
      <p:bldP spid="143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4394156-4D78-4A26-B50D-FDFB0C74DB61}"/>
              </a:ext>
            </a:extLst>
          </p:cNvPr>
          <p:cNvSpPr>
            <a:spLocks noGrp="1" noChangeArrowheads="1"/>
          </p:cNvSpPr>
          <p:nvPr>
            <p:ph type="title"/>
          </p:nvPr>
        </p:nvSpPr>
        <p:spPr/>
        <p:txBody>
          <a:bodyPr>
            <a:normAutofit/>
          </a:bodyPr>
          <a:lstStyle/>
          <a:p>
            <a:pPr eaLnBrk="1" hangingPunct="1"/>
            <a:r>
              <a:rPr lang="en-US" altLang="en-US" sz="3600">
                <a:latin typeface="Bookman Old Style" panose="02050604050505020204" pitchFamily="18" charset="0"/>
              </a:rPr>
              <a:t>Vocabulary</a:t>
            </a:r>
          </a:p>
        </p:txBody>
      </p:sp>
      <p:sp>
        <p:nvSpPr>
          <p:cNvPr id="44037" name="Rectangle 8">
            <a:extLst>
              <a:ext uri="{FF2B5EF4-FFF2-40B4-BE49-F238E27FC236}">
                <a16:creationId xmlns:a16="http://schemas.microsoft.com/office/drawing/2014/main" id="{92B99FB8-FC94-4CC9-9DEE-D3A48C7185EF}"/>
              </a:ext>
            </a:extLst>
          </p:cNvPr>
          <p:cNvSpPr>
            <a:spLocks noChangeArrowheads="1"/>
          </p:cNvSpPr>
          <p:nvPr/>
        </p:nvSpPr>
        <p:spPr bwMode="auto">
          <a:xfrm>
            <a:off x="4749800" y="1581151"/>
            <a:ext cx="184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060" name="Text Box 4">
            <a:extLst>
              <a:ext uri="{FF2B5EF4-FFF2-40B4-BE49-F238E27FC236}">
                <a16:creationId xmlns:a16="http://schemas.microsoft.com/office/drawing/2014/main" id="{4E0BDB05-C462-47A1-A510-6A8FD4B40C31}"/>
              </a:ext>
            </a:extLst>
          </p:cNvPr>
          <p:cNvSpPr txBox="1">
            <a:spLocks noChangeArrowheads="1"/>
          </p:cNvSpPr>
          <p:nvPr/>
        </p:nvSpPr>
        <p:spPr bwMode="auto">
          <a:xfrm>
            <a:off x="2920774" y="2417233"/>
            <a:ext cx="57514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301752" rtl="0" eaLnBrk="1" fontAlgn="auto" latinLnBrk="0" hangingPunct="1">
              <a:lnSpc>
                <a:spcPct val="100000"/>
              </a:lnSpc>
              <a:spcBef>
                <a:spcPct val="50000"/>
              </a:spcBef>
              <a:spcAft>
                <a:spcPts val="0"/>
              </a:spcAft>
              <a:buClrTx/>
              <a:buSzTx/>
              <a:buFontTx/>
              <a:buNone/>
              <a:tabLst/>
              <a:defRPr/>
            </a:pPr>
            <a:r>
              <a:rPr kumimoji="0" lang="en-US" altLang="en-US" sz="1600" b="1" i="0" u="sng" strike="noStrike" kern="1200" cap="none" spc="0" normalizeH="0" baseline="0" noProof="0">
                <a:ln>
                  <a:noFill/>
                </a:ln>
                <a:solidFill>
                  <a:prstClr val="white"/>
                </a:solidFill>
                <a:effectLst/>
                <a:uLnTx/>
                <a:uFillTx/>
                <a:latin typeface="Bookman Old Style" panose="02050604050505020204" pitchFamily="18" charset="0"/>
                <a:ea typeface="+mn-ea"/>
                <a:cs typeface="+mn-cs"/>
              </a:rPr>
              <a:t>Inertia:</a:t>
            </a:r>
            <a:r>
              <a:rPr kumimoji="0" lang="en-US" altLang="en-US" sz="16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 the tendency of an object to resist changes in its state of motion</a:t>
            </a:r>
            <a:endParaRPr kumimoji="0" lang="en-US" altLang="en-US" sz="28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45062" name="Text Box 6">
            <a:extLst>
              <a:ext uri="{FF2B5EF4-FFF2-40B4-BE49-F238E27FC236}">
                <a16:creationId xmlns:a16="http://schemas.microsoft.com/office/drawing/2014/main" id="{B9C72D40-5A79-42BF-BF53-B30ACBC4CA33}"/>
              </a:ext>
            </a:extLst>
          </p:cNvPr>
          <p:cNvSpPr txBox="1">
            <a:spLocks noChangeArrowheads="1"/>
          </p:cNvSpPr>
          <p:nvPr/>
        </p:nvSpPr>
        <p:spPr bwMode="auto">
          <a:xfrm>
            <a:off x="2910783" y="3333071"/>
            <a:ext cx="63609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301752" rtl="0" eaLnBrk="1" fontAlgn="auto" latinLnBrk="0" hangingPunct="1">
              <a:lnSpc>
                <a:spcPct val="100000"/>
              </a:lnSpc>
              <a:spcBef>
                <a:spcPct val="50000"/>
              </a:spcBef>
              <a:spcAft>
                <a:spcPts val="0"/>
              </a:spcAft>
              <a:buClrTx/>
              <a:buSzTx/>
              <a:buFontTx/>
              <a:buNone/>
              <a:tabLst/>
              <a:defRPr/>
            </a:pPr>
            <a:r>
              <a:rPr kumimoji="0" lang="en-US" altLang="en-US" sz="1600" b="1" i="0" u="sng" strike="noStrike" kern="1200" cap="none" spc="0" normalizeH="0" baseline="0" noProof="0">
                <a:ln>
                  <a:noFill/>
                </a:ln>
                <a:solidFill>
                  <a:prstClr val="white"/>
                </a:solidFill>
                <a:effectLst/>
                <a:uLnTx/>
                <a:uFillTx/>
                <a:latin typeface="Bookman Old Style" panose="02050604050505020204" pitchFamily="18" charset="0"/>
                <a:ea typeface="+mn-ea"/>
                <a:cs typeface="+mn-cs"/>
              </a:rPr>
              <a:t>Acceleration:</a:t>
            </a:r>
          </a:p>
          <a:p>
            <a:pPr marL="0" marR="0" lvl="0" indent="0" algn="l" defTabSz="301752"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	•a change in velocity</a:t>
            </a:r>
          </a:p>
          <a:p>
            <a:pPr marL="0" marR="0" lvl="0" indent="0" algn="l" defTabSz="301752"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	•a measurement of how quickly an object is 	changing speed, direction or both</a:t>
            </a:r>
            <a:endParaRPr kumimoji="0" lang="en-US" altLang="en-US" sz="28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45065" name="Text Box 9">
            <a:extLst>
              <a:ext uri="{FF2B5EF4-FFF2-40B4-BE49-F238E27FC236}">
                <a16:creationId xmlns:a16="http://schemas.microsoft.com/office/drawing/2014/main" id="{85BD59A8-F142-4635-B5E9-66AFED476BF7}"/>
              </a:ext>
            </a:extLst>
          </p:cNvPr>
          <p:cNvSpPr txBox="1">
            <a:spLocks noChangeArrowheads="1"/>
          </p:cNvSpPr>
          <p:nvPr/>
        </p:nvSpPr>
        <p:spPr bwMode="auto">
          <a:xfrm>
            <a:off x="3040664" y="4692672"/>
            <a:ext cx="5446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301752" rtl="0" eaLnBrk="1" fontAlgn="auto" latinLnBrk="0" hangingPunct="1">
              <a:lnSpc>
                <a:spcPct val="100000"/>
              </a:lnSpc>
              <a:spcBef>
                <a:spcPct val="0"/>
              </a:spcBef>
              <a:spcAft>
                <a:spcPts val="600"/>
              </a:spcAft>
              <a:buClrTx/>
              <a:buSzTx/>
              <a:buFontTx/>
              <a:buNone/>
              <a:tabLst/>
              <a:defRPr/>
            </a:pPr>
            <a:r>
              <a:rPr kumimoji="0" lang="en-US" altLang="en-US" sz="1600" b="1" i="0" u="sng" strike="noStrike" kern="1200" cap="none" spc="0" normalizeH="0" baseline="0" noProof="0">
                <a:ln>
                  <a:noFill/>
                </a:ln>
                <a:solidFill>
                  <a:prstClr val="white"/>
                </a:solidFill>
                <a:effectLst/>
                <a:uLnTx/>
                <a:uFillTx/>
                <a:latin typeface="Bookman Old Style" panose="02050604050505020204" pitchFamily="18" charset="0"/>
                <a:ea typeface="+mn-ea"/>
                <a:cs typeface="+mn-cs"/>
              </a:rPr>
              <a:t>Velocity:</a:t>
            </a:r>
            <a:r>
              <a:rPr kumimoji="0" lang="en-US" altLang="en-US" sz="16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 </a:t>
            </a:r>
            <a:r>
              <a:rPr kumimoji="0" lang="en-US" altLang="en-US" sz="16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The rate of change of a position along 	a straight line with respect to time </a:t>
            </a:r>
            <a:endParaRPr kumimoji="0" lang="en-US" altLang="en-US" sz="28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45067" name="Text Box 11">
            <a:extLst>
              <a:ext uri="{FF2B5EF4-FFF2-40B4-BE49-F238E27FC236}">
                <a16:creationId xmlns:a16="http://schemas.microsoft.com/office/drawing/2014/main" id="{84EBEE4D-C32C-4872-9110-0960C0227249}"/>
              </a:ext>
            </a:extLst>
          </p:cNvPr>
          <p:cNvSpPr txBox="1">
            <a:spLocks noChangeArrowheads="1"/>
          </p:cNvSpPr>
          <p:nvPr/>
        </p:nvSpPr>
        <p:spPr bwMode="auto">
          <a:xfrm>
            <a:off x="3040664" y="5415353"/>
            <a:ext cx="49255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301752" rtl="0" eaLnBrk="1" fontAlgn="auto" latinLnBrk="0" hangingPunct="1">
              <a:lnSpc>
                <a:spcPct val="100000"/>
              </a:lnSpc>
              <a:spcBef>
                <a:spcPct val="0"/>
              </a:spcBef>
              <a:spcAft>
                <a:spcPts val="600"/>
              </a:spcAft>
              <a:buClrTx/>
              <a:buSzTx/>
              <a:buFontTx/>
              <a:buNone/>
              <a:tabLst/>
              <a:defRPr/>
            </a:pPr>
            <a:r>
              <a:rPr kumimoji="0" lang="en-US" altLang="en-US" sz="1600" b="1" i="0" u="sng" strike="noStrike" kern="1200" cap="none" spc="0" normalizeH="0" baseline="0" noProof="0">
                <a:ln>
                  <a:noFill/>
                </a:ln>
                <a:solidFill>
                  <a:prstClr val="white"/>
                </a:solidFill>
                <a:effectLst/>
                <a:uLnTx/>
                <a:uFillTx/>
                <a:latin typeface="Bookman Old Style" panose="02050604050505020204" pitchFamily="18" charset="0"/>
                <a:ea typeface="+mn-ea"/>
                <a:cs typeface="+mn-cs"/>
              </a:rPr>
              <a:t>Force:</a:t>
            </a:r>
            <a:r>
              <a:rPr kumimoji="0" lang="en-US" altLang="en-US" sz="16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 Push or pull (strength or energy)</a:t>
            </a:r>
            <a:endParaRPr kumimoji="0" lang="en-US" altLang="en-US"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203281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1000"/>
                                        <p:tgtEl>
                                          <p:spTgt spid="45060"/>
                                        </p:tgtEl>
                                      </p:cBhvr>
                                    </p:animEffect>
                                    <p:anim calcmode="lin" valueType="num">
                                      <p:cBhvr>
                                        <p:cTn id="8" dur="1000" fill="hold"/>
                                        <p:tgtEl>
                                          <p:spTgt spid="45060"/>
                                        </p:tgtEl>
                                        <p:attrNameLst>
                                          <p:attrName>ppt_x</p:attrName>
                                        </p:attrNameLst>
                                      </p:cBhvr>
                                      <p:tavLst>
                                        <p:tav tm="0">
                                          <p:val>
                                            <p:strVal val="#ppt_x"/>
                                          </p:val>
                                        </p:tav>
                                        <p:tav tm="100000">
                                          <p:val>
                                            <p:strVal val="#ppt_x"/>
                                          </p:val>
                                        </p:tav>
                                      </p:tavLst>
                                    </p:anim>
                                    <p:anim calcmode="lin" valueType="num">
                                      <p:cBhvr>
                                        <p:cTn id="9" dur="1000" fill="hold"/>
                                        <p:tgtEl>
                                          <p:spTgt spid="4506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62"/>
                                        </p:tgtEl>
                                        <p:attrNameLst>
                                          <p:attrName>style.visibility</p:attrName>
                                        </p:attrNameLst>
                                      </p:cBhvr>
                                      <p:to>
                                        <p:strVal val="visible"/>
                                      </p:to>
                                    </p:set>
                                    <p:animEffect transition="in" filter="fade">
                                      <p:cBhvr>
                                        <p:cTn id="14" dur="1000"/>
                                        <p:tgtEl>
                                          <p:spTgt spid="45062"/>
                                        </p:tgtEl>
                                      </p:cBhvr>
                                    </p:animEffect>
                                    <p:anim calcmode="lin" valueType="num">
                                      <p:cBhvr>
                                        <p:cTn id="15" dur="1000" fill="hold"/>
                                        <p:tgtEl>
                                          <p:spTgt spid="45062"/>
                                        </p:tgtEl>
                                        <p:attrNameLst>
                                          <p:attrName>ppt_x</p:attrName>
                                        </p:attrNameLst>
                                      </p:cBhvr>
                                      <p:tavLst>
                                        <p:tav tm="0">
                                          <p:val>
                                            <p:strVal val="#ppt_x"/>
                                          </p:val>
                                        </p:tav>
                                        <p:tav tm="100000">
                                          <p:val>
                                            <p:strVal val="#ppt_x"/>
                                          </p:val>
                                        </p:tav>
                                      </p:tavLst>
                                    </p:anim>
                                    <p:anim calcmode="lin" valueType="num">
                                      <p:cBhvr>
                                        <p:cTn id="16" dur="1000" fill="hold"/>
                                        <p:tgtEl>
                                          <p:spTgt spid="4506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506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5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2" grpId="0"/>
      <p:bldP spid="45065" grpId="0" build="allAtOnce" autoUpdateAnimBg="0"/>
      <p:bldP spid="45067" grpId="0" build="allAtOnce"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79" y="325369"/>
            <a:ext cx="4893945" cy="1956841"/>
          </a:xfrm>
        </p:spPr>
        <p:txBody>
          <a:bodyPr anchor="b">
            <a:normAutofit fontScale="90000"/>
          </a:bodyPr>
          <a:lstStyle/>
          <a:p>
            <a:r>
              <a:rPr lang="en-US" sz="5400" dirty="0">
                <a:latin typeface="Arial Black" panose="020B0A04020102020204" pitchFamily="34" charset="0"/>
              </a:rPr>
              <a:t>Learning Objectives</a:t>
            </a:r>
          </a:p>
        </p:txBody>
      </p:sp>
      <p:sp>
        <p:nvSpPr>
          <p:cNvPr id="3" name="Content Placeholder 2"/>
          <p:cNvSpPr>
            <a:spLocks noGrp="1"/>
          </p:cNvSpPr>
          <p:nvPr>
            <p:ph idx="1"/>
          </p:nvPr>
        </p:nvSpPr>
        <p:spPr>
          <a:xfrm>
            <a:off x="640080" y="2872899"/>
            <a:ext cx="4243589" cy="3320668"/>
          </a:xfrm>
        </p:spPr>
        <p:txBody>
          <a:bodyPr>
            <a:normAutofit fontScale="92500" lnSpcReduction="20000"/>
          </a:bodyPr>
          <a:lstStyle/>
          <a:p>
            <a:r>
              <a:rPr lang="en-US" sz="2200">
                <a:latin typeface="Arial" panose="020B0604020202020204" pitchFamily="34" charset="0"/>
                <a:cs typeface="Arial" panose="020B0604020202020204" pitchFamily="34" charset="0"/>
              </a:rPr>
              <a:t>I can state Newton’s Laws of Motion.</a:t>
            </a:r>
          </a:p>
          <a:p>
            <a:r>
              <a:rPr lang="en-US" sz="2200">
                <a:latin typeface="Arial" panose="020B0604020202020204" pitchFamily="34" charset="0"/>
                <a:cs typeface="Arial" panose="020B0604020202020204" pitchFamily="34" charset="0"/>
              </a:rPr>
              <a:t>I can apply Newton’s Laws of Motion to real life situations.</a:t>
            </a:r>
          </a:p>
          <a:p>
            <a:r>
              <a:rPr lang="en-US" sz="2200">
                <a:latin typeface="Arial" panose="020B0604020202020204" pitchFamily="34" charset="0"/>
                <a:cs typeface="Arial" panose="020B0604020202020204" pitchFamily="34" charset="0"/>
              </a:rPr>
              <a:t>I can describe momentum of different objects and how it affects motion.</a:t>
            </a:r>
          </a:p>
          <a:p>
            <a:r>
              <a:rPr lang="en-US" sz="2200">
                <a:latin typeface="Arial" panose="020B0604020202020204" pitchFamily="34" charset="0"/>
                <a:cs typeface="Arial" panose="020B0604020202020204" pitchFamily="34" charset="0"/>
              </a:rPr>
              <a:t>I can explain the relationship between inertia and mass.</a:t>
            </a:r>
          </a:p>
        </p:txBody>
      </p:sp>
      <p:pic>
        <p:nvPicPr>
          <p:cNvPr id="5" name="Picture 4" descr="Complex maths formulae on a blackboard">
            <a:extLst>
              <a:ext uri="{FF2B5EF4-FFF2-40B4-BE49-F238E27FC236}">
                <a16:creationId xmlns:a16="http://schemas.microsoft.com/office/drawing/2014/main" id="{03663DD5-B8F2-F138-C114-842522149E09}"/>
              </a:ext>
            </a:extLst>
          </p:cNvPr>
          <p:cNvPicPr>
            <a:picLocks noChangeAspect="1"/>
          </p:cNvPicPr>
          <p:nvPr/>
        </p:nvPicPr>
        <p:blipFill rotWithShape="1">
          <a:blip r:embed="rId2"/>
          <a:srcRect l="20351" r="642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27966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DF06147-931A-4E31-A267-BA9ADA902B70}"/>
              </a:ext>
            </a:extLst>
          </p:cNvPr>
          <p:cNvSpPr>
            <a:spLocks noGrp="1" noChangeArrowheads="1"/>
          </p:cNvSpPr>
          <p:nvPr>
            <p:ph type="title"/>
          </p:nvPr>
        </p:nvSpPr>
        <p:spPr>
          <a:xfrm>
            <a:off x="5297762" y="329184"/>
            <a:ext cx="6251110" cy="1783080"/>
          </a:xfrm>
        </p:spPr>
        <p:txBody>
          <a:bodyPr anchor="b">
            <a:normAutofit/>
          </a:bodyPr>
          <a:lstStyle/>
          <a:p>
            <a:pPr eaLnBrk="1" hangingPunct="1"/>
            <a:r>
              <a:rPr lang="en-US" altLang="en-US" sz="5400">
                <a:latin typeface="Bookman Old Style" panose="02050604050505020204" pitchFamily="18" charset="0"/>
              </a:rPr>
              <a:t>Background</a:t>
            </a:r>
          </a:p>
        </p:txBody>
      </p:sp>
      <p:sp>
        <p:nvSpPr>
          <p:cNvPr id="5123" name="Rectangle 3">
            <a:extLst>
              <a:ext uri="{FF2B5EF4-FFF2-40B4-BE49-F238E27FC236}">
                <a16:creationId xmlns:a16="http://schemas.microsoft.com/office/drawing/2014/main" id="{E33B4672-B1D5-47CC-88ED-8EDBD20D8619}"/>
              </a:ext>
            </a:extLst>
          </p:cNvPr>
          <p:cNvSpPr>
            <a:spLocks noGrp="1" noChangeArrowheads="1"/>
          </p:cNvSpPr>
          <p:nvPr>
            <p:ph idx="1"/>
          </p:nvPr>
        </p:nvSpPr>
        <p:spPr>
          <a:xfrm>
            <a:off x="4800600" y="2706624"/>
            <a:ext cx="7181850" cy="3822192"/>
          </a:xfrm>
        </p:spPr>
        <p:txBody>
          <a:bodyPr>
            <a:normAutofit fontScale="92500" lnSpcReduction="10000"/>
          </a:bodyPr>
          <a:lstStyle/>
          <a:p>
            <a:pPr eaLnBrk="1" hangingPunct="1">
              <a:buFontTx/>
              <a:buNone/>
            </a:pPr>
            <a:r>
              <a:rPr lang="en-US" altLang="en-US" sz="2400" dirty="0">
                <a:latin typeface="Bookman Old Style" panose="02050604050505020204" pitchFamily="18" charset="0"/>
              </a:rPr>
              <a:t>Sir Isaac Newton (1643-1727) an English scientist and mathematician famous for his discovery of the law of gravity also discovered the three </a:t>
            </a:r>
            <a:r>
              <a:rPr lang="en-US" altLang="en-US" sz="2400" i="1" dirty="0">
                <a:latin typeface="Bookman Old Style" panose="02050604050505020204" pitchFamily="18" charset="0"/>
              </a:rPr>
              <a:t>laws of motion</a:t>
            </a:r>
            <a:r>
              <a:rPr lang="en-US" altLang="en-US" sz="2400" dirty="0">
                <a:latin typeface="Bookman Old Style" panose="02050604050505020204" pitchFamily="18" charset="0"/>
              </a:rPr>
              <a:t>. He published them in his book </a:t>
            </a:r>
            <a:r>
              <a:rPr lang="en-US" altLang="en-US" sz="2400" u="sng" dirty="0" err="1">
                <a:latin typeface="Bookman Old Style" panose="02050604050505020204" pitchFamily="18" charset="0"/>
              </a:rPr>
              <a:t>Philosophiae</a:t>
            </a:r>
            <a:r>
              <a:rPr lang="en-US" altLang="en-US" sz="2400" u="sng" dirty="0">
                <a:latin typeface="Bookman Old Style" panose="02050604050505020204" pitchFamily="18" charset="0"/>
              </a:rPr>
              <a:t> Naturalis Principia Mathematica</a:t>
            </a:r>
            <a:r>
              <a:rPr lang="en-US" altLang="en-US" sz="2400" dirty="0">
                <a:latin typeface="Bookman Old Style" panose="02050604050505020204" pitchFamily="18" charset="0"/>
              </a:rPr>
              <a:t> (mathematic principles of natural philosophy) in 1687.  Today these laws are known as </a:t>
            </a:r>
            <a:r>
              <a:rPr lang="en-US" altLang="en-US" sz="2400" i="1" dirty="0">
                <a:latin typeface="Bookman Old Style" panose="02050604050505020204" pitchFamily="18" charset="0"/>
              </a:rPr>
              <a:t>Newton’s Laws of Motion</a:t>
            </a:r>
            <a:r>
              <a:rPr lang="en-US" altLang="en-US" sz="2400" dirty="0">
                <a:latin typeface="Bookman Old Style" panose="02050604050505020204" pitchFamily="18" charset="0"/>
              </a:rPr>
              <a:t> and describe the motion of all objects on the scale we experience in our everyday lives.</a:t>
            </a:r>
          </a:p>
        </p:txBody>
      </p:sp>
      <p:pic>
        <p:nvPicPr>
          <p:cNvPr id="5125" name="Picture 5124" descr="Complex maths formulae on a blackboard">
            <a:extLst>
              <a:ext uri="{FF2B5EF4-FFF2-40B4-BE49-F238E27FC236}">
                <a16:creationId xmlns:a16="http://schemas.microsoft.com/office/drawing/2014/main" id="{A0BD3347-FC1B-46D6-F0B6-5701D68B46DC}"/>
              </a:ext>
            </a:extLst>
          </p:cNvPr>
          <p:cNvPicPr>
            <a:picLocks noChangeAspect="1"/>
          </p:cNvPicPr>
          <p:nvPr/>
        </p:nvPicPr>
        <p:blipFill rotWithShape="1">
          <a:blip r:embed="rId3"/>
          <a:srcRect l="32174" r="1825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27380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1" name="Picture 9220" descr="Spheres in balance">
            <a:extLst>
              <a:ext uri="{FF2B5EF4-FFF2-40B4-BE49-F238E27FC236}">
                <a16:creationId xmlns:a16="http://schemas.microsoft.com/office/drawing/2014/main" id="{9C385485-0532-69F2-055E-0AD25C53D36B}"/>
              </a:ext>
            </a:extLst>
          </p:cNvPr>
          <p:cNvPicPr>
            <a:picLocks noChangeAspect="1"/>
          </p:cNvPicPr>
          <p:nvPr/>
        </p:nvPicPr>
        <p:blipFill rotWithShape="1">
          <a:blip r:embed="rId4"/>
          <a:srcRect r="4473" b="-1"/>
          <a:stretch/>
        </p:blipFill>
        <p:spPr>
          <a:xfrm>
            <a:off x="2522356" y="10"/>
            <a:ext cx="9669642" cy="6857990"/>
          </a:xfrm>
          <a:prstGeom prst="rect">
            <a:avLst/>
          </a:prstGeom>
        </p:spPr>
      </p:pic>
      <p:sp>
        <p:nvSpPr>
          <p:cNvPr id="9218" name="Rectangle 2">
            <a:extLst>
              <a:ext uri="{FF2B5EF4-FFF2-40B4-BE49-F238E27FC236}">
                <a16:creationId xmlns:a16="http://schemas.microsoft.com/office/drawing/2014/main" id="{CD4CEFE9-6B2D-4361-B602-C83296BB2D48}"/>
              </a:ext>
            </a:extLst>
          </p:cNvPr>
          <p:cNvSpPr>
            <a:spLocks noGrp="1" noChangeArrowheads="1"/>
          </p:cNvSpPr>
          <p:nvPr>
            <p:ph type="title"/>
          </p:nvPr>
        </p:nvSpPr>
        <p:spPr>
          <a:xfrm>
            <a:off x="838200" y="365125"/>
            <a:ext cx="3822189" cy="1899912"/>
          </a:xfrm>
        </p:spPr>
        <p:txBody>
          <a:bodyPr>
            <a:normAutofit/>
          </a:bodyPr>
          <a:lstStyle/>
          <a:p>
            <a:pPr eaLnBrk="1" hangingPunct="1">
              <a:lnSpc>
                <a:spcPct val="90000"/>
              </a:lnSpc>
            </a:pPr>
            <a:r>
              <a:rPr lang="en-US" altLang="en-US" sz="4000">
                <a:latin typeface="Bookman Old Style" panose="02050604050505020204" pitchFamily="18" charset="0"/>
              </a:rPr>
              <a:t>Newton’s 3 Laws of Motion</a:t>
            </a:r>
          </a:p>
        </p:txBody>
      </p:sp>
      <p:sp>
        <p:nvSpPr>
          <p:cNvPr id="9219" name="Rectangle 3">
            <a:extLst>
              <a:ext uri="{FF2B5EF4-FFF2-40B4-BE49-F238E27FC236}">
                <a16:creationId xmlns:a16="http://schemas.microsoft.com/office/drawing/2014/main" id="{B74A9D3B-4997-41CA-B4FE-B4136F0BFD74}"/>
              </a:ext>
            </a:extLst>
          </p:cNvPr>
          <p:cNvSpPr>
            <a:spLocks noGrp="1" noChangeArrowheads="1"/>
          </p:cNvSpPr>
          <p:nvPr>
            <p:ph idx="1"/>
          </p:nvPr>
        </p:nvSpPr>
        <p:spPr>
          <a:xfrm>
            <a:off x="295276" y="2434200"/>
            <a:ext cx="5000624" cy="4423789"/>
          </a:xfrm>
        </p:spPr>
        <p:txBody>
          <a:bodyPr>
            <a:normAutofit fontScale="85000" lnSpcReduction="10000"/>
          </a:bodyPr>
          <a:lstStyle/>
          <a:p>
            <a:pPr eaLnBrk="1" hangingPunct="1">
              <a:buFontTx/>
              <a:buNone/>
            </a:pPr>
            <a:r>
              <a:rPr lang="en-US" altLang="en-US" sz="2800" dirty="0">
                <a:latin typeface="Bookman Old Style" panose="02050604050505020204" pitchFamily="18" charset="0"/>
              </a:rPr>
              <a:t>1.  An object in motion tends to stay in motion and an object at rest tends to stay at rest unless acted upon by an unbalanced force.</a:t>
            </a:r>
          </a:p>
          <a:p>
            <a:pPr eaLnBrk="1" hangingPunct="1">
              <a:buFontTx/>
              <a:buNone/>
            </a:pPr>
            <a:r>
              <a:rPr lang="en-US" altLang="en-US" sz="2800" dirty="0">
                <a:latin typeface="Bookman Old Style" panose="02050604050505020204" pitchFamily="18" charset="0"/>
              </a:rPr>
              <a:t>2. Force equals mass times acceleration </a:t>
            </a:r>
            <a:br>
              <a:rPr lang="en-US" altLang="en-US" sz="2800" dirty="0">
                <a:latin typeface="Bookman Old Style" panose="02050604050505020204" pitchFamily="18" charset="0"/>
              </a:rPr>
            </a:br>
            <a:r>
              <a:rPr lang="en-US" altLang="en-US" sz="2800" dirty="0">
                <a:latin typeface="Bookman Old Style" panose="02050604050505020204" pitchFamily="18" charset="0"/>
              </a:rPr>
              <a:t>  (F = ma).</a:t>
            </a:r>
          </a:p>
          <a:p>
            <a:pPr eaLnBrk="1" hangingPunct="1">
              <a:buFontTx/>
              <a:buNone/>
            </a:pPr>
            <a:r>
              <a:rPr lang="en-US" altLang="en-US" sz="2800" dirty="0">
                <a:latin typeface="Bookman Old Style" panose="02050604050505020204" pitchFamily="18" charset="0"/>
              </a:rPr>
              <a:t>3.  For every action there is an equal and opposite reaction.</a:t>
            </a:r>
          </a:p>
        </p:txBody>
      </p:sp>
    </p:spTree>
    <p:custDataLst>
      <p:tags r:id="rId1"/>
    </p:custDataLst>
    <p:extLst>
      <p:ext uri="{BB962C8B-B14F-4D97-AF65-F5344CB8AC3E}">
        <p14:creationId xmlns:p14="http://schemas.microsoft.com/office/powerpoint/2010/main" val="142123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A8DC76B-D304-4CB5-B351-390518B5929F}"/>
              </a:ext>
            </a:extLst>
          </p:cNvPr>
          <p:cNvSpPr>
            <a:spLocks noGrp="1" noChangeArrowheads="1"/>
          </p:cNvSpPr>
          <p:nvPr>
            <p:ph type="title"/>
          </p:nvPr>
        </p:nvSpPr>
        <p:spPr>
          <a:xfrm>
            <a:off x="1136397" y="502020"/>
            <a:ext cx="5323715" cy="1642970"/>
          </a:xfrm>
        </p:spPr>
        <p:txBody>
          <a:bodyPr anchor="b">
            <a:normAutofit fontScale="90000"/>
          </a:bodyPr>
          <a:lstStyle/>
          <a:p>
            <a:pPr eaLnBrk="1" hangingPunct="1"/>
            <a:r>
              <a:rPr lang="en-US" altLang="en-US" sz="4000">
                <a:latin typeface="Bookman Old Style" panose="02050604050505020204" pitchFamily="18" charset="0"/>
              </a:rPr>
              <a:t>Newton’s First Law</a:t>
            </a:r>
            <a:br>
              <a:rPr lang="en-US" altLang="en-US" sz="4000">
                <a:latin typeface="Bookman Old Style" panose="02050604050505020204" pitchFamily="18" charset="0"/>
              </a:rPr>
            </a:br>
            <a:r>
              <a:rPr lang="en-US" altLang="en-US" sz="4000">
                <a:latin typeface="Bookman Old Style" panose="02050604050505020204" pitchFamily="18" charset="0"/>
              </a:rPr>
              <a:t>(law of inertia)</a:t>
            </a:r>
          </a:p>
        </p:txBody>
      </p:sp>
      <p:sp>
        <p:nvSpPr>
          <p:cNvPr id="52227" name="Rectangle 3">
            <a:extLst>
              <a:ext uri="{FF2B5EF4-FFF2-40B4-BE49-F238E27FC236}">
                <a16:creationId xmlns:a16="http://schemas.microsoft.com/office/drawing/2014/main" id="{0EF16DD7-12C4-4BFB-9746-88229E468DB6}"/>
              </a:ext>
            </a:extLst>
          </p:cNvPr>
          <p:cNvSpPr>
            <a:spLocks noGrp="1" noChangeArrowheads="1"/>
          </p:cNvSpPr>
          <p:nvPr>
            <p:ph idx="1"/>
          </p:nvPr>
        </p:nvSpPr>
        <p:spPr>
          <a:xfrm>
            <a:off x="1144923" y="2405894"/>
            <a:ext cx="5315189" cy="3535083"/>
          </a:xfrm>
        </p:spPr>
        <p:txBody>
          <a:bodyPr anchor="t">
            <a:normAutofit/>
          </a:bodyPr>
          <a:lstStyle/>
          <a:p>
            <a:pPr eaLnBrk="1" hangingPunct="1">
              <a:buFontTx/>
              <a:buNone/>
            </a:pPr>
            <a:r>
              <a:rPr lang="en-US" altLang="en-US" sz="2000" i="1">
                <a:latin typeface="Bookman Old Style" panose="02050604050505020204" pitchFamily="18" charset="0"/>
              </a:rPr>
              <a:t>An object at rest tends to stay at rest and an object in motion tends to stay in motion unless acted upon by an unbalanced force.</a:t>
            </a:r>
          </a:p>
        </p:txBody>
      </p:sp>
      <p:pic>
        <p:nvPicPr>
          <p:cNvPr id="5124" name="Picture 4" descr="MCSY01295_0000[1]">
            <a:extLst>
              <a:ext uri="{FF2B5EF4-FFF2-40B4-BE49-F238E27FC236}">
                <a16:creationId xmlns:a16="http://schemas.microsoft.com/office/drawing/2014/main" id="{ACD15E47-D73C-492A-90D0-21A1239054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75967" y="927600"/>
            <a:ext cx="4170530" cy="50346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639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7">
                                            <p:bg/>
                                          </p:spTgt>
                                        </p:tgtEl>
                                        <p:attrNameLst>
                                          <p:attrName>style.visibility</p:attrName>
                                        </p:attrNameLst>
                                      </p:cBhvr>
                                      <p:to>
                                        <p:strVal val="visible"/>
                                      </p:to>
                                    </p:set>
                                    <p:animEffect transition="in" filter="fade">
                                      <p:cBhvr>
                                        <p:cTn id="7" dur="1000"/>
                                        <p:tgtEl>
                                          <p:spTgt spid="52227">
                                            <p:bg/>
                                          </p:spTgt>
                                        </p:tgtEl>
                                      </p:cBhvr>
                                    </p:animEffect>
                                    <p:anim calcmode="lin" valueType="num">
                                      <p:cBhvr>
                                        <p:cTn id="8" dur="1000" fill="hold"/>
                                        <p:tgtEl>
                                          <p:spTgt spid="52227">
                                            <p:bg/>
                                          </p:spTgt>
                                        </p:tgtEl>
                                        <p:attrNameLst>
                                          <p:attrName>ppt_x</p:attrName>
                                        </p:attrNameLst>
                                      </p:cBhvr>
                                      <p:tavLst>
                                        <p:tav tm="0">
                                          <p:val>
                                            <p:strVal val="#ppt_x"/>
                                          </p:val>
                                        </p:tav>
                                        <p:tav tm="100000">
                                          <p:val>
                                            <p:strVal val="#ppt_x"/>
                                          </p:val>
                                        </p:tav>
                                      </p:tavLst>
                                    </p:anim>
                                    <p:anim calcmode="lin" valueType="num">
                                      <p:cBhvr>
                                        <p:cTn id="9" dur="1000" fill="hold"/>
                                        <p:tgtEl>
                                          <p:spTgt spid="5222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tgtEl>
                                          <p:spTgt spid="52227">
                                            <p:txEl>
                                              <p:pRg st="0" end="0"/>
                                            </p:txEl>
                                          </p:spTgt>
                                        </p:tgtEl>
                                      </p:cBhvr>
                                    </p:animEffect>
                                    <p:anim calcmode="lin" valueType="num">
                                      <p:cBhvr>
                                        <p:cTn id="15"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136397" y="502020"/>
            <a:ext cx="5323715" cy="1642970"/>
          </a:xfrm>
        </p:spPr>
        <p:txBody>
          <a:bodyPr anchor="b">
            <a:normAutofit/>
          </a:bodyPr>
          <a:lstStyle/>
          <a:p>
            <a:r>
              <a:rPr lang="en-US" altLang="en-US" sz="4000">
                <a:latin typeface="Rockwell Extra Bold" panose="02060903040505020403" pitchFamily="18" charset="0"/>
              </a:rPr>
              <a:t>Newton’s First Law of Motion:</a:t>
            </a:r>
          </a:p>
        </p:txBody>
      </p:sp>
      <p:sp>
        <p:nvSpPr>
          <p:cNvPr id="47108" name="Rectangle 4"/>
          <p:cNvSpPr>
            <a:spLocks noGrp="1" noChangeArrowheads="1"/>
          </p:cNvSpPr>
          <p:nvPr>
            <p:ph idx="1"/>
          </p:nvPr>
        </p:nvSpPr>
        <p:spPr>
          <a:xfrm>
            <a:off x="243840" y="2405894"/>
            <a:ext cx="6583679" cy="3535083"/>
          </a:xfrm>
        </p:spPr>
        <p:txBody>
          <a:bodyPr anchor="t">
            <a:noAutofit/>
          </a:bodyPr>
          <a:lstStyle/>
          <a:p>
            <a:pPr>
              <a:lnSpc>
                <a:spcPct val="90000"/>
              </a:lnSpc>
            </a:pPr>
            <a:r>
              <a:rPr lang="en-US" altLang="en-US" sz="2400" b="1" u="sng" dirty="0">
                <a:effectLst>
                  <a:outerShdw blurRad="38100" dist="38100" dir="2700000" algn="tl">
                    <a:srgbClr val="FFFFFF"/>
                  </a:outerShdw>
                </a:effectLst>
              </a:rPr>
              <a:t>Also know as: Law of Inertia!</a:t>
            </a:r>
          </a:p>
          <a:p>
            <a:pPr lvl="1">
              <a:lnSpc>
                <a:spcPct val="90000"/>
              </a:lnSpc>
            </a:pPr>
            <a:r>
              <a:rPr lang="en-US" altLang="en-US" sz="2400" dirty="0">
                <a:effectLst>
                  <a:outerShdw blurRad="38100" dist="38100" dir="2700000" algn="tl">
                    <a:srgbClr val="FFFFFF"/>
                  </a:outerShdw>
                </a:effectLst>
              </a:rPr>
              <a:t>Inertia is an objects resistance to a change in its motion (even if it isn’t moving at all!)</a:t>
            </a:r>
          </a:p>
          <a:p>
            <a:pPr lvl="1">
              <a:lnSpc>
                <a:spcPct val="90000"/>
              </a:lnSpc>
            </a:pPr>
            <a:r>
              <a:rPr lang="en-US" altLang="en-US" sz="2400" dirty="0">
                <a:effectLst>
                  <a:outerShdw blurRad="38100" dist="38100" dir="2700000" algn="tl">
                    <a:srgbClr val="FFFFFF"/>
                  </a:outerShdw>
                </a:effectLst>
              </a:rPr>
              <a:t>Inertia is caused because objects have mass</a:t>
            </a:r>
          </a:p>
          <a:p>
            <a:pPr lvl="1">
              <a:lnSpc>
                <a:spcPct val="90000"/>
              </a:lnSpc>
            </a:pPr>
            <a:r>
              <a:rPr lang="en-US" altLang="en-US" sz="2400" dirty="0">
                <a:effectLst>
                  <a:outerShdw blurRad="38100" dist="38100" dir="2700000" algn="tl">
                    <a:srgbClr val="FFFFFF"/>
                  </a:outerShdw>
                </a:effectLst>
              </a:rPr>
              <a:t>The </a:t>
            </a:r>
            <a:r>
              <a:rPr lang="en-US" altLang="en-US" sz="2400" u="sng" dirty="0">
                <a:effectLst>
                  <a:outerShdw blurRad="38100" dist="38100" dir="2700000" algn="tl">
                    <a:srgbClr val="FFFFFF"/>
                  </a:outerShdw>
                </a:effectLst>
              </a:rPr>
              <a:t>more</a:t>
            </a:r>
            <a:r>
              <a:rPr lang="en-US" altLang="en-US" sz="2400" dirty="0">
                <a:effectLst>
                  <a:outerShdw blurRad="38100" dist="38100" dir="2700000" algn="tl">
                    <a:srgbClr val="FFFFFF"/>
                  </a:outerShdw>
                </a:effectLst>
              </a:rPr>
              <a:t> mass an object has, the </a:t>
            </a:r>
            <a:r>
              <a:rPr lang="en-US" altLang="en-US" sz="2400" u="sng" dirty="0">
                <a:effectLst>
                  <a:outerShdw blurRad="38100" dist="38100" dir="2700000" algn="tl">
                    <a:srgbClr val="FFFFFF"/>
                  </a:outerShdw>
                </a:effectLst>
              </a:rPr>
              <a:t>more</a:t>
            </a:r>
            <a:r>
              <a:rPr lang="en-US" altLang="en-US" sz="2400" dirty="0">
                <a:effectLst>
                  <a:outerShdw blurRad="38100" dist="38100" dir="2700000" algn="tl">
                    <a:srgbClr val="FFFFFF"/>
                  </a:outerShdw>
                </a:effectLst>
              </a:rPr>
              <a:t> inertia!</a:t>
            </a:r>
          </a:p>
          <a:p>
            <a:pPr lvl="1">
              <a:lnSpc>
                <a:spcPct val="90000"/>
              </a:lnSpc>
            </a:pPr>
            <a:r>
              <a:rPr lang="en-US" altLang="en-US" sz="2400" dirty="0">
                <a:effectLst>
                  <a:outerShdw blurRad="38100" dist="38100" dir="2700000" algn="tl">
                    <a:srgbClr val="FFFFFF"/>
                  </a:outerShdw>
                </a:effectLst>
              </a:rPr>
              <a:t>“An object at rest will stay at rest unless it is acted upon by an outside force.” (and the opposite is also true! An object in motion will stay in…blah blah blah)</a:t>
            </a:r>
          </a:p>
        </p:txBody>
      </p:sp>
      <p:pic>
        <p:nvPicPr>
          <p:cNvPr id="47106" name="Picture 2" descr="MCj04133020000[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75967" y="2074629"/>
            <a:ext cx="4170530" cy="2740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37DB322-D43B-4BD0-A9F9-2139228447E4}"/>
              </a:ext>
            </a:extLst>
          </p:cNvPr>
          <p:cNvSpPr>
            <a:spLocks noGrp="1" noChangeArrowheads="1"/>
          </p:cNvSpPr>
          <p:nvPr>
            <p:ph type="title"/>
          </p:nvPr>
        </p:nvSpPr>
        <p:spPr>
          <a:xfrm>
            <a:off x="8453805" y="640823"/>
            <a:ext cx="3103194" cy="5583148"/>
          </a:xfrm>
        </p:spPr>
        <p:txBody>
          <a:bodyPr anchor="ctr">
            <a:normAutofit/>
          </a:bodyPr>
          <a:lstStyle/>
          <a:p>
            <a:pPr eaLnBrk="1" hangingPunct="1"/>
            <a:r>
              <a:rPr lang="en-US" altLang="en-US" sz="5000" dirty="0">
                <a:solidFill>
                  <a:srgbClr val="FFFFFF"/>
                </a:solidFill>
                <a:latin typeface="Bookman Old Style" panose="02050604050505020204" pitchFamily="18" charset="0"/>
              </a:rPr>
              <a:t>Newton’s Second Law</a:t>
            </a:r>
            <a:br>
              <a:rPr lang="en-US" altLang="en-US" sz="5000" dirty="0">
                <a:solidFill>
                  <a:srgbClr val="FFFFFF"/>
                </a:solidFill>
                <a:latin typeface="Bookman Old Style" panose="02050604050505020204" pitchFamily="18" charset="0"/>
              </a:rPr>
            </a:br>
            <a:r>
              <a:rPr lang="en-US" altLang="en-US" sz="5000" dirty="0">
                <a:solidFill>
                  <a:srgbClr val="FFFFFF"/>
                </a:solidFill>
                <a:latin typeface="Bookman Old Style" panose="02050604050505020204" pitchFamily="18" charset="0"/>
              </a:rPr>
              <a:t>(F = ma)</a:t>
            </a:r>
          </a:p>
        </p:txBody>
      </p:sp>
      <p:sp>
        <p:nvSpPr>
          <p:cNvPr id="27651" name="Rectangle 3">
            <a:extLst>
              <a:ext uri="{FF2B5EF4-FFF2-40B4-BE49-F238E27FC236}">
                <a16:creationId xmlns:a16="http://schemas.microsoft.com/office/drawing/2014/main" id="{6095EB33-2331-4C7D-8E8E-E16E2406E0EA}"/>
              </a:ext>
            </a:extLst>
          </p:cNvPr>
          <p:cNvSpPr>
            <a:spLocks noGrp="1" noChangeArrowheads="1"/>
          </p:cNvSpPr>
          <p:nvPr>
            <p:ph idx="1"/>
          </p:nvPr>
        </p:nvSpPr>
        <p:spPr>
          <a:xfrm>
            <a:off x="643470" y="3327828"/>
            <a:ext cx="6900512" cy="1143803"/>
          </a:xfrm>
          <a:solidFill>
            <a:srgbClr val="0099FF"/>
          </a:solidFill>
        </p:spPr>
        <p:txBody>
          <a:bodyPr>
            <a:normAutofit fontScale="92500" lnSpcReduction="20000"/>
          </a:bodyPr>
          <a:lstStyle/>
          <a:p>
            <a:pPr marL="284607" indent="-284607" algn="ctr">
              <a:lnSpc>
                <a:spcPct val="80000"/>
              </a:lnSpc>
              <a:buNone/>
            </a:pPr>
            <a:r>
              <a:rPr lang="en-US" altLang="en-US" sz="2656" i="1" kern="1200">
                <a:solidFill>
                  <a:schemeClr val="tx1"/>
                </a:solidFill>
                <a:latin typeface="Bookman Old Style" panose="02050604050505020204" pitchFamily="18" charset="0"/>
                <a:ea typeface="+mn-ea"/>
                <a:cs typeface="+mn-cs"/>
              </a:rPr>
              <a:t>Force equals mass times acceleration.</a:t>
            </a:r>
          </a:p>
          <a:p>
            <a:pPr marL="284607" indent="-284607" algn="ctr">
              <a:lnSpc>
                <a:spcPct val="80000"/>
              </a:lnSpc>
              <a:buNone/>
            </a:pPr>
            <a:endParaRPr lang="en-US" altLang="en-US" sz="2656" i="1" kern="1200">
              <a:solidFill>
                <a:schemeClr val="tx1"/>
              </a:solidFill>
              <a:latin typeface="Bookman Old Style" panose="02050604050505020204" pitchFamily="18" charset="0"/>
              <a:ea typeface="+mn-ea"/>
              <a:cs typeface="+mn-cs"/>
            </a:endParaRPr>
          </a:p>
          <a:p>
            <a:pPr marL="284607" indent="-284607" algn="ctr">
              <a:lnSpc>
                <a:spcPct val="80000"/>
              </a:lnSpc>
              <a:buNone/>
            </a:pPr>
            <a:r>
              <a:rPr lang="en-US" altLang="en-US" sz="2656" i="1" kern="1200">
                <a:solidFill>
                  <a:schemeClr val="tx1"/>
                </a:solidFill>
                <a:latin typeface="Bookman Old Style" panose="02050604050505020204" pitchFamily="18" charset="0"/>
                <a:ea typeface="+mn-ea"/>
                <a:cs typeface="+mn-cs"/>
              </a:rPr>
              <a:t>F = ma</a:t>
            </a:r>
            <a:endParaRPr lang="en-US" altLang="en-US" i="1">
              <a:latin typeface="Bookman Old Style" panose="02050604050505020204" pitchFamily="18" charset="0"/>
            </a:endParaRPr>
          </a:p>
        </p:txBody>
      </p:sp>
      <p:sp>
        <p:nvSpPr>
          <p:cNvPr id="7172" name="Text Box 4">
            <a:extLst>
              <a:ext uri="{FF2B5EF4-FFF2-40B4-BE49-F238E27FC236}">
                <a16:creationId xmlns:a16="http://schemas.microsoft.com/office/drawing/2014/main" id="{E2D6EC55-701F-465D-8733-6D94C49C0444}"/>
              </a:ext>
            </a:extLst>
          </p:cNvPr>
          <p:cNvSpPr txBox="1">
            <a:spLocks noChangeArrowheads="1"/>
          </p:cNvSpPr>
          <p:nvPr/>
        </p:nvSpPr>
        <p:spPr bwMode="auto">
          <a:xfrm>
            <a:off x="643470" y="4605701"/>
            <a:ext cx="6900512" cy="800018"/>
          </a:xfrm>
          <a:prstGeom prst="rect">
            <a:avLst/>
          </a:prstGeom>
          <a:solidFill>
            <a:srgbClr val="0099FF"/>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758952" rtl="0" eaLnBrk="1" fontAlgn="auto" latinLnBrk="0" hangingPunct="1">
              <a:lnSpc>
                <a:spcPct val="100000"/>
              </a:lnSpc>
              <a:spcBef>
                <a:spcPct val="50000"/>
              </a:spcBef>
              <a:spcAft>
                <a:spcPts val="0"/>
              </a:spcAft>
              <a:buClrTx/>
              <a:buSzTx/>
              <a:buFontTx/>
              <a:buNone/>
              <a:tabLst/>
              <a:defRPr/>
            </a:pPr>
            <a:r>
              <a:rPr kumimoji="0" lang="en-US" altLang="en-US" sz="2324" b="0" i="0" u="sng" strike="noStrike" kern="1200" cap="none" spc="0" normalizeH="0" baseline="0" noProof="0">
                <a:ln>
                  <a:noFill/>
                </a:ln>
                <a:solidFill>
                  <a:prstClr val="white"/>
                </a:solidFill>
                <a:effectLst/>
                <a:uLnTx/>
                <a:uFillTx/>
                <a:latin typeface="Bookman Old Style" panose="02050604050505020204" pitchFamily="18" charset="0"/>
                <a:ea typeface="+mn-ea"/>
                <a:cs typeface="+mn-cs"/>
              </a:rPr>
              <a:t>Acceleration</a:t>
            </a:r>
            <a:r>
              <a:rPr kumimoji="0" lang="en-US" altLang="en-US" sz="2324"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 a measurement of how quickly an object is changing speed.</a:t>
            </a:r>
            <a:endParaRPr kumimoji="0" lang="en-US" altLang="en-US" sz="28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pic>
        <p:nvPicPr>
          <p:cNvPr id="27653" name="Picture 5" descr="MCSY01296_0000[1]">
            <a:extLst>
              <a:ext uri="{FF2B5EF4-FFF2-40B4-BE49-F238E27FC236}">
                <a16:creationId xmlns:a16="http://schemas.microsoft.com/office/drawing/2014/main" id="{7CDD59D4-4D3B-43B2-A368-CE5511885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897" y="1412066"/>
            <a:ext cx="1381700" cy="159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5585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MCj041330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12" y="2819400"/>
            <a:ext cx="4672013" cy="306705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
          <p:cNvSpPr>
            <a:spLocks noRot="1" noChangeArrowheads="1"/>
          </p:cNvSpPr>
          <p:nvPr/>
        </p:nvSpPr>
        <p:spPr bwMode="auto">
          <a:xfrm>
            <a:off x="5387925" y="2868641"/>
            <a:ext cx="6096000" cy="2606675"/>
          </a:xfrm>
          <a:prstGeom prst="rect">
            <a:avLst/>
          </a:prstGeom>
          <a:solidFill>
            <a:srgbClr val="003366">
              <a:alpha val="5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457200" rtl="0" eaLnBrk="1" fontAlgn="base" latinLnBrk="0" hangingPunct="1">
              <a:lnSpc>
                <a:spcPct val="100000"/>
              </a:lnSpc>
              <a:spcBef>
                <a:spcPct val="20000"/>
              </a:spcBef>
              <a:spcAft>
                <a:spcPct val="0"/>
              </a:spcAft>
              <a:buClr>
                <a:srgbClr val="A3C145"/>
              </a:buClr>
              <a:buSzPct val="80000"/>
              <a:buFont typeface="Arial" panose="020B0604020202020204" pitchFamily="34" charset="0"/>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a:p>
            <a:pPr marL="342900" marR="0" lvl="0" indent="-342900" algn="l" defTabSz="457200" rtl="0" eaLnBrk="1" fontAlgn="base" latinLnBrk="0" hangingPunct="1">
              <a:lnSpc>
                <a:spcPct val="100000"/>
              </a:lnSpc>
              <a:spcBef>
                <a:spcPct val="20000"/>
              </a:spcBef>
              <a:spcAft>
                <a:spcPct val="0"/>
              </a:spcAft>
              <a:buClr>
                <a:srgbClr val="A3C145"/>
              </a:buClr>
              <a:buSzPct val="80000"/>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More Force = more Acceleration</a:t>
            </a:r>
          </a:p>
          <a:p>
            <a:pPr marL="342900" marR="0" lvl="0" indent="-342900" algn="l" defTabSz="457200" rtl="0" eaLnBrk="1" fontAlgn="base" latinLnBrk="0" hangingPunct="1">
              <a:lnSpc>
                <a:spcPct val="100000"/>
              </a:lnSpc>
              <a:spcBef>
                <a:spcPct val="20000"/>
              </a:spcBef>
              <a:spcAft>
                <a:spcPct val="0"/>
              </a:spcAft>
              <a:buClr>
                <a:srgbClr val="A3C145"/>
              </a:buClr>
              <a:buSzPct val="80000"/>
              <a:buFont typeface="Arial" panose="020B0604020202020204" pitchFamily="34" charset="0"/>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a:p>
            <a:pPr marL="342900" marR="0" lvl="0" indent="-342900" algn="l" defTabSz="457200" rtl="0" eaLnBrk="1" fontAlgn="base" latinLnBrk="0" hangingPunct="1">
              <a:lnSpc>
                <a:spcPct val="100000"/>
              </a:lnSpc>
              <a:spcBef>
                <a:spcPct val="20000"/>
              </a:spcBef>
              <a:spcAft>
                <a:spcPct val="0"/>
              </a:spcAft>
              <a:buClr>
                <a:srgbClr val="A3C145"/>
              </a:buClr>
              <a:buSzPct val="80000"/>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More Mass = more Force needed!</a:t>
            </a:r>
          </a:p>
          <a:p>
            <a:pPr marL="342900" marR="0" lvl="0" indent="-342900" algn="l" defTabSz="457200" rtl="0" eaLnBrk="1" fontAlgn="base" latinLnBrk="0" hangingPunct="1">
              <a:lnSpc>
                <a:spcPct val="100000"/>
              </a:lnSpc>
              <a:spcBef>
                <a:spcPct val="20000"/>
              </a:spcBef>
              <a:spcAft>
                <a:spcPct val="0"/>
              </a:spcAft>
              <a:buClr>
                <a:srgbClr val="A3C145"/>
              </a:buClr>
              <a:buSzPct val="80000"/>
              <a:buFont typeface="Arial" panose="020B0604020202020204" pitchFamily="34" charset="0"/>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a:p>
            <a:pPr marL="342900" marR="0" lvl="0" indent="-342900" algn="l" defTabSz="457200" rtl="0" eaLnBrk="1" fontAlgn="base" latinLnBrk="0" hangingPunct="1">
              <a:lnSpc>
                <a:spcPct val="100000"/>
              </a:lnSpc>
              <a:spcBef>
                <a:spcPct val="20000"/>
              </a:spcBef>
              <a:spcAft>
                <a:spcPct val="0"/>
              </a:spcAft>
              <a:buClr>
                <a:srgbClr val="A3C145"/>
              </a:buClr>
              <a:buSzPct val="80000"/>
              <a:buFont typeface="Arial" panose="020B0604020202020204" pitchFamily="34" charset="0"/>
              <a:buChar char="►"/>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a:p>
            <a:pPr marL="342900" marR="0" lvl="0" indent="-342900" algn="l" defTabSz="457200" rtl="0" eaLnBrk="1" fontAlgn="base" latinLnBrk="0" hangingPunct="1">
              <a:lnSpc>
                <a:spcPct val="100000"/>
              </a:lnSpc>
              <a:spcBef>
                <a:spcPct val="20000"/>
              </a:spcBef>
              <a:spcAft>
                <a:spcPct val="0"/>
              </a:spcAft>
              <a:buClr>
                <a:srgbClr val="A3C145"/>
              </a:buClr>
              <a:buSzPct val="80000"/>
              <a:buFont typeface="Arial" panose="020B0604020202020204" pitchFamily="34" charset="0"/>
              <a:buChar char="►"/>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2050" name="Rectangle 2"/>
          <p:cNvSpPr>
            <a:spLocks noGrp="1" noChangeArrowheads="1"/>
          </p:cNvSpPr>
          <p:nvPr>
            <p:ph type="ctrTitle"/>
          </p:nvPr>
        </p:nvSpPr>
        <p:spPr>
          <a:xfrm>
            <a:off x="542925" y="140506"/>
            <a:ext cx="10349132" cy="1073151"/>
          </a:xfrm>
          <a:solidFill>
            <a:srgbClr val="C00000"/>
          </a:solidFill>
        </p:spPr>
        <p:txBody>
          <a:bodyPr>
            <a:normAutofit fontScale="90000"/>
          </a:bodyPr>
          <a:lstStyle/>
          <a:p>
            <a:r>
              <a:rPr lang="en-US" altLang="en-US" sz="4000" dirty="0"/>
              <a:t>Newton’s Second Law of Motion says:</a:t>
            </a:r>
          </a:p>
        </p:txBody>
      </p:sp>
      <p:sp>
        <p:nvSpPr>
          <p:cNvPr id="2051" name="Rectangle 3"/>
          <p:cNvSpPr>
            <a:spLocks noGrp="1" noChangeArrowheads="1"/>
          </p:cNvSpPr>
          <p:nvPr>
            <p:ph type="subTitle" idx="1"/>
          </p:nvPr>
        </p:nvSpPr>
        <p:spPr>
          <a:xfrm>
            <a:off x="1726810" y="1676400"/>
            <a:ext cx="8636390" cy="1143000"/>
          </a:xfrm>
          <a:solidFill>
            <a:srgbClr val="002060"/>
          </a:solidFill>
        </p:spPr>
        <p:txBody>
          <a:bodyPr>
            <a:normAutofit lnSpcReduction="10000"/>
          </a:bodyPr>
          <a:lstStyle/>
          <a:p>
            <a:pPr>
              <a:lnSpc>
                <a:spcPct val="90000"/>
              </a:lnSpc>
            </a:pPr>
            <a:r>
              <a:rPr lang="en-US" altLang="en-US" sz="3600" dirty="0"/>
              <a:t>“To move a mass, you need a force!”</a:t>
            </a:r>
          </a:p>
          <a:p>
            <a:pPr>
              <a:lnSpc>
                <a:spcPct val="90000"/>
              </a:lnSpc>
            </a:pPr>
            <a:r>
              <a:rPr lang="en-US" altLang="en-US" sz="3600" dirty="0"/>
              <a:t>Also known as F=ma</a:t>
            </a:r>
          </a:p>
          <a:p>
            <a:pPr>
              <a:lnSpc>
                <a:spcPct val="90000"/>
              </a:lnSpc>
            </a:pPr>
            <a:endParaRPr lang="en-US" altLang="en-US" sz="3600" dirty="0"/>
          </a:p>
          <a:p>
            <a:pPr>
              <a:lnSpc>
                <a:spcPct val="90000"/>
              </a:lnSpc>
            </a:pPr>
            <a:endParaRPr lang="en-US" altLang="en-US" sz="3600" dirty="0"/>
          </a:p>
          <a:p>
            <a:pPr>
              <a:lnSpc>
                <a:spcPct val="90000"/>
              </a:lnSpc>
            </a:pPr>
            <a:endParaRPr lang="en-US" altLang="en-US" sz="2400" dirty="0"/>
          </a:p>
        </p:txBody>
      </p:sp>
      <p:sp>
        <p:nvSpPr>
          <p:cNvPr id="2053" name="AutoShape 5"/>
          <p:cNvSpPr>
            <a:spLocks noChangeArrowheads="1"/>
          </p:cNvSpPr>
          <p:nvPr/>
        </p:nvSpPr>
        <p:spPr bwMode="auto">
          <a:xfrm>
            <a:off x="355211" y="1600200"/>
            <a:ext cx="1295400" cy="1295400"/>
          </a:xfrm>
          <a:prstGeom prst="cloudCallout">
            <a:avLst>
              <a:gd name="adj1" fmla="val 48773"/>
              <a:gd name="adj2" fmla="val 83699"/>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am so smart</a:t>
            </a:r>
            <a:r>
              <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
        <p:nvSpPr>
          <p:cNvPr id="2054" name="Text Box 6"/>
          <p:cNvSpPr txBox="1">
            <a:spLocks noChangeArrowheads="1"/>
          </p:cNvSpPr>
          <p:nvPr/>
        </p:nvSpPr>
        <p:spPr bwMode="auto">
          <a:xfrm>
            <a:off x="168812" y="6248401"/>
            <a:ext cx="12023188" cy="523220"/>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Rockwell" panose="02060603020205020403"/>
                <a:ea typeface="+mn-ea"/>
                <a:cs typeface="+mn-cs"/>
              </a:rPr>
              <a:t>The greater the mass = greater inertia = more force needed!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1500"/>
                                  </p:stCondLst>
                                  <p:childTnLst>
                                    <p:set>
                                      <p:cBhvr>
                                        <p:cTn id="6" dur="1" fill="hold">
                                          <p:stCondLst>
                                            <p:cond delay="0"/>
                                          </p:stCondLst>
                                        </p:cTn>
                                        <p:tgtEl>
                                          <p:spTgt spid="2051">
                                            <p:bg/>
                                          </p:spTgt>
                                        </p:tgtEl>
                                        <p:attrNameLst>
                                          <p:attrName>style.visibility</p:attrName>
                                        </p:attrNameLst>
                                      </p:cBhvr>
                                      <p:to>
                                        <p:strVal val="visible"/>
                                      </p:to>
                                    </p:set>
                                    <p:anim calcmode="lin" valueType="num">
                                      <p:cBhvr>
                                        <p:cTn id="7" dur="500" fill="hold"/>
                                        <p:tgtEl>
                                          <p:spTgt spid="2051">
                                            <p:bg/>
                                          </p:spTgt>
                                        </p:tgtEl>
                                        <p:attrNameLst>
                                          <p:attrName>ppt_w</p:attrName>
                                        </p:attrNameLst>
                                      </p:cBhvr>
                                      <p:tavLst>
                                        <p:tav tm="0">
                                          <p:val>
                                            <p:fltVal val="0"/>
                                          </p:val>
                                        </p:tav>
                                        <p:tav tm="100000">
                                          <p:val>
                                            <p:strVal val="#ppt_w"/>
                                          </p:val>
                                        </p:tav>
                                      </p:tavLst>
                                    </p:anim>
                                    <p:anim calcmode="lin" valueType="num">
                                      <p:cBhvr>
                                        <p:cTn id="8" dur="500" fill="hold"/>
                                        <p:tgtEl>
                                          <p:spTgt spid="2051">
                                            <p:bg/>
                                          </p:spTgt>
                                        </p:tgtEl>
                                        <p:attrNameLst>
                                          <p:attrName>ppt_h</p:attrName>
                                        </p:attrNameLst>
                                      </p:cBhvr>
                                      <p:tavLst>
                                        <p:tav tm="0">
                                          <p:val>
                                            <p:fltVal val="0"/>
                                          </p:val>
                                        </p:tav>
                                        <p:tav tm="100000">
                                          <p:val>
                                            <p:strVal val="#ppt_h"/>
                                          </p:val>
                                        </p:tav>
                                      </p:tavLst>
                                    </p:anim>
                                    <p:animEffect transition="in" filter="fade">
                                      <p:cBhvr>
                                        <p:cTn id="9" dur="500"/>
                                        <p:tgtEl>
                                          <p:spTgt spid="2051">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150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1500"/>
                                  </p:stCondLst>
                                  <p:childTnLst>
                                    <p:set>
                                      <p:cBhvr>
                                        <p:cTn id="20" dur="1" fill="hold">
                                          <p:stCondLst>
                                            <p:cond delay="0"/>
                                          </p:stCondLst>
                                        </p:cTn>
                                        <p:tgtEl>
                                          <p:spTgt spid="2051">
                                            <p:txEl>
                                              <p:pRg st="1" end="1"/>
                                            </p:txEl>
                                          </p:spTgt>
                                        </p:tgtEl>
                                        <p:attrNameLst>
                                          <p:attrName>style.visibility</p:attrName>
                                        </p:attrNameLst>
                                      </p:cBhvr>
                                      <p:to>
                                        <p:strVal val="visible"/>
                                      </p:to>
                                    </p:set>
                                    <p:anim calcmode="lin" valueType="num">
                                      <p:cBhvr>
                                        <p:cTn id="21"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051">
                                            <p:txEl>
                                              <p:pRg st="1" end="1"/>
                                            </p:txEl>
                                          </p:spTgt>
                                        </p:tgtEl>
                                      </p:cBhvr>
                                    </p:animEffect>
                                  </p:childTnLst>
                                </p:cTn>
                              </p:par>
                            </p:childTnLst>
                          </p:cTn>
                        </p:par>
                        <p:par>
                          <p:cTn id="24" fill="hold" nodeType="afterGroup">
                            <p:stCondLst>
                              <p:cond delay="2000"/>
                            </p:stCondLst>
                            <p:childTnLst>
                              <p:par>
                                <p:cTn id="25" presetID="17" presetClass="entr" presetSubtype="10" fill="hold" grpId="0" nodeType="afterEffect">
                                  <p:stCondLst>
                                    <p:cond delay="1000"/>
                                  </p:stCondLst>
                                  <p:childTnLst>
                                    <p:set>
                                      <p:cBhvr>
                                        <p:cTn id="26" dur="1" fill="hold">
                                          <p:stCondLst>
                                            <p:cond delay="0"/>
                                          </p:stCondLst>
                                        </p:cTn>
                                        <p:tgtEl>
                                          <p:spTgt spid="2054"/>
                                        </p:tgtEl>
                                        <p:attrNameLst>
                                          <p:attrName>style.visibility</p:attrName>
                                        </p:attrNameLst>
                                      </p:cBhvr>
                                      <p:to>
                                        <p:strVal val="visible"/>
                                      </p:to>
                                    </p:set>
                                    <p:anim calcmode="lin" valueType="num">
                                      <p:cBhvr>
                                        <p:cTn id="27" dur="500" fill="hold"/>
                                        <p:tgtEl>
                                          <p:spTgt spid="2054"/>
                                        </p:tgtEl>
                                        <p:attrNameLst>
                                          <p:attrName>ppt_w</p:attrName>
                                        </p:attrNameLst>
                                      </p:cBhvr>
                                      <p:tavLst>
                                        <p:tav tm="0">
                                          <p:val>
                                            <p:fltVal val="0"/>
                                          </p:val>
                                        </p:tav>
                                        <p:tav tm="100000">
                                          <p:val>
                                            <p:strVal val="#ppt_w"/>
                                          </p:val>
                                        </p:tav>
                                      </p:tavLst>
                                    </p:anim>
                                    <p:anim calcmode="lin" valueType="num">
                                      <p:cBhvr>
                                        <p:cTn id="28" dur="500" fill="hold"/>
                                        <p:tgtEl>
                                          <p:spTgt spid="2054"/>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3500"/>
                            </p:stCondLst>
                            <p:childTnLst>
                              <p:par>
                                <p:cTn id="30" presetID="17" presetClass="entr" presetSubtype="10" fill="hold" grpId="0" nodeType="after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500" fill="hold"/>
                                        <p:tgtEl>
                                          <p:spTgt spid="2053"/>
                                        </p:tgtEl>
                                        <p:attrNameLst>
                                          <p:attrName>ppt_w</p:attrName>
                                        </p:attrNameLst>
                                      </p:cBhvr>
                                      <p:tavLst>
                                        <p:tav tm="0">
                                          <p:val>
                                            <p:fltVal val="0"/>
                                          </p:val>
                                        </p:tav>
                                        <p:tav tm="100000">
                                          <p:val>
                                            <p:strVal val="#ppt_w"/>
                                          </p:val>
                                        </p:tav>
                                      </p:tavLst>
                                    </p:anim>
                                    <p:anim calcmode="lin" valueType="num">
                                      <p:cBhvr>
                                        <p:cTn id="33" dur="500" fill="hold"/>
                                        <p:tgtEl>
                                          <p:spTgt spid="2053"/>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37" presetClass="entr" presetSubtype="0" fill="hold" nodeType="afterEffect">
                                  <p:stCondLst>
                                    <p:cond delay="500"/>
                                  </p:stCondLst>
                                  <p:childTnLst>
                                    <p:set>
                                      <p:cBhvr>
                                        <p:cTn id="36" dur="1" fill="hold">
                                          <p:stCondLst>
                                            <p:cond delay="0"/>
                                          </p:stCondLst>
                                        </p:cTn>
                                        <p:tgtEl>
                                          <p:spTgt spid="2055">
                                            <p:txEl>
                                              <p:pRg st="1" end="1"/>
                                            </p:txEl>
                                          </p:spTgt>
                                        </p:tgtEl>
                                        <p:attrNameLst>
                                          <p:attrName>style.visibility</p:attrName>
                                        </p:attrNameLst>
                                      </p:cBhvr>
                                      <p:to>
                                        <p:strVal val="visible"/>
                                      </p:to>
                                    </p:set>
                                    <p:animEffect transition="in" filter="fade">
                                      <p:cBhvr>
                                        <p:cTn id="37" dur="1000"/>
                                        <p:tgtEl>
                                          <p:spTgt spid="2055">
                                            <p:txEl>
                                              <p:pRg st="1" end="1"/>
                                            </p:txEl>
                                          </p:spTgt>
                                        </p:tgtEl>
                                      </p:cBhvr>
                                    </p:animEffect>
                                    <p:anim calcmode="lin" valueType="num">
                                      <p:cBhvr>
                                        <p:cTn id="38" dur="1000" fill="hold"/>
                                        <p:tgtEl>
                                          <p:spTgt spid="2055">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055">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055">
                                            <p:txEl>
                                              <p:pRg st="1" end="1"/>
                                            </p:txEl>
                                          </p:spTgt>
                                        </p:tgtEl>
                                        <p:attrNameLst>
                                          <p:attrName>ppt_y</p:attrName>
                                        </p:attrNameLst>
                                      </p:cBhvr>
                                      <p:tavLst>
                                        <p:tav tm="0">
                                          <p:val>
                                            <p:strVal val="#ppt_y-.03"/>
                                          </p:val>
                                        </p:tav>
                                        <p:tav tm="100000">
                                          <p:val>
                                            <p:strVal val="#ppt_y"/>
                                          </p:val>
                                        </p:tav>
                                      </p:tavLst>
                                    </p:anim>
                                  </p:childTnLst>
                                </p:cTn>
                              </p:par>
                            </p:childTnLst>
                          </p:cTn>
                        </p:par>
                        <p:par>
                          <p:cTn id="41" fill="hold" nodeType="afterGroup">
                            <p:stCondLst>
                              <p:cond delay="5500"/>
                            </p:stCondLst>
                            <p:childTnLst>
                              <p:par>
                                <p:cTn id="42" presetID="37" presetClass="entr" presetSubtype="0" fill="hold" nodeType="afterEffect">
                                  <p:stCondLst>
                                    <p:cond delay="500"/>
                                  </p:stCondLst>
                                  <p:childTnLst>
                                    <p:set>
                                      <p:cBhvr>
                                        <p:cTn id="43" dur="1" fill="hold">
                                          <p:stCondLst>
                                            <p:cond delay="0"/>
                                          </p:stCondLst>
                                        </p:cTn>
                                        <p:tgtEl>
                                          <p:spTgt spid="2055">
                                            <p:txEl>
                                              <p:pRg st="3" end="3"/>
                                            </p:txEl>
                                          </p:spTgt>
                                        </p:tgtEl>
                                        <p:attrNameLst>
                                          <p:attrName>style.visibility</p:attrName>
                                        </p:attrNameLst>
                                      </p:cBhvr>
                                      <p:to>
                                        <p:strVal val="visible"/>
                                      </p:to>
                                    </p:set>
                                    <p:animEffect transition="in" filter="fade">
                                      <p:cBhvr>
                                        <p:cTn id="44" dur="1000"/>
                                        <p:tgtEl>
                                          <p:spTgt spid="2055">
                                            <p:txEl>
                                              <p:pRg st="3" end="3"/>
                                            </p:txEl>
                                          </p:spTgt>
                                        </p:tgtEl>
                                      </p:cBhvr>
                                    </p:animEffect>
                                    <p:anim calcmode="lin" valueType="num">
                                      <p:cBhvr>
                                        <p:cTn id="45" dur="1000" fill="hold"/>
                                        <p:tgtEl>
                                          <p:spTgt spid="2055">
                                            <p:txEl>
                                              <p:pRg st="3" end="3"/>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2055">
                                            <p:txEl>
                                              <p:pRg st="3" end="3"/>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05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P spid="2053" grpId="0" animBg="1"/>
      <p:bldP spid="20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22031" y="274639"/>
            <a:ext cx="11268221" cy="1168400"/>
          </a:xfrm>
          <a:solidFill>
            <a:srgbClr val="C00000"/>
          </a:solidFill>
        </p:spPr>
        <p:txBody>
          <a:bodyPr>
            <a:normAutofit fontScale="90000"/>
          </a:bodyPr>
          <a:lstStyle/>
          <a:p>
            <a:r>
              <a:rPr lang="en-US" altLang="en-US" sz="4000">
                <a:solidFill>
                  <a:schemeClr val="bg1"/>
                </a:solidFill>
              </a:rPr>
              <a:t>What do you think happens to our acceleration w/ different masses?</a:t>
            </a:r>
            <a:endParaRPr lang="en-US" altLang="en-US" sz="4000" dirty="0">
              <a:solidFill>
                <a:schemeClr val="bg1"/>
              </a:solidFill>
            </a:endParaRPr>
          </a:p>
        </p:txBody>
      </p:sp>
      <p:sp>
        <p:nvSpPr>
          <p:cNvPr id="44035" name="Freeform 3"/>
          <p:cNvSpPr>
            <a:spLocks/>
          </p:cNvSpPr>
          <p:nvPr/>
        </p:nvSpPr>
        <p:spPr bwMode="auto">
          <a:xfrm>
            <a:off x="2208213" y="3856039"/>
            <a:ext cx="7670800" cy="2414587"/>
          </a:xfrm>
          <a:custGeom>
            <a:avLst/>
            <a:gdLst>
              <a:gd name="T0" fmla="*/ 0 w 4832"/>
              <a:gd name="T1" fmla="*/ 1735 h 1735"/>
              <a:gd name="T2" fmla="*/ 2054 w 4832"/>
              <a:gd name="T3" fmla="*/ 1507 h 1735"/>
              <a:gd name="T4" fmla="*/ 3704 w 4832"/>
              <a:gd name="T5" fmla="*/ 938 h 1735"/>
              <a:gd name="T6" fmla="*/ 4832 w 4832"/>
              <a:gd name="T7" fmla="*/ 0 h 1735"/>
            </a:gdLst>
            <a:ahLst/>
            <a:cxnLst>
              <a:cxn ang="0">
                <a:pos x="T0" y="T1"/>
              </a:cxn>
              <a:cxn ang="0">
                <a:pos x="T2" y="T3"/>
              </a:cxn>
              <a:cxn ang="0">
                <a:pos x="T4" y="T5"/>
              </a:cxn>
              <a:cxn ang="0">
                <a:pos x="T6" y="T7"/>
              </a:cxn>
            </a:cxnLst>
            <a:rect l="0" t="0" r="r" b="b"/>
            <a:pathLst>
              <a:path w="4832" h="1735">
                <a:moveTo>
                  <a:pt x="0" y="1735"/>
                </a:moveTo>
                <a:cubicBezTo>
                  <a:pt x="342" y="1697"/>
                  <a:pt x="1437" y="1640"/>
                  <a:pt x="2054" y="1507"/>
                </a:cubicBezTo>
                <a:cubicBezTo>
                  <a:pt x="2671" y="1374"/>
                  <a:pt x="3241" y="1189"/>
                  <a:pt x="3704" y="938"/>
                </a:cubicBezTo>
                <a:cubicBezTo>
                  <a:pt x="4167" y="687"/>
                  <a:pt x="4597" y="195"/>
                  <a:pt x="4832" y="0"/>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4036" name="Freeform 4"/>
          <p:cNvSpPr>
            <a:spLocks/>
          </p:cNvSpPr>
          <p:nvPr/>
        </p:nvSpPr>
        <p:spPr bwMode="auto">
          <a:xfrm>
            <a:off x="2212976" y="2014538"/>
            <a:ext cx="7377113" cy="4216400"/>
          </a:xfrm>
          <a:custGeom>
            <a:avLst/>
            <a:gdLst>
              <a:gd name="T0" fmla="*/ 0 w 4647"/>
              <a:gd name="T1" fmla="*/ 3030 h 3030"/>
              <a:gd name="T2" fmla="*/ 1728 w 4647"/>
              <a:gd name="T3" fmla="*/ 2548 h 3030"/>
              <a:gd name="T4" fmla="*/ 3480 w 4647"/>
              <a:gd name="T5" fmla="*/ 1736 h 3030"/>
              <a:gd name="T6" fmla="*/ 4647 w 4647"/>
              <a:gd name="T7" fmla="*/ 0 h 3030"/>
            </a:gdLst>
            <a:ahLst/>
            <a:cxnLst>
              <a:cxn ang="0">
                <a:pos x="T0" y="T1"/>
              </a:cxn>
              <a:cxn ang="0">
                <a:pos x="T2" y="T3"/>
              </a:cxn>
              <a:cxn ang="0">
                <a:pos x="T4" y="T5"/>
              </a:cxn>
              <a:cxn ang="0">
                <a:pos x="T6" y="T7"/>
              </a:cxn>
            </a:cxnLst>
            <a:rect l="0" t="0" r="r" b="b"/>
            <a:pathLst>
              <a:path w="4647" h="3030">
                <a:moveTo>
                  <a:pt x="0" y="3030"/>
                </a:moveTo>
                <a:cubicBezTo>
                  <a:pt x="288" y="2950"/>
                  <a:pt x="1148" y="2764"/>
                  <a:pt x="1728" y="2548"/>
                </a:cubicBezTo>
                <a:cubicBezTo>
                  <a:pt x="2308" y="2332"/>
                  <a:pt x="2994" y="2161"/>
                  <a:pt x="3480" y="1736"/>
                </a:cubicBezTo>
                <a:cubicBezTo>
                  <a:pt x="3966" y="1311"/>
                  <a:pt x="4404" y="362"/>
                  <a:pt x="4647" y="0"/>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4037" name="Freeform 5"/>
          <p:cNvSpPr>
            <a:spLocks/>
          </p:cNvSpPr>
          <p:nvPr/>
        </p:nvSpPr>
        <p:spPr bwMode="auto">
          <a:xfrm>
            <a:off x="2225676" y="1714501"/>
            <a:ext cx="5699125" cy="4513263"/>
          </a:xfrm>
          <a:custGeom>
            <a:avLst/>
            <a:gdLst>
              <a:gd name="T0" fmla="*/ 0 w 3590"/>
              <a:gd name="T1" fmla="*/ 3243 h 3243"/>
              <a:gd name="T2" fmla="*/ 1515 w 3590"/>
              <a:gd name="T3" fmla="*/ 2619 h 3243"/>
              <a:gd name="T4" fmla="*/ 2880 w 3590"/>
              <a:gd name="T5" fmla="*/ 1546 h 3243"/>
              <a:gd name="T6" fmla="*/ 3590 w 3590"/>
              <a:gd name="T7" fmla="*/ 0 h 3243"/>
            </a:gdLst>
            <a:ahLst/>
            <a:cxnLst>
              <a:cxn ang="0">
                <a:pos x="T0" y="T1"/>
              </a:cxn>
              <a:cxn ang="0">
                <a:pos x="T2" y="T3"/>
              </a:cxn>
              <a:cxn ang="0">
                <a:pos x="T4" y="T5"/>
              </a:cxn>
              <a:cxn ang="0">
                <a:pos x="T6" y="T7"/>
              </a:cxn>
            </a:cxnLst>
            <a:rect l="0" t="0" r="r" b="b"/>
            <a:pathLst>
              <a:path w="3590" h="3243">
                <a:moveTo>
                  <a:pt x="0" y="3243"/>
                </a:moveTo>
                <a:cubicBezTo>
                  <a:pt x="252" y="3139"/>
                  <a:pt x="1035" y="2902"/>
                  <a:pt x="1515" y="2619"/>
                </a:cubicBezTo>
                <a:cubicBezTo>
                  <a:pt x="1995" y="2336"/>
                  <a:pt x="2534" y="1983"/>
                  <a:pt x="2880" y="1546"/>
                </a:cubicBezTo>
                <a:cubicBezTo>
                  <a:pt x="3226" y="1109"/>
                  <a:pt x="3442" y="322"/>
                  <a:pt x="3590" y="0"/>
                </a:cubicBezTo>
              </a:path>
            </a:pathLst>
          </a:custGeom>
          <a:noFill/>
          <a:ln w="539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4038" name="Rectangle 6"/>
          <p:cNvSpPr>
            <a:spLocks noChangeArrowheads="1"/>
          </p:cNvSpPr>
          <p:nvPr/>
        </p:nvSpPr>
        <p:spPr bwMode="auto">
          <a:xfrm rot="16200000">
            <a:off x="1055688" y="3717926"/>
            <a:ext cx="1584325" cy="4318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Rockwell" panose="02060603020205020403"/>
                <a:ea typeface="+mn-ea"/>
                <a:cs typeface="+mn-cs"/>
              </a:rPr>
              <a:t>Distance</a:t>
            </a:r>
          </a:p>
        </p:txBody>
      </p:sp>
      <p:sp>
        <p:nvSpPr>
          <p:cNvPr id="44039" name="Rectangle 7"/>
          <p:cNvSpPr>
            <a:spLocks noChangeArrowheads="1"/>
          </p:cNvSpPr>
          <p:nvPr/>
        </p:nvSpPr>
        <p:spPr bwMode="auto">
          <a:xfrm>
            <a:off x="5303839" y="6426200"/>
            <a:ext cx="1584325" cy="431800"/>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Rockwell" panose="02060603020205020403"/>
                <a:ea typeface="+mn-ea"/>
                <a:cs typeface="+mn-cs"/>
              </a:rPr>
              <a:t>Time</a:t>
            </a:r>
          </a:p>
        </p:txBody>
      </p:sp>
      <p:sp>
        <p:nvSpPr>
          <p:cNvPr id="44040" name="AutoShape 8"/>
          <p:cNvSpPr>
            <a:spLocks/>
          </p:cNvSpPr>
          <p:nvPr/>
        </p:nvSpPr>
        <p:spPr bwMode="auto">
          <a:xfrm>
            <a:off x="3810000" y="2924176"/>
            <a:ext cx="1676400" cy="885825"/>
          </a:xfrm>
          <a:prstGeom prst="borderCallout2">
            <a:avLst>
              <a:gd name="adj1" fmla="val 12903"/>
              <a:gd name="adj2" fmla="val 104546"/>
              <a:gd name="adj3" fmla="val 12903"/>
              <a:gd name="adj4" fmla="val 134944"/>
              <a:gd name="adj5" fmla="val 122042"/>
              <a:gd name="adj6" fmla="val 166477"/>
            </a:avLst>
          </a:prstGeom>
          <a:solidFill>
            <a:srgbClr val="666699"/>
          </a:solidFill>
          <a:ln w="50800" algn="ctr">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Rockwell" panose="02060603020205020403"/>
                <a:ea typeface="+mn-ea"/>
                <a:cs typeface="+mn-cs"/>
              </a:rPr>
              <a:t>Less Mass = less force needed</a:t>
            </a:r>
          </a:p>
        </p:txBody>
      </p:sp>
      <p:sp>
        <p:nvSpPr>
          <p:cNvPr id="44041" name="AutoShape 9"/>
          <p:cNvSpPr>
            <a:spLocks/>
          </p:cNvSpPr>
          <p:nvPr/>
        </p:nvSpPr>
        <p:spPr bwMode="auto">
          <a:xfrm>
            <a:off x="8001000" y="5334000"/>
            <a:ext cx="1841500" cy="914400"/>
          </a:xfrm>
          <a:prstGeom prst="borderCallout2">
            <a:avLst>
              <a:gd name="adj1" fmla="val 12500"/>
              <a:gd name="adj2" fmla="val -4139"/>
              <a:gd name="adj3" fmla="val 12500"/>
              <a:gd name="adj4" fmla="val -16639"/>
              <a:gd name="adj5" fmla="val 12500"/>
              <a:gd name="adj6" fmla="val -33019"/>
            </a:avLst>
          </a:prstGeom>
          <a:solidFill>
            <a:srgbClr val="666699"/>
          </a:solidFill>
          <a:ln w="50800" algn="ctr">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Rockwell" panose="02060603020205020403"/>
                <a:ea typeface="+mn-ea"/>
                <a:cs typeface="+mn-cs"/>
              </a:rPr>
              <a:t>More Mass = more force needed</a:t>
            </a:r>
          </a:p>
        </p:txBody>
      </p:sp>
      <p:sp>
        <p:nvSpPr>
          <p:cNvPr id="44042" name="Oval 10"/>
          <p:cNvSpPr>
            <a:spLocks noChangeArrowheads="1"/>
          </p:cNvSpPr>
          <p:nvPr/>
        </p:nvSpPr>
        <p:spPr bwMode="auto">
          <a:xfrm>
            <a:off x="7153275" y="1982789"/>
            <a:ext cx="495300" cy="522287"/>
          </a:xfrm>
          <a:prstGeom prst="ellipse">
            <a:avLst/>
          </a:prstGeom>
          <a:gradFill rotWithShape="1">
            <a:gsLst>
              <a:gs pos="0">
                <a:srgbClr val="FF0000"/>
              </a:gs>
              <a:gs pos="100000">
                <a:srgbClr val="FF0000">
                  <a:gamma/>
                  <a:shade val="46275"/>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Rockwell" panose="02060603020205020403"/>
                <a:ea typeface="+mn-ea"/>
                <a:cs typeface="+mn-cs"/>
              </a:rPr>
              <a:t>½ kg</a:t>
            </a:r>
          </a:p>
        </p:txBody>
      </p:sp>
      <p:sp>
        <p:nvSpPr>
          <p:cNvPr id="44043" name="Oval 11"/>
          <p:cNvSpPr>
            <a:spLocks noChangeArrowheads="1"/>
          </p:cNvSpPr>
          <p:nvPr/>
        </p:nvSpPr>
        <p:spPr bwMode="auto">
          <a:xfrm>
            <a:off x="8431213" y="2216151"/>
            <a:ext cx="696912" cy="696913"/>
          </a:xfrm>
          <a:prstGeom prst="ellipse">
            <a:avLst/>
          </a:prstGeom>
          <a:gradFill rotWithShape="1">
            <a:gsLst>
              <a:gs pos="0">
                <a:srgbClr val="FF0000"/>
              </a:gs>
              <a:gs pos="100000">
                <a:srgbClr val="FF0000">
                  <a:gamma/>
                  <a:shade val="46275"/>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Rockwell" panose="02060603020205020403"/>
                <a:ea typeface="+mn-ea"/>
                <a:cs typeface="+mn-cs"/>
              </a:rPr>
              <a:t>1kg</a:t>
            </a:r>
          </a:p>
        </p:txBody>
      </p:sp>
      <p:sp>
        <p:nvSpPr>
          <p:cNvPr id="44044" name="Oval 12"/>
          <p:cNvSpPr>
            <a:spLocks noChangeArrowheads="1"/>
          </p:cNvSpPr>
          <p:nvPr/>
        </p:nvSpPr>
        <p:spPr bwMode="auto">
          <a:xfrm>
            <a:off x="8961439" y="3184525"/>
            <a:ext cx="884237" cy="884238"/>
          </a:xfrm>
          <a:prstGeom prst="ellipse">
            <a:avLst/>
          </a:prstGeom>
          <a:gradFill rotWithShape="1">
            <a:gsLst>
              <a:gs pos="0">
                <a:srgbClr val="FF0000"/>
              </a:gs>
              <a:gs pos="100000">
                <a:srgbClr val="FF0000">
                  <a:gamma/>
                  <a:shade val="46275"/>
                  <a:invGamma/>
                </a:srgbClr>
              </a:gs>
            </a:gsLst>
            <a:path path="shape">
              <a:fillToRect l="50000" t="50000" r="50000" b="50000"/>
            </a:path>
          </a:gra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Rockwell" panose="02060603020205020403"/>
                <a:ea typeface="+mn-ea"/>
                <a:cs typeface="+mn-cs"/>
              </a:rPr>
              <a:t>2kg</a:t>
            </a:r>
          </a:p>
        </p:txBody>
      </p:sp>
      <p:sp>
        <p:nvSpPr>
          <p:cNvPr id="44045" name="Rectangle 13"/>
          <p:cNvSpPr>
            <a:spLocks noChangeArrowheads="1"/>
          </p:cNvSpPr>
          <p:nvPr/>
        </p:nvSpPr>
        <p:spPr bwMode="auto">
          <a:xfrm>
            <a:off x="2208213" y="1628776"/>
            <a:ext cx="7848600" cy="4672013"/>
          </a:xfrm>
          <a:prstGeom prst="rect">
            <a:avLst/>
          </a:prstGeom>
          <a:noFill/>
          <a:ln w="571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panose="02060603020205020403"/>
              <a:ea typeface="+mn-ea"/>
              <a:cs typeface="+mn-cs"/>
            </a:endParaRPr>
          </a:p>
        </p:txBody>
      </p:sp>
      <p:sp>
        <p:nvSpPr>
          <p:cNvPr id="44046" name="Rectangle 14"/>
          <p:cNvSpPr>
            <a:spLocks noChangeArrowheads="1"/>
          </p:cNvSpPr>
          <p:nvPr/>
        </p:nvSpPr>
        <p:spPr bwMode="auto">
          <a:xfrm>
            <a:off x="2286000" y="1765300"/>
            <a:ext cx="3511550" cy="1130300"/>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Rockwell" panose="02060603020205020403"/>
                <a:ea typeface="+mn-ea"/>
                <a:cs typeface="+mn-cs"/>
              </a:rPr>
              <a:t>With less mass, it doesn’t take as much effort to get it moving; therefore, I can move it farther in less time (faster).</a:t>
            </a:r>
          </a:p>
        </p:txBody>
      </p:sp>
      <p:sp>
        <p:nvSpPr>
          <p:cNvPr id="44047" name="Rectangle 15"/>
          <p:cNvSpPr>
            <a:spLocks noChangeArrowheads="1"/>
          </p:cNvSpPr>
          <p:nvPr/>
        </p:nvSpPr>
        <p:spPr bwMode="auto">
          <a:xfrm>
            <a:off x="2971801" y="4495801"/>
            <a:ext cx="3514725" cy="119221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Rockwell" panose="02060603020205020403"/>
                <a:ea typeface="+mn-ea"/>
                <a:cs typeface="+mn-cs"/>
              </a:rPr>
              <a:t>With more mass, it takes more effort to get it moving; therefore, it takes me more time to move it farther (slower).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left)">
                                      <p:cBhvr>
                                        <p:cTn id="7" dur="500"/>
                                        <p:tgtEl>
                                          <p:spTgt spid="4403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40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4037"/>
                                        </p:tgtEl>
                                        <p:attrNameLst>
                                          <p:attrName>style.visibility</p:attrName>
                                        </p:attrNameLst>
                                      </p:cBhvr>
                                      <p:to>
                                        <p:strVal val="visible"/>
                                      </p:to>
                                    </p:set>
                                    <p:animEffect transition="in" filter="wipe(left)">
                                      <p:cBhvr>
                                        <p:cTn id="15" dur="500"/>
                                        <p:tgtEl>
                                          <p:spTgt spid="44037"/>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40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40"/>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404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4035"/>
                                        </p:tgtEl>
                                        <p:attrNameLst>
                                          <p:attrName>style.visibility</p:attrName>
                                        </p:attrNameLst>
                                      </p:cBhvr>
                                      <p:to>
                                        <p:strVal val="visible"/>
                                      </p:to>
                                    </p:set>
                                    <p:animEffect transition="in" filter="wipe(down)">
                                      <p:cBhvr>
                                        <p:cTn id="28" dur="500"/>
                                        <p:tgtEl>
                                          <p:spTgt spid="44035"/>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404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041"/>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4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P spid="44037" grpId="0" animBg="1"/>
      <p:bldP spid="44040" grpId="0" animBg="1"/>
      <p:bldP spid="44041" grpId="0" animBg="1"/>
      <p:bldP spid="44042" grpId="0" animBg="1"/>
      <p:bldP spid="44043" grpId="0" animBg="1"/>
      <p:bldP spid="44044" grpId="0" animBg="1"/>
      <p:bldP spid="44046" grpId="0" animBg="1"/>
      <p:bldP spid="440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9|2"/>
</p:tagLst>
</file>

<file path=ppt/tags/tag2.xml><?xml version="1.0" encoding="utf-8"?>
<p:tagLst xmlns:a="http://schemas.openxmlformats.org/drawingml/2006/main" xmlns:r="http://schemas.openxmlformats.org/officeDocument/2006/relationships" xmlns:p="http://schemas.openxmlformats.org/presentationml/2006/main">
  <p:tag name="TIMING" val="|2|3.2|2.1"/>
</p:tagLst>
</file>

<file path=ppt/tags/tag3.xml><?xml version="1.0" encoding="utf-8"?>
<p:tagLst xmlns:a="http://schemas.openxmlformats.org/drawingml/2006/main" xmlns:r="http://schemas.openxmlformats.org/officeDocument/2006/relationships" xmlns:p="http://schemas.openxmlformats.org/presentationml/2006/main">
  <p:tag name="TIMING" val="|1.1|3|3.9|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Widescreen</PresentationFormat>
  <Paragraphs>83</Paragraphs>
  <Slides>13</Slides>
  <Notes>4</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 Black</vt:lpstr>
      <vt:lpstr>Bookman Old Style</vt:lpstr>
      <vt:lpstr>Calibri</vt:lpstr>
      <vt:lpstr>Calibri Light</vt:lpstr>
      <vt:lpstr>Rockwell</vt:lpstr>
      <vt:lpstr>Rockwell Extra Bold</vt:lpstr>
      <vt:lpstr>Tahoma</vt:lpstr>
      <vt:lpstr>Office Theme</vt:lpstr>
      <vt:lpstr>Damask</vt:lpstr>
      <vt:lpstr>1-2 and 3 Newtons Laws of Motion</vt:lpstr>
      <vt:lpstr>Learning Objectives</vt:lpstr>
      <vt:lpstr>Background</vt:lpstr>
      <vt:lpstr>Newton’s 3 Laws of Motion</vt:lpstr>
      <vt:lpstr>Newton’s First Law (law of inertia)</vt:lpstr>
      <vt:lpstr>Newton’s First Law of Motion:</vt:lpstr>
      <vt:lpstr>Newton’s Second Law (F = ma)</vt:lpstr>
      <vt:lpstr>Newton’s Second Law of Motion says:</vt:lpstr>
      <vt:lpstr>What do you think happens to our acceleration w/ different masses?</vt:lpstr>
      <vt:lpstr>What do you think happens to our acceleration w/ different masses if we pushed with the same amount of force?</vt:lpstr>
      <vt:lpstr>Newton’s Third Law (Action-Reaction)</vt:lpstr>
      <vt:lpstr> Newton’s Third Law of Motion </vt:lpstr>
      <vt:lpstr>Vocabulary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and 3 Newtons Laws of Motion</dc:title>
  <dc:creator>Daniel Crispin</dc:creator>
  <cp:lastModifiedBy>Daniel Crispin</cp:lastModifiedBy>
  <cp:revision>1</cp:revision>
  <dcterms:created xsi:type="dcterms:W3CDTF">2023-05-31T12:16:35Z</dcterms:created>
  <dcterms:modified xsi:type="dcterms:W3CDTF">2023-05-31T12:17:05Z</dcterms:modified>
</cp:coreProperties>
</file>