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76" r:id="rId4"/>
    <p:sldId id="258" r:id="rId5"/>
    <p:sldId id="259" r:id="rId6"/>
    <p:sldId id="260" r:id="rId7"/>
    <p:sldId id="261" r:id="rId8"/>
    <p:sldId id="262" r:id="rId9"/>
    <p:sldId id="269" r:id="rId10"/>
    <p:sldId id="264" r:id="rId11"/>
    <p:sldId id="265" r:id="rId12"/>
    <p:sldId id="266" r:id="rId13"/>
    <p:sldId id="267"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8194A-145C-4388-BEF0-0478DDCB9DF3}" v="229" dt="2023-06-20T00:48:21.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FC1ED-8777-4678-B5C3-1F5D24678ED5}" type="datetimeFigureOut">
              <a:rPr lang="en-AU" smtClean="0"/>
              <a:t>20/06/2023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6E976-09E2-4756-BBCA-759F9D0F6251}" type="slidenum">
              <a:rPr lang="en-AU" smtClean="0"/>
              <a:t>‹#›</a:t>
            </a:fld>
            <a:endParaRPr lang="en-AU"/>
          </a:p>
        </p:txBody>
      </p:sp>
    </p:spTree>
    <p:extLst>
      <p:ext uri="{BB962C8B-B14F-4D97-AF65-F5344CB8AC3E}">
        <p14:creationId xmlns:p14="http://schemas.microsoft.com/office/powerpoint/2010/main" val="376457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560AA6-627A-A716-C881-5FA3BF459A36}"/>
              </a:ext>
            </a:extLst>
          </p:cNvPr>
          <p:cNvSpPr>
            <a:spLocks noGrp="1" noChangeArrowheads="1"/>
          </p:cNvSpPr>
          <p:nvPr>
            <p:ph type="sldNum" sz="quarter" idx="5"/>
          </p:nvPr>
        </p:nvSpPr>
        <p:spPr>
          <a:ln/>
        </p:spPr>
        <p:txBody>
          <a:bodyPr/>
          <a:lstStyle/>
          <a:p>
            <a:fld id="{12D24707-7000-46E8-B5F4-EF004A4A27D2}" type="slidenum">
              <a:rPr lang="en-US" altLang="en-US"/>
              <a:pPr/>
              <a:t>20</a:t>
            </a:fld>
            <a:endParaRPr lang="en-US" altLang="en-US"/>
          </a:p>
        </p:txBody>
      </p:sp>
      <p:sp>
        <p:nvSpPr>
          <p:cNvPr id="88066" name="Rectangle 2">
            <a:extLst>
              <a:ext uri="{FF2B5EF4-FFF2-40B4-BE49-F238E27FC236}">
                <a16:creationId xmlns:a16="http://schemas.microsoft.com/office/drawing/2014/main" id="{2C5DA6D2-D4FA-5F5B-4A97-65DE98D40922}"/>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5CA4AB56-DDEC-C121-8FD9-4CAEF07F8174}"/>
              </a:ext>
            </a:extLst>
          </p:cNvPr>
          <p:cNvSpPr>
            <a:spLocks noGrp="1" noChangeArrowheads="1"/>
          </p:cNvSpPr>
          <p:nvPr>
            <p:ph type="body" idx="1"/>
          </p:nvPr>
        </p:nvSpPr>
        <p:spPr>
          <a:noFill/>
          <a:ln/>
        </p:spPr>
        <p:txBody>
          <a:bodyPr/>
          <a:lstStyle/>
          <a:p>
            <a:r>
              <a:rPr lang="en-US" altLang="en-US"/>
              <a:t>Each isotope has a different number of neutrons.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B01267C-0817-147E-0A6F-A0EDED9BF1EB}"/>
              </a:ext>
            </a:extLst>
          </p:cNvPr>
          <p:cNvSpPr>
            <a:spLocks noGrp="1" noChangeArrowheads="1"/>
          </p:cNvSpPr>
          <p:nvPr>
            <p:ph type="sldNum" sz="quarter" idx="5"/>
          </p:nvPr>
        </p:nvSpPr>
        <p:spPr>
          <a:ln/>
        </p:spPr>
        <p:txBody>
          <a:bodyPr/>
          <a:lstStyle/>
          <a:p>
            <a:fld id="{07A8B65D-DBAB-43A5-A3FF-8251AE4FFFB2}" type="slidenum">
              <a:rPr lang="en-US" altLang="en-US"/>
              <a:pPr/>
              <a:t>29</a:t>
            </a:fld>
            <a:endParaRPr lang="en-US" altLang="en-US"/>
          </a:p>
        </p:txBody>
      </p:sp>
      <p:sp>
        <p:nvSpPr>
          <p:cNvPr id="108546" name="Rectangle 2">
            <a:extLst>
              <a:ext uri="{FF2B5EF4-FFF2-40B4-BE49-F238E27FC236}">
                <a16:creationId xmlns:a16="http://schemas.microsoft.com/office/drawing/2014/main" id="{C8C7EC80-2DC1-13E3-312A-F595CEF84CAB}"/>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FCF03078-1453-AE9A-65F7-B1FDA0B17A51}"/>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EB2B0F-739F-8F72-2ED0-CABF2C87ABF6}"/>
              </a:ext>
            </a:extLst>
          </p:cNvPr>
          <p:cNvSpPr>
            <a:spLocks noGrp="1" noChangeArrowheads="1"/>
          </p:cNvSpPr>
          <p:nvPr>
            <p:ph type="sldNum" sz="quarter" idx="5"/>
          </p:nvPr>
        </p:nvSpPr>
        <p:spPr>
          <a:ln/>
        </p:spPr>
        <p:txBody>
          <a:bodyPr/>
          <a:lstStyle/>
          <a:p>
            <a:fld id="{3EF0B829-F7F2-47C6-B534-C3DEDA7EA3C8}" type="slidenum">
              <a:rPr lang="en-US" altLang="en-US"/>
              <a:pPr/>
              <a:t>30</a:t>
            </a:fld>
            <a:endParaRPr lang="en-US" altLang="en-US"/>
          </a:p>
        </p:txBody>
      </p:sp>
      <p:sp>
        <p:nvSpPr>
          <p:cNvPr id="112642" name="Rectangle 2">
            <a:extLst>
              <a:ext uri="{FF2B5EF4-FFF2-40B4-BE49-F238E27FC236}">
                <a16:creationId xmlns:a16="http://schemas.microsoft.com/office/drawing/2014/main" id="{9B7882EA-FB32-3CC3-A6FF-14919B14F64A}"/>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EE076F5B-01FE-F484-651A-0B97C30E41F3}"/>
              </a:ext>
            </a:extLst>
          </p:cNvPr>
          <p:cNvSpPr>
            <a:spLocks noGrp="1" noChangeArrowheads="1"/>
          </p:cNvSpPr>
          <p:nvPr>
            <p:ph type="body" idx="1"/>
          </p:nvPr>
        </p:nvSpPr>
        <p:spPr/>
        <p:txBody>
          <a:bodyPr/>
          <a:lstStyle/>
          <a:p>
            <a:r>
              <a:rPr lang="en-US" altLang="en-US"/>
              <a:t>Gives a ratio of the masses to each other that can be multiplied by the amu’s to get the atomic mass.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58C18D-47B8-29D1-36EE-BBE3183D62D8}"/>
              </a:ext>
            </a:extLst>
          </p:cNvPr>
          <p:cNvSpPr>
            <a:spLocks noGrp="1" noChangeArrowheads="1"/>
          </p:cNvSpPr>
          <p:nvPr>
            <p:ph type="sldNum" sz="quarter" idx="5"/>
          </p:nvPr>
        </p:nvSpPr>
        <p:spPr>
          <a:ln/>
        </p:spPr>
        <p:txBody>
          <a:bodyPr/>
          <a:lstStyle/>
          <a:p>
            <a:fld id="{E723BAB1-5C09-4351-BF38-9B679491EAA2}" type="slidenum">
              <a:rPr lang="en-US" altLang="en-US"/>
              <a:pPr/>
              <a:t>31</a:t>
            </a:fld>
            <a:endParaRPr lang="en-US" altLang="en-US"/>
          </a:p>
        </p:txBody>
      </p:sp>
      <p:sp>
        <p:nvSpPr>
          <p:cNvPr id="114690" name="Rectangle 2">
            <a:extLst>
              <a:ext uri="{FF2B5EF4-FFF2-40B4-BE49-F238E27FC236}">
                <a16:creationId xmlns:a16="http://schemas.microsoft.com/office/drawing/2014/main" id="{030D036F-0741-99DE-B85C-3316709360EC}"/>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CF07A876-D10C-B47A-CA99-775DF6B6C2CB}"/>
              </a:ext>
            </a:extLst>
          </p:cNvPr>
          <p:cNvSpPr>
            <a:spLocks noGrp="1" noChangeArrowheads="1"/>
          </p:cNvSpPr>
          <p:nvPr>
            <p:ph type="body" idx="1"/>
          </p:nvPr>
        </p:nvSpPr>
        <p:spPr>
          <a:xfrm>
            <a:off x="914400" y="4343400"/>
            <a:ext cx="5029200" cy="4114800"/>
          </a:xfrm>
        </p:spPr>
        <p:txBody>
          <a:bodyPr/>
          <a:lstStyle/>
          <a:p>
            <a:r>
              <a:rPr lang="en-US" altLang="en-US"/>
              <a:t>A gaseous sample is ionized by bombarding it with electrons in the lower part of the apparatus (not shown), producing positive ions.  </a:t>
            </a:r>
          </a:p>
          <a:p>
            <a:r>
              <a:rPr lang="en-US" altLang="en-US"/>
              <a:t>The ions pass through an electric field in which they are brought to a particular velocity.  The ions then pass through a narrow slit</a:t>
            </a:r>
          </a:p>
          <a:p>
            <a:r>
              <a:rPr lang="en-US" altLang="en-US"/>
              <a:t>into a curved chamber.  A magnetic field is applied perpendicular to the beam of ions.  All the ions with the same mass-to-charge ratio</a:t>
            </a:r>
          </a:p>
          <a:p>
            <a:r>
              <a:rPr lang="en-US" altLang="en-US"/>
              <a:t>are deflected into the same circular path.  (In most cases, the ionic charge is 1+ and the mass-to-charge ratio is the same as the mass.)</a:t>
            </a:r>
          </a:p>
          <a:p>
            <a:r>
              <a:rPr lang="en-US" altLang="en-US"/>
              <a:t>Modern spectrophotometers use electronic detection devices (TOF = </a:t>
            </a:r>
            <a:r>
              <a:rPr lang="en-US" altLang="en-US" i="1"/>
              <a:t>time of flight detectors</a:t>
            </a:r>
            <a:r>
              <a:rPr lang="en-US" altLang="en-US"/>
              <a:t>) rather than photographic plates or film to</a:t>
            </a:r>
          </a:p>
          <a:p>
            <a:r>
              <a:rPr lang="en-US" altLang="en-US"/>
              <a:t>establish mass-to-charge ratios and relative number of 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3989E2-D190-2042-0328-287F1AC53893}"/>
              </a:ext>
            </a:extLst>
          </p:cNvPr>
          <p:cNvSpPr>
            <a:spLocks noGrp="1" noChangeArrowheads="1"/>
          </p:cNvSpPr>
          <p:nvPr>
            <p:ph type="sldNum" sz="quarter" idx="5"/>
          </p:nvPr>
        </p:nvSpPr>
        <p:spPr>
          <a:ln/>
        </p:spPr>
        <p:txBody>
          <a:bodyPr/>
          <a:lstStyle/>
          <a:p>
            <a:fld id="{E2462CAF-FAA7-4567-B5FE-B11FE3457B4E}" type="slidenum">
              <a:rPr lang="en-US" altLang="en-US"/>
              <a:pPr/>
              <a:t>32</a:t>
            </a:fld>
            <a:endParaRPr lang="en-US" altLang="en-US"/>
          </a:p>
        </p:txBody>
      </p:sp>
      <p:sp>
        <p:nvSpPr>
          <p:cNvPr id="116738" name="Rectangle 2">
            <a:extLst>
              <a:ext uri="{FF2B5EF4-FFF2-40B4-BE49-F238E27FC236}">
                <a16:creationId xmlns:a16="http://schemas.microsoft.com/office/drawing/2014/main" id="{06A875E2-84FA-AFF9-37FF-D443E115706F}"/>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42220CC1-98EE-162B-B101-6E7516EACFFE}"/>
              </a:ext>
            </a:extLst>
          </p:cNvPr>
          <p:cNvSpPr>
            <a:spLocks noGrp="1" noChangeArrowheads="1"/>
          </p:cNvSpPr>
          <p:nvPr>
            <p:ph type="body" idx="1"/>
          </p:nvPr>
        </p:nvSpPr>
        <p:spPr>
          <a:xfrm>
            <a:off x="914400" y="4343400"/>
            <a:ext cx="5029200" cy="4114800"/>
          </a:xfrm>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93CB5F-5BF1-7B6A-05F9-D027A9ECDF85}"/>
              </a:ext>
            </a:extLst>
          </p:cNvPr>
          <p:cNvSpPr>
            <a:spLocks noGrp="1" noChangeArrowheads="1"/>
          </p:cNvSpPr>
          <p:nvPr>
            <p:ph type="sldNum" sz="quarter" idx="5"/>
          </p:nvPr>
        </p:nvSpPr>
        <p:spPr>
          <a:ln/>
        </p:spPr>
        <p:txBody>
          <a:bodyPr/>
          <a:lstStyle/>
          <a:p>
            <a:fld id="{32AB9E6E-3CAC-4591-95BA-993FF597A547}" type="slidenum">
              <a:rPr lang="en-US" altLang="en-US"/>
              <a:pPr/>
              <a:t>33</a:t>
            </a:fld>
            <a:endParaRPr lang="en-US" altLang="en-US"/>
          </a:p>
        </p:txBody>
      </p:sp>
      <p:sp>
        <p:nvSpPr>
          <p:cNvPr id="118786" name="Rectangle 2">
            <a:extLst>
              <a:ext uri="{FF2B5EF4-FFF2-40B4-BE49-F238E27FC236}">
                <a16:creationId xmlns:a16="http://schemas.microsoft.com/office/drawing/2014/main" id="{E9F83D58-E03B-753E-B636-D2F9E538FA57}"/>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997DF420-3756-C6FD-FAC5-2BA9F2596F87}"/>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098352E-DE27-04DF-B73A-2BF652DA93A8}"/>
              </a:ext>
            </a:extLst>
          </p:cNvPr>
          <p:cNvSpPr>
            <a:spLocks noGrp="1" noChangeArrowheads="1"/>
          </p:cNvSpPr>
          <p:nvPr>
            <p:ph type="sldNum" sz="quarter" idx="5"/>
          </p:nvPr>
        </p:nvSpPr>
        <p:spPr>
          <a:ln/>
        </p:spPr>
        <p:txBody>
          <a:bodyPr/>
          <a:lstStyle/>
          <a:p>
            <a:fld id="{A968DEEB-6FC5-4348-BE42-2332D54D9264}" type="slidenum">
              <a:rPr lang="en-US" altLang="en-US"/>
              <a:pPr/>
              <a:t>21</a:t>
            </a:fld>
            <a:endParaRPr lang="en-US" altLang="en-US"/>
          </a:p>
        </p:txBody>
      </p:sp>
      <p:sp>
        <p:nvSpPr>
          <p:cNvPr id="90114" name="Rectangle 2">
            <a:extLst>
              <a:ext uri="{FF2B5EF4-FFF2-40B4-BE49-F238E27FC236}">
                <a16:creationId xmlns:a16="http://schemas.microsoft.com/office/drawing/2014/main" id="{54F18E86-5FC5-3C12-8516-0B85FBFC38D4}"/>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F6308927-DA36-9BB3-3C8D-E1F23C2E79BF}"/>
              </a:ext>
            </a:extLst>
          </p:cNvPr>
          <p:cNvSpPr>
            <a:spLocks noGrp="1" noChangeArrowheads="1"/>
          </p:cNvSpPr>
          <p:nvPr>
            <p:ph type="body" idx="1"/>
          </p:nvPr>
        </p:nvSpPr>
        <p:spPr>
          <a:noFill/>
          <a:ln/>
        </p:spPr>
        <p:txBody>
          <a:bodyPr/>
          <a:lstStyle/>
          <a:p>
            <a:pPr>
              <a:buFont typeface="Symbol" panose="05050102010706020507" pitchFamily="18" charset="2"/>
              <a:buNone/>
            </a:pPr>
            <a:r>
              <a:rPr lang="en-US" altLang="en-US">
                <a:sym typeface="Symbol" panose="05050102010706020507" pitchFamily="18" charset="2"/>
              </a:rPr>
              <a:t>The chemistry of each element is determined by its number of protons and electrons.</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In a neutral atom, the number of electrons equals the number of protons.</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Symbols for elements are derived directly from the element’s name.</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Nuclei of atoms contain neutrons as well as protons.</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The number of neutrons is not fixed for most elements, unlike protons.</a:t>
            </a:r>
          </a:p>
          <a:p>
            <a:pPr>
              <a:buFont typeface="Symbol" panose="05050102010706020507" pitchFamily="18" charset="2"/>
              <a:buNone/>
            </a:pPr>
            <a:endParaRPr lang="en-US" altLang="en-US" sz="500">
              <a:sym typeface="Symbol" panose="05050102010706020507" pitchFamily="18" charset="2"/>
            </a:endParaRPr>
          </a:p>
          <a:p>
            <a:pPr>
              <a:buFont typeface="Symbol" panose="05050102010706020507" pitchFamily="18" charset="2"/>
              <a:buNone/>
            </a:pPr>
            <a:r>
              <a:rPr lang="en-US" altLang="en-US">
                <a:sym typeface="Symbol" panose="05050102010706020507" pitchFamily="18" charset="2"/>
              </a:rPr>
              <a:t>Atoms that have </a:t>
            </a:r>
            <a:r>
              <a:rPr lang="en-US" altLang="en-US" i="1">
                <a:sym typeface="Symbol" panose="05050102010706020507" pitchFamily="18" charset="2"/>
              </a:rPr>
              <a:t>the same number of protons, </a:t>
            </a:r>
            <a:r>
              <a:rPr lang="en-US" altLang="en-US">
                <a:sym typeface="Symbol" panose="05050102010706020507" pitchFamily="18" charset="2"/>
              </a:rPr>
              <a:t>and hence the same atomic number, but </a:t>
            </a:r>
            <a:r>
              <a:rPr lang="en-US" altLang="en-US" i="1">
                <a:sym typeface="Symbol" panose="05050102010706020507" pitchFamily="18" charset="2"/>
              </a:rPr>
              <a:t>different numbers of neutrons </a:t>
            </a:r>
            <a:r>
              <a:rPr lang="en-US" altLang="en-US">
                <a:sym typeface="Symbol" panose="05050102010706020507" pitchFamily="18" charset="2"/>
              </a:rPr>
              <a:t>are called </a:t>
            </a:r>
            <a:r>
              <a:rPr lang="en-US" altLang="en-US" b="1" i="1">
                <a:sym typeface="Symbol" panose="05050102010706020507" pitchFamily="18" charset="2"/>
              </a:rPr>
              <a:t>isotopes.</a:t>
            </a:r>
            <a:r>
              <a:rPr lang="en-US" altLang="en-US" i="1">
                <a:sym typeface="Symbol" panose="05050102010706020507" pitchFamily="18" charset="2"/>
              </a:rPr>
              <a:t> </a:t>
            </a:r>
            <a:r>
              <a:rPr lang="en-US" altLang="en-US">
                <a:sym typeface="Symbol" panose="05050102010706020507" pitchFamily="18" charset="2"/>
              </a:rPr>
              <a:t> </a:t>
            </a:r>
            <a:r>
              <a:rPr lang="en-US" altLang="en-US" b="1">
                <a:sym typeface="Symbol" panose="05050102010706020507" pitchFamily="18" charset="2"/>
              </a:rPr>
              <a:t> </a:t>
            </a:r>
            <a:endParaRPr lang="en-US" altLang="en-US">
              <a:sym typeface="Symbol" panose="05050102010706020507" pitchFamily="18" charset="2"/>
            </a:endParaRP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6BA976-F502-D7CC-B5FA-E43A6F86D023}"/>
              </a:ext>
            </a:extLst>
          </p:cNvPr>
          <p:cNvSpPr>
            <a:spLocks noGrp="1" noChangeArrowheads="1"/>
          </p:cNvSpPr>
          <p:nvPr>
            <p:ph type="sldNum" sz="quarter" idx="5"/>
          </p:nvPr>
        </p:nvSpPr>
        <p:spPr>
          <a:ln/>
        </p:spPr>
        <p:txBody>
          <a:bodyPr/>
          <a:lstStyle/>
          <a:p>
            <a:fld id="{DB8B602E-931C-476E-8DC0-F4D41DF7B99E}" type="slidenum">
              <a:rPr lang="en-US" altLang="en-US"/>
              <a:pPr/>
              <a:t>22</a:t>
            </a:fld>
            <a:endParaRPr lang="en-US" altLang="en-US"/>
          </a:p>
        </p:txBody>
      </p:sp>
      <p:sp>
        <p:nvSpPr>
          <p:cNvPr id="92162" name="Rectangle 2">
            <a:extLst>
              <a:ext uri="{FF2B5EF4-FFF2-40B4-BE49-F238E27FC236}">
                <a16:creationId xmlns:a16="http://schemas.microsoft.com/office/drawing/2014/main" id="{9169E2B7-E10A-23F9-B5CF-10D2566EFEE8}"/>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6481667D-9866-7802-E3C2-F35C5D6A22EE}"/>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E7B4CC-66CC-4172-7865-E293C99416A2}"/>
              </a:ext>
            </a:extLst>
          </p:cNvPr>
          <p:cNvSpPr>
            <a:spLocks noGrp="1" noChangeArrowheads="1"/>
          </p:cNvSpPr>
          <p:nvPr>
            <p:ph type="sldNum" sz="quarter" idx="5"/>
          </p:nvPr>
        </p:nvSpPr>
        <p:spPr>
          <a:ln/>
        </p:spPr>
        <p:txBody>
          <a:bodyPr/>
          <a:lstStyle/>
          <a:p>
            <a:fld id="{E2D0E20D-60C3-4B52-9A2F-1E3298FFDA73}" type="slidenum">
              <a:rPr lang="en-US" altLang="en-US"/>
              <a:pPr/>
              <a:t>23</a:t>
            </a:fld>
            <a:endParaRPr lang="en-US" altLang="en-US"/>
          </a:p>
        </p:txBody>
      </p:sp>
      <p:sp>
        <p:nvSpPr>
          <p:cNvPr id="94210" name="Rectangle 2">
            <a:extLst>
              <a:ext uri="{FF2B5EF4-FFF2-40B4-BE49-F238E27FC236}">
                <a16:creationId xmlns:a16="http://schemas.microsoft.com/office/drawing/2014/main" id="{E43BAA62-1C62-C69C-EF66-B678918648DC}"/>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840CA6C3-D8F1-DFF2-E067-FCE6D5C01919}"/>
              </a:ext>
            </a:extLst>
          </p:cNvPr>
          <p:cNvSpPr>
            <a:spLocks noGrp="1" noChangeArrowheads="1"/>
          </p:cNvSpPr>
          <p:nvPr>
            <p:ph type="body" idx="1"/>
          </p:nvPr>
        </p:nvSpPr>
        <p:spPr>
          <a:noFill/>
          <a:ln/>
        </p:spPr>
        <p:txBody>
          <a:bodyPr/>
          <a:lstStyle/>
          <a:p>
            <a:pPr>
              <a:buFont typeface="Symbol" panose="05050102010706020507" pitchFamily="18" charset="2"/>
              <a:buNone/>
            </a:pPr>
            <a:r>
              <a:rPr lang="en-US" altLang="en-US">
                <a:sym typeface="Symbol" panose="05050102010706020507" pitchFamily="18" charset="2"/>
              </a:rPr>
              <a:t>Atoms that have </a:t>
            </a:r>
            <a:r>
              <a:rPr lang="en-US" altLang="en-US" i="1">
                <a:sym typeface="Symbol" panose="05050102010706020507" pitchFamily="18" charset="2"/>
              </a:rPr>
              <a:t>the same number of protons, </a:t>
            </a:r>
            <a:r>
              <a:rPr lang="en-US" altLang="en-US">
                <a:sym typeface="Symbol" panose="05050102010706020507" pitchFamily="18" charset="2"/>
              </a:rPr>
              <a:t>and hence the same atomic number, but </a:t>
            </a:r>
            <a:r>
              <a:rPr lang="en-US" altLang="en-US" i="1">
                <a:sym typeface="Symbol" panose="05050102010706020507" pitchFamily="18" charset="2"/>
              </a:rPr>
              <a:t>different numbers of neutrons </a:t>
            </a:r>
            <a:r>
              <a:rPr lang="en-US" altLang="en-US">
                <a:sym typeface="Symbol" panose="05050102010706020507" pitchFamily="18" charset="2"/>
              </a:rPr>
              <a:t>are called </a:t>
            </a:r>
            <a:r>
              <a:rPr lang="en-US" altLang="en-US" b="1" i="1">
                <a:sym typeface="Symbol" panose="05050102010706020507" pitchFamily="18" charset="2"/>
              </a:rPr>
              <a:t>isotopes.</a:t>
            </a:r>
            <a:r>
              <a:rPr lang="en-US" altLang="en-US" i="1">
                <a:sym typeface="Symbol" panose="05050102010706020507" pitchFamily="18" charset="2"/>
              </a:rPr>
              <a:t> </a:t>
            </a:r>
            <a:r>
              <a:rPr lang="en-US" altLang="en-US">
                <a:sym typeface="Symbol" panose="05050102010706020507" pitchFamily="18" charset="2"/>
              </a:rPr>
              <a:t> </a:t>
            </a:r>
            <a:r>
              <a:rPr lang="en-US" altLang="en-US" b="1">
                <a:sym typeface="Symbol" panose="05050102010706020507" pitchFamily="18" charset="2"/>
              </a:rPr>
              <a:t> </a:t>
            </a:r>
            <a:endParaRPr lang="en-US" altLang="en-US">
              <a:sym typeface="Symbol" panose="05050102010706020507" pitchFamily="18" charset="2"/>
            </a:endParaRPr>
          </a:p>
          <a:p>
            <a:endParaRPr lang="en-US"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F7150D-5FA5-29BE-4D85-DCEAC774C567}"/>
              </a:ext>
            </a:extLst>
          </p:cNvPr>
          <p:cNvSpPr>
            <a:spLocks noGrp="1" noChangeArrowheads="1"/>
          </p:cNvSpPr>
          <p:nvPr>
            <p:ph type="sldNum" sz="quarter" idx="5"/>
          </p:nvPr>
        </p:nvSpPr>
        <p:spPr>
          <a:ln/>
        </p:spPr>
        <p:txBody>
          <a:bodyPr/>
          <a:lstStyle/>
          <a:p>
            <a:fld id="{C7B752FC-1ECE-4E55-B804-4FC46D23369C}" type="slidenum">
              <a:rPr lang="en-US" altLang="en-US"/>
              <a:pPr/>
              <a:t>24</a:t>
            </a:fld>
            <a:endParaRPr lang="en-US" altLang="en-US"/>
          </a:p>
        </p:txBody>
      </p:sp>
      <p:sp>
        <p:nvSpPr>
          <p:cNvPr id="98306" name="Rectangle 2">
            <a:extLst>
              <a:ext uri="{FF2B5EF4-FFF2-40B4-BE49-F238E27FC236}">
                <a16:creationId xmlns:a16="http://schemas.microsoft.com/office/drawing/2014/main" id="{DF2E0D6C-DA20-443F-A917-1F74F2269D26}"/>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9F199EA0-F536-1B6D-5329-DCF7E3FD44CD}"/>
              </a:ext>
            </a:extLst>
          </p:cNvPr>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EFB6A1-0CEA-6616-8B27-20E44D5C0F93}"/>
              </a:ext>
            </a:extLst>
          </p:cNvPr>
          <p:cNvSpPr>
            <a:spLocks noGrp="1" noChangeArrowheads="1"/>
          </p:cNvSpPr>
          <p:nvPr>
            <p:ph type="sldNum" sz="quarter" idx="5"/>
          </p:nvPr>
        </p:nvSpPr>
        <p:spPr>
          <a:ln/>
        </p:spPr>
        <p:txBody>
          <a:bodyPr/>
          <a:lstStyle/>
          <a:p>
            <a:fld id="{C3F759DC-8603-447C-AC63-301A61CCD383}" type="slidenum">
              <a:rPr lang="en-US" altLang="en-US"/>
              <a:pPr/>
              <a:t>25</a:t>
            </a:fld>
            <a:endParaRPr lang="en-US" altLang="en-US"/>
          </a:p>
        </p:txBody>
      </p:sp>
      <p:sp>
        <p:nvSpPr>
          <p:cNvPr id="100354" name="Rectangle 2">
            <a:extLst>
              <a:ext uri="{FF2B5EF4-FFF2-40B4-BE49-F238E27FC236}">
                <a16:creationId xmlns:a16="http://schemas.microsoft.com/office/drawing/2014/main" id="{32678FF7-BD34-964E-45CF-5D4389D6F870}"/>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12417896-8904-BF39-A77E-13D1CE142770}"/>
              </a:ext>
            </a:extLst>
          </p:cNvPr>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23CA33-BE8B-7334-94DF-88E95C0CEE6C}"/>
              </a:ext>
            </a:extLst>
          </p:cNvPr>
          <p:cNvSpPr>
            <a:spLocks noGrp="1" noChangeArrowheads="1"/>
          </p:cNvSpPr>
          <p:nvPr>
            <p:ph type="sldNum" sz="quarter" idx="5"/>
          </p:nvPr>
        </p:nvSpPr>
        <p:spPr>
          <a:ln/>
        </p:spPr>
        <p:txBody>
          <a:bodyPr/>
          <a:lstStyle/>
          <a:p>
            <a:fld id="{5AE2B448-56C2-45FA-8913-68787202BD9A}" type="slidenum">
              <a:rPr lang="en-US" altLang="en-US"/>
              <a:pPr/>
              <a:t>26</a:t>
            </a:fld>
            <a:endParaRPr lang="en-US" altLang="en-US"/>
          </a:p>
        </p:txBody>
      </p:sp>
      <p:sp>
        <p:nvSpPr>
          <p:cNvPr id="102402" name="Rectangle 2">
            <a:extLst>
              <a:ext uri="{FF2B5EF4-FFF2-40B4-BE49-F238E27FC236}">
                <a16:creationId xmlns:a16="http://schemas.microsoft.com/office/drawing/2014/main" id="{AA03EA0D-9DC9-1EBF-4B41-4796577729D4}"/>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CA379773-4ACE-AAFC-26D5-AC68E1022D77}"/>
              </a:ext>
            </a:extLst>
          </p:cNvPr>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797FD6-6B19-EFC8-BDAE-3DB6A9661C3B}"/>
              </a:ext>
            </a:extLst>
          </p:cNvPr>
          <p:cNvSpPr>
            <a:spLocks noGrp="1" noChangeArrowheads="1"/>
          </p:cNvSpPr>
          <p:nvPr>
            <p:ph type="sldNum" sz="quarter" idx="5"/>
          </p:nvPr>
        </p:nvSpPr>
        <p:spPr>
          <a:ln/>
        </p:spPr>
        <p:txBody>
          <a:bodyPr/>
          <a:lstStyle/>
          <a:p>
            <a:fld id="{E4A60E92-98C2-41C7-AD34-8A961FD0B961}" type="slidenum">
              <a:rPr lang="en-US" altLang="en-US"/>
              <a:pPr/>
              <a:t>27</a:t>
            </a:fld>
            <a:endParaRPr lang="en-US" altLang="en-US"/>
          </a:p>
        </p:txBody>
      </p:sp>
      <p:sp>
        <p:nvSpPr>
          <p:cNvPr id="104450" name="Rectangle 2">
            <a:extLst>
              <a:ext uri="{FF2B5EF4-FFF2-40B4-BE49-F238E27FC236}">
                <a16:creationId xmlns:a16="http://schemas.microsoft.com/office/drawing/2014/main" id="{E7768E80-2A6A-16CA-1AD6-F7C6FF5A9565}"/>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E514F835-A892-957B-7985-56DC725C6C12}"/>
              </a:ext>
            </a:extLst>
          </p:cNvPr>
          <p:cNvSpPr>
            <a:spLocks noGrp="1" noChangeArrowheads="1"/>
          </p:cNvSpPr>
          <p:nvPr>
            <p:ph type="body" idx="1"/>
          </p:nvPr>
        </p:nvSpPr>
        <p:spPr/>
        <p:txBody>
          <a:bodyPr/>
          <a:lstStyle/>
          <a:p>
            <a:r>
              <a:rPr lang="en-US" altLang="en-US"/>
              <a:t>Mass spectrum of chlorine.  Elemental chlorine (Cl</a:t>
            </a:r>
            <a:r>
              <a:rPr lang="en-US" altLang="en-US" baseline="-25000"/>
              <a:t>2</a:t>
            </a:r>
            <a:r>
              <a:rPr lang="en-US" altLang="en-US"/>
              <a:t>) contains </a:t>
            </a:r>
          </a:p>
          <a:p>
            <a:r>
              <a:rPr lang="en-US" altLang="en-US"/>
              <a:t>only two isotopes:  34.97 amu (75.53%) and 36.97 (24.47%)</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A27988-36BE-4A7E-8BCD-E3B3CE3D8B5F}"/>
              </a:ext>
            </a:extLst>
          </p:cNvPr>
          <p:cNvSpPr>
            <a:spLocks noGrp="1" noChangeArrowheads="1"/>
          </p:cNvSpPr>
          <p:nvPr>
            <p:ph type="sldNum" sz="quarter" idx="5"/>
          </p:nvPr>
        </p:nvSpPr>
        <p:spPr>
          <a:ln/>
        </p:spPr>
        <p:txBody>
          <a:bodyPr/>
          <a:lstStyle/>
          <a:p>
            <a:fld id="{249F1DD1-9D92-455A-B345-FC776BF3A7EF}" type="slidenum">
              <a:rPr lang="en-US" altLang="en-US"/>
              <a:pPr/>
              <a:t>28</a:t>
            </a:fld>
            <a:endParaRPr lang="en-US" altLang="en-US"/>
          </a:p>
        </p:txBody>
      </p:sp>
      <p:sp>
        <p:nvSpPr>
          <p:cNvPr id="106498" name="Rectangle 2">
            <a:extLst>
              <a:ext uri="{FF2B5EF4-FFF2-40B4-BE49-F238E27FC236}">
                <a16:creationId xmlns:a16="http://schemas.microsoft.com/office/drawing/2014/main" id="{1935A778-24DC-2F02-8FCC-98DB49AC605D}"/>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29BDC754-1DAE-4827-0B86-B6EAF1FB4E7A}"/>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04D1E46-E8AE-4AAC-B1F3-997B0C246AFD}" type="slidenum">
              <a:rPr lang="en-US" altLang="en-US" smtClean="0"/>
              <a:pPr/>
              <a:t>‹#›</a:t>
            </a:fld>
            <a:endParaRPr lang="en-US" altLang="en-US"/>
          </a:p>
        </p:txBody>
      </p:sp>
    </p:spTree>
    <p:extLst>
      <p:ext uri="{BB962C8B-B14F-4D97-AF65-F5344CB8AC3E}">
        <p14:creationId xmlns:p14="http://schemas.microsoft.com/office/powerpoint/2010/main" val="174714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A953A75-A676-4503-8163-4CCEE0B27FAA}" type="slidenum">
              <a:rPr lang="en-US" altLang="en-US" smtClean="0"/>
              <a:pPr/>
              <a:t>‹#›</a:t>
            </a:fld>
            <a:endParaRPr lang="en-US" altLang="en-US"/>
          </a:p>
        </p:txBody>
      </p:sp>
    </p:spTree>
    <p:extLst>
      <p:ext uri="{BB962C8B-B14F-4D97-AF65-F5344CB8AC3E}">
        <p14:creationId xmlns:p14="http://schemas.microsoft.com/office/powerpoint/2010/main" val="91566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467A664-0F92-457C-915E-47551CDFC0C2}" type="slidenum">
              <a:rPr lang="en-US" altLang="en-US" smtClean="0"/>
              <a:pPr/>
              <a:t>‹#›</a:t>
            </a:fld>
            <a:endParaRPr lang="en-US" altLang="en-US"/>
          </a:p>
        </p:txBody>
      </p:sp>
    </p:spTree>
    <p:extLst>
      <p:ext uri="{BB962C8B-B14F-4D97-AF65-F5344CB8AC3E}">
        <p14:creationId xmlns:p14="http://schemas.microsoft.com/office/powerpoint/2010/main" val="410465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1E3A-38BE-9CE5-6631-0CD2AE505756}"/>
              </a:ext>
            </a:extLst>
          </p:cNvPr>
          <p:cNvSpPr>
            <a:spLocks noGrp="1"/>
          </p:cNvSpPr>
          <p:nvPr>
            <p:ph type="title"/>
          </p:nvPr>
        </p:nvSpPr>
        <p:spPr>
          <a:xfrm>
            <a:off x="457200" y="277813"/>
            <a:ext cx="8229600" cy="113982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027D3B-4884-FDDA-8197-C22BC8CA44E2}"/>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2899E62-4B15-1EF9-6197-9BB4B635F7AA}"/>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a:extLst>
              <a:ext uri="{FF2B5EF4-FFF2-40B4-BE49-F238E27FC236}">
                <a16:creationId xmlns:a16="http://schemas.microsoft.com/office/drawing/2014/main" id="{0B25BB85-862B-ABFF-DA51-9AF2B7BF7351}"/>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7F472CC0-0969-F987-73EA-33B22E0B5491}"/>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F17223F-72BF-B8E4-9369-451C9CFDEBB7}"/>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D98FEEEF-306C-8C1D-53D0-6BD1BC273F07}"/>
              </a:ext>
            </a:extLst>
          </p:cNvPr>
          <p:cNvSpPr>
            <a:spLocks noGrp="1"/>
          </p:cNvSpPr>
          <p:nvPr>
            <p:ph type="sldNum" sz="quarter" idx="12"/>
          </p:nvPr>
        </p:nvSpPr>
        <p:spPr>
          <a:xfrm>
            <a:off x="6553200" y="6243638"/>
            <a:ext cx="2133600" cy="457200"/>
          </a:xfrm>
        </p:spPr>
        <p:txBody>
          <a:bodyPr/>
          <a:lstStyle>
            <a:lvl1pPr>
              <a:defRPr/>
            </a:lvl1pPr>
          </a:lstStyle>
          <a:p>
            <a:fld id="{1DFB8288-7436-4319-A8B9-134C5BA2FC61}" type="slidenum">
              <a:rPr lang="en-US" altLang="en-US"/>
              <a:pPr/>
              <a:t>‹#›</a:t>
            </a:fld>
            <a:endParaRPr lang="en-US" altLang="en-US"/>
          </a:p>
        </p:txBody>
      </p:sp>
    </p:spTree>
    <p:extLst>
      <p:ext uri="{BB962C8B-B14F-4D97-AF65-F5344CB8AC3E}">
        <p14:creationId xmlns:p14="http://schemas.microsoft.com/office/powerpoint/2010/main" val="187646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74BC-4355-9213-53CE-09D81E7CF942}"/>
              </a:ext>
            </a:extLst>
          </p:cNvPr>
          <p:cNvSpPr>
            <a:spLocks noGrp="1"/>
          </p:cNvSpPr>
          <p:nvPr>
            <p:ph type="title"/>
          </p:nvPr>
        </p:nvSpPr>
        <p:spPr>
          <a:xfrm>
            <a:off x="457200" y="277813"/>
            <a:ext cx="8229600" cy="113982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7ADA333-378E-DB67-B0EF-24438621522F}"/>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F527949-FB86-F293-E1C9-FA914EEC53B1}"/>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8C7C54F-0E31-EF38-296F-2EF252F5B718}"/>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3D9723-9CC1-E0CF-63DA-0FFEA993062E}"/>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E727DCD-E1FA-FBB9-197D-6586BCD7F27B}"/>
              </a:ext>
            </a:extLst>
          </p:cNvPr>
          <p:cNvSpPr>
            <a:spLocks noGrp="1"/>
          </p:cNvSpPr>
          <p:nvPr>
            <p:ph type="sldNum" sz="quarter" idx="12"/>
          </p:nvPr>
        </p:nvSpPr>
        <p:spPr>
          <a:xfrm>
            <a:off x="6553200" y="6243638"/>
            <a:ext cx="2133600" cy="457200"/>
          </a:xfrm>
        </p:spPr>
        <p:txBody>
          <a:bodyPr/>
          <a:lstStyle>
            <a:lvl1pPr>
              <a:defRPr/>
            </a:lvl1pPr>
          </a:lstStyle>
          <a:p>
            <a:fld id="{459F4EA7-14B6-4CFC-BACC-F72074AC3D8C}" type="slidenum">
              <a:rPr lang="en-US" altLang="en-US"/>
              <a:pPr/>
              <a:t>‹#›</a:t>
            </a:fld>
            <a:endParaRPr lang="en-US" altLang="en-US"/>
          </a:p>
        </p:txBody>
      </p:sp>
    </p:spTree>
    <p:extLst>
      <p:ext uri="{BB962C8B-B14F-4D97-AF65-F5344CB8AC3E}">
        <p14:creationId xmlns:p14="http://schemas.microsoft.com/office/powerpoint/2010/main" val="1734202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0A22-1A79-4B72-672A-5BAF3EE0D216}"/>
              </a:ext>
            </a:extLst>
          </p:cNvPr>
          <p:cNvSpPr>
            <a:spLocks noGrp="1"/>
          </p:cNvSpPr>
          <p:nvPr>
            <p:ph type="title"/>
          </p:nvPr>
        </p:nvSpPr>
        <p:spPr>
          <a:xfrm>
            <a:off x="457200" y="277813"/>
            <a:ext cx="8229600" cy="1139825"/>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7E01E99-3111-04B2-8A69-CCB2F22A2FFE}"/>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276BEA2-1AB6-299A-C894-B650D96427CD}"/>
              </a:ext>
            </a:extLst>
          </p:cNvPr>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950B26-D66A-0FC6-89D6-DE9B5D88AFAE}"/>
              </a:ext>
            </a:extLst>
          </p:cNvPr>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85A91F8-0B55-F1BA-6AF7-9DB555D1E341}"/>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1B522C8-7F12-59E4-3DC7-D65F754BA3FF}"/>
              </a:ext>
            </a:extLst>
          </p:cNvPr>
          <p:cNvSpPr>
            <a:spLocks noGrp="1"/>
          </p:cNvSpPr>
          <p:nvPr>
            <p:ph type="sldNum" sz="quarter" idx="12"/>
          </p:nvPr>
        </p:nvSpPr>
        <p:spPr>
          <a:xfrm>
            <a:off x="6553200" y="6243638"/>
            <a:ext cx="2133600" cy="457200"/>
          </a:xfrm>
        </p:spPr>
        <p:txBody>
          <a:bodyPr/>
          <a:lstStyle>
            <a:lvl1pPr>
              <a:defRPr/>
            </a:lvl1pPr>
          </a:lstStyle>
          <a:p>
            <a:fld id="{488FBE65-0F53-4DE1-9C7E-4C7E7702B34F}" type="slidenum">
              <a:rPr lang="en-US" altLang="en-US"/>
              <a:pPr/>
              <a:t>‹#›</a:t>
            </a:fld>
            <a:endParaRPr lang="en-US" altLang="en-US"/>
          </a:p>
        </p:txBody>
      </p:sp>
    </p:spTree>
    <p:extLst>
      <p:ext uri="{BB962C8B-B14F-4D97-AF65-F5344CB8AC3E}">
        <p14:creationId xmlns:p14="http://schemas.microsoft.com/office/powerpoint/2010/main" val="71564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6FEAE9-09AD-486A-8DEF-94D7FE2726D2}" type="slidenum">
              <a:rPr lang="en-US" altLang="en-US" smtClean="0"/>
              <a:pPr/>
              <a:t>‹#›</a:t>
            </a:fld>
            <a:endParaRPr lang="en-US" altLang="en-US"/>
          </a:p>
        </p:txBody>
      </p:sp>
    </p:spTree>
    <p:extLst>
      <p:ext uri="{BB962C8B-B14F-4D97-AF65-F5344CB8AC3E}">
        <p14:creationId xmlns:p14="http://schemas.microsoft.com/office/powerpoint/2010/main" val="233839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55B1B48-B953-4E8F-B247-E3877D884B85}" type="slidenum">
              <a:rPr lang="en-US" altLang="en-US" smtClean="0"/>
              <a:pPr/>
              <a:t>‹#›</a:t>
            </a:fld>
            <a:endParaRPr lang="en-US" altLang="en-US"/>
          </a:p>
        </p:txBody>
      </p:sp>
    </p:spTree>
    <p:extLst>
      <p:ext uri="{BB962C8B-B14F-4D97-AF65-F5344CB8AC3E}">
        <p14:creationId xmlns:p14="http://schemas.microsoft.com/office/powerpoint/2010/main" val="269893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DE8BBF1-66DD-40B4-8DCE-F75B01FA9CAC}" type="slidenum">
              <a:rPr lang="en-US" altLang="en-US" smtClean="0"/>
              <a:pPr/>
              <a:t>‹#›</a:t>
            </a:fld>
            <a:endParaRPr lang="en-US" altLang="en-US"/>
          </a:p>
        </p:txBody>
      </p:sp>
    </p:spTree>
    <p:extLst>
      <p:ext uri="{BB962C8B-B14F-4D97-AF65-F5344CB8AC3E}">
        <p14:creationId xmlns:p14="http://schemas.microsoft.com/office/powerpoint/2010/main" val="75322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8CE1788-DC0A-4776-A4B7-76048E60DB6B}" type="slidenum">
              <a:rPr lang="en-US" altLang="en-US" smtClean="0"/>
              <a:pPr/>
              <a:t>‹#›</a:t>
            </a:fld>
            <a:endParaRPr lang="en-US" altLang="en-US"/>
          </a:p>
        </p:txBody>
      </p:sp>
    </p:spTree>
    <p:extLst>
      <p:ext uri="{BB962C8B-B14F-4D97-AF65-F5344CB8AC3E}">
        <p14:creationId xmlns:p14="http://schemas.microsoft.com/office/powerpoint/2010/main" val="294067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7D9FCF0-58E0-4F41-80DC-F6C15A8D6B8C}" type="slidenum">
              <a:rPr lang="en-US" altLang="en-US" smtClean="0"/>
              <a:pPr/>
              <a:t>‹#›</a:t>
            </a:fld>
            <a:endParaRPr lang="en-US" altLang="en-US"/>
          </a:p>
        </p:txBody>
      </p:sp>
    </p:spTree>
    <p:extLst>
      <p:ext uri="{BB962C8B-B14F-4D97-AF65-F5344CB8AC3E}">
        <p14:creationId xmlns:p14="http://schemas.microsoft.com/office/powerpoint/2010/main" val="59212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4C0AF540-CD4D-4D2B-82B4-D3B405257FE9}" type="slidenum">
              <a:rPr lang="en-US" altLang="en-US" smtClean="0"/>
              <a:pPr/>
              <a:t>‹#›</a:t>
            </a:fld>
            <a:endParaRPr lang="en-US" altLang="en-US"/>
          </a:p>
        </p:txBody>
      </p:sp>
    </p:spTree>
    <p:extLst>
      <p:ext uri="{BB962C8B-B14F-4D97-AF65-F5344CB8AC3E}">
        <p14:creationId xmlns:p14="http://schemas.microsoft.com/office/powerpoint/2010/main" val="272928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0DBA1E7-65B1-459D-81F7-E88F5CE04D07}" type="slidenum">
              <a:rPr lang="en-US" altLang="en-US" smtClean="0"/>
              <a:pPr/>
              <a:t>‹#›</a:t>
            </a:fld>
            <a:endParaRPr lang="en-US" altLang="en-US"/>
          </a:p>
        </p:txBody>
      </p:sp>
    </p:spTree>
    <p:extLst>
      <p:ext uri="{BB962C8B-B14F-4D97-AF65-F5344CB8AC3E}">
        <p14:creationId xmlns:p14="http://schemas.microsoft.com/office/powerpoint/2010/main" val="10954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466A6A7-EA2A-4CC6-B791-3F6DC08A7BC6}" type="slidenum">
              <a:rPr lang="en-US" altLang="en-US" smtClean="0"/>
              <a:pPr/>
              <a:t>‹#›</a:t>
            </a:fld>
            <a:endParaRPr lang="en-US" altLang="en-US"/>
          </a:p>
        </p:txBody>
      </p:sp>
    </p:spTree>
    <p:extLst>
      <p:ext uri="{BB962C8B-B14F-4D97-AF65-F5344CB8AC3E}">
        <p14:creationId xmlns:p14="http://schemas.microsoft.com/office/powerpoint/2010/main" val="186777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50F92-78E5-4A70-AB18-89D50415122F}" type="slidenum">
              <a:rPr lang="en-US" altLang="en-US" smtClean="0"/>
              <a:pPr/>
              <a:t>‹#›</a:t>
            </a:fld>
            <a:endParaRPr lang="en-US" altLang="en-US"/>
          </a:p>
        </p:txBody>
      </p:sp>
    </p:spTree>
    <p:extLst>
      <p:ext uri="{BB962C8B-B14F-4D97-AF65-F5344CB8AC3E}">
        <p14:creationId xmlns:p14="http://schemas.microsoft.com/office/powerpoint/2010/main" val="6260452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LABS%20&amp;%20Activities/Mass%20Spectroscopy/mass%20spectroscopy.ppt#-1,11,11. What is mass spectromet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antoine.frostburg.edu/chem/senese/index.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pl.nobel.se/laureates/chemistry-1922.html" TargetMode="External"/><Relationship Id="rId5" Type="http://schemas.openxmlformats.org/officeDocument/2006/relationships/hyperlink" Target="http://pl.nobel.se/laureates/chemistry-1922-1-bio.html"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0" name="Rectangle 215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9" name="Picture 21508" descr="Molecular structure and periodic table on a desk">
            <a:extLst>
              <a:ext uri="{FF2B5EF4-FFF2-40B4-BE49-F238E27FC236}">
                <a16:creationId xmlns:a16="http://schemas.microsoft.com/office/drawing/2014/main" id="{C07D209C-68CE-D1B7-5983-DE98989D1140}"/>
              </a:ext>
            </a:extLst>
          </p:cNvPr>
          <p:cNvPicPr>
            <a:picLocks noChangeAspect="1"/>
          </p:cNvPicPr>
          <p:nvPr/>
        </p:nvPicPr>
        <p:blipFill rotWithShape="1">
          <a:blip r:embed="rId2"/>
          <a:srcRect r="10999" b="-1"/>
          <a:stretch/>
        </p:blipFill>
        <p:spPr>
          <a:xfrm>
            <a:off x="-2285" y="10"/>
            <a:ext cx="9143999" cy="6857990"/>
          </a:xfrm>
          <a:prstGeom prst="rect">
            <a:avLst/>
          </a:prstGeom>
        </p:spPr>
      </p:pic>
      <p:sp>
        <p:nvSpPr>
          <p:cNvPr id="21523" name="Rectangle 215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094A8C36-D2A1-95AA-C80E-F12EC99A8E7F}"/>
              </a:ext>
            </a:extLst>
          </p:cNvPr>
          <p:cNvSpPr>
            <a:spLocks noGrp="1" noChangeArrowheads="1"/>
          </p:cNvSpPr>
          <p:nvPr>
            <p:ph type="ctrTitle"/>
          </p:nvPr>
        </p:nvSpPr>
        <p:spPr>
          <a:xfrm>
            <a:off x="822960" y="325550"/>
            <a:ext cx="7543800" cy="3574778"/>
          </a:xfrm>
          <a:effectLst>
            <a:outerShdw blurRad="50800" dist="38100" dir="2700000" algn="tl" rotWithShape="0">
              <a:prstClr val="black">
                <a:alpha val="40000"/>
              </a:prstClr>
            </a:outerShdw>
          </a:effectLst>
        </p:spPr>
        <p:txBody>
          <a:bodyPr>
            <a:normAutofit/>
          </a:bodyPr>
          <a:lstStyle/>
          <a:p>
            <a:r>
              <a:rPr lang="en-US" altLang="en-US" sz="4500" b="1" dirty="0">
                <a:solidFill>
                  <a:schemeClr val="bg1"/>
                </a:solidFill>
                <a:latin typeface="Comic Sans MS" panose="030F0702030302020204" pitchFamily="66" charset="0"/>
              </a:rPr>
              <a:t>Introduction to the Periodic Table</a:t>
            </a:r>
            <a:r>
              <a:rPr lang="en-US" altLang="en-US" sz="4500" dirty="0">
                <a:solidFill>
                  <a:schemeClr val="bg1"/>
                </a:solidFill>
                <a:latin typeface="Comic Sans MS" panose="030F0702030302020204" pitchFamily="66" charset="0"/>
              </a:rPr>
              <a:t> </a:t>
            </a:r>
          </a:p>
        </p:txBody>
      </p:sp>
      <p:sp>
        <p:nvSpPr>
          <p:cNvPr id="21507" name="Rectangle 3">
            <a:extLst>
              <a:ext uri="{FF2B5EF4-FFF2-40B4-BE49-F238E27FC236}">
                <a16:creationId xmlns:a16="http://schemas.microsoft.com/office/drawing/2014/main" id="{84C63CB3-1AC9-029D-C593-BD19A5E59DB6}"/>
              </a:ext>
            </a:extLst>
          </p:cNvPr>
          <p:cNvSpPr>
            <a:spLocks noGrp="1" noChangeArrowheads="1"/>
          </p:cNvSpPr>
          <p:nvPr>
            <p:ph type="subTitle" idx="1"/>
          </p:nvPr>
        </p:nvSpPr>
        <p:spPr>
          <a:xfrm>
            <a:off x="797814" y="5141026"/>
            <a:ext cx="7543800" cy="1282707"/>
          </a:xfrm>
          <a:effectLst>
            <a:outerShdw blurRad="50800" dist="38100" dir="2700000" algn="tl" rotWithShape="0">
              <a:prstClr val="black">
                <a:alpha val="40000"/>
              </a:prstClr>
            </a:outerShdw>
          </a:effectLst>
        </p:spPr>
        <p:txBody>
          <a:bodyPr>
            <a:normAutofit/>
          </a:bodyPr>
          <a:lstStyle/>
          <a:p>
            <a:pPr>
              <a:buClr>
                <a:schemeClr val="tx2"/>
              </a:buClr>
              <a:buFontTx/>
              <a:buNone/>
            </a:pPr>
            <a:r>
              <a:rPr lang="en-US" altLang="en-US" sz="3200" b="1" dirty="0">
                <a:solidFill>
                  <a:schemeClr val="accent1">
                    <a:lumMod val="75000"/>
                  </a:schemeClr>
                </a:solidFill>
              </a:rPr>
              <a:t>Atomic Number ● Symbol ● Atomic Weight</a:t>
            </a:r>
          </a:p>
          <a:p>
            <a:pPr>
              <a:buClr>
                <a:schemeClr val="tx2"/>
              </a:buClr>
              <a:buFontTx/>
              <a:buNone/>
            </a:pPr>
            <a:r>
              <a:rPr lang="en-US" altLang="en-US" sz="3200" b="1" dirty="0">
                <a:solidFill>
                  <a:schemeClr val="accent1">
                    <a:lumMod val="75000"/>
                  </a:schemeClr>
                </a:solidFill>
              </a:rPr>
              <a:t>Element ● Compound ● Mixture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823D4466-6B00-B635-1D40-BD8D834D577F}"/>
              </a:ext>
            </a:extLst>
          </p:cNvPr>
          <p:cNvSpPr>
            <a:spLocks noGrp="1" noChangeArrowheads="1"/>
          </p:cNvSpPr>
          <p:nvPr>
            <p:ph type="title"/>
          </p:nvPr>
        </p:nvSpPr>
        <p:spPr>
          <a:xfrm>
            <a:off x="457200" y="277813"/>
            <a:ext cx="8229600" cy="1703387"/>
          </a:xfrm>
        </p:spPr>
        <p:txBody>
          <a:bodyPr/>
          <a:lstStyle/>
          <a:p>
            <a:r>
              <a:rPr lang="en-US" altLang="en-US" b="1">
                <a:latin typeface="Comic Sans MS" panose="030F0702030302020204" pitchFamily="66" charset="0"/>
              </a:rPr>
              <a:t>Elements, Compounds, and Mixtures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ADA1C76-A04F-CFCE-FD4C-255BA14392D0}"/>
              </a:ext>
            </a:extLst>
          </p:cNvPr>
          <p:cNvSpPr>
            <a:spLocks noGrp="1" noChangeArrowheads="1"/>
          </p:cNvSpPr>
          <p:nvPr>
            <p:ph type="title"/>
          </p:nvPr>
        </p:nvSpPr>
        <p:spPr/>
        <p:txBody>
          <a:bodyPr/>
          <a:lstStyle/>
          <a:p>
            <a:r>
              <a:rPr lang="en-US" altLang="en-US" b="1" dirty="0">
                <a:latin typeface="Comic Sans MS" panose="030F0702030302020204" pitchFamily="66" charset="0"/>
              </a:rPr>
              <a:t>What is an ELEMENT?</a:t>
            </a:r>
          </a:p>
        </p:txBody>
      </p:sp>
      <p:sp>
        <p:nvSpPr>
          <p:cNvPr id="40964" name="Rectangle 4">
            <a:extLst>
              <a:ext uri="{FF2B5EF4-FFF2-40B4-BE49-F238E27FC236}">
                <a16:creationId xmlns:a16="http://schemas.microsoft.com/office/drawing/2014/main" id="{33EEFFB8-8A51-4FF2-EC13-D1D20685B69C}"/>
              </a:ext>
            </a:extLst>
          </p:cNvPr>
          <p:cNvSpPr>
            <a:spLocks noGrp="1" noChangeArrowheads="1"/>
          </p:cNvSpPr>
          <p:nvPr>
            <p:ph type="body" sz="half" idx="1"/>
          </p:nvPr>
        </p:nvSpPr>
        <p:spPr>
          <a:xfrm>
            <a:off x="457200" y="1371600"/>
            <a:ext cx="4800600" cy="5105400"/>
          </a:xfrm>
        </p:spPr>
        <p:txBody>
          <a:bodyPr/>
          <a:lstStyle/>
          <a:p>
            <a:pPr>
              <a:buFontTx/>
              <a:buChar char="o"/>
            </a:pPr>
            <a:r>
              <a:rPr lang="en-US" altLang="en-US" sz="3400" b="1" dirty="0">
                <a:latin typeface="Comic Sans MS" panose="030F0702030302020204" pitchFamily="66" charset="0"/>
              </a:rPr>
              <a:t>A substance composed of a single kind of atom.</a:t>
            </a:r>
          </a:p>
          <a:p>
            <a:pPr>
              <a:buFontTx/>
              <a:buChar char="o"/>
            </a:pPr>
            <a:endParaRPr lang="en-US" altLang="en-US" sz="1800" b="1" dirty="0">
              <a:latin typeface="Comic Sans MS" panose="030F0702030302020204" pitchFamily="66" charset="0"/>
            </a:endParaRPr>
          </a:p>
          <a:p>
            <a:pPr>
              <a:buFontTx/>
              <a:buChar char="o"/>
            </a:pPr>
            <a:r>
              <a:rPr lang="en-US" altLang="en-US" sz="3400" b="1" dirty="0">
                <a:latin typeface="Comic Sans MS" panose="030F0702030302020204" pitchFamily="66" charset="0"/>
              </a:rPr>
              <a:t>Cannot be broken down into another substance by chemical or physical means.</a:t>
            </a:r>
          </a:p>
        </p:txBody>
      </p:sp>
      <p:pic>
        <p:nvPicPr>
          <p:cNvPr id="40968" name="Picture 8">
            <a:extLst>
              <a:ext uri="{FF2B5EF4-FFF2-40B4-BE49-F238E27FC236}">
                <a16:creationId xmlns:a16="http://schemas.microsoft.com/office/drawing/2014/main" id="{34B6BACC-9367-6AAC-F3ED-3A022FBBF58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43550" y="1219200"/>
            <a:ext cx="2678113"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0" name="Picture 10">
            <a:extLst>
              <a:ext uri="{FF2B5EF4-FFF2-40B4-BE49-F238E27FC236}">
                <a16:creationId xmlns:a16="http://schemas.microsoft.com/office/drawing/2014/main" id="{1A6588CA-16E7-6BF5-8C2E-417D19BC311D}"/>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5545781" y="3941763"/>
            <a:ext cx="2243438" cy="218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035" descr="Notes | Nintendo Switch download software | Games | Nintendo">
            <a:extLst>
              <a:ext uri="{FF2B5EF4-FFF2-40B4-BE49-F238E27FC236}">
                <a16:creationId xmlns:a16="http://schemas.microsoft.com/office/drawing/2014/main" id="{FDC388E6-41BC-9DBF-A26E-BCF32ABDC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76200"/>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1+#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40968"/>
                                        </p:tgtEl>
                                        <p:attrNameLst>
                                          <p:attrName>style.visibility</p:attrName>
                                        </p:attrNameLst>
                                      </p:cBhvr>
                                      <p:to>
                                        <p:strVal val="visible"/>
                                      </p:to>
                                    </p:set>
                                    <p:animScale>
                                      <p:cBhvr>
                                        <p:cTn id="13" dur="500" decel="50000" fill="hold">
                                          <p:stCondLst>
                                            <p:cond delay="0"/>
                                          </p:stCondLst>
                                        </p:cTn>
                                        <p:tgtEl>
                                          <p:spTgt spid="409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40968"/>
                                        </p:tgtEl>
                                        <p:attrNameLst>
                                          <p:attrName>ppt_x</p:attrName>
                                          <p:attrName>ppt_y</p:attrName>
                                        </p:attrNameLst>
                                      </p:cBhvr>
                                    </p:animMotion>
                                    <p:animEffect transition="in" filter="fade">
                                      <p:cBhvr>
                                        <p:cTn id="15" dur="500"/>
                                        <p:tgtEl>
                                          <p:spTgt spid="40968"/>
                                        </p:tgtEl>
                                      </p:cBhvr>
                                    </p:animEffect>
                                  </p:childTnLst>
                                </p:cTn>
                              </p:par>
                            </p:childTnLst>
                          </p:cTn>
                        </p:par>
                        <p:par>
                          <p:cTn id="16" fill="hold" nodeType="afterGroup">
                            <p:stCondLst>
                              <p:cond delay="500"/>
                            </p:stCondLst>
                            <p:childTnLst>
                              <p:par>
                                <p:cTn id="17" presetID="52" presetClass="entr" presetSubtype="0" fill="hold" nodeType="afterEffect">
                                  <p:stCondLst>
                                    <p:cond delay="0"/>
                                  </p:stCondLst>
                                  <p:childTnLst>
                                    <p:set>
                                      <p:cBhvr>
                                        <p:cTn id="18" dur="1" fill="hold">
                                          <p:stCondLst>
                                            <p:cond delay="0"/>
                                          </p:stCondLst>
                                        </p:cTn>
                                        <p:tgtEl>
                                          <p:spTgt spid="40970"/>
                                        </p:tgtEl>
                                        <p:attrNameLst>
                                          <p:attrName>style.visibility</p:attrName>
                                        </p:attrNameLst>
                                      </p:cBhvr>
                                      <p:to>
                                        <p:strVal val="visible"/>
                                      </p:to>
                                    </p:set>
                                    <p:animScale>
                                      <p:cBhvr>
                                        <p:cTn id="19" dur="1000" decel="50000" fill="hold">
                                          <p:stCondLst>
                                            <p:cond delay="0"/>
                                          </p:stCondLst>
                                        </p:cTn>
                                        <p:tgtEl>
                                          <p:spTgt spid="409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0970"/>
                                        </p:tgtEl>
                                        <p:attrNameLst>
                                          <p:attrName>ppt_x</p:attrName>
                                          <p:attrName>ppt_y</p:attrName>
                                        </p:attrNameLst>
                                      </p:cBhvr>
                                    </p:animMotion>
                                    <p:animEffect transition="in" filter="fade">
                                      <p:cBhvr>
                                        <p:cTn id="21" dur="1000"/>
                                        <p:tgtEl>
                                          <p:spTgt spid="40970"/>
                                        </p:tgtEl>
                                      </p:cBhvr>
                                    </p:animEffect>
                                  </p:childTnLst>
                                </p:cTn>
                              </p:par>
                            </p:childTnLst>
                          </p:cTn>
                        </p:par>
                        <p:par>
                          <p:cTn id="22" fill="hold" nodeType="afterGroup">
                            <p:stCondLst>
                              <p:cond delay="1500"/>
                            </p:stCondLst>
                            <p:childTnLst>
                              <p:par>
                                <p:cTn id="23" presetID="52" presetClass="entr" presetSubtype="0" fill="hold" grpId="0" nodeType="afterEffect">
                                  <p:stCondLst>
                                    <p:cond delay="0"/>
                                  </p:stCondLst>
                                  <p:childTnLst>
                                    <p:set>
                                      <p:cBhvr>
                                        <p:cTn id="24" dur="1" fill="hold">
                                          <p:stCondLst>
                                            <p:cond delay="0"/>
                                          </p:stCondLst>
                                        </p:cTn>
                                        <p:tgtEl>
                                          <p:spTgt spid="40964">
                                            <p:txEl>
                                              <p:pRg st="0" end="0"/>
                                            </p:txEl>
                                          </p:spTgt>
                                        </p:tgtEl>
                                        <p:attrNameLst>
                                          <p:attrName>style.visibility</p:attrName>
                                        </p:attrNameLst>
                                      </p:cBhvr>
                                      <p:to>
                                        <p:strVal val="visible"/>
                                      </p:to>
                                    </p:set>
                                    <p:animScale>
                                      <p:cBhvr>
                                        <p:cTn id="25" dur="1000" decel="50000" fill="hold">
                                          <p:stCondLst>
                                            <p:cond delay="0"/>
                                          </p:stCondLst>
                                        </p:cTn>
                                        <p:tgtEl>
                                          <p:spTgt spid="4096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0964">
                                            <p:txEl>
                                              <p:pRg st="0" end="0"/>
                                            </p:txEl>
                                          </p:spTgt>
                                        </p:tgtEl>
                                        <p:attrNameLst>
                                          <p:attrName>ppt_x</p:attrName>
                                          <p:attrName>ppt_y</p:attrName>
                                        </p:attrNameLst>
                                      </p:cBhvr>
                                    </p:animMotion>
                                    <p:animEffect transition="in" filter="fade">
                                      <p:cBhvr>
                                        <p:cTn id="27" dur="1000"/>
                                        <p:tgtEl>
                                          <p:spTgt spid="40964">
                                            <p:txEl>
                                              <p:pRg st="0" end="0"/>
                                            </p:txEl>
                                          </p:spTgt>
                                        </p:tgtEl>
                                      </p:cBhvr>
                                    </p:animEffect>
                                  </p:childTnLst>
                                </p:cTn>
                              </p:par>
                            </p:childTnLst>
                          </p:cTn>
                        </p:par>
                        <p:par>
                          <p:cTn id="28" fill="hold" nodeType="afterGroup">
                            <p:stCondLst>
                              <p:cond delay="2500"/>
                            </p:stCondLst>
                            <p:childTnLst>
                              <p:par>
                                <p:cTn id="29" presetID="52" presetClass="entr" presetSubtype="0" fill="hold" grpId="0" nodeType="afterEffect">
                                  <p:stCondLst>
                                    <p:cond delay="0"/>
                                  </p:stCondLst>
                                  <p:childTnLst>
                                    <p:set>
                                      <p:cBhvr>
                                        <p:cTn id="30" dur="1" fill="hold">
                                          <p:stCondLst>
                                            <p:cond delay="0"/>
                                          </p:stCondLst>
                                        </p:cTn>
                                        <p:tgtEl>
                                          <p:spTgt spid="40964">
                                            <p:txEl>
                                              <p:pRg st="2" end="2"/>
                                            </p:txEl>
                                          </p:spTgt>
                                        </p:tgtEl>
                                        <p:attrNameLst>
                                          <p:attrName>style.visibility</p:attrName>
                                        </p:attrNameLst>
                                      </p:cBhvr>
                                      <p:to>
                                        <p:strVal val="visible"/>
                                      </p:to>
                                    </p:set>
                                    <p:animScale>
                                      <p:cBhvr>
                                        <p:cTn id="31" dur="1000" decel="50000" fill="hold">
                                          <p:stCondLst>
                                            <p:cond delay="0"/>
                                          </p:stCondLst>
                                        </p:cTn>
                                        <p:tgtEl>
                                          <p:spTgt spid="4096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0964">
                                            <p:txEl>
                                              <p:pRg st="2" end="2"/>
                                            </p:txEl>
                                          </p:spTgt>
                                        </p:tgtEl>
                                        <p:attrNameLst>
                                          <p:attrName>ppt_x</p:attrName>
                                          <p:attrName>ppt_y</p:attrName>
                                        </p:attrNameLst>
                                      </p:cBhvr>
                                    </p:animMotion>
                                    <p:animEffect transition="in" filter="fade">
                                      <p:cBhvr>
                                        <p:cTn id="33" dur="1000"/>
                                        <p:tgtEl>
                                          <p:spTgt spid="409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Rectangle 10">
            <a:extLst>
              <a:ext uri="{FF2B5EF4-FFF2-40B4-BE49-F238E27FC236}">
                <a16:creationId xmlns:a16="http://schemas.microsoft.com/office/drawing/2014/main" id="{7C7A3A71-7943-540F-D1E9-4D06E114C63A}"/>
              </a:ext>
            </a:extLst>
          </p:cNvPr>
          <p:cNvSpPr>
            <a:spLocks noGrp="1" noChangeArrowheads="1"/>
          </p:cNvSpPr>
          <p:nvPr>
            <p:ph type="title"/>
          </p:nvPr>
        </p:nvSpPr>
        <p:spPr>
          <a:xfrm>
            <a:off x="457200" y="277813"/>
            <a:ext cx="6477000" cy="1139825"/>
          </a:xfrm>
        </p:spPr>
        <p:txBody>
          <a:bodyPr>
            <a:normAutofit fontScale="90000"/>
          </a:bodyPr>
          <a:lstStyle/>
          <a:p>
            <a:r>
              <a:rPr lang="en-US" altLang="en-US" b="1" dirty="0">
                <a:latin typeface="Comic Sans MS" panose="030F0702030302020204" pitchFamily="66" charset="0"/>
              </a:rPr>
              <a:t>What is a COMPOUND?</a:t>
            </a:r>
          </a:p>
        </p:txBody>
      </p:sp>
      <p:pic>
        <p:nvPicPr>
          <p:cNvPr id="43022" name="Picture 14">
            <a:extLst>
              <a:ext uri="{FF2B5EF4-FFF2-40B4-BE49-F238E27FC236}">
                <a16:creationId xmlns:a16="http://schemas.microsoft.com/office/drawing/2014/main" id="{D7B0CBE9-534F-C219-A7F3-F52C4BF24B4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752600"/>
            <a:ext cx="4089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4" name="Rectangle 6">
            <a:extLst>
              <a:ext uri="{FF2B5EF4-FFF2-40B4-BE49-F238E27FC236}">
                <a16:creationId xmlns:a16="http://schemas.microsoft.com/office/drawing/2014/main" id="{60D62A98-41B5-B772-8527-461C7CC75176}"/>
              </a:ext>
            </a:extLst>
          </p:cNvPr>
          <p:cNvSpPr>
            <a:spLocks noGrp="1" noChangeArrowheads="1"/>
          </p:cNvSpPr>
          <p:nvPr>
            <p:ph type="body" sz="half" idx="2"/>
          </p:nvPr>
        </p:nvSpPr>
        <p:spPr>
          <a:xfrm>
            <a:off x="4648200" y="1905000"/>
            <a:ext cx="4495800" cy="3657600"/>
          </a:xfrm>
        </p:spPr>
        <p:txBody>
          <a:bodyPr/>
          <a:lstStyle/>
          <a:p>
            <a:pPr>
              <a:buFontTx/>
              <a:buChar char="o"/>
            </a:pPr>
            <a:r>
              <a:rPr lang="en-US" altLang="en-US" sz="3600" b="1">
                <a:latin typeface="Comic Sans MS" panose="030F0702030302020204" pitchFamily="66" charset="0"/>
              </a:rPr>
              <a:t>A substance in which two or more different elements are CHEMICALLY bonded together.</a:t>
            </a:r>
          </a:p>
        </p:txBody>
      </p:sp>
      <p:pic>
        <p:nvPicPr>
          <p:cNvPr id="2" name="Picture 1035" descr="Notes | Nintendo Switch download software | Games | Nintendo">
            <a:extLst>
              <a:ext uri="{FF2B5EF4-FFF2-40B4-BE49-F238E27FC236}">
                <a16:creationId xmlns:a16="http://schemas.microsoft.com/office/drawing/2014/main" id="{B70D7843-3F95-9911-1F44-3BEDA6DC4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49509"/>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018"/>
                                        </p:tgtEl>
                                        <p:attrNameLst>
                                          <p:attrName>style.visibility</p:attrName>
                                        </p:attrNameLst>
                                      </p:cBhvr>
                                      <p:to>
                                        <p:strVal val="visible"/>
                                      </p:to>
                                    </p:set>
                                    <p:anim calcmode="lin" valueType="num">
                                      <p:cBhvr additive="base">
                                        <p:cTn id="7" dur="500" fill="hold"/>
                                        <p:tgtEl>
                                          <p:spTgt spid="43018"/>
                                        </p:tgtEl>
                                        <p:attrNameLst>
                                          <p:attrName>ppt_x</p:attrName>
                                        </p:attrNameLst>
                                      </p:cBhvr>
                                      <p:tavLst>
                                        <p:tav tm="0">
                                          <p:val>
                                            <p:strVal val="1+#ppt_w/2"/>
                                          </p:val>
                                        </p:tav>
                                        <p:tav tm="100000">
                                          <p:val>
                                            <p:strVal val="#ppt_x"/>
                                          </p:val>
                                        </p:tav>
                                      </p:tavLst>
                                    </p:anim>
                                    <p:anim calcmode="lin" valueType="num">
                                      <p:cBhvr additive="base">
                                        <p:cTn id="8" dur="500" fill="hold"/>
                                        <p:tgtEl>
                                          <p:spTgt spid="430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43022"/>
                                        </p:tgtEl>
                                        <p:attrNameLst>
                                          <p:attrName>style.visibility</p:attrName>
                                        </p:attrNameLst>
                                      </p:cBhvr>
                                      <p:to>
                                        <p:strVal val="visible"/>
                                      </p:to>
                                    </p:set>
                                    <p:animScale>
                                      <p:cBhvr>
                                        <p:cTn id="13" dur="1000" decel="50000" fill="hold">
                                          <p:stCondLst>
                                            <p:cond delay="0"/>
                                          </p:stCondLst>
                                        </p:cTn>
                                        <p:tgtEl>
                                          <p:spTgt spid="430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3022"/>
                                        </p:tgtEl>
                                        <p:attrNameLst>
                                          <p:attrName>ppt_x</p:attrName>
                                          <p:attrName>ppt_y</p:attrName>
                                        </p:attrNameLst>
                                      </p:cBhvr>
                                    </p:animMotion>
                                    <p:animEffect transition="in" filter="fade">
                                      <p:cBhvr>
                                        <p:cTn id="15" dur="1000"/>
                                        <p:tgtEl>
                                          <p:spTgt spid="43022"/>
                                        </p:tgtEl>
                                      </p:cBhvr>
                                    </p:animEffect>
                                  </p:childTnLst>
                                </p:cTn>
                              </p:par>
                            </p:childTnLst>
                          </p:cTn>
                        </p:par>
                        <p:par>
                          <p:cTn id="16" fill="hold" nodeType="afterGroup">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43014">
                                            <p:txEl>
                                              <p:pRg st="0" end="0"/>
                                            </p:txEl>
                                          </p:spTgt>
                                        </p:tgtEl>
                                        <p:attrNameLst>
                                          <p:attrName>style.visibility</p:attrName>
                                        </p:attrNameLst>
                                      </p:cBhvr>
                                      <p:to>
                                        <p:strVal val="visible"/>
                                      </p:to>
                                    </p:set>
                                    <p:animScale>
                                      <p:cBhvr>
                                        <p:cTn id="19" dur="1000" decel="50000" fill="hold">
                                          <p:stCondLst>
                                            <p:cond delay="0"/>
                                          </p:stCondLst>
                                        </p:cTn>
                                        <p:tgtEl>
                                          <p:spTgt spid="4301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3014">
                                            <p:txEl>
                                              <p:pRg st="0" end="0"/>
                                            </p:txEl>
                                          </p:spTgt>
                                        </p:tgtEl>
                                        <p:attrNameLst>
                                          <p:attrName>ppt_x</p:attrName>
                                          <p:attrName>ppt_y</p:attrName>
                                        </p:attrNameLst>
                                      </p:cBhvr>
                                    </p:animMotion>
                                    <p:animEffect transition="in" filter="fade">
                                      <p:cBhvr>
                                        <p:cTn id="21" dur="1000"/>
                                        <p:tgtEl>
                                          <p:spTgt spid="430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8" grpId="0"/>
      <p:bldP spid="430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FEDD2B5E-E799-725B-74C7-286DDA712134}"/>
              </a:ext>
            </a:extLst>
          </p:cNvPr>
          <p:cNvSpPr>
            <a:spLocks noGrp="1" noChangeArrowheads="1"/>
          </p:cNvSpPr>
          <p:nvPr>
            <p:ph type="title"/>
          </p:nvPr>
        </p:nvSpPr>
        <p:spPr/>
        <p:txBody>
          <a:bodyPr/>
          <a:lstStyle/>
          <a:p>
            <a:r>
              <a:rPr lang="en-US" altLang="en-US" b="1">
                <a:latin typeface="Comic Sans MS" panose="030F0702030302020204" pitchFamily="66" charset="0"/>
              </a:rPr>
              <a:t>What is a MIXTURE?</a:t>
            </a:r>
          </a:p>
        </p:txBody>
      </p:sp>
      <p:sp>
        <p:nvSpPr>
          <p:cNvPr id="47109" name="Rectangle 5">
            <a:extLst>
              <a:ext uri="{FF2B5EF4-FFF2-40B4-BE49-F238E27FC236}">
                <a16:creationId xmlns:a16="http://schemas.microsoft.com/office/drawing/2014/main" id="{F3BE3FC0-AB71-6F64-0796-216D66187A64}"/>
              </a:ext>
            </a:extLst>
          </p:cNvPr>
          <p:cNvSpPr>
            <a:spLocks noGrp="1" noChangeArrowheads="1"/>
          </p:cNvSpPr>
          <p:nvPr>
            <p:ph type="body" sz="half" idx="1"/>
          </p:nvPr>
        </p:nvSpPr>
        <p:spPr>
          <a:xfrm>
            <a:off x="152400" y="1600200"/>
            <a:ext cx="4648200" cy="4530725"/>
          </a:xfrm>
        </p:spPr>
        <p:txBody>
          <a:bodyPr/>
          <a:lstStyle/>
          <a:p>
            <a:pPr>
              <a:buFont typeface="Wingdings" panose="05000000000000000000" pitchFamily="2" charset="2"/>
              <a:buNone/>
            </a:pPr>
            <a:endParaRPr lang="en-US" altLang="en-US" sz="3600" b="1">
              <a:latin typeface="Comic Sans MS" panose="030F0702030302020204" pitchFamily="66" charset="0"/>
            </a:endParaRPr>
          </a:p>
          <a:p>
            <a:pPr>
              <a:buFontTx/>
              <a:buChar char="o"/>
            </a:pPr>
            <a:r>
              <a:rPr lang="en-US" altLang="en-US" sz="3600" b="1">
                <a:latin typeface="Comic Sans MS" panose="030F0702030302020204" pitchFamily="66" charset="0"/>
              </a:rPr>
              <a:t>Two or more substances that are mixed together but are NOT chemically bonded.</a:t>
            </a:r>
          </a:p>
        </p:txBody>
      </p:sp>
      <p:pic>
        <p:nvPicPr>
          <p:cNvPr id="47113" name="Picture 9">
            <a:extLst>
              <a:ext uri="{FF2B5EF4-FFF2-40B4-BE49-F238E27FC236}">
                <a16:creationId xmlns:a16="http://schemas.microsoft.com/office/drawing/2014/main" id="{DD7AE07A-07C9-6E9F-300A-B6DD46D933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752600"/>
            <a:ext cx="40147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035" descr="Notes | Nintendo Switch download software | Games | Nintendo">
            <a:extLst>
              <a:ext uri="{FF2B5EF4-FFF2-40B4-BE49-F238E27FC236}">
                <a16:creationId xmlns:a16="http://schemas.microsoft.com/office/drawing/2014/main" id="{C936C51B-7E02-96F9-9F55-147C39AFD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5251"/>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1+#ppt_w/2"/>
                                          </p:val>
                                        </p:tav>
                                        <p:tav tm="100000">
                                          <p:val>
                                            <p:strVal val="#ppt_x"/>
                                          </p:val>
                                        </p:tav>
                                      </p:tavLst>
                                    </p:anim>
                                    <p:anim calcmode="lin" valueType="num">
                                      <p:cBhvr additive="base">
                                        <p:cTn id="8" dur="500" fill="hold"/>
                                        <p:tgtEl>
                                          <p:spTgt spid="47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Scale>
                                      <p:cBhvr>
                                        <p:cTn id="13" dur="1000" decel="50000" fill="hold">
                                          <p:stCondLst>
                                            <p:cond delay="0"/>
                                          </p:stCondLst>
                                        </p:cTn>
                                        <p:tgtEl>
                                          <p:spTgt spid="47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7113"/>
                                        </p:tgtEl>
                                        <p:attrNameLst>
                                          <p:attrName>ppt_x</p:attrName>
                                          <p:attrName>ppt_y</p:attrName>
                                        </p:attrNameLst>
                                      </p:cBhvr>
                                    </p:animMotion>
                                    <p:animEffect transition="in" filter="fade">
                                      <p:cBhvr>
                                        <p:cTn id="15" dur="1000"/>
                                        <p:tgtEl>
                                          <p:spTgt spid="47113"/>
                                        </p:tgtEl>
                                      </p:cBhvr>
                                    </p:animEffect>
                                  </p:childTnLst>
                                </p:cTn>
                              </p:par>
                            </p:childTnLst>
                          </p:cTn>
                        </p:par>
                        <p:par>
                          <p:cTn id="16" fill="hold" nodeType="afterGroup">
                            <p:stCondLst>
                              <p:cond delay="1000"/>
                            </p:stCondLst>
                            <p:childTnLst>
                              <p:par>
                                <p:cTn id="17" presetID="52" presetClass="entr" presetSubtype="0" fill="hold" nodeType="afterEffect">
                                  <p:stCondLst>
                                    <p:cond delay="0"/>
                                  </p:stCondLst>
                                  <p:childTnLst>
                                    <p:set>
                                      <p:cBhvr>
                                        <p:cTn id="18" dur="1" fill="hold">
                                          <p:stCondLst>
                                            <p:cond delay="0"/>
                                          </p:stCondLst>
                                        </p:cTn>
                                        <p:tgtEl>
                                          <p:spTgt spid="47109">
                                            <p:txEl>
                                              <p:pRg st="1" end="1"/>
                                            </p:txEl>
                                          </p:spTgt>
                                        </p:tgtEl>
                                        <p:attrNameLst>
                                          <p:attrName>style.visibility</p:attrName>
                                        </p:attrNameLst>
                                      </p:cBhvr>
                                      <p:to>
                                        <p:strVal val="visible"/>
                                      </p:to>
                                    </p:set>
                                    <p:animScale>
                                      <p:cBhvr>
                                        <p:cTn id="19" dur="1000" decel="50000" fill="hold">
                                          <p:stCondLst>
                                            <p:cond delay="0"/>
                                          </p:stCondLst>
                                        </p:cTn>
                                        <p:tgtEl>
                                          <p:spTgt spid="4710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7109">
                                            <p:txEl>
                                              <p:pRg st="1" end="1"/>
                                            </p:txEl>
                                          </p:spTgt>
                                        </p:tgtEl>
                                        <p:attrNameLst>
                                          <p:attrName>ppt_x</p:attrName>
                                          <p:attrName>ppt_y</p:attrName>
                                        </p:attrNameLst>
                                      </p:cBhvr>
                                    </p:animMotion>
                                    <p:animEffect transition="in" filter="fade">
                                      <p:cBhvr>
                                        <p:cTn id="21" dur="1000"/>
                                        <p:tgtEl>
                                          <p:spTgt spid="47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a:extLst>
              <a:ext uri="{FF2B5EF4-FFF2-40B4-BE49-F238E27FC236}">
                <a16:creationId xmlns:a16="http://schemas.microsoft.com/office/drawing/2014/main" id="{1656B4FE-0478-DCB0-F96C-58D35A1FF23C}"/>
              </a:ext>
            </a:extLst>
          </p:cNvPr>
          <p:cNvSpPr>
            <a:spLocks noGrp="1" noChangeArrowheads="1"/>
          </p:cNvSpPr>
          <p:nvPr>
            <p:ph type="title"/>
          </p:nvPr>
        </p:nvSpPr>
        <p:spPr/>
        <p:txBody>
          <a:bodyPr/>
          <a:lstStyle/>
          <a:p>
            <a:r>
              <a:rPr lang="en-US" altLang="en-US" sz="3600" b="1">
                <a:latin typeface="Comic Sans MS" panose="030F0702030302020204" pitchFamily="66" charset="0"/>
              </a:rPr>
              <a:t>Element, Compound or Mixture?</a:t>
            </a:r>
          </a:p>
        </p:txBody>
      </p:sp>
      <p:pic>
        <p:nvPicPr>
          <p:cNvPr id="52230" name="Picture 6">
            <a:extLst>
              <a:ext uri="{FF2B5EF4-FFF2-40B4-BE49-F238E27FC236}">
                <a16:creationId xmlns:a16="http://schemas.microsoft.com/office/drawing/2014/main" id="{EE134290-5C8F-BDF5-3724-1AE7566274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419475" y="2820194"/>
            <a:ext cx="230505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2230"/>
                                        </p:tgtEl>
                                        <p:attrNameLst>
                                          <p:attrName>style.visibility</p:attrName>
                                        </p:attrNameLst>
                                      </p:cBhvr>
                                      <p:to>
                                        <p:strVal val="visible"/>
                                      </p:to>
                                    </p:set>
                                    <p:anim calcmode="lin" valueType="num">
                                      <p:cBhvr>
                                        <p:cTn id="13" dur="1000" fill="hold"/>
                                        <p:tgtEl>
                                          <p:spTgt spid="52230"/>
                                        </p:tgtEl>
                                        <p:attrNameLst>
                                          <p:attrName>ppt_w</p:attrName>
                                        </p:attrNameLst>
                                      </p:cBhvr>
                                      <p:tavLst>
                                        <p:tav tm="0">
                                          <p:val>
                                            <p:fltVal val="0"/>
                                          </p:val>
                                        </p:tav>
                                        <p:tav tm="100000">
                                          <p:val>
                                            <p:strVal val="#ppt_w"/>
                                          </p:val>
                                        </p:tav>
                                      </p:tavLst>
                                    </p:anim>
                                    <p:anim calcmode="lin" valueType="num">
                                      <p:cBhvr>
                                        <p:cTn id="14" dur="1000" fill="hold"/>
                                        <p:tgtEl>
                                          <p:spTgt spid="52230"/>
                                        </p:tgtEl>
                                        <p:attrNameLst>
                                          <p:attrName>ppt_h</p:attrName>
                                        </p:attrNameLst>
                                      </p:cBhvr>
                                      <p:tavLst>
                                        <p:tav tm="0">
                                          <p:val>
                                            <p:fltVal val="0"/>
                                          </p:val>
                                        </p:tav>
                                        <p:tav tm="100000">
                                          <p:val>
                                            <p:strVal val="#ppt_h"/>
                                          </p:val>
                                        </p:tav>
                                      </p:tavLst>
                                    </p:anim>
                                    <p:anim calcmode="lin" valueType="num">
                                      <p:cBhvr>
                                        <p:cTn id="15" dur="1000" fill="hold"/>
                                        <p:tgtEl>
                                          <p:spTgt spid="5223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22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1CCCF4-372C-A2A8-7CD3-0DCC03CB9230}"/>
              </a:ext>
            </a:extLst>
          </p:cNvPr>
          <p:cNvSpPr>
            <a:spLocks noGrp="1" noChangeArrowheads="1"/>
          </p:cNvSpPr>
          <p:nvPr>
            <p:ph type="title"/>
          </p:nvPr>
        </p:nvSpPr>
        <p:spPr/>
        <p:txBody>
          <a:bodyPr/>
          <a:lstStyle/>
          <a:p>
            <a:r>
              <a:rPr lang="en-US" altLang="en-US" sz="3600" b="1">
                <a:latin typeface="Comic Sans MS" panose="030F0702030302020204" pitchFamily="66" charset="0"/>
              </a:rPr>
              <a:t>Element, Compound or Mixture?</a:t>
            </a:r>
          </a:p>
        </p:txBody>
      </p:sp>
      <p:pic>
        <p:nvPicPr>
          <p:cNvPr id="54277" name="Picture 5">
            <a:extLst>
              <a:ext uri="{FF2B5EF4-FFF2-40B4-BE49-F238E27FC236}">
                <a16:creationId xmlns:a16="http://schemas.microsoft.com/office/drawing/2014/main" id="{6B4FDE6A-9415-51F9-DF07-DA5F3BEE3B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600200"/>
            <a:ext cx="431165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p:cTn id="13" dur="1000" fill="hold"/>
                                        <p:tgtEl>
                                          <p:spTgt spid="54277"/>
                                        </p:tgtEl>
                                        <p:attrNameLst>
                                          <p:attrName>ppt_w</p:attrName>
                                        </p:attrNameLst>
                                      </p:cBhvr>
                                      <p:tavLst>
                                        <p:tav tm="0">
                                          <p:val>
                                            <p:fltVal val="0"/>
                                          </p:val>
                                        </p:tav>
                                        <p:tav tm="100000">
                                          <p:val>
                                            <p:strVal val="#ppt_w"/>
                                          </p:val>
                                        </p:tav>
                                      </p:tavLst>
                                    </p:anim>
                                    <p:anim calcmode="lin" valueType="num">
                                      <p:cBhvr>
                                        <p:cTn id="14" dur="1000" fill="hold"/>
                                        <p:tgtEl>
                                          <p:spTgt spid="54277"/>
                                        </p:tgtEl>
                                        <p:attrNameLst>
                                          <p:attrName>ppt_h</p:attrName>
                                        </p:attrNameLst>
                                      </p:cBhvr>
                                      <p:tavLst>
                                        <p:tav tm="0">
                                          <p:val>
                                            <p:fltVal val="0"/>
                                          </p:val>
                                        </p:tav>
                                        <p:tav tm="100000">
                                          <p:val>
                                            <p:strVal val="#ppt_h"/>
                                          </p:val>
                                        </p:tav>
                                      </p:tavLst>
                                    </p:anim>
                                    <p:anim calcmode="lin" valueType="num">
                                      <p:cBhvr>
                                        <p:cTn id="15" dur="1000" fill="hold"/>
                                        <p:tgtEl>
                                          <p:spTgt spid="5427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42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2DCF2A9-423F-A9F7-FE89-B2680ADA5D9E}"/>
              </a:ext>
            </a:extLst>
          </p:cNvPr>
          <p:cNvSpPr>
            <a:spLocks noGrp="1" noChangeArrowheads="1"/>
          </p:cNvSpPr>
          <p:nvPr>
            <p:ph type="title"/>
          </p:nvPr>
        </p:nvSpPr>
        <p:spPr/>
        <p:txBody>
          <a:bodyPr/>
          <a:lstStyle/>
          <a:p>
            <a:r>
              <a:rPr lang="en-US" altLang="en-US" sz="3600" b="1">
                <a:latin typeface="Comic Sans MS" panose="030F0702030302020204" pitchFamily="66" charset="0"/>
              </a:rPr>
              <a:t>Element, Compound or Mixture?</a:t>
            </a:r>
          </a:p>
        </p:txBody>
      </p:sp>
      <p:pic>
        <p:nvPicPr>
          <p:cNvPr id="55301" name="Picture 5">
            <a:extLst>
              <a:ext uri="{FF2B5EF4-FFF2-40B4-BE49-F238E27FC236}">
                <a16:creationId xmlns:a16="http://schemas.microsoft.com/office/drawing/2014/main" id="{A17B79C4-6035-FA1D-A99E-78A93A534B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5225" y="1676400"/>
            <a:ext cx="41656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5301"/>
                                        </p:tgtEl>
                                        <p:attrNameLst>
                                          <p:attrName>style.visibility</p:attrName>
                                        </p:attrNameLst>
                                      </p:cBhvr>
                                      <p:to>
                                        <p:strVal val="visible"/>
                                      </p:to>
                                    </p:set>
                                    <p:anim calcmode="lin" valueType="num">
                                      <p:cBhvr>
                                        <p:cTn id="13" dur="1000" fill="hold"/>
                                        <p:tgtEl>
                                          <p:spTgt spid="55301"/>
                                        </p:tgtEl>
                                        <p:attrNameLst>
                                          <p:attrName>ppt_w</p:attrName>
                                        </p:attrNameLst>
                                      </p:cBhvr>
                                      <p:tavLst>
                                        <p:tav tm="0">
                                          <p:val>
                                            <p:fltVal val="0"/>
                                          </p:val>
                                        </p:tav>
                                        <p:tav tm="100000">
                                          <p:val>
                                            <p:strVal val="#ppt_w"/>
                                          </p:val>
                                        </p:tav>
                                      </p:tavLst>
                                    </p:anim>
                                    <p:anim calcmode="lin" valueType="num">
                                      <p:cBhvr>
                                        <p:cTn id="14" dur="1000" fill="hold"/>
                                        <p:tgtEl>
                                          <p:spTgt spid="55301"/>
                                        </p:tgtEl>
                                        <p:attrNameLst>
                                          <p:attrName>ppt_h</p:attrName>
                                        </p:attrNameLst>
                                      </p:cBhvr>
                                      <p:tavLst>
                                        <p:tav tm="0">
                                          <p:val>
                                            <p:fltVal val="0"/>
                                          </p:val>
                                        </p:tav>
                                        <p:tav tm="100000">
                                          <p:val>
                                            <p:strVal val="#ppt_h"/>
                                          </p:val>
                                        </p:tav>
                                      </p:tavLst>
                                    </p:anim>
                                    <p:anim calcmode="lin" valueType="num">
                                      <p:cBhvr>
                                        <p:cTn id="15" dur="1000" fill="hold"/>
                                        <p:tgtEl>
                                          <p:spTgt spid="5530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530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3F6282A-B6B6-6B6F-FB6A-CAE2A1266C66}"/>
              </a:ext>
            </a:extLst>
          </p:cNvPr>
          <p:cNvSpPr>
            <a:spLocks noGrp="1" noChangeArrowheads="1"/>
          </p:cNvSpPr>
          <p:nvPr>
            <p:ph type="title"/>
          </p:nvPr>
        </p:nvSpPr>
        <p:spPr/>
        <p:txBody>
          <a:bodyPr/>
          <a:lstStyle/>
          <a:p>
            <a:r>
              <a:rPr lang="en-US" altLang="en-US" sz="3600" b="1">
                <a:latin typeface="Comic Sans MS" panose="030F0702030302020204" pitchFamily="66" charset="0"/>
              </a:rPr>
              <a:t>Element, Compound or Mixture?</a:t>
            </a:r>
          </a:p>
        </p:txBody>
      </p:sp>
      <p:pic>
        <p:nvPicPr>
          <p:cNvPr id="56325" name="Picture 5">
            <a:extLst>
              <a:ext uri="{FF2B5EF4-FFF2-40B4-BE49-F238E27FC236}">
                <a16:creationId xmlns:a16="http://schemas.microsoft.com/office/drawing/2014/main" id="{FDDF5D47-D810-0988-F386-46115EE963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419475" y="2820194"/>
            <a:ext cx="230505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6325"/>
                                        </p:tgtEl>
                                        <p:attrNameLst>
                                          <p:attrName>style.visibility</p:attrName>
                                        </p:attrNameLst>
                                      </p:cBhvr>
                                      <p:to>
                                        <p:strVal val="visible"/>
                                      </p:to>
                                    </p:set>
                                    <p:anim calcmode="lin" valueType="num">
                                      <p:cBhvr>
                                        <p:cTn id="13" dur="1000" fill="hold"/>
                                        <p:tgtEl>
                                          <p:spTgt spid="56325"/>
                                        </p:tgtEl>
                                        <p:attrNameLst>
                                          <p:attrName>ppt_w</p:attrName>
                                        </p:attrNameLst>
                                      </p:cBhvr>
                                      <p:tavLst>
                                        <p:tav tm="0">
                                          <p:val>
                                            <p:fltVal val="0"/>
                                          </p:val>
                                        </p:tav>
                                        <p:tav tm="100000">
                                          <p:val>
                                            <p:strVal val="#ppt_w"/>
                                          </p:val>
                                        </p:tav>
                                      </p:tavLst>
                                    </p:anim>
                                    <p:anim calcmode="lin" valueType="num">
                                      <p:cBhvr>
                                        <p:cTn id="14" dur="1000" fill="hold"/>
                                        <p:tgtEl>
                                          <p:spTgt spid="56325"/>
                                        </p:tgtEl>
                                        <p:attrNameLst>
                                          <p:attrName>ppt_h</p:attrName>
                                        </p:attrNameLst>
                                      </p:cBhvr>
                                      <p:tavLst>
                                        <p:tav tm="0">
                                          <p:val>
                                            <p:fltVal val="0"/>
                                          </p:val>
                                        </p:tav>
                                        <p:tav tm="100000">
                                          <p:val>
                                            <p:strVal val="#ppt_h"/>
                                          </p:val>
                                        </p:tav>
                                      </p:tavLst>
                                    </p:anim>
                                    <p:anim calcmode="lin" valueType="num">
                                      <p:cBhvr>
                                        <p:cTn id="15" dur="1000" fill="hold"/>
                                        <p:tgtEl>
                                          <p:spTgt spid="5632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6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1BD4ED6-D3E0-E0CE-8839-A665C1904E8E}"/>
              </a:ext>
            </a:extLst>
          </p:cNvPr>
          <p:cNvSpPr>
            <a:spLocks noGrp="1" noChangeArrowheads="1"/>
          </p:cNvSpPr>
          <p:nvPr>
            <p:ph type="title"/>
          </p:nvPr>
        </p:nvSpPr>
        <p:spPr/>
        <p:txBody>
          <a:bodyPr/>
          <a:lstStyle/>
          <a:p>
            <a:r>
              <a:rPr lang="en-US" altLang="en-US" sz="3600" b="1">
                <a:latin typeface="Comic Sans MS" panose="030F0702030302020204" pitchFamily="66" charset="0"/>
              </a:rPr>
              <a:t>Element, Compound or Mixture?</a:t>
            </a:r>
          </a:p>
        </p:txBody>
      </p:sp>
      <p:pic>
        <p:nvPicPr>
          <p:cNvPr id="57349" name="Picture 5">
            <a:extLst>
              <a:ext uri="{FF2B5EF4-FFF2-40B4-BE49-F238E27FC236}">
                <a16:creationId xmlns:a16="http://schemas.microsoft.com/office/drawing/2014/main" id="{5F42D69D-A4E1-1833-A58C-0B26570669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6813" y="1676400"/>
            <a:ext cx="40878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7349"/>
                                        </p:tgtEl>
                                        <p:attrNameLst>
                                          <p:attrName>style.visibility</p:attrName>
                                        </p:attrNameLst>
                                      </p:cBhvr>
                                      <p:to>
                                        <p:strVal val="visible"/>
                                      </p:to>
                                    </p:set>
                                    <p:anim calcmode="lin" valueType="num">
                                      <p:cBhvr>
                                        <p:cTn id="13" dur="1000" fill="hold"/>
                                        <p:tgtEl>
                                          <p:spTgt spid="57349"/>
                                        </p:tgtEl>
                                        <p:attrNameLst>
                                          <p:attrName>ppt_w</p:attrName>
                                        </p:attrNameLst>
                                      </p:cBhvr>
                                      <p:tavLst>
                                        <p:tav tm="0">
                                          <p:val>
                                            <p:fltVal val="0"/>
                                          </p:val>
                                        </p:tav>
                                        <p:tav tm="100000">
                                          <p:val>
                                            <p:strVal val="#ppt_w"/>
                                          </p:val>
                                        </p:tav>
                                      </p:tavLst>
                                    </p:anim>
                                    <p:anim calcmode="lin" valueType="num">
                                      <p:cBhvr>
                                        <p:cTn id="14" dur="1000" fill="hold"/>
                                        <p:tgtEl>
                                          <p:spTgt spid="57349"/>
                                        </p:tgtEl>
                                        <p:attrNameLst>
                                          <p:attrName>ppt_h</p:attrName>
                                        </p:attrNameLst>
                                      </p:cBhvr>
                                      <p:tavLst>
                                        <p:tav tm="0">
                                          <p:val>
                                            <p:fltVal val="0"/>
                                          </p:val>
                                        </p:tav>
                                        <p:tav tm="100000">
                                          <p:val>
                                            <p:strVal val="#ppt_h"/>
                                          </p:val>
                                        </p:tav>
                                      </p:tavLst>
                                    </p:anim>
                                    <p:anim calcmode="lin" valueType="num">
                                      <p:cBhvr>
                                        <p:cTn id="15" dur="1000" fill="hold"/>
                                        <p:tgtEl>
                                          <p:spTgt spid="5734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73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D55EE87-E2B7-10C5-D05A-4285F7EA272F}"/>
              </a:ext>
            </a:extLst>
          </p:cNvPr>
          <p:cNvSpPr>
            <a:spLocks noGrp="1" noChangeArrowheads="1"/>
          </p:cNvSpPr>
          <p:nvPr>
            <p:ph type="title"/>
          </p:nvPr>
        </p:nvSpPr>
        <p:spPr/>
        <p:txBody>
          <a:bodyPr/>
          <a:lstStyle/>
          <a:p>
            <a:r>
              <a:rPr lang="en-US" altLang="en-US" sz="3600" b="1">
                <a:latin typeface="Comic Sans MS" panose="030F0702030302020204" pitchFamily="66" charset="0"/>
              </a:rPr>
              <a:t>Element, Compound or Mixture?</a:t>
            </a:r>
          </a:p>
        </p:txBody>
      </p:sp>
      <p:pic>
        <p:nvPicPr>
          <p:cNvPr id="58375" name="Picture 7">
            <a:extLst>
              <a:ext uri="{FF2B5EF4-FFF2-40B4-BE49-F238E27FC236}">
                <a16:creationId xmlns:a16="http://schemas.microsoft.com/office/drawing/2014/main" id="{EF33411B-A640-C9C8-C72D-8FF66BB92C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709738"/>
            <a:ext cx="4343400" cy="4237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8375"/>
                                        </p:tgtEl>
                                        <p:attrNameLst>
                                          <p:attrName>style.visibility</p:attrName>
                                        </p:attrNameLst>
                                      </p:cBhvr>
                                      <p:to>
                                        <p:strVal val="visible"/>
                                      </p:to>
                                    </p:set>
                                    <p:anim calcmode="lin" valueType="num">
                                      <p:cBhvr>
                                        <p:cTn id="13" dur="1000" fill="hold"/>
                                        <p:tgtEl>
                                          <p:spTgt spid="58375"/>
                                        </p:tgtEl>
                                        <p:attrNameLst>
                                          <p:attrName>ppt_w</p:attrName>
                                        </p:attrNameLst>
                                      </p:cBhvr>
                                      <p:tavLst>
                                        <p:tav tm="0">
                                          <p:val>
                                            <p:fltVal val="0"/>
                                          </p:val>
                                        </p:tav>
                                        <p:tav tm="100000">
                                          <p:val>
                                            <p:strVal val="#ppt_w"/>
                                          </p:val>
                                        </p:tav>
                                      </p:tavLst>
                                    </p:anim>
                                    <p:anim calcmode="lin" valueType="num">
                                      <p:cBhvr>
                                        <p:cTn id="14" dur="1000" fill="hold"/>
                                        <p:tgtEl>
                                          <p:spTgt spid="58375"/>
                                        </p:tgtEl>
                                        <p:attrNameLst>
                                          <p:attrName>ppt_h</p:attrName>
                                        </p:attrNameLst>
                                      </p:cBhvr>
                                      <p:tavLst>
                                        <p:tav tm="0">
                                          <p:val>
                                            <p:fltVal val="0"/>
                                          </p:val>
                                        </p:tav>
                                        <p:tav tm="100000">
                                          <p:val>
                                            <p:strVal val="#ppt_h"/>
                                          </p:val>
                                        </p:tav>
                                      </p:tavLst>
                                    </p:anim>
                                    <p:anim calcmode="lin" valueType="num">
                                      <p:cBhvr>
                                        <p:cTn id="15" dur="1000" fill="hold"/>
                                        <p:tgtEl>
                                          <p:spTgt spid="5837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83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6" name="Rectangle 8">
            <a:extLst>
              <a:ext uri="{FF2B5EF4-FFF2-40B4-BE49-F238E27FC236}">
                <a16:creationId xmlns:a16="http://schemas.microsoft.com/office/drawing/2014/main" id="{5A4E9454-0D02-6EA0-28DF-B76757A97E8D}"/>
              </a:ext>
            </a:extLst>
          </p:cNvPr>
          <p:cNvSpPr>
            <a:spLocks noGrp="1" noChangeArrowheads="1"/>
          </p:cNvSpPr>
          <p:nvPr>
            <p:ph type="title"/>
          </p:nvPr>
        </p:nvSpPr>
        <p:spPr>
          <a:xfrm>
            <a:off x="228600" y="115887"/>
            <a:ext cx="8686800" cy="1139825"/>
          </a:xfrm>
        </p:spPr>
        <p:txBody>
          <a:bodyPr/>
          <a:lstStyle/>
          <a:p>
            <a:r>
              <a:rPr lang="en-US" altLang="en-US" b="1" dirty="0">
                <a:latin typeface="Comic Sans MS" panose="030F0702030302020204" pitchFamily="66" charset="0"/>
              </a:rPr>
              <a:t>I am Dmitri Mendeleev!</a:t>
            </a:r>
          </a:p>
        </p:txBody>
      </p:sp>
      <p:sp>
        <p:nvSpPr>
          <p:cNvPr id="22537" name="Rectangle 9">
            <a:extLst>
              <a:ext uri="{FF2B5EF4-FFF2-40B4-BE49-F238E27FC236}">
                <a16:creationId xmlns:a16="http://schemas.microsoft.com/office/drawing/2014/main" id="{B8AF80FC-257C-7CD8-379C-EA28A01D3379}"/>
              </a:ext>
            </a:extLst>
          </p:cNvPr>
          <p:cNvSpPr>
            <a:spLocks noGrp="1" noChangeArrowheads="1"/>
          </p:cNvSpPr>
          <p:nvPr>
            <p:ph type="body" sz="half" idx="1"/>
          </p:nvPr>
        </p:nvSpPr>
        <p:spPr>
          <a:xfrm>
            <a:off x="304800" y="5867400"/>
            <a:ext cx="8534400" cy="762000"/>
          </a:xfrm>
        </p:spPr>
        <p:txBody>
          <a:bodyPr/>
          <a:lstStyle/>
          <a:p>
            <a:pPr algn="ctr">
              <a:buFont typeface="Wingdings" panose="05000000000000000000" pitchFamily="2" charset="2"/>
              <a:buNone/>
            </a:pPr>
            <a:r>
              <a:rPr lang="en-US" altLang="en-US" sz="4000" b="1" dirty="0">
                <a:solidFill>
                  <a:schemeClr val="tx2"/>
                </a:solidFill>
                <a:latin typeface="Comic Sans MS" panose="030F0702030302020204" pitchFamily="66" charset="0"/>
              </a:rPr>
              <a:t>I made the PERIODIC TABLE !</a:t>
            </a:r>
          </a:p>
        </p:txBody>
      </p:sp>
      <p:pic>
        <p:nvPicPr>
          <p:cNvPr id="22535" name="Picture 7">
            <a:extLst>
              <a:ext uri="{FF2B5EF4-FFF2-40B4-BE49-F238E27FC236}">
                <a16:creationId xmlns:a16="http://schemas.microsoft.com/office/drawing/2014/main" id="{0350926E-2C10-D4B4-2117-9CC1A86C572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40049" y="1371600"/>
            <a:ext cx="30972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7" name="Picture 1031" descr="The Periodic Table of Elements | Chemistry | Visionlearning">
            <a:extLst>
              <a:ext uri="{FF2B5EF4-FFF2-40B4-BE49-F238E27FC236}">
                <a16:creationId xmlns:a16="http://schemas.microsoft.com/office/drawing/2014/main" id="{AAEAAFB6-85FD-1D65-CCDF-358114782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81290"/>
            <a:ext cx="3368792" cy="2021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0951EA-3A19-E14C-3A26-150784DB7FF2}"/>
              </a:ext>
            </a:extLst>
          </p:cNvPr>
          <p:cNvSpPr txBox="1"/>
          <p:nvPr/>
        </p:nvSpPr>
        <p:spPr>
          <a:xfrm>
            <a:off x="3657600" y="3258886"/>
            <a:ext cx="5334000" cy="2585323"/>
          </a:xfrm>
          <a:prstGeom prst="rect">
            <a:avLst/>
          </a:prstGeom>
          <a:noFill/>
        </p:spPr>
        <p:txBody>
          <a:bodyPr wrap="square">
            <a:spAutoFit/>
          </a:bodyPr>
          <a:lstStyle/>
          <a:p>
            <a:r>
              <a:rPr lang="en-AU" b="0" i="0" dirty="0">
                <a:effectLst/>
                <a:latin typeface="verdana" panose="020B0604030504040204" pitchFamily="34" charset="0"/>
              </a:rPr>
              <a:t>Dmitri Mendeleev was a Russian scientist and inventor. He was born on February 8th, 1834</a:t>
            </a:r>
          </a:p>
          <a:p>
            <a:br>
              <a:rPr lang="en-AU" dirty="0"/>
            </a:br>
            <a:r>
              <a:rPr lang="en-AU" b="0" i="0" dirty="0">
                <a:effectLst/>
                <a:latin typeface="Lucida Grande"/>
              </a:rPr>
              <a:t>Dmitri Mendeleev's Periodic Table of Elements was created in 1869. It is a table that visually organizes all of the existing elements by their increasing atomic weights, which he originally  measured in "Daltons."</a:t>
            </a:r>
            <a:endParaRPr lang="en-AU" dirty="0"/>
          </a:p>
        </p:txBody>
      </p:sp>
      <p:pic>
        <p:nvPicPr>
          <p:cNvPr id="56331" name="Picture 1035" descr="Notes | Nintendo Switch download software | Games | Nintendo">
            <a:extLst>
              <a:ext uri="{FF2B5EF4-FFF2-40B4-BE49-F238E27FC236}">
                <a16:creationId xmlns:a16="http://schemas.microsoft.com/office/drawing/2014/main" id="{99CB6A0C-0E84-D325-ED51-F868004F0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766" y="115887"/>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 calcmode="lin" valueType="num">
                                      <p:cBhvr additive="base">
                                        <p:cTn id="7" dur="500" fill="hold"/>
                                        <p:tgtEl>
                                          <p:spTgt spid="22536"/>
                                        </p:tgtEl>
                                        <p:attrNameLst>
                                          <p:attrName>ppt_x</p:attrName>
                                        </p:attrNameLst>
                                      </p:cBhvr>
                                      <p:tavLst>
                                        <p:tav tm="0">
                                          <p:val>
                                            <p:strVal val="1+#ppt_w/2"/>
                                          </p:val>
                                        </p:tav>
                                        <p:tav tm="100000">
                                          <p:val>
                                            <p:strVal val="#ppt_x"/>
                                          </p:val>
                                        </p:tav>
                                      </p:tavLst>
                                    </p:anim>
                                    <p:anim calcmode="lin" valueType="num">
                                      <p:cBhvr additive="base">
                                        <p:cTn id="8" dur="500" fill="hold"/>
                                        <p:tgtEl>
                                          <p:spTgt spid="225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2535"/>
                                        </p:tgtEl>
                                        <p:attrNameLst>
                                          <p:attrName>style.visibility</p:attrName>
                                        </p:attrNameLst>
                                      </p:cBhvr>
                                      <p:to>
                                        <p:strVal val="visible"/>
                                      </p:to>
                                    </p:se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2537">
                                            <p:txEl>
                                              <p:pRg st="0" end="0"/>
                                            </p:txEl>
                                          </p:spTgt>
                                        </p:tgtEl>
                                        <p:attrNameLst>
                                          <p:attrName>style.visibility</p:attrName>
                                        </p:attrNameLst>
                                      </p:cBhvr>
                                      <p:to>
                                        <p:strVal val="visible"/>
                                      </p:to>
                                    </p:set>
                                    <p:anim calcmode="lin" valueType="num">
                                      <p:cBhvr additive="base">
                                        <p:cTn id="15" dur="500" fill="hold"/>
                                        <p:tgtEl>
                                          <p:spTgt spid="2253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53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22537"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7D2F028-5C9A-C80E-D43B-3D6DE538DDE7}"/>
              </a:ext>
            </a:extLst>
          </p:cNvPr>
          <p:cNvSpPr>
            <a:spLocks noGrp="1" noChangeArrowheads="1"/>
          </p:cNvSpPr>
          <p:nvPr>
            <p:ph type="title"/>
          </p:nvPr>
        </p:nvSpPr>
        <p:spPr/>
        <p:txBody>
          <a:bodyPr/>
          <a:lstStyle/>
          <a:p>
            <a:r>
              <a:rPr lang="en-US" altLang="en-US"/>
              <a:t>Isotopes</a:t>
            </a:r>
          </a:p>
        </p:txBody>
      </p:sp>
      <p:sp>
        <p:nvSpPr>
          <p:cNvPr id="87043" name="Rectangle 3">
            <a:extLst>
              <a:ext uri="{FF2B5EF4-FFF2-40B4-BE49-F238E27FC236}">
                <a16:creationId xmlns:a16="http://schemas.microsoft.com/office/drawing/2014/main" id="{822EB2AD-201F-3511-FA3E-8E1BF6823BDF}"/>
              </a:ext>
            </a:extLst>
          </p:cNvPr>
          <p:cNvSpPr>
            <a:spLocks noGrp="1" noChangeArrowheads="1"/>
          </p:cNvSpPr>
          <p:nvPr>
            <p:ph type="body" idx="1"/>
          </p:nvPr>
        </p:nvSpPr>
        <p:spPr>
          <a:xfrm>
            <a:off x="457200" y="1600200"/>
            <a:ext cx="8229600" cy="1504950"/>
          </a:xfrm>
        </p:spPr>
        <p:txBody>
          <a:bodyPr/>
          <a:lstStyle/>
          <a:p>
            <a:r>
              <a:rPr lang="en-US" altLang="en-US"/>
              <a:t>Atoms of the same element with different mass numbers.</a:t>
            </a:r>
          </a:p>
        </p:txBody>
      </p:sp>
      <p:grpSp>
        <p:nvGrpSpPr>
          <p:cNvPr id="87044" name="Group 4">
            <a:extLst>
              <a:ext uri="{FF2B5EF4-FFF2-40B4-BE49-F238E27FC236}">
                <a16:creationId xmlns:a16="http://schemas.microsoft.com/office/drawing/2014/main" id="{63D4F166-0759-D5D2-5E7A-24990F77B15A}"/>
              </a:ext>
            </a:extLst>
          </p:cNvPr>
          <p:cNvGrpSpPr>
            <a:grpSpLocks/>
          </p:cNvGrpSpPr>
          <p:nvPr/>
        </p:nvGrpSpPr>
        <p:grpSpPr bwMode="auto">
          <a:xfrm>
            <a:off x="2266950" y="3717925"/>
            <a:ext cx="3852863" cy="762000"/>
            <a:chOff x="1056" y="2738"/>
            <a:chExt cx="2427" cy="480"/>
          </a:xfrm>
        </p:grpSpPr>
        <p:sp>
          <p:nvSpPr>
            <p:cNvPr id="87045" name="Text Box 5">
              <a:extLst>
                <a:ext uri="{FF2B5EF4-FFF2-40B4-BE49-F238E27FC236}">
                  <a16:creationId xmlns:a16="http://schemas.microsoft.com/office/drawing/2014/main" id="{098905B6-1564-E586-5955-4FFFBBD921A9}"/>
                </a:ext>
              </a:extLst>
            </p:cNvPr>
            <p:cNvSpPr txBox="1">
              <a:spLocks noChangeArrowheads="1"/>
            </p:cNvSpPr>
            <p:nvPr/>
          </p:nvSpPr>
          <p:spPr bwMode="auto">
            <a:xfrm>
              <a:off x="1056" y="2738"/>
              <a:ext cx="125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sz="4400"/>
                <a:t>Mass #</a:t>
              </a:r>
            </a:p>
          </p:txBody>
        </p:sp>
        <p:sp>
          <p:nvSpPr>
            <p:cNvPr id="87046" name="AutoShape 6">
              <a:extLst>
                <a:ext uri="{FF2B5EF4-FFF2-40B4-BE49-F238E27FC236}">
                  <a16:creationId xmlns:a16="http://schemas.microsoft.com/office/drawing/2014/main" id="{FD55FD0D-4BAB-251F-9013-FD4E6EE04450}"/>
                </a:ext>
              </a:extLst>
            </p:cNvPr>
            <p:cNvSpPr>
              <a:spLocks noChangeArrowheads="1"/>
            </p:cNvSpPr>
            <p:nvPr/>
          </p:nvSpPr>
          <p:spPr bwMode="auto">
            <a:xfrm>
              <a:off x="2307" y="2853"/>
              <a:ext cx="1176" cy="265"/>
            </a:xfrm>
            <a:prstGeom prst="rightArrow">
              <a:avLst>
                <a:gd name="adj1" fmla="val 32833"/>
                <a:gd name="adj2" fmla="val 89063"/>
              </a:avLst>
            </a:prstGeom>
            <a:solidFill>
              <a:schemeClr val="tx1"/>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87047" name="Group 7">
            <a:extLst>
              <a:ext uri="{FF2B5EF4-FFF2-40B4-BE49-F238E27FC236}">
                <a16:creationId xmlns:a16="http://schemas.microsoft.com/office/drawing/2014/main" id="{4A9EAE94-6E80-38FF-BF9A-37633C88C60F}"/>
              </a:ext>
            </a:extLst>
          </p:cNvPr>
          <p:cNvGrpSpPr>
            <a:grpSpLocks/>
          </p:cNvGrpSpPr>
          <p:nvPr/>
        </p:nvGrpSpPr>
        <p:grpSpPr bwMode="auto">
          <a:xfrm>
            <a:off x="1846263" y="4775200"/>
            <a:ext cx="4278312" cy="762000"/>
            <a:chOff x="791" y="3380"/>
            <a:chExt cx="2695" cy="480"/>
          </a:xfrm>
        </p:grpSpPr>
        <p:sp>
          <p:nvSpPr>
            <p:cNvPr id="87048" name="Text Box 8">
              <a:extLst>
                <a:ext uri="{FF2B5EF4-FFF2-40B4-BE49-F238E27FC236}">
                  <a16:creationId xmlns:a16="http://schemas.microsoft.com/office/drawing/2014/main" id="{331E412A-38C5-BBD9-EA76-060F96BC369B}"/>
                </a:ext>
              </a:extLst>
            </p:cNvPr>
            <p:cNvSpPr txBox="1">
              <a:spLocks noChangeArrowheads="1"/>
            </p:cNvSpPr>
            <p:nvPr/>
          </p:nvSpPr>
          <p:spPr bwMode="auto">
            <a:xfrm>
              <a:off x="791" y="3380"/>
              <a:ext cx="15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altLang="en-US" sz="4400"/>
                <a:t>Atomic #</a:t>
              </a:r>
            </a:p>
          </p:txBody>
        </p:sp>
        <p:sp>
          <p:nvSpPr>
            <p:cNvPr id="87049" name="AutoShape 9">
              <a:extLst>
                <a:ext uri="{FF2B5EF4-FFF2-40B4-BE49-F238E27FC236}">
                  <a16:creationId xmlns:a16="http://schemas.microsoft.com/office/drawing/2014/main" id="{5CB9EA0F-C133-FF65-C652-E386A0C3DB36}"/>
                </a:ext>
              </a:extLst>
            </p:cNvPr>
            <p:cNvSpPr>
              <a:spLocks noChangeArrowheads="1"/>
            </p:cNvSpPr>
            <p:nvPr/>
          </p:nvSpPr>
          <p:spPr bwMode="auto">
            <a:xfrm>
              <a:off x="2310" y="3487"/>
              <a:ext cx="1176" cy="265"/>
            </a:xfrm>
            <a:prstGeom prst="rightArrow">
              <a:avLst>
                <a:gd name="adj1" fmla="val 32833"/>
                <a:gd name="adj2" fmla="val 89063"/>
              </a:avLst>
            </a:prstGeom>
            <a:solidFill>
              <a:schemeClr val="tx1"/>
            </a:solidFill>
            <a:ln w="28575">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87050" name="Rectangle 10">
            <a:extLst>
              <a:ext uri="{FF2B5EF4-FFF2-40B4-BE49-F238E27FC236}">
                <a16:creationId xmlns:a16="http://schemas.microsoft.com/office/drawing/2014/main" id="{8B8145AE-03E1-F71F-A14D-8518F7842970}"/>
              </a:ext>
            </a:extLst>
          </p:cNvPr>
          <p:cNvSpPr>
            <a:spLocks noChangeArrowheads="1"/>
          </p:cNvSpPr>
          <p:nvPr/>
        </p:nvSpPr>
        <p:spPr bwMode="auto">
          <a:xfrm>
            <a:off x="444500" y="3025775"/>
            <a:ext cx="419735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a:t>Nuclear symbol:</a:t>
            </a:r>
          </a:p>
        </p:txBody>
      </p:sp>
      <p:sp>
        <p:nvSpPr>
          <p:cNvPr id="87051" name="Rectangle 11">
            <a:extLst>
              <a:ext uri="{FF2B5EF4-FFF2-40B4-BE49-F238E27FC236}">
                <a16:creationId xmlns:a16="http://schemas.microsoft.com/office/drawing/2014/main" id="{82A7EB5A-9A58-A6E9-0C57-1E3E09F778A3}"/>
              </a:ext>
            </a:extLst>
          </p:cNvPr>
          <p:cNvSpPr>
            <a:spLocks noChangeArrowheads="1"/>
          </p:cNvSpPr>
          <p:nvPr/>
        </p:nvSpPr>
        <p:spPr bwMode="auto">
          <a:xfrm>
            <a:off x="455613" y="5921375"/>
            <a:ext cx="70294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a:t>Hyphen notation: </a:t>
            </a:r>
            <a:r>
              <a:rPr lang="en-US" altLang="en-US">
                <a:solidFill>
                  <a:schemeClr val="accent1"/>
                </a:solidFill>
                <a:effectLst>
                  <a:outerShdw blurRad="38100" dist="38100" dir="2700000" algn="tl">
                    <a:srgbClr val="C0C0C0"/>
                  </a:outerShdw>
                </a:effectLst>
              </a:rPr>
              <a:t>carbon-12</a:t>
            </a:r>
            <a:endParaRPr lang="en-US" altLang="en-US">
              <a:effectLst>
                <a:outerShdw blurRad="38100" dist="38100" dir="2700000" algn="tl">
                  <a:srgbClr val="C0C0C0"/>
                </a:outerShdw>
              </a:effectLst>
            </a:endParaRPr>
          </a:p>
        </p:txBody>
      </p:sp>
      <p:grpSp>
        <p:nvGrpSpPr>
          <p:cNvPr id="87053" name="Group 13">
            <a:extLst>
              <a:ext uri="{FF2B5EF4-FFF2-40B4-BE49-F238E27FC236}">
                <a16:creationId xmlns:a16="http://schemas.microsoft.com/office/drawing/2014/main" id="{CDCF7186-0884-08F6-5E17-356D488C3E4A}"/>
              </a:ext>
            </a:extLst>
          </p:cNvPr>
          <p:cNvGrpSpPr>
            <a:grpSpLocks/>
          </p:cNvGrpSpPr>
          <p:nvPr/>
        </p:nvGrpSpPr>
        <p:grpSpPr bwMode="auto">
          <a:xfrm>
            <a:off x="5870575" y="3103563"/>
            <a:ext cx="3055938" cy="3030537"/>
            <a:chOff x="3650" y="2009"/>
            <a:chExt cx="1925" cy="1909"/>
          </a:xfrm>
        </p:grpSpPr>
        <p:sp>
          <p:nvSpPr>
            <p:cNvPr id="87054" name="AutoShape 14">
              <a:extLst>
                <a:ext uri="{FF2B5EF4-FFF2-40B4-BE49-F238E27FC236}">
                  <a16:creationId xmlns:a16="http://schemas.microsoft.com/office/drawing/2014/main" id="{1A621669-27A7-0666-4F4E-0373357A4B89}"/>
                </a:ext>
              </a:extLst>
            </p:cNvPr>
            <p:cNvSpPr>
              <a:spLocks noChangeArrowheads="1"/>
            </p:cNvSpPr>
            <p:nvPr/>
          </p:nvSpPr>
          <p:spPr bwMode="auto">
            <a:xfrm>
              <a:off x="3650" y="2009"/>
              <a:ext cx="1925" cy="1909"/>
            </a:xfrm>
            <a:prstGeom prst="star24">
              <a:avLst>
                <a:gd name="adj" fmla="val 43560"/>
              </a:avLst>
            </a:prstGeom>
            <a:solidFill>
              <a:schemeClr val="accent1"/>
            </a:solidFill>
            <a:ln w="12700">
              <a:solidFill>
                <a:srgbClr val="008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7055" name="Text Box 15">
              <a:extLst>
                <a:ext uri="{FF2B5EF4-FFF2-40B4-BE49-F238E27FC236}">
                  <a16:creationId xmlns:a16="http://schemas.microsoft.com/office/drawing/2014/main" id="{7803D0F0-C99B-4A8C-4464-F7F0AD6647F5}"/>
                </a:ext>
              </a:extLst>
            </p:cNvPr>
            <p:cNvSpPr txBox="1">
              <a:spLocks noChangeArrowheads="1"/>
            </p:cNvSpPr>
            <p:nvPr/>
          </p:nvSpPr>
          <p:spPr bwMode="auto">
            <a:xfrm>
              <a:off x="4034" y="2527"/>
              <a:ext cx="436"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t>12</a:t>
              </a:r>
            </a:p>
            <a:p>
              <a:endParaRPr lang="en-US" altLang="en-US" sz="1600" b="1"/>
            </a:p>
            <a:p>
              <a:r>
                <a:rPr lang="en-US" altLang="en-US" sz="3600" b="1"/>
                <a:t>  6</a:t>
              </a:r>
            </a:p>
          </p:txBody>
        </p:sp>
        <p:sp>
          <p:nvSpPr>
            <p:cNvPr id="87056" name="Text Box 16">
              <a:extLst>
                <a:ext uri="{FF2B5EF4-FFF2-40B4-BE49-F238E27FC236}">
                  <a16:creationId xmlns:a16="http://schemas.microsoft.com/office/drawing/2014/main" id="{E23D6A60-ADDF-F37B-33EA-D6C9F14539FD}"/>
                </a:ext>
              </a:extLst>
            </p:cNvPr>
            <p:cNvSpPr txBox="1">
              <a:spLocks noChangeArrowheads="1"/>
            </p:cNvSpPr>
            <p:nvPr/>
          </p:nvSpPr>
          <p:spPr bwMode="auto">
            <a:xfrm>
              <a:off x="4440" y="2503"/>
              <a:ext cx="671"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600"/>
                <a:t>C</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wipe(left)">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50"/>
                                        </p:tgtEl>
                                        <p:attrNameLst>
                                          <p:attrName>style.visibility</p:attrName>
                                        </p:attrNameLst>
                                      </p:cBhvr>
                                      <p:to>
                                        <p:strVal val="visible"/>
                                      </p:to>
                                    </p:set>
                                    <p:animEffect transition="in" filter="wipe(left)">
                                      <p:cBhvr>
                                        <p:cTn id="12" dur="500"/>
                                        <p:tgtEl>
                                          <p:spTgt spid="87050"/>
                                        </p:tgtEl>
                                      </p:cBhvr>
                                    </p:animEffect>
                                  </p:childTnLst>
                                </p:cTn>
                              </p:par>
                              <p:par>
                                <p:cTn id="13" presetID="9" presetClass="entr" presetSubtype="0" fill="hold" nodeType="withEffect">
                                  <p:stCondLst>
                                    <p:cond delay="0"/>
                                  </p:stCondLst>
                                  <p:childTnLst>
                                    <p:set>
                                      <p:cBhvr>
                                        <p:cTn id="14" dur="1" fill="hold">
                                          <p:stCondLst>
                                            <p:cond delay="0"/>
                                          </p:stCondLst>
                                        </p:cTn>
                                        <p:tgtEl>
                                          <p:spTgt spid="87053"/>
                                        </p:tgtEl>
                                        <p:attrNameLst>
                                          <p:attrName>style.visibility</p:attrName>
                                        </p:attrNameLst>
                                      </p:cBhvr>
                                      <p:to>
                                        <p:strVal val="visible"/>
                                      </p:to>
                                    </p:set>
                                    <p:animEffect transition="in" filter="dissolve">
                                      <p:cBhvr>
                                        <p:cTn id="15" dur="500"/>
                                        <p:tgtEl>
                                          <p:spTgt spid="8705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87044"/>
                                        </p:tgtEl>
                                        <p:attrNameLst>
                                          <p:attrName>style.visibility</p:attrName>
                                        </p:attrNameLst>
                                      </p:cBhvr>
                                      <p:to>
                                        <p:strVal val="visible"/>
                                      </p:to>
                                    </p:set>
                                    <p:animEffect transition="in" filter="wipe(left)">
                                      <p:cBhvr>
                                        <p:cTn id="20" dur="500"/>
                                        <p:tgtEl>
                                          <p:spTgt spid="870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87047"/>
                                        </p:tgtEl>
                                        <p:attrNameLst>
                                          <p:attrName>style.visibility</p:attrName>
                                        </p:attrNameLst>
                                      </p:cBhvr>
                                      <p:to>
                                        <p:strVal val="visible"/>
                                      </p:to>
                                    </p:set>
                                    <p:animEffect transition="in" filter="wipe(left)">
                                      <p:cBhvr>
                                        <p:cTn id="25" dur="500"/>
                                        <p:tgtEl>
                                          <p:spTgt spid="870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7051"/>
                                        </p:tgtEl>
                                        <p:attrNameLst>
                                          <p:attrName>style.visibility</p:attrName>
                                        </p:attrNameLst>
                                      </p:cBhvr>
                                      <p:to>
                                        <p:strVal val="visible"/>
                                      </p:to>
                                    </p:set>
                                    <p:animEffect transition="in" filter="wipe(left)">
                                      <p:cBhvr>
                                        <p:cTn id="30" dur="500"/>
                                        <p:tgtEl>
                                          <p:spTgt spid="87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P spid="87050" grpId="0" autoUpdateAnimBg="0"/>
      <p:bldP spid="8705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063731B-1EE4-EB9C-00FC-15557876F793}"/>
              </a:ext>
            </a:extLst>
          </p:cNvPr>
          <p:cNvSpPr>
            <a:spLocks noGrp="1" noChangeArrowheads="1"/>
          </p:cNvSpPr>
          <p:nvPr>
            <p:ph type="title"/>
          </p:nvPr>
        </p:nvSpPr>
        <p:spPr/>
        <p:txBody>
          <a:bodyPr/>
          <a:lstStyle/>
          <a:p>
            <a:r>
              <a:rPr lang="en-US" altLang="en-US"/>
              <a:t>Isotopes</a:t>
            </a:r>
          </a:p>
        </p:txBody>
      </p:sp>
      <p:sp>
        <p:nvSpPr>
          <p:cNvPr id="89091" name="Oval 3">
            <a:extLst>
              <a:ext uri="{FF2B5EF4-FFF2-40B4-BE49-F238E27FC236}">
                <a16:creationId xmlns:a16="http://schemas.microsoft.com/office/drawing/2014/main" id="{57DD3D9F-3702-E836-89E3-2C86CF405D67}"/>
              </a:ext>
            </a:extLst>
          </p:cNvPr>
          <p:cNvSpPr>
            <a:spLocks noChangeAspect="1" noChangeArrowheads="1"/>
          </p:cNvSpPr>
          <p:nvPr/>
        </p:nvSpPr>
        <p:spPr bwMode="auto">
          <a:xfrm>
            <a:off x="984250" y="2763838"/>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092" name="Oval 4">
            <a:extLst>
              <a:ext uri="{FF2B5EF4-FFF2-40B4-BE49-F238E27FC236}">
                <a16:creationId xmlns:a16="http://schemas.microsoft.com/office/drawing/2014/main" id="{E7B0D8D9-0EE8-4E5E-9BA0-517ACF524454}"/>
              </a:ext>
            </a:extLst>
          </p:cNvPr>
          <p:cNvSpPr>
            <a:spLocks noChangeArrowheads="1"/>
          </p:cNvSpPr>
          <p:nvPr/>
        </p:nvSpPr>
        <p:spPr bwMode="auto">
          <a:xfrm>
            <a:off x="1366838" y="3187700"/>
            <a:ext cx="795337"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093" name="Freeform 5">
            <a:extLst>
              <a:ext uri="{FF2B5EF4-FFF2-40B4-BE49-F238E27FC236}">
                <a16:creationId xmlns:a16="http://schemas.microsoft.com/office/drawing/2014/main" id="{4FEE6F4B-5C0C-CD93-BC78-E85B213E8D44}"/>
              </a:ext>
            </a:extLst>
          </p:cNvPr>
          <p:cNvSpPr>
            <a:spLocks/>
          </p:cNvSpPr>
          <p:nvPr/>
        </p:nvSpPr>
        <p:spPr bwMode="auto">
          <a:xfrm>
            <a:off x="1858963" y="2425700"/>
            <a:ext cx="1612900" cy="1095375"/>
          </a:xfrm>
          <a:custGeom>
            <a:avLst/>
            <a:gdLst>
              <a:gd name="T0" fmla="*/ 0 w 1016"/>
              <a:gd name="T1" fmla="*/ 690 h 690"/>
              <a:gd name="T2" fmla="*/ 581 w 1016"/>
              <a:gd name="T3" fmla="*/ 0 h 690"/>
              <a:gd name="T4" fmla="*/ 1016 w 1016"/>
              <a:gd name="T5" fmla="*/ 565 h 690"/>
              <a:gd name="T6" fmla="*/ 0 w 1016"/>
              <a:gd name="T7" fmla="*/ 690 h 690"/>
            </a:gdLst>
            <a:ahLst/>
            <a:cxnLst>
              <a:cxn ang="0">
                <a:pos x="T0" y="T1"/>
              </a:cxn>
              <a:cxn ang="0">
                <a:pos x="T2" y="T3"/>
              </a:cxn>
              <a:cxn ang="0">
                <a:pos x="T4" y="T5"/>
              </a:cxn>
              <a:cxn ang="0">
                <a:pos x="T6" y="T7"/>
              </a:cxn>
            </a:cxnLst>
            <a:rect l="0" t="0" r="r" b="b"/>
            <a:pathLst>
              <a:path w="1016" h="690">
                <a:moveTo>
                  <a:pt x="0" y="690"/>
                </a:moveTo>
                <a:lnTo>
                  <a:pt x="581" y="0"/>
                </a:lnTo>
                <a:lnTo>
                  <a:pt x="1016" y="565"/>
                </a:lnTo>
                <a:lnTo>
                  <a:pt x="0" y="690"/>
                </a:lnTo>
                <a:close/>
              </a:path>
            </a:pathLst>
          </a:custGeom>
          <a:gradFill rotWithShape="1">
            <a:gsLst>
              <a:gs pos="0">
                <a:schemeClr val="bg1"/>
              </a:gs>
              <a:gs pos="100000">
                <a:schemeClr val="accent1">
                  <a:alpha val="39000"/>
                </a:scheme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89094" name="Group 6">
            <a:extLst>
              <a:ext uri="{FF2B5EF4-FFF2-40B4-BE49-F238E27FC236}">
                <a16:creationId xmlns:a16="http://schemas.microsoft.com/office/drawing/2014/main" id="{DDB21C72-A1D5-8E40-407B-FE607DAC58A7}"/>
              </a:ext>
            </a:extLst>
          </p:cNvPr>
          <p:cNvGrpSpPr>
            <a:grpSpLocks/>
          </p:cNvGrpSpPr>
          <p:nvPr/>
        </p:nvGrpSpPr>
        <p:grpSpPr bwMode="auto">
          <a:xfrm>
            <a:off x="2771775" y="1773238"/>
            <a:ext cx="1571625" cy="1530350"/>
            <a:chOff x="4265" y="2212"/>
            <a:chExt cx="990" cy="964"/>
          </a:xfrm>
        </p:grpSpPr>
        <p:sp>
          <p:nvSpPr>
            <p:cNvPr id="89095" name="Oval 7">
              <a:extLst>
                <a:ext uri="{FF2B5EF4-FFF2-40B4-BE49-F238E27FC236}">
                  <a16:creationId xmlns:a16="http://schemas.microsoft.com/office/drawing/2014/main" id="{DBF0E88C-B826-923B-E17E-E2AA9621BA24}"/>
                </a:ext>
              </a:extLst>
            </p:cNvPr>
            <p:cNvSpPr>
              <a:spLocks noChangeArrowheads="1"/>
            </p:cNvSpPr>
            <p:nvPr/>
          </p:nvSpPr>
          <p:spPr bwMode="auto">
            <a:xfrm>
              <a:off x="4603" y="221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096" name="Oval 8">
              <a:extLst>
                <a:ext uri="{FF2B5EF4-FFF2-40B4-BE49-F238E27FC236}">
                  <a16:creationId xmlns:a16="http://schemas.microsoft.com/office/drawing/2014/main" id="{6EF47260-5C7E-972C-B8EA-5F49951F6A53}"/>
                </a:ext>
              </a:extLst>
            </p:cNvPr>
            <p:cNvSpPr>
              <a:spLocks noChangeArrowheads="1"/>
            </p:cNvSpPr>
            <p:nvPr/>
          </p:nvSpPr>
          <p:spPr bwMode="auto">
            <a:xfrm>
              <a:off x="4265" y="253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097" name="Oval 9">
              <a:extLst>
                <a:ext uri="{FF2B5EF4-FFF2-40B4-BE49-F238E27FC236}">
                  <a16:creationId xmlns:a16="http://schemas.microsoft.com/office/drawing/2014/main" id="{679C5BF9-B91B-046F-7460-402F0BF8052F}"/>
                </a:ext>
              </a:extLst>
            </p:cNvPr>
            <p:cNvSpPr>
              <a:spLocks noChangeArrowheads="1"/>
            </p:cNvSpPr>
            <p:nvPr/>
          </p:nvSpPr>
          <p:spPr bwMode="auto">
            <a:xfrm>
              <a:off x="4603" y="2873"/>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098" name="Oval 10">
              <a:extLst>
                <a:ext uri="{FF2B5EF4-FFF2-40B4-BE49-F238E27FC236}">
                  <a16:creationId xmlns:a16="http://schemas.microsoft.com/office/drawing/2014/main" id="{2F68BC2A-750B-96E1-B498-8C2019D68BBF}"/>
                </a:ext>
              </a:extLst>
            </p:cNvPr>
            <p:cNvSpPr>
              <a:spLocks noChangeArrowheads="1"/>
            </p:cNvSpPr>
            <p:nvPr/>
          </p:nvSpPr>
          <p:spPr bwMode="auto">
            <a:xfrm>
              <a:off x="4952" y="253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099" name="Oval 11">
              <a:extLst>
                <a:ext uri="{FF2B5EF4-FFF2-40B4-BE49-F238E27FC236}">
                  <a16:creationId xmlns:a16="http://schemas.microsoft.com/office/drawing/2014/main" id="{94467766-373B-A3B4-6405-58410FF7752E}"/>
                </a:ext>
              </a:extLst>
            </p:cNvPr>
            <p:cNvSpPr>
              <a:spLocks noChangeArrowheads="1"/>
            </p:cNvSpPr>
            <p:nvPr/>
          </p:nvSpPr>
          <p:spPr bwMode="auto">
            <a:xfrm>
              <a:off x="4406" y="2338"/>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a:t>
              </a:r>
            </a:p>
            <a:p>
              <a:r>
                <a:rPr lang="en-US" altLang="en-US" sz="1000"/>
                <a:t> </a:t>
              </a:r>
            </a:p>
          </p:txBody>
        </p:sp>
        <p:sp>
          <p:nvSpPr>
            <p:cNvPr id="89100" name="Oval 12">
              <a:extLst>
                <a:ext uri="{FF2B5EF4-FFF2-40B4-BE49-F238E27FC236}">
                  <a16:creationId xmlns:a16="http://schemas.microsoft.com/office/drawing/2014/main" id="{9595AF41-1048-61FF-DFF0-A072A704FABD}"/>
                </a:ext>
              </a:extLst>
            </p:cNvPr>
            <p:cNvSpPr>
              <a:spLocks noChangeArrowheads="1"/>
            </p:cNvSpPr>
            <p:nvPr/>
          </p:nvSpPr>
          <p:spPr bwMode="auto">
            <a:xfrm>
              <a:off x="4406" y="2748"/>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a:p>
              <a:r>
                <a:rPr lang="en-US" altLang="en-US"/>
                <a:t>+  </a:t>
              </a:r>
            </a:p>
            <a:p>
              <a:r>
                <a:rPr lang="en-US" altLang="en-US" sz="1000"/>
                <a:t> </a:t>
              </a:r>
            </a:p>
          </p:txBody>
        </p:sp>
        <p:sp>
          <p:nvSpPr>
            <p:cNvPr id="89101" name="Oval 13">
              <a:extLst>
                <a:ext uri="{FF2B5EF4-FFF2-40B4-BE49-F238E27FC236}">
                  <a16:creationId xmlns:a16="http://schemas.microsoft.com/office/drawing/2014/main" id="{D5EBD7D9-98A0-EED3-C3B9-431586368A3E}"/>
                </a:ext>
              </a:extLst>
            </p:cNvPr>
            <p:cNvSpPr>
              <a:spLocks noChangeArrowheads="1"/>
            </p:cNvSpPr>
            <p:nvPr/>
          </p:nvSpPr>
          <p:spPr bwMode="auto">
            <a:xfrm>
              <a:off x="4451" y="251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02" name="Oval 14">
              <a:extLst>
                <a:ext uri="{FF2B5EF4-FFF2-40B4-BE49-F238E27FC236}">
                  <a16:creationId xmlns:a16="http://schemas.microsoft.com/office/drawing/2014/main" id="{14CCF760-9E8D-5C53-3373-118EF0559683}"/>
                </a:ext>
              </a:extLst>
            </p:cNvPr>
            <p:cNvSpPr>
              <a:spLocks noChangeArrowheads="1"/>
            </p:cNvSpPr>
            <p:nvPr/>
          </p:nvSpPr>
          <p:spPr bwMode="auto">
            <a:xfrm>
              <a:off x="4810" y="2733"/>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a:t>
              </a:r>
            </a:p>
            <a:p>
              <a:pPr algn="r"/>
              <a:r>
                <a:rPr lang="en-US" altLang="en-US" sz="1000"/>
                <a:t> </a:t>
              </a:r>
            </a:p>
          </p:txBody>
        </p:sp>
        <p:sp>
          <p:nvSpPr>
            <p:cNvPr id="89103" name="Oval 15">
              <a:extLst>
                <a:ext uri="{FF2B5EF4-FFF2-40B4-BE49-F238E27FC236}">
                  <a16:creationId xmlns:a16="http://schemas.microsoft.com/office/drawing/2014/main" id="{389A8F29-22B2-1EA6-1F70-39152B306FCB}"/>
                </a:ext>
              </a:extLst>
            </p:cNvPr>
            <p:cNvSpPr>
              <a:spLocks noChangeArrowheads="1"/>
            </p:cNvSpPr>
            <p:nvPr/>
          </p:nvSpPr>
          <p:spPr bwMode="auto">
            <a:xfrm>
              <a:off x="4810" y="2338"/>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t>+</a:t>
              </a:r>
            </a:p>
            <a:p>
              <a:pPr algn="r"/>
              <a:r>
                <a:rPr lang="en-US" altLang="en-US" sz="1000"/>
                <a:t> </a:t>
              </a:r>
            </a:p>
          </p:txBody>
        </p:sp>
        <p:sp>
          <p:nvSpPr>
            <p:cNvPr id="89104" name="Oval 16">
              <a:extLst>
                <a:ext uri="{FF2B5EF4-FFF2-40B4-BE49-F238E27FC236}">
                  <a16:creationId xmlns:a16="http://schemas.microsoft.com/office/drawing/2014/main" id="{4E737A72-116F-36CD-2833-AFDE881FB614}"/>
                </a:ext>
              </a:extLst>
            </p:cNvPr>
            <p:cNvSpPr>
              <a:spLocks noChangeArrowheads="1"/>
            </p:cNvSpPr>
            <p:nvPr/>
          </p:nvSpPr>
          <p:spPr bwMode="auto">
            <a:xfrm>
              <a:off x="4790" y="251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05" name="Oval 17">
              <a:extLst>
                <a:ext uri="{FF2B5EF4-FFF2-40B4-BE49-F238E27FC236}">
                  <a16:creationId xmlns:a16="http://schemas.microsoft.com/office/drawing/2014/main" id="{6A123FFC-26E2-F331-4CC4-972F63EDF4F3}"/>
                </a:ext>
              </a:extLst>
            </p:cNvPr>
            <p:cNvSpPr>
              <a:spLocks noChangeArrowheads="1"/>
            </p:cNvSpPr>
            <p:nvPr/>
          </p:nvSpPr>
          <p:spPr bwMode="auto">
            <a:xfrm>
              <a:off x="4602" y="2681"/>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en-US" altLang="en-US" sz="1000"/>
            </a:p>
          </p:txBody>
        </p:sp>
        <p:sp>
          <p:nvSpPr>
            <p:cNvPr id="89106" name="Oval 18">
              <a:extLst>
                <a:ext uri="{FF2B5EF4-FFF2-40B4-BE49-F238E27FC236}">
                  <a16:creationId xmlns:a16="http://schemas.microsoft.com/office/drawing/2014/main" id="{F000B41C-77BE-7F49-7054-1DAB220BE327}"/>
                </a:ext>
              </a:extLst>
            </p:cNvPr>
            <p:cNvSpPr>
              <a:spLocks noChangeArrowheads="1"/>
            </p:cNvSpPr>
            <p:nvPr/>
          </p:nvSpPr>
          <p:spPr bwMode="auto">
            <a:xfrm>
              <a:off x="4603" y="2383"/>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en-US" altLang="en-US" sz="1000"/>
            </a:p>
          </p:txBody>
        </p:sp>
      </p:grpSp>
      <p:sp>
        <p:nvSpPr>
          <p:cNvPr id="89107" name="Text Box 19">
            <a:extLst>
              <a:ext uri="{FF2B5EF4-FFF2-40B4-BE49-F238E27FC236}">
                <a16:creationId xmlns:a16="http://schemas.microsoft.com/office/drawing/2014/main" id="{2CC1C46A-3D9C-B807-9592-FFEF949D7633}"/>
              </a:ext>
            </a:extLst>
          </p:cNvPr>
          <p:cNvSpPr txBox="1">
            <a:spLocks noChangeArrowheads="1"/>
          </p:cNvSpPr>
          <p:nvPr/>
        </p:nvSpPr>
        <p:spPr bwMode="auto">
          <a:xfrm>
            <a:off x="904875" y="2570163"/>
            <a:ext cx="676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89108" name="Text Box 20">
            <a:extLst>
              <a:ext uri="{FF2B5EF4-FFF2-40B4-BE49-F238E27FC236}">
                <a16:creationId xmlns:a16="http://schemas.microsoft.com/office/drawing/2014/main" id="{0653D84A-9F48-925A-22AD-0984B3E65537}"/>
              </a:ext>
            </a:extLst>
          </p:cNvPr>
          <p:cNvSpPr txBox="1">
            <a:spLocks noChangeArrowheads="1"/>
          </p:cNvSpPr>
          <p:nvPr/>
        </p:nvSpPr>
        <p:spPr bwMode="auto">
          <a:xfrm>
            <a:off x="1757363" y="2335213"/>
            <a:ext cx="760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Electrons</a:t>
            </a:r>
          </a:p>
        </p:txBody>
      </p:sp>
      <p:sp>
        <p:nvSpPr>
          <p:cNvPr id="89109" name="Line 21">
            <a:extLst>
              <a:ext uri="{FF2B5EF4-FFF2-40B4-BE49-F238E27FC236}">
                <a16:creationId xmlns:a16="http://schemas.microsoft.com/office/drawing/2014/main" id="{7718BD28-DCCB-DE27-61D0-3EEAAB25685D}"/>
              </a:ext>
            </a:extLst>
          </p:cNvPr>
          <p:cNvSpPr>
            <a:spLocks noChangeShapeType="1"/>
          </p:cNvSpPr>
          <p:nvPr/>
        </p:nvSpPr>
        <p:spPr bwMode="auto">
          <a:xfrm>
            <a:off x="1301750" y="2767013"/>
            <a:ext cx="411163" cy="735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9110" name="Line 22">
            <a:extLst>
              <a:ext uri="{FF2B5EF4-FFF2-40B4-BE49-F238E27FC236}">
                <a16:creationId xmlns:a16="http://schemas.microsoft.com/office/drawing/2014/main" id="{3ACC73CB-C084-B673-9383-9C9184F7CDB3}"/>
              </a:ext>
            </a:extLst>
          </p:cNvPr>
          <p:cNvSpPr>
            <a:spLocks noChangeShapeType="1"/>
          </p:cNvSpPr>
          <p:nvPr/>
        </p:nvSpPr>
        <p:spPr bwMode="auto">
          <a:xfrm flipH="1">
            <a:off x="1804988" y="2570163"/>
            <a:ext cx="252412" cy="617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9111" name="Line 23">
            <a:extLst>
              <a:ext uri="{FF2B5EF4-FFF2-40B4-BE49-F238E27FC236}">
                <a16:creationId xmlns:a16="http://schemas.microsoft.com/office/drawing/2014/main" id="{F77AF376-2232-9E1B-90AF-E1B0BB092102}"/>
              </a:ext>
            </a:extLst>
          </p:cNvPr>
          <p:cNvSpPr>
            <a:spLocks noChangeShapeType="1"/>
          </p:cNvSpPr>
          <p:nvPr/>
        </p:nvSpPr>
        <p:spPr bwMode="auto">
          <a:xfrm>
            <a:off x="2057400" y="2570163"/>
            <a:ext cx="0"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89112" name="Group 24">
            <a:extLst>
              <a:ext uri="{FF2B5EF4-FFF2-40B4-BE49-F238E27FC236}">
                <a16:creationId xmlns:a16="http://schemas.microsoft.com/office/drawing/2014/main" id="{257220B3-F745-6DED-A61A-56974C4D56F7}"/>
              </a:ext>
            </a:extLst>
          </p:cNvPr>
          <p:cNvGrpSpPr>
            <a:grpSpLocks/>
          </p:cNvGrpSpPr>
          <p:nvPr/>
        </p:nvGrpSpPr>
        <p:grpSpPr bwMode="auto">
          <a:xfrm>
            <a:off x="3179763" y="1685925"/>
            <a:ext cx="1763712" cy="1893888"/>
            <a:chOff x="2003" y="1062"/>
            <a:chExt cx="1111" cy="1193"/>
          </a:xfrm>
        </p:grpSpPr>
        <p:sp>
          <p:nvSpPr>
            <p:cNvPr id="89113" name="Text Box 25">
              <a:extLst>
                <a:ext uri="{FF2B5EF4-FFF2-40B4-BE49-F238E27FC236}">
                  <a16:creationId xmlns:a16="http://schemas.microsoft.com/office/drawing/2014/main" id="{DAEE83D9-5E8B-07A7-A9C5-E6144A0634D7}"/>
                </a:ext>
              </a:extLst>
            </p:cNvPr>
            <p:cNvSpPr txBox="1">
              <a:spLocks noChangeArrowheads="1"/>
            </p:cNvSpPr>
            <p:nvPr/>
          </p:nvSpPr>
          <p:spPr bwMode="auto">
            <a:xfrm>
              <a:off x="2003" y="2101"/>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89114" name="Text Box 26">
              <a:extLst>
                <a:ext uri="{FF2B5EF4-FFF2-40B4-BE49-F238E27FC236}">
                  <a16:creationId xmlns:a16="http://schemas.microsoft.com/office/drawing/2014/main" id="{DD1815B8-1909-4342-3909-18681FB8B744}"/>
                </a:ext>
              </a:extLst>
            </p:cNvPr>
            <p:cNvSpPr txBox="1">
              <a:spLocks noChangeArrowheads="1"/>
            </p:cNvSpPr>
            <p:nvPr/>
          </p:nvSpPr>
          <p:spPr bwMode="auto">
            <a:xfrm>
              <a:off x="2691" y="1062"/>
              <a:ext cx="4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Neutron</a:t>
              </a:r>
            </a:p>
          </p:txBody>
        </p:sp>
        <p:sp>
          <p:nvSpPr>
            <p:cNvPr id="89115" name="Text Box 27">
              <a:extLst>
                <a:ext uri="{FF2B5EF4-FFF2-40B4-BE49-F238E27FC236}">
                  <a16:creationId xmlns:a16="http://schemas.microsoft.com/office/drawing/2014/main" id="{0A7707EA-A09E-4203-6CBF-45B3DD02F9D7}"/>
                </a:ext>
              </a:extLst>
            </p:cNvPr>
            <p:cNvSpPr txBox="1">
              <a:spLocks noChangeArrowheads="1"/>
            </p:cNvSpPr>
            <p:nvPr/>
          </p:nvSpPr>
          <p:spPr bwMode="auto">
            <a:xfrm>
              <a:off x="2693" y="1817"/>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Proton</a:t>
              </a:r>
            </a:p>
          </p:txBody>
        </p:sp>
        <p:sp>
          <p:nvSpPr>
            <p:cNvPr id="89116" name="Line 28">
              <a:extLst>
                <a:ext uri="{FF2B5EF4-FFF2-40B4-BE49-F238E27FC236}">
                  <a16:creationId xmlns:a16="http://schemas.microsoft.com/office/drawing/2014/main" id="{8641EDB2-187B-7F54-8710-C19FDE29FBB3}"/>
                </a:ext>
              </a:extLst>
            </p:cNvPr>
            <p:cNvSpPr>
              <a:spLocks noChangeShapeType="1"/>
            </p:cNvSpPr>
            <p:nvPr/>
          </p:nvSpPr>
          <p:spPr bwMode="auto">
            <a:xfrm flipH="1">
              <a:off x="2691" y="1216"/>
              <a:ext cx="45" cy="2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9117" name="Line 29">
              <a:extLst>
                <a:ext uri="{FF2B5EF4-FFF2-40B4-BE49-F238E27FC236}">
                  <a16:creationId xmlns:a16="http://schemas.microsoft.com/office/drawing/2014/main" id="{DD974CE5-3B75-3974-C2CD-82A878D616D5}"/>
                </a:ext>
              </a:extLst>
            </p:cNvPr>
            <p:cNvSpPr>
              <a:spLocks noChangeShapeType="1"/>
            </p:cNvSpPr>
            <p:nvPr/>
          </p:nvSpPr>
          <p:spPr bwMode="auto">
            <a:xfrm flipH="1">
              <a:off x="2574" y="1889"/>
              <a:ext cx="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89118" name="Group 30">
            <a:extLst>
              <a:ext uri="{FF2B5EF4-FFF2-40B4-BE49-F238E27FC236}">
                <a16:creationId xmlns:a16="http://schemas.microsoft.com/office/drawing/2014/main" id="{F377341A-8654-A040-2D74-9848F8C8BFAA}"/>
              </a:ext>
            </a:extLst>
          </p:cNvPr>
          <p:cNvGrpSpPr>
            <a:grpSpLocks/>
          </p:cNvGrpSpPr>
          <p:nvPr/>
        </p:nvGrpSpPr>
        <p:grpSpPr bwMode="auto">
          <a:xfrm>
            <a:off x="2767013" y="3733800"/>
            <a:ext cx="1208087" cy="963613"/>
            <a:chOff x="1743" y="2352"/>
            <a:chExt cx="761" cy="607"/>
          </a:xfrm>
        </p:grpSpPr>
        <p:sp>
          <p:nvSpPr>
            <p:cNvPr id="89119" name="Rectangle 31">
              <a:extLst>
                <a:ext uri="{FF2B5EF4-FFF2-40B4-BE49-F238E27FC236}">
                  <a16:creationId xmlns:a16="http://schemas.microsoft.com/office/drawing/2014/main" id="{C5511006-C678-59BE-E1E4-0ED1FED940D3}"/>
                </a:ext>
              </a:extLst>
            </p:cNvPr>
            <p:cNvSpPr>
              <a:spLocks noChangeArrowheads="1"/>
            </p:cNvSpPr>
            <p:nvPr/>
          </p:nvSpPr>
          <p:spPr bwMode="auto">
            <a:xfrm>
              <a:off x="1746" y="2352"/>
              <a:ext cx="758" cy="607"/>
            </a:xfrm>
            <a:prstGeom prst="rect">
              <a:avLst/>
            </a:prstGeom>
            <a:solidFill>
              <a:srgbClr val="FFCC66">
                <a:alpha val="24001"/>
              </a:srgb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20" name="Text Box 32">
              <a:extLst>
                <a:ext uri="{FF2B5EF4-FFF2-40B4-BE49-F238E27FC236}">
                  <a16:creationId xmlns:a16="http://schemas.microsoft.com/office/drawing/2014/main" id="{5ACCEB0D-AA03-966E-981A-BDEFFC395E3D}"/>
                </a:ext>
              </a:extLst>
            </p:cNvPr>
            <p:cNvSpPr txBox="1">
              <a:spLocks noChangeArrowheads="1"/>
            </p:cNvSpPr>
            <p:nvPr/>
          </p:nvSpPr>
          <p:spPr bwMode="auto">
            <a:xfrm>
              <a:off x="1743" y="2367"/>
              <a:ext cx="6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Carbon-12</a:t>
              </a:r>
            </a:p>
          </p:txBody>
        </p:sp>
      </p:grpSp>
      <p:sp>
        <p:nvSpPr>
          <p:cNvPr id="89121" name="Text Box 33">
            <a:extLst>
              <a:ext uri="{FF2B5EF4-FFF2-40B4-BE49-F238E27FC236}">
                <a16:creationId xmlns:a16="http://schemas.microsoft.com/office/drawing/2014/main" id="{56B0BCDA-B231-74E2-5ED5-C789FFE4E59E}"/>
              </a:ext>
            </a:extLst>
          </p:cNvPr>
          <p:cNvSpPr txBox="1">
            <a:spLocks noChangeArrowheads="1"/>
          </p:cNvSpPr>
          <p:nvPr/>
        </p:nvSpPr>
        <p:spPr bwMode="auto">
          <a:xfrm>
            <a:off x="2778125" y="3967163"/>
            <a:ext cx="1196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Neutrons  	6</a:t>
            </a:r>
          </a:p>
          <a:p>
            <a:r>
              <a:rPr lang="en-US" altLang="en-US" sz="1400"/>
              <a:t>Protons  	6</a:t>
            </a:r>
          </a:p>
          <a:p>
            <a:r>
              <a:rPr lang="en-US" altLang="en-US" sz="1400"/>
              <a:t>Electrons	6</a:t>
            </a:r>
          </a:p>
        </p:txBody>
      </p:sp>
      <p:grpSp>
        <p:nvGrpSpPr>
          <p:cNvPr id="89122" name="Group 34">
            <a:extLst>
              <a:ext uri="{FF2B5EF4-FFF2-40B4-BE49-F238E27FC236}">
                <a16:creationId xmlns:a16="http://schemas.microsoft.com/office/drawing/2014/main" id="{EF20AC1F-D502-0DC6-DC04-A1237759CBA6}"/>
              </a:ext>
            </a:extLst>
          </p:cNvPr>
          <p:cNvGrpSpPr>
            <a:grpSpLocks noChangeAspect="1"/>
          </p:cNvGrpSpPr>
          <p:nvPr/>
        </p:nvGrpSpPr>
        <p:grpSpPr bwMode="auto">
          <a:xfrm>
            <a:off x="1647825" y="3473450"/>
            <a:ext cx="238125" cy="231775"/>
            <a:chOff x="4265" y="2212"/>
            <a:chExt cx="990" cy="964"/>
          </a:xfrm>
        </p:grpSpPr>
        <p:sp>
          <p:nvSpPr>
            <p:cNvPr id="89123" name="Oval 35">
              <a:extLst>
                <a:ext uri="{FF2B5EF4-FFF2-40B4-BE49-F238E27FC236}">
                  <a16:creationId xmlns:a16="http://schemas.microsoft.com/office/drawing/2014/main" id="{578CB608-0B05-1CBD-071C-BCACE31BFE46}"/>
                </a:ext>
              </a:extLst>
            </p:cNvPr>
            <p:cNvSpPr>
              <a:spLocks noChangeAspect="1" noChangeArrowheads="1"/>
            </p:cNvSpPr>
            <p:nvPr/>
          </p:nvSpPr>
          <p:spPr bwMode="auto">
            <a:xfrm>
              <a:off x="4603" y="221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24" name="Oval 36">
              <a:extLst>
                <a:ext uri="{FF2B5EF4-FFF2-40B4-BE49-F238E27FC236}">
                  <a16:creationId xmlns:a16="http://schemas.microsoft.com/office/drawing/2014/main" id="{647FE352-620E-9BF6-9A15-810A100A347A}"/>
                </a:ext>
              </a:extLst>
            </p:cNvPr>
            <p:cNvSpPr>
              <a:spLocks noChangeAspect="1" noChangeArrowheads="1"/>
            </p:cNvSpPr>
            <p:nvPr/>
          </p:nvSpPr>
          <p:spPr bwMode="auto">
            <a:xfrm>
              <a:off x="4265" y="253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25" name="Oval 37">
              <a:extLst>
                <a:ext uri="{FF2B5EF4-FFF2-40B4-BE49-F238E27FC236}">
                  <a16:creationId xmlns:a16="http://schemas.microsoft.com/office/drawing/2014/main" id="{E8A16F03-83A7-A256-3A96-83F020C0BE71}"/>
                </a:ext>
              </a:extLst>
            </p:cNvPr>
            <p:cNvSpPr>
              <a:spLocks noChangeAspect="1" noChangeArrowheads="1"/>
            </p:cNvSpPr>
            <p:nvPr/>
          </p:nvSpPr>
          <p:spPr bwMode="auto">
            <a:xfrm>
              <a:off x="4603" y="2873"/>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26" name="Oval 38">
              <a:extLst>
                <a:ext uri="{FF2B5EF4-FFF2-40B4-BE49-F238E27FC236}">
                  <a16:creationId xmlns:a16="http://schemas.microsoft.com/office/drawing/2014/main" id="{D66C72BB-0FF8-9D28-8782-D7D29DEB1DED}"/>
                </a:ext>
              </a:extLst>
            </p:cNvPr>
            <p:cNvSpPr>
              <a:spLocks noChangeAspect="1" noChangeArrowheads="1"/>
            </p:cNvSpPr>
            <p:nvPr/>
          </p:nvSpPr>
          <p:spPr bwMode="auto">
            <a:xfrm>
              <a:off x="4952" y="253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27" name="Oval 39">
              <a:extLst>
                <a:ext uri="{FF2B5EF4-FFF2-40B4-BE49-F238E27FC236}">
                  <a16:creationId xmlns:a16="http://schemas.microsoft.com/office/drawing/2014/main" id="{D0EE1627-2EB8-5FA3-5023-4E8057839C92}"/>
                </a:ext>
              </a:extLst>
            </p:cNvPr>
            <p:cNvSpPr>
              <a:spLocks noChangeAspect="1" noChangeArrowheads="1"/>
            </p:cNvSpPr>
            <p:nvPr/>
          </p:nvSpPr>
          <p:spPr bwMode="auto">
            <a:xfrm>
              <a:off x="4406" y="2338"/>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 </a:t>
              </a:r>
            </a:p>
            <a:p>
              <a:r>
                <a:rPr lang="en-US" altLang="en-US" sz="1000"/>
                <a:t> </a:t>
              </a:r>
            </a:p>
          </p:txBody>
        </p:sp>
        <p:sp>
          <p:nvSpPr>
            <p:cNvPr id="89128" name="Oval 40">
              <a:extLst>
                <a:ext uri="{FF2B5EF4-FFF2-40B4-BE49-F238E27FC236}">
                  <a16:creationId xmlns:a16="http://schemas.microsoft.com/office/drawing/2014/main" id="{BEB25C94-6301-2E84-DA53-9BE5BFEBAEC0}"/>
                </a:ext>
              </a:extLst>
            </p:cNvPr>
            <p:cNvSpPr>
              <a:spLocks noChangeAspect="1" noChangeArrowheads="1"/>
            </p:cNvSpPr>
            <p:nvPr/>
          </p:nvSpPr>
          <p:spPr bwMode="auto">
            <a:xfrm>
              <a:off x="4406" y="2748"/>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a:p>
              <a:r>
                <a:rPr lang="en-US" altLang="en-US"/>
                <a:t>   </a:t>
              </a:r>
            </a:p>
            <a:p>
              <a:r>
                <a:rPr lang="en-US" altLang="en-US" sz="1000"/>
                <a:t> </a:t>
              </a:r>
            </a:p>
          </p:txBody>
        </p:sp>
        <p:sp>
          <p:nvSpPr>
            <p:cNvPr id="89129" name="Oval 41">
              <a:extLst>
                <a:ext uri="{FF2B5EF4-FFF2-40B4-BE49-F238E27FC236}">
                  <a16:creationId xmlns:a16="http://schemas.microsoft.com/office/drawing/2014/main" id="{463F1DC7-E02E-8E36-0C09-DC116732D522}"/>
                </a:ext>
              </a:extLst>
            </p:cNvPr>
            <p:cNvSpPr>
              <a:spLocks noChangeAspect="1" noChangeArrowheads="1"/>
            </p:cNvSpPr>
            <p:nvPr/>
          </p:nvSpPr>
          <p:spPr bwMode="auto">
            <a:xfrm>
              <a:off x="4451" y="251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30" name="Oval 42">
              <a:extLst>
                <a:ext uri="{FF2B5EF4-FFF2-40B4-BE49-F238E27FC236}">
                  <a16:creationId xmlns:a16="http://schemas.microsoft.com/office/drawing/2014/main" id="{33DDA5AD-861B-FCCD-C188-A45740160742}"/>
                </a:ext>
              </a:extLst>
            </p:cNvPr>
            <p:cNvSpPr>
              <a:spLocks noChangeAspect="1" noChangeArrowheads="1"/>
            </p:cNvSpPr>
            <p:nvPr/>
          </p:nvSpPr>
          <p:spPr bwMode="auto">
            <a:xfrm>
              <a:off x="4810" y="2733"/>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 </a:t>
              </a:r>
            </a:p>
            <a:p>
              <a:pPr algn="r"/>
              <a:r>
                <a:rPr lang="en-US" altLang="en-US" sz="1000"/>
                <a:t> </a:t>
              </a:r>
            </a:p>
          </p:txBody>
        </p:sp>
        <p:sp>
          <p:nvSpPr>
            <p:cNvPr id="89131" name="Oval 43">
              <a:extLst>
                <a:ext uri="{FF2B5EF4-FFF2-40B4-BE49-F238E27FC236}">
                  <a16:creationId xmlns:a16="http://schemas.microsoft.com/office/drawing/2014/main" id="{A207390C-4B14-A7C5-27CC-CAB4185A69D8}"/>
                </a:ext>
              </a:extLst>
            </p:cNvPr>
            <p:cNvSpPr>
              <a:spLocks noChangeAspect="1" noChangeArrowheads="1"/>
            </p:cNvSpPr>
            <p:nvPr/>
          </p:nvSpPr>
          <p:spPr bwMode="auto">
            <a:xfrm>
              <a:off x="4810" y="2338"/>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t> </a:t>
              </a:r>
            </a:p>
            <a:p>
              <a:pPr algn="r"/>
              <a:r>
                <a:rPr lang="en-US" altLang="en-US" sz="1000"/>
                <a:t> </a:t>
              </a:r>
            </a:p>
          </p:txBody>
        </p:sp>
        <p:sp>
          <p:nvSpPr>
            <p:cNvPr id="89132" name="Oval 44">
              <a:extLst>
                <a:ext uri="{FF2B5EF4-FFF2-40B4-BE49-F238E27FC236}">
                  <a16:creationId xmlns:a16="http://schemas.microsoft.com/office/drawing/2014/main" id="{2CA9BAE8-E282-7CA9-1332-7F064EAA0682}"/>
                </a:ext>
              </a:extLst>
            </p:cNvPr>
            <p:cNvSpPr>
              <a:spLocks noChangeAspect="1" noChangeArrowheads="1"/>
            </p:cNvSpPr>
            <p:nvPr/>
          </p:nvSpPr>
          <p:spPr bwMode="auto">
            <a:xfrm>
              <a:off x="4790" y="251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33" name="Oval 45">
              <a:extLst>
                <a:ext uri="{FF2B5EF4-FFF2-40B4-BE49-F238E27FC236}">
                  <a16:creationId xmlns:a16="http://schemas.microsoft.com/office/drawing/2014/main" id="{2334CD06-91A2-8147-69FC-13D1447895BA}"/>
                </a:ext>
              </a:extLst>
            </p:cNvPr>
            <p:cNvSpPr>
              <a:spLocks noChangeAspect="1" noChangeArrowheads="1"/>
            </p:cNvSpPr>
            <p:nvPr/>
          </p:nvSpPr>
          <p:spPr bwMode="auto">
            <a:xfrm>
              <a:off x="4602" y="2681"/>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 </a:t>
              </a:r>
              <a:endParaRPr lang="en-US" altLang="en-US" sz="1000"/>
            </a:p>
          </p:txBody>
        </p:sp>
        <p:sp>
          <p:nvSpPr>
            <p:cNvPr id="89134" name="Oval 46">
              <a:extLst>
                <a:ext uri="{FF2B5EF4-FFF2-40B4-BE49-F238E27FC236}">
                  <a16:creationId xmlns:a16="http://schemas.microsoft.com/office/drawing/2014/main" id="{514668BB-CC8E-FB3A-79C6-DB3463668D52}"/>
                </a:ext>
              </a:extLst>
            </p:cNvPr>
            <p:cNvSpPr>
              <a:spLocks noChangeAspect="1" noChangeArrowheads="1"/>
            </p:cNvSpPr>
            <p:nvPr/>
          </p:nvSpPr>
          <p:spPr bwMode="auto">
            <a:xfrm>
              <a:off x="4603" y="2383"/>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 </a:t>
              </a:r>
              <a:endParaRPr lang="en-US" altLang="en-US" sz="1000"/>
            </a:p>
          </p:txBody>
        </p:sp>
      </p:grpSp>
      <p:sp>
        <p:nvSpPr>
          <p:cNvPr id="89135" name="Oval 47">
            <a:extLst>
              <a:ext uri="{FF2B5EF4-FFF2-40B4-BE49-F238E27FC236}">
                <a16:creationId xmlns:a16="http://schemas.microsoft.com/office/drawing/2014/main" id="{BBEF6FF1-8A06-044A-3BCA-014FAAC57E04}"/>
              </a:ext>
            </a:extLst>
          </p:cNvPr>
          <p:cNvSpPr>
            <a:spLocks noChangeAspect="1" noChangeArrowheads="1"/>
          </p:cNvSpPr>
          <p:nvPr/>
        </p:nvSpPr>
        <p:spPr bwMode="auto">
          <a:xfrm>
            <a:off x="6429375" y="4354513"/>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36" name="Oval 48">
            <a:extLst>
              <a:ext uri="{FF2B5EF4-FFF2-40B4-BE49-F238E27FC236}">
                <a16:creationId xmlns:a16="http://schemas.microsoft.com/office/drawing/2014/main" id="{E306202A-1A23-3986-6684-0FF61300AD8E}"/>
              </a:ext>
            </a:extLst>
          </p:cNvPr>
          <p:cNvSpPr>
            <a:spLocks noChangeArrowheads="1"/>
          </p:cNvSpPr>
          <p:nvPr/>
        </p:nvSpPr>
        <p:spPr bwMode="auto">
          <a:xfrm>
            <a:off x="6811963" y="4778375"/>
            <a:ext cx="795337"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37" name="Freeform 49">
            <a:extLst>
              <a:ext uri="{FF2B5EF4-FFF2-40B4-BE49-F238E27FC236}">
                <a16:creationId xmlns:a16="http://schemas.microsoft.com/office/drawing/2014/main" id="{CE034FC9-D76E-DE1F-FD78-DCBDA6F88D53}"/>
              </a:ext>
            </a:extLst>
          </p:cNvPr>
          <p:cNvSpPr>
            <a:spLocks/>
          </p:cNvSpPr>
          <p:nvPr/>
        </p:nvSpPr>
        <p:spPr bwMode="auto">
          <a:xfrm rot="14860484">
            <a:off x="5489576" y="4016375"/>
            <a:ext cx="1612900" cy="1095375"/>
          </a:xfrm>
          <a:custGeom>
            <a:avLst/>
            <a:gdLst>
              <a:gd name="T0" fmla="*/ 0 w 1016"/>
              <a:gd name="T1" fmla="*/ 690 h 690"/>
              <a:gd name="T2" fmla="*/ 581 w 1016"/>
              <a:gd name="T3" fmla="*/ 0 h 690"/>
              <a:gd name="T4" fmla="*/ 1016 w 1016"/>
              <a:gd name="T5" fmla="*/ 565 h 690"/>
              <a:gd name="T6" fmla="*/ 0 w 1016"/>
              <a:gd name="T7" fmla="*/ 690 h 690"/>
            </a:gdLst>
            <a:ahLst/>
            <a:cxnLst>
              <a:cxn ang="0">
                <a:pos x="T0" y="T1"/>
              </a:cxn>
              <a:cxn ang="0">
                <a:pos x="T2" y="T3"/>
              </a:cxn>
              <a:cxn ang="0">
                <a:pos x="T4" y="T5"/>
              </a:cxn>
              <a:cxn ang="0">
                <a:pos x="T6" y="T7"/>
              </a:cxn>
            </a:cxnLst>
            <a:rect l="0" t="0" r="r" b="b"/>
            <a:pathLst>
              <a:path w="1016" h="690">
                <a:moveTo>
                  <a:pt x="0" y="690"/>
                </a:moveTo>
                <a:lnTo>
                  <a:pt x="581" y="0"/>
                </a:lnTo>
                <a:lnTo>
                  <a:pt x="1016" y="565"/>
                </a:lnTo>
                <a:lnTo>
                  <a:pt x="0" y="690"/>
                </a:lnTo>
                <a:close/>
              </a:path>
            </a:pathLst>
          </a:custGeom>
          <a:gradFill rotWithShape="1">
            <a:gsLst>
              <a:gs pos="0">
                <a:schemeClr val="bg1"/>
              </a:gs>
              <a:gs pos="100000">
                <a:schemeClr val="accent1">
                  <a:alpha val="39000"/>
                </a:scheme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9138" name="Text Box 50">
            <a:extLst>
              <a:ext uri="{FF2B5EF4-FFF2-40B4-BE49-F238E27FC236}">
                <a16:creationId xmlns:a16="http://schemas.microsoft.com/office/drawing/2014/main" id="{90BF2C44-5103-66D0-3514-B0A9AA5698C3}"/>
              </a:ext>
            </a:extLst>
          </p:cNvPr>
          <p:cNvSpPr txBox="1">
            <a:spLocks noChangeArrowheads="1"/>
          </p:cNvSpPr>
          <p:nvPr/>
        </p:nvSpPr>
        <p:spPr bwMode="auto">
          <a:xfrm>
            <a:off x="6135688" y="5700713"/>
            <a:ext cx="676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89139" name="Text Box 51">
            <a:extLst>
              <a:ext uri="{FF2B5EF4-FFF2-40B4-BE49-F238E27FC236}">
                <a16:creationId xmlns:a16="http://schemas.microsoft.com/office/drawing/2014/main" id="{CEA8B66B-F38E-3C55-01CE-A2FF6F2CE080}"/>
              </a:ext>
            </a:extLst>
          </p:cNvPr>
          <p:cNvSpPr txBox="1">
            <a:spLocks noChangeArrowheads="1"/>
          </p:cNvSpPr>
          <p:nvPr/>
        </p:nvSpPr>
        <p:spPr bwMode="auto">
          <a:xfrm>
            <a:off x="7202488" y="3925888"/>
            <a:ext cx="760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Electrons</a:t>
            </a:r>
          </a:p>
        </p:txBody>
      </p:sp>
      <p:sp>
        <p:nvSpPr>
          <p:cNvPr id="89140" name="Line 52">
            <a:extLst>
              <a:ext uri="{FF2B5EF4-FFF2-40B4-BE49-F238E27FC236}">
                <a16:creationId xmlns:a16="http://schemas.microsoft.com/office/drawing/2014/main" id="{C310396F-B6EB-95D6-5AA0-F2C9AF28DED0}"/>
              </a:ext>
            </a:extLst>
          </p:cNvPr>
          <p:cNvSpPr>
            <a:spLocks noChangeShapeType="1"/>
          </p:cNvSpPr>
          <p:nvPr/>
        </p:nvSpPr>
        <p:spPr bwMode="auto">
          <a:xfrm flipH="1">
            <a:off x="7250113" y="4160838"/>
            <a:ext cx="252412" cy="617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9141" name="Line 53">
            <a:extLst>
              <a:ext uri="{FF2B5EF4-FFF2-40B4-BE49-F238E27FC236}">
                <a16:creationId xmlns:a16="http://schemas.microsoft.com/office/drawing/2014/main" id="{56B2510F-A509-D923-1D92-5B793D431FBA}"/>
              </a:ext>
            </a:extLst>
          </p:cNvPr>
          <p:cNvSpPr>
            <a:spLocks noChangeShapeType="1"/>
          </p:cNvSpPr>
          <p:nvPr/>
        </p:nvSpPr>
        <p:spPr bwMode="auto">
          <a:xfrm>
            <a:off x="7502525" y="4160838"/>
            <a:ext cx="0"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89142" name="Group 54">
            <a:extLst>
              <a:ext uri="{FF2B5EF4-FFF2-40B4-BE49-F238E27FC236}">
                <a16:creationId xmlns:a16="http://schemas.microsoft.com/office/drawing/2014/main" id="{2DC537C9-5A89-07D9-D1FD-033B269A38E3}"/>
              </a:ext>
            </a:extLst>
          </p:cNvPr>
          <p:cNvGrpSpPr>
            <a:grpSpLocks/>
          </p:cNvGrpSpPr>
          <p:nvPr/>
        </p:nvGrpSpPr>
        <p:grpSpPr bwMode="auto">
          <a:xfrm>
            <a:off x="4868863" y="5178425"/>
            <a:ext cx="1208087" cy="963613"/>
            <a:chOff x="3067" y="3262"/>
            <a:chExt cx="761" cy="607"/>
          </a:xfrm>
        </p:grpSpPr>
        <p:sp>
          <p:nvSpPr>
            <p:cNvPr id="89143" name="Rectangle 55">
              <a:extLst>
                <a:ext uri="{FF2B5EF4-FFF2-40B4-BE49-F238E27FC236}">
                  <a16:creationId xmlns:a16="http://schemas.microsoft.com/office/drawing/2014/main" id="{704335A0-A461-D390-8CCC-28D1A058A817}"/>
                </a:ext>
              </a:extLst>
            </p:cNvPr>
            <p:cNvSpPr>
              <a:spLocks noChangeArrowheads="1"/>
            </p:cNvSpPr>
            <p:nvPr/>
          </p:nvSpPr>
          <p:spPr bwMode="auto">
            <a:xfrm>
              <a:off x="3070" y="3262"/>
              <a:ext cx="758" cy="607"/>
            </a:xfrm>
            <a:prstGeom prst="rect">
              <a:avLst/>
            </a:prstGeom>
            <a:solidFill>
              <a:srgbClr val="FFCC66">
                <a:alpha val="24001"/>
              </a:srgb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44" name="Text Box 56">
              <a:extLst>
                <a:ext uri="{FF2B5EF4-FFF2-40B4-BE49-F238E27FC236}">
                  <a16:creationId xmlns:a16="http://schemas.microsoft.com/office/drawing/2014/main" id="{564AA0B3-E0C9-FE5A-A216-59482AEEDAE7}"/>
                </a:ext>
              </a:extLst>
            </p:cNvPr>
            <p:cNvSpPr txBox="1">
              <a:spLocks noChangeArrowheads="1"/>
            </p:cNvSpPr>
            <p:nvPr/>
          </p:nvSpPr>
          <p:spPr bwMode="auto">
            <a:xfrm>
              <a:off x="3067" y="3277"/>
              <a:ext cx="6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Carbon-14</a:t>
              </a:r>
            </a:p>
          </p:txBody>
        </p:sp>
      </p:grpSp>
      <p:sp>
        <p:nvSpPr>
          <p:cNvPr id="89145" name="Text Box 57">
            <a:extLst>
              <a:ext uri="{FF2B5EF4-FFF2-40B4-BE49-F238E27FC236}">
                <a16:creationId xmlns:a16="http://schemas.microsoft.com/office/drawing/2014/main" id="{F96CD970-8CF5-CF5B-3CC4-5EDAC9A18EF3}"/>
              </a:ext>
            </a:extLst>
          </p:cNvPr>
          <p:cNvSpPr txBox="1">
            <a:spLocks noChangeArrowheads="1"/>
          </p:cNvSpPr>
          <p:nvPr/>
        </p:nvSpPr>
        <p:spPr bwMode="auto">
          <a:xfrm>
            <a:off x="4879975" y="5411788"/>
            <a:ext cx="1196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Neutrons  	8</a:t>
            </a:r>
          </a:p>
          <a:p>
            <a:r>
              <a:rPr lang="en-US" altLang="en-US" sz="1400"/>
              <a:t>Protons  	6</a:t>
            </a:r>
          </a:p>
          <a:p>
            <a:r>
              <a:rPr lang="en-US" altLang="en-US" sz="1400"/>
              <a:t>Electrons	6</a:t>
            </a:r>
          </a:p>
        </p:txBody>
      </p:sp>
      <p:grpSp>
        <p:nvGrpSpPr>
          <p:cNvPr id="89146" name="Group 58">
            <a:extLst>
              <a:ext uri="{FF2B5EF4-FFF2-40B4-BE49-F238E27FC236}">
                <a16:creationId xmlns:a16="http://schemas.microsoft.com/office/drawing/2014/main" id="{8C797453-B7CA-2E63-AB95-75B03BCF227D}"/>
              </a:ext>
            </a:extLst>
          </p:cNvPr>
          <p:cNvGrpSpPr>
            <a:grpSpLocks/>
          </p:cNvGrpSpPr>
          <p:nvPr/>
        </p:nvGrpSpPr>
        <p:grpSpPr bwMode="auto">
          <a:xfrm>
            <a:off x="4879975" y="3094038"/>
            <a:ext cx="1627188" cy="1620837"/>
            <a:chOff x="3074" y="1949"/>
            <a:chExt cx="1025" cy="1021"/>
          </a:xfrm>
        </p:grpSpPr>
        <p:sp>
          <p:nvSpPr>
            <p:cNvPr id="89147" name="Oval 59">
              <a:extLst>
                <a:ext uri="{FF2B5EF4-FFF2-40B4-BE49-F238E27FC236}">
                  <a16:creationId xmlns:a16="http://schemas.microsoft.com/office/drawing/2014/main" id="{B11B740B-37B7-0A4C-F0D0-A69D232DE5DA}"/>
                </a:ext>
              </a:extLst>
            </p:cNvPr>
            <p:cNvSpPr>
              <a:spLocks noChangeArrowheads="1"/>
            </p:cNvSpPr>
            <p:nvPr/>
          </p:nvSpPr>
          <p:spPr bwMode="auto">
            <a:xfrm>
              <a:off x="3505" y="1949"/>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48" name="Oval 60">
              <a:extLst>
                <a:ext uri="{FF2B5EF4-FFF2-40B4-BE49-F238E27FC236}">
                  <a16:creationId xmlns:a16="http://schemas.microsoft.com/office/drawing/2014/main" id="{EDDE4C41-4CC4-F0EF-5B2C-3BAB44596198}"/>
                </a:ext>
              </a:extLst>
            </p:cNvPr>
            <p:cNvSpPr>
              <a:spLocks noChangeArrowheads="1"/>
            </p:cNvSpPr>
            <p:nvPr/>
          </p:nvSpPr>
          <p:spPr bwMode="auto">
            <a:xfrm>
              <a:off x="3287" y="200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49" name="Oval 61">
              <a:extLst>
                <a:ext uri="{FF2B5EF4-FFF2-40B4-BE49-F238E27FC236}">
                  <a16:creationId xmlns:a16="http://schemas.microsoft.com/office/drawing/2014/main" id="{769881B1-64A0-BF32-5ED2-CFB7A7F81355}"/>
                </a:ext>
              </a:extLst>
            </p:cNvPr>
            <p:cNvSpPr>
              <a:spLocks noChangeArrowheads="1"/>
            </p:cNvSpPr>
            <p:nvPr/>
          </p:nvSpPr>
          <p:spPr bwMode="auto">
            <a:xfrm>
              <a:off x="3194" y="260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50" name="Oval 62">
              <a:extLst>
                <a:ext uri="{FF2B5EF4-FFF2-40B4-BE49-F238E27FC236}">
                  <a16:creationId xmlns:a16="http://schemas.microsoft.com/office/drawing/2014/main" id="{50F4C2CB-852B-F6E9-564E-BEFAC982E626}"/>
                </a:ext>
              </a:extLst>
            </p:cNvPr>
            <p:cNvSpPr>
              <a:spLocks noChangeArrowheads="1"/>
            </p:cNvSpPr>
            <p:nvPr/>
          </p:nvSpPr>
          <p:spPr bwMode="auto">
            <a:xfrm>
              <a:off x="3796" y="2407"/>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51" name="Oval 63">
              <a:extLst>
                <a:ext uri="{FF2B5EF4-FFF2-40B4-BE49-F238E27FC236}">
                  <a16:creationId xmlns:a16="http://schemas.microsoft.com/office/drawing/2014/main" id="{8D3FC04F-E8A3-E14F-718A-75A71B056E0A}"/>
                </a:ext>
              </a:extLst>
            </p:cNvPr>
            <p:cNvSpPr>
              <a:spLocks noChangeArrowheads="1"/>
            </p:cNvSpPr>
            <p:nvPr/>
          </p:nvSpPr>
          <p:spPr bwMode="auto">
            <a:xfrm>
              <a:off x="3074" y="2280"/>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  </a:t>
              </a:r>
            </a:p>
            <a:p>
              <a:r>
                <a:rPr lang="en-US" altLang="en-US" sz="1000"/>
                <a:t> </a:t>
              </a:r>
            </a:p>
          </p:txBody>
        </p:sp>
        <p:sp>
          <p:nvSpPr>
            <p:cNvPr id="89152" name="Oval 64">
              <a:extLst>
                <a:ext uri="{FF2B5EF4-FFF2-40B4-BE49-F238E27FC236}">
                  <a16:creationId xmlns:a16="http://schemas.microsoft.com/office/drawing/2014/main" id="{C360D9EF-2FFE-B98D-53DF-6279965C5827}"/>
                </a:ext>
              </a:extLst>
            </p:cNvPr>
            <p:cNvSpPr>
              <a:spLocks noChangeArrowheads="1"/>
            </p:cNvSpPr>
            <p:nvPr/>
          </p:nvSpPr>
          <p:spPr bwMode="auto">
            <a:xfrm>
              <a:off x="3242" y="2183"/>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53" name="Oval 65">
              <a:extLst>
                <a:ext uri="{FF2B5EF4-FFF2-40B4-BE49-F238E27FC236}">
                  <a16:creationId xmlns:a16="http://schemas.microsoft.com/office/drawing/2014/main" id="{687E13AA-1467-42D3-F059-C1E9E89EE8B3}"/>
                </a:ext>
              </a:extLst>
            </p:cNvPr>
            <p:cNvSpPr>
              <a:spLocks noChangeArrowheads="1"/>
            </p:cNvSpPr>
            <p:nvPr/>
          </p:nvSpPr>
          <p:spPr bwMode="auto">
            <a:xfrm>
              <a:off x="3575" y="2667"/>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a:t>
              </a:r>
            </a:p>
            <a:p>
              <a:pPr algn="r"/>
              <a:r>
                <a:rPr lang="en-US" altLang="en-US" sz="1000"/>
                <a:t> </a:t>
              </a:r>
            </a:p>
          </p:txBody>
        </p:sp>
        <p:sp>
          <p:nvSpPr>
            <p:cNvPr id="89154" name="Oval 66">
              <a:extLst>
                <a:ext uri="{FF2B5EF4-FFF2-40B4-BE49-F238E27FC236}">
                  <a16:creationId xmlns:a16="http://schemas.microsoft.com/office/drawing/2014/main" id="{8BC7BDAF-834C-7DBF-C980-D0D352234940}"/>
                </a:ext>
              </a:extLst>
            </p:cNvPr>
            <p:cNvSpPr>
              <a:spLocks noChangeArrowheads="1"/>
            </p:cNvSpPr>
            <p:nvPr/>
          </p:nvSpPr>
          <p:spPr bwMode="auto">
            <a:xfrm>
              <a:off x="3713" y="2069"/>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t>+</a:t>
              </a:r>
            </a:p>
            <a:p>
              <a:pPr algn="r"/>
              <a:r>
                <a:rPr lang="en-US" altLang="en-US" sz="1000"/>
                <a:t> </a:t>
              </a:r>
            </a:p>
          </p:txBody>
        </p:sp>
        <p:sp>
          <p:nvSpPr>
            <p:cNvPr id="89155" name="Oval 67">
              <a:extLst>
                <a:ext uri="{FF2B5EF4-FFF2-40B4-BE49-F238E27FC236}">
                  <a16:creationId xmlns:a16="http://schemas.microsoft.com/office/drawing/2014/main" id="{84E48725-4074-0759-2642-9D75D88603CE}"/>
                </a:ext>
              </a:extLst>
            </p:cNvPr>
            <p:cNvSpPr>
              <a:spLocks noChangeArrowheads="1"/>
            </p:cNvSpPr>
            <p:nvPr/>
          </p:nvSpPr>
          <p:spPr bwMode="auto">
            <a:xfrm>
              <a:off x="3676" y="2214"/>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56" name="Oval 68">
              <a:extLst>
                <a:ext uri="{FF2B5EF4-FFF2-40B4-BE49-F238E27FC236}">
                  <a16:creationId xmlns:a16="http://schemas.microsoft.com/office/drawing/2014/main" id="{0EE8B41C-1444-CA83-2326-AF162F90CF2C}"/>
                </a:ext>
              </a:extLst>
            </p:cNvPr>
            <p:cNvSpPr>
              <a:spLocks noChangeArrowheads="1"/>
            </p:cNvSpPr>
            <p:nvPr/>
          </p:nvSpPr>
          <p:spPr bwMode="auto">
            <a:xfrm>
              <a:off x="3194" y="2412"/>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en-US" altLang="en-US" sz="1000"/>
            </a:p>
          </p:txBody>
        </p:sp>
        <p:sp>
          <p:nvSpPr>
            <p:cNvPr id="89157" name="Oval 69">
              <a:extLst>
                <a:ext uri="{FF2B5EF4-FFF2-40B4-BE49-F238E27FC236}">
                  <a16:creationId xmlns:a16="http://schemas.microsoft.com/office/drawing/2014/main" id="{7415198C-A6B1-419B-F9EB-C52E9A32BDA4}"/>
                </a:ext>
              </a:extLst>
            </p:cNvPr>
            <p:cNvSpPr>
              <a:spLocks noChangeArrowheads="1"/>
            </p:cNvSpPr>
            <p:nvPr/>
          </p:nvSpPr>
          <p:spPr bwMode="auto">
            <a:xfrm>
              <a:off x="3493" y="2101"/>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en-US" altLang="en-US" sz="1000"/>
            </a:p>
          </p:txBody>
        </p:sp>
        <p:sp>
          <p:nvSpPr>
            <p:cNvPr id="89158" name="Oval 70">
              <a:extLst>
                <a:ext uri="{FF2B5EF4-FFF2-40B4-BE49-F238E27FC236}">
                  <a16:creationId xmlns:a16="http://schemas.microsoft.com/office/drawing/2014/main" id="{8A19BCDC-993E-E8F2-723C-D3617A38C233}"/>
                </a:ext>
              </a:extLst>
            </p:cNvPr>
            <p:cNvSpPr>
              <a:spLocks noChangeArrowheads="1"/>
            </p:cNvSpPr>
            <p:nvPr/>
          </p:nvSpPr>
          <p:spPr bwMode="auto">
            <a:xfrm>
              <a:off x="3393" y="259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59" name="Oval 71">
              <a:extLst>
                <a:ext uri="{FF2B5EF4-FFF2-40B4-BE49-F238E27FC236}">
                  <a16:creationId xmlns:a16="http://schemas.microsoft.com/office/drawing/2014/main" id="{37F12ADA-0084-7D83-26A7-B5AF630FC0F1}"/>
                </a:ext>
              </a:extLst>
            </p:cNvPr>
            <p:cNvSpPr>
              <a:spLocks noChangeArrowheads="1"/>
            </p:cNvSpPr>
            <p:nvPr/>
          </p:nvSpPr>
          <p:spPr bwMode="auto">
            <a:xfrm>
              <a:off x="3634" y="2419"/>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r>
                <a:rPr lang="en-US" altLang="en-US"/>
                <a:t>+</a:t>
              </a:r>
            </a:p>
            <a:p>
              <a:pPr algn="ctr"/>
              <a:r>
                <a:rPr lang="en-US" altLang="en-US" sz="1000"/>
                <a:t> </a:t>
              </a:r>
            </a:p>
          </p:txBody>
        </p:sp>
        <p:sp>
          <p:nvSpPr>
            <p:cNvPr id="89160" name="Oval 72">
              <a:extLst>
                <a:ext uri="{FF2B5EF4-FFF2-40B4-BE49-F238E27FC236}">
                  <a16:creationId xmlns:a16="http://schemas.microsoft.com/office/drawing/2014/main" id="{4F858527-E013-BD36-447B-79E4360665B0}"/>
                </a:ext>
              </a:extLst>
            </p:cNvPr>
            <p:cNvSpPr>
              <a:spLocks noChangeArrowheads="1"/>
            </p:cNvSpPr>
            <p:nvPr/>
          </p:nvSpPr>
          <p:spPr bwMode="auto">
            <a:xfrm>
              <a:off x="3423" y="2347"/>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89161" name="Group 73">
            <a:extLst>
              <a:ext uri="{FF2B5EF4-FFF2-40B4-BE49-F238E27FC236}">
                <a16:creationId xmlns:a16="http://schemas.microsoft.com/office/drawing/2014/main" id="{A6F802F8-E4EB-C4E1-C9D1-42FB7A5186DB}"/>
              </a:ext>
            </a:extLst>
          </p:cNvPr>
          <p:cNvGrpSpPr>
            <a:grpSpLocks/>
          </p:cNvGrpSpPr>
          <p:nvPr/>
        </p:nvGrpSpPr>
        <p:grpSpPr bwMode="auto">
          <a:xfrm>
            <a:off x="4468813" y="2762250"/>
            <a:ext cx="2657475" cy="987425"/>
            <a:chOff x="2815" y="1740"/>
            <a:chExt cx="1674" cy="622"/>
          </a:xfrm>
        </p:grpSpPr>
        <p:sp>
          <p:nvSpPr>
            <p:cNvPr id="89162" name="Text Box 74">
              <a:extLst>
                <a:ext uri="{FF2B5EF4-FFF2-40B4-BE49-F238E27FC236}">
                  <a16:creationId xmlns:a16="http://schemas.microsoft.com/office/drawing/2014/main" id="{A49E93A9-87DE-EF20-F5D0-464EC367B289}"/>
                </a:ext>
              </a:extLst>
            </p:cNvPr>
            <p:cNvSpPr txBox="1">
              <a:spLocks noChangeArrowheads="1"/>
            </p:cNvSpPr>
            <p:nvPr/>
          </p:nvSpPr>
          <p:spPr bwMode="auto">
            <a:xfrm>
              <a:off x="3439" y="1740"/>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89163" name="Text Box 75">
              <a:extLst>
                <a:ext uri="{FF2B5EF4-FFF2-40B4-BE49-F238E27FC236}">
                  <a16:creationId xmlns:a16="http://schemas.microsoft.com/office/drawing/2014/main" id="{F2E75C42-1516-F9FC-DD01-4DBEF61396EB}"/>
                </a:ext>
              </a:extLst>
            </p:cNvPr>
            <p:cNvSpPr txBox="1">
              <a:spLocks noChangeArrowheads="1"/>
            </p:cNvSpPr>
            <p:nvPr/>
          </p:nvSpPr>
          <p:spPr bwMode="auto">
            <a:xfrm>
              <a:off x="4066" y="2208"/>
              <a:ext cx="4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Neutron</a:t>
              </a:r>
            </a:p>
          </p:txBody>
        </p:sp>
        <p:sp>
          <p:nvSpPr>
            <p:cNvPr id="89164" name="Text Box 76">
              <a:extLst>
                <a:ext uri="{FF2B5EF4-FFF2-40B4-BE49-F238E27FC236}">
                  <a16:creationId xmlns:a16="http://schemas.microsoft.com/office/drawing/2014/main" id="{B40071A7-88A5-6D5A-2AC4-36C278965F76}"/>
                </a:ext>
              </a:extLst>
            </p:cNvPr>
            <p:cNvSpPr txBox="1">
              <a:spLocks noChangeArrowheads="1"/>
            </p:cNvSpPr>
            <p:nvPr/>
          </p:nvSpPr>
          <p:spPr bwMode="auto">
            <a:xfrm>
              <a:off x="2815" y="2024"/>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Proton</a:t>
              </a:r>
            </a:p>
          </p:txBody>
        </p:sp>
        <p:sp>
          <p:nvSpPr>
            <p:cNvPr id="89165" name="Line 77">
              <a:extLst>
                <a:ext uri="{FF2B5EF4-FFF2-40B4-BE49-F238E27FC236}">
                  <a16:creationId xmlns:a16="http://schemas.microsoft.com/office/drawing/2014/main" id="{30FF621F-7BBB-A4E8-6053-B8E9BD5FFD89}"/>
                </a:ext>
              </a:extLst>
            </p:cNvPr>
            <p:cNvSpPr>
              <a:spLocks noChangeShapeType="1"/>
            </p:cNvSpPr>
            <p:nvPr/>
          </p:nvSpPr>
          <p:spPr bwMode="auto">
            <a:xfrm>
              <a:off x="3114" y="2178"/>
              <a:ext cx="75" cy="1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89166" name="Line 78">
              <a:extLst>
                <a:ext uri="{FF2B5EF4-FFF2-40B4-BE49-F238E27FC236}">
                  <a16:creationId xmlns:a16="http://schemas.microsoft.com/office/drawing/2014/main" id="{4F513CF7-245F-E296-7C93-861708592C25}"/>
                </a:ext>
              </a:extLst>
            </p:cNvPr>
            <p:cNvSpPr>
              <a:spLocks noChangeShapeType="1"/>
            </p:cNvSpPr>
            <p:nvPr/>
          </p:nvSpPr>
          <p:spPr bwMode="auto">
            <a:xfrm flipH="1">
              <a:off x="3979" y="2288"/>
              <a:ext cx="120" cy="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89167" name="Line 79">
            <a:extLst>
              <a:ext uri="{FF2B5EF4-FFF2-40B4-BE49-F238E27FC236}">
                <a16:creationId xmlns:a16="http://schemas.microsoft.com/office/drawing/2014/main" id="{7E7D4459-9F8B-2E29-5F4C-74A8F2790B64}"/>
              </a:ext>
            </a:extLst>
          </p:cNvPr>
          <p:cNvSpPr>
            <a:spLocks noChangeShapeType="1"/>
          </p:cNvSpPr>
          <p:nvPr/>
        </p:nvSpPr>
        <p:spPr bwMode="auto">
          <a:xfrm flipV="1">
            <a:off x="6635750" y="5249863"/>
            <a:ext cx="490538"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89168" name="Group 80">
            <a:extLst>
              <a:ext uri="{FF2B5EF4-FFF2-40B4-BE49-F238E27FC236}">
                <a16:creationId xmlns:a16="http://schemas.microsoft.com/office/drawing/2014/main" id="{96300995-369D-E71D-03A8-A917B9818D96}"/>
              </a:ext>
            </a:extLst>
          </p:cNvPr>
          <p:cNvGrpSpPr>
            <a:grpSpLocks noChangeAspect="1"/>
          </p:cNvGrpSpPr>
          <p:nvPr/>
        </p:nvGrpSpPr>
        <p:grpSpPr bwMode="auto">
          <a:xfrm>
            <a:off x="7102475" y="5064125"/>
            <a:ext cx="246063" cy="244475"/>
            <a:chOff x="3074" y="1949"/>
            <a:chExt cx="1025" cy="1021"/>
          </a:xfrm>
        </p:grpSpPr>
        <p:sp>
          <p:nvSpPr>
            <p:cNvPr id="89169" name="Oval 81">
              <a:extLst>
                <a:ext uri="{FF2B5EF4-FFF2-40B4-BE49-F238E27FC236}">
                  <a16:creationId xmlns:a16="http://schemas.microsoft.com/office/drawing/2014/main" id="{E7824579-60D8-DECC-41D5-3870525DCD6B}"/>
                </a:ext>
              </a:extLst>
            </p:cNvPr>
            <p:cNvSpPr>
              <a:spLocks noChangeAspect="1" noChangeArrowheads="1"/>
            </p:cNvSpPr>
            <p:nvPr/>
          </p:nvSpPr>
          <p:spPr bwMode="auto">
            <a:xfrm>
              <a:off x="3505" y="1949"/>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70" name="Oval 82">
              <a:extLst>
                <a:ext uri="{FF2B5EF4-FFF2-40B4-BE49-F238E27FC236}">
                  <a16:creationId xmlns:a16="http://schemas.microsoft.com/office/drawing/2014/main" id="{D86C3387-25E3-D98B-4834-5E2F6D5CB69B}"/>
                </a:ext>
              </a:extLst>
            </p:cNvPr>
            <p:cNvSpPr>
              <a:spLocks noChangeAspect="1" noChangeArrowheads="1"/>
            </p:cNvSpPr>
            <p:nvPr/>
          </p:nvSpPr>
          <p:spPr bwMode="auto">
            <a:xfrm>
              <a:off x="3287" y="200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71" name="Oval 83">
              <a:extLst>
                <a:ext uri="{FF2B5EF4-FFF2-40B4-BE49-F238E27FC236}">
                  <a16:creationId xmlns:a16="http://schemas.microsoft.com/office/drawing/2014/main" id="{F4F1F071-2558-5ACA-C0BE-4C983A77245A}"/>
                </a:ext>
              </a:extLst>
            </p:cNvPr>
            <p:cNvSpPr>
              <a:spLocks noChangeAspect="1" noChangeArrowheads="1"/>
            </p:cNvSpPr>
            <p:nvPr/>
          </p:nvSpPr>
          <p:spPr bwMode="auto">
            <a:xfrm>
              <a:off x="3194" y="260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72" name="Oval 84">
              <a:extLst>
                <a:ext uri="{FF2B5EF4-FFF2-40B4-BE49-F238E27FC236}">
                  <a16:creationId xmlns:a16="http://schemas.microsoft.com/office/drawing/2014/main" id="{DADA4C6F-BEA4-1951-77B8-A5C92D538A2C}"/>
                </a:ext>
              </a:extLst>
            </p:cNvPr>
            <p:cNvSpPr>
              <a:spLocks noChangeAspect="1" noChangeArrowheads="1"/>
            </p:cNvSpPr>
            <p:nvPr/>
          </p:nvSpPr>
          <p:spPr bwMode="auto">
            <a:xfrm>
              <a:off x="3796" y="2407"/>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73" name="Oval 85">
              <a:extLst>
                <a:ext uri="{FF2B5EF4-FFF2-40B4-BE49-F238E27FC236}">
                  <a16:creationId xmlns:a16="http://schemas.microsoft.com/office/drawing/2014/main" id="{8BCE8A9C-EDEC-14EA-1307-844B00470038}"/>
                </a:ext>
              </a:extLst>
            </p:cNvPr>
            <p:cNvSpPr>
              <a:spLocks noChangeAspect="1" noChangeArrowheads="1"/>
            </p:cNvSpPr>
            <p:nvPr/>
          </p:nvSpPr>
          <p:spPr bwMode="auto">
            <a:xfrm>
              <a:off x="3074" y="2280"/>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   </a:t>
              </a:r>
            </a:p>
            <a:p>
              <a:r>
                <a:rPr lang="en-US" altLang="en-US" sz="1000"/>
                <a:t> </a:t>
              </a:r>
            </a:p>
          </p:txBody>
        </p:sp>
        <p:sp>
          <p:nvSpPr>
            <p:cNvPr id="89174" name="Oval 86">
              <a:extLst>
                <a:ext uri="{FF2B5EF4-FFF2-40B4-BE49-F238E27FC236}">
                  <a16:creationId xmlns:a16="http://schemas.microsoft.com/office/drawing/2014/main" id="{F9022AE1-1BA4-A250-9FD3-6FE34299EC7F}"/>
                </a:ext>
              </a:extLst>
            </p:cNvPr>
            <p:cNvSpPr>
              <a:spLocks noChangeAspect="1" noChangeArrowheads="1"/>
            </p:cNvSpPr>
            <p:nvPr/>
          </p:nvSpPr>
          <p:spPr bwMode="auto">
            <a:xfrm>
              <a:off x="3242" y="2183"/>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75" name="Oval 87">
              <a:extLst>
                <a:ext uri="{FF2B5EF4-FFF2-40B4-BE49-F238E27FC236}">
                  <a16:creationId xmlns:a16="http://schemas.microsoft.com/office/drawing/2014/main" id="{0BCDCBFF-59F6-1B2B-26DD-389F63CDF4A1}"/>
                </a:ext>
              </a:extLst>
            </p:cNvPr>
            <p:cNvSpPr>
              <a:spLocks noChangeAspect="1" noChangeArrowheads="1"/>
            </p:cNvSpPr>
            <p:nvPr/>
          </p:nvSpPr>
          <p:spPr bwMode="auto">
            <a:xfrm>
              <a:off x="3575" y="2667"/>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 </a:t>
              </a:r>
            </a:p>
            <a:p>
              <a:pPr algn="r"/>
              <a:r>
                <a:rPr lang="en-US" altLang="en-US" sz="1000"/>
                <a:t> </a:t>
              </a:r>
            </a:p>
          </p:txBody>
        </p:sp>
        <p:sp>
          <p:nvSpPr>
            <p:cNvPr id="89176" name="Oval 88">
              <a:extLst>
                <a:ext uri="{FF2B5EF4-FFF2-40B4-BE49-F238E27FC236}">
                  <a16:creationId xmlns:a16="http://schemas.microsoft.com/office/drawing/2014/main" id="{939A132D-A573-D724-AC20-21B5B44FF9EF}"/>
                </a:ext>
              </a:extLst>
            </p:cNvPr>
            <p:cNvSpPr>
              <a:spLocks noChangeAspect="1" noChangeArrowheads="1"/>
            </p:cNvSpPr>
            <p:nvPr/>
          </p:nvSpPr>
          <p:spPr bwMode="auto">
            <a:xfrm>
              <a:off x="3713" y="2069"/>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t> </a:t>
              </a:r>
            </a:p>
            <a:p>
              <a:pPr algn="r"/>
              <a:r>
                <a:rPr lang="en-US" altLang="en-US" sz="1000"/>
                <a:t> </a:t>
              </a:r>
            </a:p>
          </p:txBody>
        </p:sp>
        <p:sp>
          <p:nvSpPr>
            <p:cNvPr id="89177" name="Oval 89">
              <a:extLst>
                <a:ext uri="{FF2B5EF4-FFF2-40B4-BE49-F238E27FC236}">
                  <a16:creationId xmlns:a16="http://schemas.microsoft.com/office/drawing/2014/main" id="{200FBBF9-DD0E-43CA-EF89-6B255698E544}"/>
                </a:ext>
              </a:extLst>
            </p:cNvPr>
            <p:cNvSpPr>
              <a:spLocks noChangeAspect="1" noChangeArrowheads="1"/>
            </p:cNvSpPr>
            <p:nvPr/>
          </p:nvSpPr>
          <p:spPr bwMode="auto">
            <a:xfrm>
              <a:off x="3676" y="2214"/>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78" name="Oval 90">
              <a:extLst>
                <a:ext uri="{FF2B5EF4-FFF2-40B4-BE49-F238E27FC236}">
                  <a16:creationId xmlns:a16="http://schemas.microsoft.com/office/drawing/2014/main" id="{1813EBD7-A6F0-476F-C156-EB0043EA3E4F}"/>
                </a:ext>
              </a:extLst>
            </p:cNvPr>
            <p:cNvSpPr>
              <a:spLocks noChangeAspect="1" noChangeArrowheads="1"/>
            </p:cNvSpPr>
            <p:nvPr/>
          </p:nvSpPr>
          <p:spPr bwMode="auto">
            <a:xfrm>
              <a:off x="3194" y="2412"/>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 </a:t>
              </a:r>
              <a:endParaRPr lang="en-US" altLang="en-US" sz="1000"/>
            </a:p>
          </p:txBody>
        </p:sp>
        <p:sp>
          <p:nvSpPr>
            <p:cNvPr id="89179" name="Oval 91">
              <a:extLst>
                <a:ext uri="{FF2B5EF4-FFF2-40B4-BE49-F238E27FC236}">
                  <a16:creationId xmlns:a16="http://schemas.microsoft.com/office/drawing/2014/main" id="{3B61C822-B3CE-E6D6-E56D-0C968BBB5DFA}"/>
                </a:ext>
              </a:extLst>
            </p:cNvPr>
            <p:cNvSpPr>
              <a:spLocks noChangeAspect="1" noChangeArrowheads="1"/>
            </p:cNvSpPr>
            <p:nvPr/>
          </p:nvSpPr>
          <p:spPr bwMode="auto">
            <a:xfrm>
              <a:off x="3493" y="2101"/>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 </a:t>
              </a:r>
              <a:endParaRPr lang="en-US" altLang="en-US" sz="1000"/>
            </a:p>
          </p:txBody>
        </p:sp>
        <p:sp>
          <p:nvSpPr>
            <p:cNvPr id="89180" name="Oval 92">
              <a:extLst>
                <a:ext uri="{FF2B5EF4-FFF2-40B4-BE49-F238E27FC236}">
                  <a16:creationId xmlns:a16="http://schemas.microsoft.com/office/drawing/2014/main" id="{72EFAF5F-BD5E-3255-15F8-2E1C60575FB0}"/>
                </a:ext>
              </a:extLst>
            </p:cNvPr>
            <p:cNvSpPr>
              <a:spLocks noChangeAspect="1" noChangeArrowheads="1"/>
            </p:cNvSpPr>
            <p:nvPr/>
          </p:nvSpPr>
          <p:spPr bwMode="auto">
            <a:xfrm>
              <a:off x="3393" y="259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9181" name="Oval 93">
              <a:extLst>
                <a:ext uri="{FF2B5EF4-FFF2-40B4-BE49-F238E27FC236}">
                  <a16:creationId xmlns:a16="http://schemas.microsoft.com/office/drawing/2014/main" id="{2DB1845F-D1F0-307C-FC85-4D042BD71EF3}"/>
                </a:ext>
              </a:extLst>
            </p:cNvPr>
            <p:cNvSpPr>
              <a:spLocks noChangeAspect="1" noChangeArrowheads="1"/>
            </p:cNvSpPr>
            <p:nvPr/>
          </p:nvSpPr>
          <p:spPr bwMode="auto">
            <a:xfrm>
              <a:off x="3634" y="2419"/>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r>
                <a:rPr lang="en-US" altLang="en-US"/>
                <a:t> </a:t>
              </a:r>
            </a:p>
            <a:p>
              <a:pPr algn="ctr"/>
              <a:r>
                <a:rPr lang="en-US" altLang="en-US" sz="1000"/>
                <a:t> </a:t>
              </a:r>
            </a:p>
          </p:txBody>
        </p:sp>
        <p:sp>
          <p:nvSpPr>
            <p:cNvPr id="89182" name="Oval 94">
              <a:extLst>
                <a:ext uri="{FF2B5EF4-FFF2-40B4-BE49-F238E27FC236}">
                  <a16:creationId xmlns:a16="http://schemas.microsoft.com/office/drawing/2014/main" id="{3F3782DF-6868-76FE-B8C9-1C15FDC0411C}"/>
                </a:ext>
              </a:extLst>
            </p:cNvPr>
            <p:cNvSpPr>
              <a:spLocks noChangeAspect="1" noChangeArrowheads="1"/>
            </p:cNvSpPr>
            <p:nvPr/>
          </p:nvSpPr>
          <p:spPr bwMode="auto">
            <a:xfrm>
              <a:off x="3423" y="2347"/>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wipe(left)">
                                      <p:cBhvr>
                                        <p:cTn id="7" dur="2000"/>
                                        <p:tgtEl>
                                          <p:spTgt spid="89093"/>
                                        </p:tgtEl>
                                      </p:cBhvr>
                                    </p:animEffect>
                                  </p:childTnLst>
                                </p:cTn>
                              </p:par>
                              <p:par>
                                <p:cTn id="8" presetID="53" presetClass="entr" presetSubtype="0" fill="hold" nodeType="withEffect">
                                  <p:stCondLst>
                                    <p:cond delay="0"/>
                                  </p:stCondLst>
                                  <p:childTnLst>
                                    <p:set>
                                      <p:cBhvr>
                                        <p:cTn id="9" dur="1" fill="hold">
                                          <p:stCondLst>
                                            <p:cond delay="0"/>
                                          </p:stCondLst>
                                        </p:cTn>
                                        <p:tgtEl>
                                          <p:spTgt spid="89094"/>
                                        </p:tgtEl>
                                        <p:attrNameLst>
                                          <p:attrName>style.visibility</p:attrName>
                                        </p:attrNameLst>
                                      </p:cBhvr>
                                      <p:to>
                                        <p:strVal val="visible"/>
                                      </p:to>
                                    </p:set>
                                    <p:anim calcmode="lin" valueType="num">
                                      <p:cBhvr>
                                        <p:cTn id="10" dur="2000" fill="hold"/>
                                        <p:tgtEl>
                                          <p:spTgt spid="89094"/>
                                        </p:tgtEl>
                                        <p:attrNameLst>
                                          <p:attrName>ppt_w</p:attrName>
                                        </p:attrNameLst>
                                      </p:cBhvr>
                                      <p:tavLst>
                                        <p:tav tm="0">
                                          <p:val>
                                            <p:fltVal val="0"/>
                                          </p:val>
                                        </p:tav>
                                        <p:tav tm="100000">
                                          <p:val>
                                            <p:strVal val="#ppt_w"/>
                                          </p:val>
                                        </p:tav>
                                      </p:tavLst>
                                    </p:anim>
                                    <p:anim calcmode="lin" valueType="num">
                                      <p:cBhvr>
                                        <p:cTn id="11" dur="2000" fill="hold"/>
                                        <p:tgtEl>
                                          <p:spTgt spid="89094"/>
                                        </p:tgtEl>
                                        <p:attrNameLst>
                                          <p:attrName>ppt_h</p:attrName>
                                        </p:attrNameLst>
                                      </p:cBhvr>
                                      <p:tavLst>
                                        <p:tav tm="0">
                                          <p:val>
                                            <p:fltVal val="0"/>
                                          </p:val>
                                        </p:tav>
                                        <p:tav tm="100000">
                                          <p:val>
                                            <p:strVal val="#ppt_h"/>
                                          </p:val>
                                        </p:tav>
                                      </p:tavLst>
                                    </p:anim>
                                    <p:animEffect transition="in" filter="fade">
                                      <p:cBhvr>
                                        <p:cTn id="12" dur="2000"/>
                                        <p:tgtEl>
                                          <p:spTgt spid="89094"/>
                                        </p:tgtEl>
                                      </p:cBhvr>
                                    </p:animEffect>
                                  </p:childTnLst>
                                </p:cTn>
                              </p:par>
                              <p:par>
                                <p:cTn id="13" presetID="0" presetClass="path" presetSubtype="0" accel="50000" decel="50000" fill="hold" nodeType="withEffect">
                                  <p:stCondLst>
                                    <p:cond delay="0"/>
                                  </p:stCondLst>
                                  <p:childTnLst>
                                    <p:animMotion origin="layout" path="M 1.38889E-6 -2.22222E-6 L -0.19566 0.15741 " pathEditMode="relative" ptsTypes="AA">
                                      <p:cBhvr>
                                        <p:cTn id="14" dur="2000" spd="-100000" fill="hold"/>
                                        <p:tgtEl>
                                          <p:spTgt spid="89094"/>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9112"/>
                                        </p:tgtEl>
                                        <p:attrNameLst>
                                          <p:attrName>style.visibility</p:attrName>
                                        </p:attrNameLst>
                                      </p:cBhvr>
                                      <p:to>
                                        <p:strVal val="visible"/>
                                      </p:to>
                                    </p:set>
                                    <p:animEffect transition="in" filter="dissolve">
                                      <p:cBhvr>
                                        <p:cTn id="19" dur="500"/>
                                        <p:tgtEl>
                                          <p:spTgt spid="891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89118"/>
                                        </p:tgtEl>
                                        <p:attrNameLst>
                                          <p:attrName>style.visibility</p:attrName>
                                        </p:attrNameLst>
                                      </p:cBhvr>
                                      <p:to>
                                        <p:strVal val="visible"/>
                                      </p:to>
                                    </p:set>
                                    <p:animEffect transition="in" filter="fade">
                                      <p:cBhvr>
                                        <p:cTn id="24" dur="1000"/>
                                        <p:tgtEl>
                                          <p:spTgt spid="89118"/>
                                        </p:tgtEl>
                                      </p:cBhvr>
                                    </p:animEffect>
                                    <p:anim calcmode="lin" valueType="num">
                                      <p:cBhvr>
                                        <p:cTn id="25" dur="1000" fill="hold"/>
                                        <p:tgtEl>
                                          <p:spTgt spid="89118"/>
                                        </p:tgtEl>
                                        <p:attrNameLst>
                                          <p:attrName>ppt_x</p:attrName>
                                        </p:attrNameLst>
                                      </p:cBhvr>
                                      <p:tavLst>
                                        <p:tav tm="0">
                                          <p:val>
                                            <p:strVal val="#ppt_x"/>
                                          </p:val>
                                        </p:tav>
                                        <p:tav tm="100000">
                                          <p:val>
                                            <p:strVal val="#ppt_x"/>
                                          </p:val>
                                        </p:tav>
                                      </p:tavLst>
                                    </p:anim>
                                    <p:anim calcmode="lin" valueType="num">
                                      <p:cBhvr>
                                        <p:cTn id="26" dur="1000" fill="hold"/>
                                        <p:tgtEl>
                                          <p:spTgt spid="8911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9121"/>
                                        </p:tgtEl>
                                        <p:attrNameLst>
                                          <p:attrName>style.visibility</p:attrName>
                                        </p:attrNameLst>
                                      </p:cBhvr>
                                      <p:to>
                                        <p:strVal val="visible"/>
                                      </p:to>
                                    </p:set>
                                    <p:animEffect transition="in" filter="blinds(horizontal)">
                                      <p:cBhvr>
                                        <p:cTn id="31" dur="500"/>
                                        <p:tgtEl>
                                          <p:spTgt spid="891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89137"/>
                                        </p:tgtEl>
                                        <p:attrNameLst>
                                          <p:attrName>style.visibility</p:attrName>
                                        </p:attrNameLst>
                                      </p:cBhvr>
                                      <p:to>
                                        <p:strVal val="visible"/>
                                      </p:to>
                                    </p:set>
                                    <p:animEffect transition="in" filter="wipe(down)">
                                      <p:cBhvr>
                                        <p:cTn id="36" dur="2000"/>
                                        <p:tgtEl>
                                          <p:spTgt spid="89137"/>
                                        </p:tgtEl>
                                      </p:cBhvr>
                                    </p:animEffect>
                                  </p:childTnLst>
                                </p:cTn>
                              </p:par>
                              <p:par>
                                <p:cTn id="37" presetID="53" presetClass="entr" presetSubtype="0" fill="hold" nodeType="withEffect">
                                  <p:stCondLst>
                                    <p:cond delay="0"/>
                                  </p:stCondLst>
                                  <p:childTnLst>
                                    <p:set>
                                      <p:cBhvr>
                                        <p:cTn id="38" dur="1" fill="hold">
                                          <p:stCondLst>
                                            <p:cond delay="0"/>
                                          </p:stCondLst>
                                        </p:cTn>
                                        <p:tgtEl>
                                          <p:spTgt spid="89146"/>
                                        </p:tgtEl>
                                        <p:attrNameLst>
                                          <p:attrName>style.visibility</p:attrName>
                                        </p:attrNameLst>
                                      </p:cBhvr>
                                      <p:to>
                                        <p:strVal val="visible"/>
                                      </p:to>
                                    </p:set>
                                    <p:anim calcmode="lin" valueType="num">
                                      <p:cBhvr>
                                        <p:cTn id="39" dur="2000" fill="hold"/>
                                        <p:tgtEl>
                                          <p:spTgt spid="89146"/>
                                        </p:tgtEl>
                                        <p:attrNameLst>
                                          <p:attrName>ppt_w</p:attrName>
                                        </p:attrNameLst>
                                      </p:cBhvr>
                                      <p:tavLst>
                                        <p:tav tm="0">
                                          <p:val>
                                            <p:fltVal val="0"/>
                                          </p:val>
                                        </p:tav>
                                        <p:tav tm="100000">
                                          <p:val>
                                            <p:strVal val="#ppt_w"/>
                                          </p:val>
                                        </p:tav>
                                      </p:tavLst>
                                    </p:anim>
                                    <p:anim calcmode="lin" valueType="num">
                                      <p:cBhvr>
                                        <p:cTn id="40" dur="2000" fill="hold"/>
                                        <p:tgtEl>
                                          <p:spTgt spid="89146"/>
                                        </p:tgtEl>
                                        <p:attrNameLst>
                                          <p:attrName>ppt_h</p:attrName>
                                        </p:attrNameLst>
                                      </p:cBhvr>
                                      <p:tavLst>
                                        <p:tav tm="0">
                                          <p:val>
                                            <p:fltVal val="0"/>
                                          </p:val>
                                        </p:tav>
                                        <p:tav tm="100000">
                                          <p:val>
                                            <p:strVal val="#ppt_h"/>
                                          </p:val>
                                        </p:tav>
                                      </p:tavLst>
                                    </p:anim>
                                    <p:animEffect transition="in" filter="fade">
                                      <p:cBhvr>
                                        <p:cTn id="41" dur="2000"/>
                                        <p:tgtEl>
                                          <p:spTgt spid="89146"/>
                                        </p:tgtEl>
                                      </p:cBhvr>
                                    </p:animEffect>
                                  </p:childTnLst>
                                </p:cTn>
                              </p:par>
                              <p:par>
                                <p:cTn id="42" presetID="0" presetClass="path" presetSubtype="0" accel="50000" decel="50000" fill="hold" nodeType="withEffect">
                                  <p:stCondLst>
                                    <p:cond delay="0"/>
                                  </p:stCondLst>
                                  <p:childTnLst>
                                    <p:animMotion origin="layout" path="M 3.88889E-6 7.40741E-7 L 0.1618 0.18009 " pathEditMode="relative" ptsTypes="AA">
                                      <p:cBhvr>
                                        <p:cTn id="43" dur="2000" spd="-100000" fill="hold"/>
                                        <p:tgtEl>
                                          <p:spTgt spid="89146"/>
                                        </p:tgtEl>
                                        <p:attrNameLst>
                                          <p:attrName>ppt_x</p:attrName>
                                          <p:attrName>ppt_y</p:attrName>
                                        </p:attrNameLst>
                                      </p:cBhvr>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89161"/>
                                        </p:tgtEl>
                                        <p:attrNameLst>
                                          <p:attrName>style.visibility</p:attrName>
                                        </p:attrNameLst>
                                      </p:cBhvr>
                                      <p:to>
                                        <p:strVal val="visible"/>
                                      </p:to>
                                    </p:set>
                                    <p:animEffect transition="in" filter="dissolve">
                                      <p:cBhvr>
                                        <p:cTn id="48" dur="500"/>
                                        <p:tgtEl>
                                          <p:spTgt spid="8916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7" presetClass="entr" presetSubtype="0" fill="hold" nodeType="clickEffect">
                                  <p:stCondLst>
                                    <p:cond delay="0"/>
                                  </p:stCondLst>
                                  <p:childTnLst>
                                    <p:set>
                                      <p:cBhvr>
                                        <p:cTn id="52" dur="1" fill="hold">
                                          <p:stCondLst>
                                            <p:cond delay="0"/>
                                          </p:stCondLst>
                                        </p:cTn>
                                        <p:tgtEl>
                                          <p:spTgt spid="89142"/>
                                        </p:tgtEl>
                                        <p:attrNameLst>
                                          <p:attrName>style.visibility</p:attrName>
                                        </p:attrNameLst>
                                      </p:cBhvr>
                                      <p:to>
                                        <p:strVal val="visible"/>
                                      </p:to>
                                    </p:set>
                                    <p:animEffect transition="in" filter="fade">
                                      <p:cBhvr>
                                        <p:cTn id="53" dur="1000"/>
                                        <p:tgtEl>
                                          <p:spTgt spid="89142"/>
                                        </p:tgtEl>
                                      </p:cBhvr>
                                    </p:animEffect>
                                    <p:anim calcmode="lin" valueType="num">
                                      <p:cBhvr>
                                        <p:cTn id="54" dur="1000" fill="hold"/>
                                        <p:tgtEl>
                                          <p:spTgt spid="89142"/>
                                        </p:tgtEl>
                                        <p:attrNameLst>
                                          <p:attrName>ppt_x</p:attrName>
                                        </p:attrNameLst>
                                      </p:cBhvr>
                                      <p:tavLst>
                                        <p:tav tm="0">
                                          <p:val>
                                            <p:strVal val="#ppt_x"/>
                                          </p:val>
                                        </p:tav>
                                        <p:tav tm="100000">
                                          <p:val>
                                            <p:strVal val="#ppt_x"/>
                                          </p:val>
                                        </p:tav>
                                      </p:tavLst>
                                    </p:anim>
                                    <p:anim calcmode="lin" valueType="num">
                                      <p:cBhvr>
                                        <p:cTn id="55" dur="1000" fill="hold"/>
                                        <p:tgtEl>
                                          <p:spTgt spid="89142"/>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9145"/>
                                        </p:tgtEl>
                                        <p:attrNameLst>
                                          <p:attrName>style.visibility</p:attrName>
                                        </p:attrNameLst>
                                      </p:cBhvr>
                                      <p:to>
                                        <p:strVal val="visible"/>
                                      </p:to>
                                    </p:set>
                                    <p:animEffect transition="in" filter="blinds(horizontal)">
                                      <p:cBhvr>
                                        <p:cTn id="60" dur="500"/>
                                        <p:tgtEl>
                                          <p:spTgt spid="89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1" grpId="0"/>
      <p:bldP spid="891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a:extLst>
              <a:ext uri="{FF2B5EF4-FFF2-40B4-BE49-F238E27FC236}">
                <a16:creationId xmlns:a16="http://schemas.microsoft.com/office/drawing/2014/main" id="{8F36FD66-7AC5-0732-DB1A-66A974AC9424}"/>
              </a:ext>
            </a:extLst>
          </p:cNvPr>
          <p:cNvGrpSpPr>
            <a:grpSpLocks/>
          </p:cNvGrpSpPr>
          <p:nvPr/>
        </p:nvGrpSpPr>
        <p:grpSpPr bwMode="auto">
          <a:xfrm>
            <a:off x="468313" y="846138"/>
            <a:ext cx="3657600" cy="3162300"/>
            <a:chOff x="3408" y="1872"/>
            <a:chExt cx="2304" cy="1992"/>
          </a:xfrm>
        </p:grpSpPr>
        <p:sp>
          <p:nvSpPr>
            <p:cNvPr id="91139" name="Oval 3">
              <a:extLst>
                <a:ext uri="{FF2B5EF4-FFF2-40B4-BE49-F238E27FC236}">
                  <a16:creationId xmlns:a16="http://schemas.microsoft.com/office/drawing/2014/main" id="{3496878D-6021-2E55-B7BB-44070D22C5B8}"/>
                </a:ext>
              </a:extLst>
            </p:cNvPr>
            <p:cNvSpPr>
              <a:spLocks noChangeArrowheads="1"/>
            </p:cNvSpPr>
            <p:nvPr/>
          </p:nvSpPr>
          <p:spPr bwMode="auto">
            <a:xfrm>
              <a:off x="3744" y="2249"/>
              <a:ext cx="1392" cy="134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40" name="Oval 4">
              <a:extLst>
                <a:ext uri="{FF2B5EF4-FFF2-40B4-BE49-F238E27FC236}">
                  <a16:creationId xmlns:a16="http://schemas.microsoft.com/office/drawing/2014/main" id="{3C54696C-3632-81CB-5C0A-C49B27D927AA}"/>
                </a:ext>
              </a:extLst>
            </p:cNvPr>
            <p:cNvSpPr>
              <a:spLocks noChangeArrowheads="1"/>
            </p:cNvSpPr>
            <p:nvPr/>
          </p:nvSpPr>
          <p:spPr bwMode="auto">
            <a:xfrm>
              <a:off x="3456" y="2009"/>
              <a:ext cx="1967" cy="182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41" name="Freeform 5">
              <a:extLst>
                <a:ext uri="{FF2B5EF4-FFF2-40B4-BE49-F238E27FC236}">
                  <a16:creationId xmlns:a16="http://schemas.microsoft.com/office/drawing/2014/main" id="{9A1BFA67-8F73-7E8B-ACF0-4AFB5F7397DF}"/>
                </a:ext>
              </a:extLst>
            </p:cNvPr>
            <p:cNvSpPr>
              <a:spLocks/>
            </p:cNvSpPr>
            <p:nvPr/>
          </p:nvSpPr>
          <p:spPr bwMode="auto">
            <a:xfrm>
              <a:off x="3408" y="1872"/>
              <a:ext cx="1647" cy="1992"/>
            </a:xfrm>
            <a:custGeom>
              <a:avLst/>
              <a:gdLst>
                <a:gd name="T0" fmla="*/ 0 w 1556"/>
                <a:gd name="T1" fmla="*/ 0 h 1992"/>
                <a:gd name="T2" fmla="*/ 1556 w 1556"/>
                <a:gd name="T3" fmla="*/ 0 h 1992"/>
                <a:gd name="T4" fmla="*/ 931 w 1556"/>
                <a:gd name="T5" fmla="*/ 974 h 1992"/>
                <a:gd name="T6" fmla="*/ 1556 w 1556"/>
                <a:gd name="T7" fmla="*/ 1992 h 1992"/>
                <a:gd name="T8" fmla="*/ 0 w 1556"/>
                <a:gd name="T9" fmla="*/ 1992 h 1992"/>
                <a:gd name="T10" fmla="*/ 0 w 1556"/>
                <a:gd name="T11" fmla="*/ 0 h 1992"/>
              </a:gdLst>
              <a:ahLst/>
              <a:cxnLst>
                <a:cxn ang="0">
                  <a:pos x="T0" y="T1"/>
                </a:cxn>
                <a:cxn ang="0">
                  <a:pos x="T2" y="T3"/>
                </a:cxn>
                <a:cxn ang="0">
                  <a:pos x="T4" y="T5"/>
                </a:cxn>
                <a:cxn ang="0">
                  <a:pos x="T6" y="T7"/>
                </a:cxn>
                <a:cxn ang="0">
                  <a:pos x="T8" y="T9"/>
                </a:cxn>
                <a:cxn ang="0">
                  <a:pos x="T10" y="T11"/>
                </a:cxn>
              </a:cxnLst>
              <a:rect l="0" t="0" r="r" b="b"/>
              <a:pathLst>
                <a:path w="1556" h="1992">
                  <a:moveTo>
                    <a:pt x="0" y="0"/>
                  </a:moveTo>
                  <a:lnTo>
                    <a:pt x="1556" y="0"/>
                  </a:lnTo>
                  <a:lnTo>
                    <a:pt x="931" y="974"/>
                  </a:lnTo>
                  <a:lnTo>
                    <a:pt x="1556" y="1992"/>
                  </a:lnTo>
                  <a:lnTo>
                    <a:pt x="0" y="1992"/>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42" name="Text Box 6">
              <a:extLst>
                <a:ext uri="{FF2B5EF4-FFF2-40B4-BE49-F238E27FC236}">
                  <a16:creationId xmlns:a16="http://schemas.microsoft.com/office/drawing/2014/main" id="{D58BFD66-24FF-2DBB-69D1-09F3BE114E9F}"/>
                </a:ext>
              </a:extLst>
            </p:cNvPr>
            <p:cNvSpPr txBox="1">
              <a:spLocks noChangeArrowheads="1"/>
            </p:cNvSpPr>
            <p:nvPr/>
          </p:nvSpPr>
          <p:spPr bwMode="auto">
            <a:xfrm>
              <a:off x="4128" y="2585"/>
              <a:ext cx="62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t>3 p</a:t>
              </a:r>
              <a:r>
                <a:rPr lang="en-US" altLang="en-US" sz="3200" baseline="30000"/>
                <a:t>+</a:t>
              </a:r>
            </a:p>
            <a:p>
              <a:pPr eaLnBrk="0" hangingPunct="0"/>
              <a:r>
                <a:rPr lang="en-US" altLang="en-US" sz="3200">
                  <a:solidFill>
                    <a:srgbClr val="FF0000"/>
                  </a:solidFill>
                </a:rPr>
                <a:t>3 n</a:t>
              </a:r>
              <a:r>
                <a:rPr lang="en-US" altLang="en-US" sz="3200" baseline="30000">
                  <a:solidFill>
                    <a:srgbClr val="FF0000"/>
                  </a:solidFill>
                  <a:sym typeface="Symbol" panose="05050102010706020507" pitchFamily="18" charset="2"/>
                </a:rPr>
                <a:t>0</a:t>
              </a:r>
            </a:p>
          </p:txBody>
        </p:sp>
        <p:sp>
          <p:nvSpPr>
            <p:cNvPr id="91143" name="Rectangle 7">
              <a:extLst>
                <a:ext uri="{FF2B5EF4-FFF2-40B4-BE49-F238E27FC236}">
                  <a16:creationId xmlns:a16="http://schemas.microsoft.com/office/drawing/2014/main" id="{25B47452-E6A8-D4DC-BF66-98E8871A4D41}"/>
                </a:ext>
              </a:extLst>
            </p:cNvPr>
            <p:cNvSpPr>
              <a:spLocks noChangeArrowheads="1"/>
            </p:cNvSpPr>
            <p:nvPr/>
          </p:nvSpPr>
          <p:spPr bwMode="auto">
            <a:xfrm>
              <a:off x="4848" y="2729"/>
              <a:ext cx="86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84188" indent="-484188">
                <a:spcBef>
                  <a:spcPct val="20000"/>
                </a:spcBef>
                <a:buChar char="•"/>
                <a:defRPr sz="3200">
                  <a:solidFill>
                    <a:schemeClr val="tx1"/>
                  </a:solidFill>
                  <a:latin typeface="Arial" panose="020B0604020202020204" pitchFamily="34" charset="0"/>
                </a:defRPr>
              </a:lvl1pPr>
              <a:lvl2pPr marL="976313" indent="-285750">
                <a:spcBef>
                  <a:spcPct val="20000"/>
                </a:spcBef>
                <a:buChar char="–"/>
                <a:defRPr sz="2800">
                  <a:solidFill>
                    <a:schemeClr val="tx1"/>
                  </a:solidFill>
                  <a:latin typeface="Arial" panose="020B0604020202020204" pitchFamily="34" charset="0"/>
                </a:defRPr>
              </a:lvl2pPr>
              <a:lvl3pPr marL="1379538" indent="-228600">
                <a:spcBef>
                  <a:spcPct val="20000"/>
                </a:spcBef>
                <a:buChar char="•"/>
                <a:defRPr sz="2400">
                  <a:solidFill>
                    <a:schemeClr val="tx1"/>
                  </a:solidFill>
                  <a:latin typeface="Arial" panose="020B0604020202020204" pitchFamily="34" charset="0"/>
                </a:defRPr>
              </a:lvl3pPr>
              <a:lvl4pPr marL="1798638" indent="-228600">
                <a:spcBef>
                  <a:spcPct val="20000"/>
                </a:spcBef>
                <a:buChar char="–"/>
                <a:defRPr sz="2000">
                  <a:solidFill>
                    <a:schemeClr val="tx1"/>
                  </a:solidFill>
                  <a:latin typeface="Arial" panose="020B0604020202020204" pitchFamily="34" charset="0"/>
                </a:defRPr>
              </a:lvl4pPr>
              <a:lvl5pPr marL="2217738" indent="-228600">
                <a:spcBef>
                  <a:spcPct val="20000"/>
                </a:spcBef>
                <a:buChar char="»"/>
                <a:defRPr sz="2000">
                  <a:solidFill>
                    <a:schemeClr val="tx1"/>
                  </a:solidFill>
                  <a:latin typeface="Arial" panose="020B0604020202020204" pitchFamily="34" charset="0"/>
                </a:defRPr>
              </a:lvl5pPr>
              <a:lvl6pPr marL="2674938" indent="-228600" fontAlgn="base">
                <a:spcBef>
                  <a:spcPct val="20000"/>
                </a:spcBef>
                <a:spcAft>
                  <a:spcPct val="0"/>
                </a:spcAft>
                <a:buChar char="»"/>
                <a:defRPr sz="2000">
                  <a:solidFill>
                    <a:schemeClr val="tx1"/>
                  </a:solidFill>
                  <a:latin typeface="Arial" panose="020B0604020202020204" pitchFamily="34" charset="0"/>
                </a:defRPr>
              </a:lvl6pPr>
              <a:lvl7pPr marL="3132138" indent="-228600" fontAlgn="base">
                <a:spcBef>
                  <a:spcPct val="20000"/>
                </a:spcBef>
                <a:spcAft>
                  <a:spcPct val="0"/>
                </a:spcAft>
                <a:buChar char="»"/>
                <a:defRPr sz="2000">
                  <a:solidFill>
                    <a:schemeClr val="tx1"/>
                  </a:solidFill>
                  <a:latin typeface="Arial" panose="020B0604020202020204" pitchFamily="34" charset="0"/>
                </a:defRPr>
              </a:lvl7pPr>
              <a:lvl8pPr marL="3589338" indent="-228600" fontAlgn="base">
                <a:spcBef>
                  <a:spcPct val="20000"/>
                </a:spcBef>
                <a:spcAft>
                  <a:spcPct val="0"/>
                </a:spcAft>
                <a:buChar char="»"/>
                <a:defRPr sz="2000">
                  <a:solidFill>
                    <a:schemeClr val="tx1"/>
                  </a:solidFill>
                  <a:latin typeface="Arial" panose="020B0604020202020204" pitchFamily="34" charset="0"/>
                </a:defRPr>
              </a:lvl8pPr>
              <a:lvl9pPr marL="4046538"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10000"/>
                </a:spcBef>
                <a:buFontTx/>
                <a:buNone/>
              </a:pPr>
              <a:r>
                <a:rPr lang="en-US" altLang="en-US" sz="2800" b="1"/>
                <a:t>2e</a:t>
              </a:r>
              <a:r>
                <a:rPr lang="en-US" altLang="en-US" sz="2800" b="1" baseline="30000"/>
                <a:t>–</a:t>
              </a:r>
              <a:r>
                <a:rPr lang="en-US" altLang="en-US" sz="2800" b="1"/>
                <a:t> 1e</a:t>
              </a:r>
              <a:r>
                <a:rPr lang="en-US" altLang="en-US" sz="2800" b="1" baseline="30000"/>
                <a:t>–</a:t>
              </a:r>
              <a:endParaRPr lang="en-US" altLang="en-US" sz="2800" b="1"/>
            </a:p>
          </p:txBody>
        </p:sp>
        <p:sp>
          <p:nvSpPr>
            <p:cNvPr id="91144" name="Oval 8">
              <a:extLst>
                <a:ext uri="{FF2B5EF4-FFF2-40B4-BE49-F238E27FC236}">
                  <a16:creationId xmlns:a16="http://schemas.microsoft.com/office/drawing/2014/main" id="{CE9661CA-FBCE-E953-AC64-1294C95C9A98}"/>
                </a:ext>
              </a:extLst>
            </p:cNvPr>
            <p:cNvSpPr>
              <a:spLocks noChangeArrowheads="1"/>
            </p:cNvSpPr>
            <p:nvPr/>
          </p:nvSpPr>
          <p:spPr bwMode="auto">
            <a:xfrm>
              <a:off x="4032" y="2537"/>
              <a:ext cx="816" cy="76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91145" name="Group 9">
            <a:extLst>
              <a:ext uri="{FF2B5EF4-FFF2-40B4-BE49-F238E27FC236}">
                <a16:creationId xmlns:a16="http://schemas.microsoft.com/office/drawing/2014/main" id="{6F92C00F-97B2-9DC1-DFFE-DE1E421265D1}"/>
              </a:ext>
            </a:extLst>
          </p:cNvPr>
          <p:cNvGrpSpPr>
            <a:grpSpLocks/>
          </p:cNvGrpSpPr>
          <p:nvPr/>
        </p:nvGrpSpPr>
        <p:grpSpPr bwMode="auto">
          <a:xfrm>
            <a:off x="4802188" y="846138"/>
            <a:ext cx="3657600" cy="3162300"/>
            <a:chOff x="3408" y="1872"/>
            <a:chExt cx="2304" cy="1992"/>
          </a:xfrm>
        </p:grpSpPr>
        <p:sp>
          <p:nvSpPr>
            <p:cNvPr id="91146" name="Oval 10">
              <a:extLst>
                <a:ext uri="{FF2B5EF4-FFF2-40B4-BE49-F238E27FC236}">
                  <a16:creationId xmlns:a16="http://schemas.microsoft.com/office/drawing/2014/main" id="{2AAB46A4-1FED-6502-7EBC-B1BC824FA140}"/>
                </a:ext>
              </a:extLst>
            </p:cNvPr>
            <p:cNvSpPr>
              <a:spLocks noChangeArrowheads="1"/>
            </p:cNvSpPr>
            <p:nvPr/>
          </p:nvSpPr>
          <p:spPr bwMode="auto">
            <a:xfrm>
              <a:off x="3744" y="2249"/>
              <a:ext cx="1392" cy="134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47" name="Oval 11">
              <a:extLst>
                <a:ext uri="{FF2B5EF4-FFF2-40B4-BE49-F238E27FC236}">
                  <a16:creationId xmlns:a16="http://schemas.microsoft.com/office/drawing/2014/main" id="{4BDF9980-8E2E-0AC9-AD89-AC089810ECBE}"/>
                </a:ext>
              </a:extLst>
            </p:cNvPr>
            <p:cNvSpPr>
              <a:spLocks noChangeArrowheads="1"/>
            </p:cNvSpPr>
            <p:nvPr/>
          </p:nvSpPr>
          <p:spPr bwMode="auto">
            <a:xfrm>
              <a:off x="3456" y="2009"/>
              <a:ext cx="1967" cy="182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48" name="Freeform 12">
              <a:extLst>
                <a:ext uri="{FF2B5EF4-FFF2-40B4-BE49-F238E27FC236}">
                  <a16:creationId xmlns:a16="http://schemas.microsoft.com/office/drawing/2014/main" id="{10F6FE90-5DDF-0196-B0D8-5E9765BC9F47}"/>
                </a:ext>
              </a:extLst>
            </p:cNvPr>
            <p:cNvSpPr>
              <a:spLocks/>
            </p:cNvSpPr>
            <p:nvPr/>
          </p:nvSpPr>
          <p:spPr bwMode="auto">
            <a:xfrm>
              <a:off x="3408" y="1872"/>
              <a:ext cx="1647" cy="1992"/>
            </a:xfrm>
            <a:custGeom>
              <a:avLst/>
              <a:gdLst>
                <a:gd name="T0" fmla="*/ 0 w 1556"/>
                <a:gd name="T1" fmla="*/ 0 h 1992"/>
                <a:gd name="T2" fmla="*/ 1556 w 1556"/>
                <a:gd name="T3" fmla="*/ 0 h 1992"/>
                <a:gd name="T4" fmla="*/ 931 w 1556"/>
                <a:gd name="T5" fmla="*/ 974 h 1992"/>
                <a:gd name="T6" fmla="*/ 1556 w 1556"/>
                <a:gd name="T7" fmla="*/ 1992 h 1992"/>
                <a:gd name="T8" fmla="*/ 0 w 1556"/>
                <a:gd name="T9" fmla="*/ 1992 h 1992"/>
                <a:gd name="T10" fmla="*/ 0 w 1556"/>
                <a:gd name="T11" fmla="*/ 0 h 1992"/>
              </a:gdLst>
              <a:ahLst/>
              <a:cxnLst>
                <a:cxn ang="0">
                  <a:pos x="T0" y="T1"/>
                </a:cxn>
                <a:cxn ang="0">
                  <a:pos x="T2" y="T3"/>
                </a:cxn>
                <a:cxn ang="0">
                  <a:pos x="T4" y="T5"/>
                </a:cxn>
                <a:cxn ang="0">
                  <a:pos x="T6" y="T7"/>
                </a:cxn>
                <a:cxn ang="0">
                  <a:pos x="T8" y="T9"/>
                </a:cxn>
                <a:cxn ang="0">
                  <a:pos x="T10" y="T11"/>
                </a:cxn>
              </a:cxnLst>
              <a:rect l="0" t="0" r="r" b="b"/>
              <a:pathLst>
                <a:path w="1556" h="1992">
                  <a:moveTo>
                    <a:pt x="0" y="0"/>
                  </a:moveTo>
                  <a:lnTo>
                    <a:pt x="1556" y="0"/>
                  </a:lnTo>
                  <a:lnTo>
                    <a:pt x="931" y="974"/>
                  </a:lnTo>
                  <a:lnTo>
                    <a:pt x="1556" y="1992"/>
                  </a:lnTo>
                  <a:lnTo>
                    <a:pt x="0" y="1992"/>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49" name="Text Box 13">
              <a:extLst>
                <a:ext uri="{FF2B5EF4-FFF2-40B4-BE49-F238E27FC236}">
                  <a16:creationId xmlns:a16="http://schemas.microsoft.com/office/drawing/2014/main" id="{56E91041-5DD8-F4D3-D9FC-30B960343752}"/>
                </a:ext>
              </a:extLst>
            </p:cNvPr>
            <p:cNvSpPr txBox="1">
              <a:spLocks noChangeArrowheads="1"/>
            </p:cNvSpPr>
            <p:nvPr/>
          </p:nvSpPr>
          <p:spPr bwMode="auto">
            <a:xfrm>
              <a:off x="4128" y="2585"/>
              <a:ext cx="62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t>3 p</a:t>
              </a:r>
              <a:r>
                <a:rPr lang="en-US" altLang="en-US" sz="3200" baseline="30000"/>
                <a:t>+</a:t>
              </a:r>
            </a:p>
            <a:p>
              <a:pPr eaLnBrk="0" hangingPunct="0"/>
              <a:r>
                <a:rPr lang="en-US" altLang="en-US" sz="3200">
                  <a:solidFill>
                    <a:srgbClr val="FF0000"/>
                  </a:solidFill>
                </a:rPr>
                <a:t>4 n</a:t>
              </a:r>
              <a:r>
                <a:rPr lang="en-US" altLang="en-US" sz="3200" baseline="30000">
                  <a:solidFill>
                    <a:srgbClr val="FF0000"/>
                  </a:solidFill>
                  <a:sym typeface="Symbol" panose="05050102010706020507" pitchFamily="18" charset="2"/>
                </a:rPr>
                <a:t>0</a:t>
              </a:r>
            </a:p>
          </p:txBody>
        </p:sp>
        <p:sp>
          <p:nvSpPr>
            <p:cNvPr id="91150" name="Rectangle 14">
              <a:extLst>
                <a:ext uri="{FF2B5EF4-FFF2-40B4-BE49-F238E27FC236}">
                  <a16:creationId xmlns:a16="http://schemas.microsoft.com/office/drawing/2014/main" id="{6881A24D-1751-E98F-1A66-593EAD66A8A5}"/>
                </a:ext>
              </a:extLst>
            </p:cNvPr>
            <p:cNvSpPr>
              <a:spLocks noChangeArrowheads="1"/>
            </p:cNvSpPr>
            <p:nvPr/>
          </p:nvSpPr>
          <p:spPr bwMode="auto">
            <a:xfrm>
              <a:off x="4848" y="2729"/>
              <a:ext cx="864" cy="3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84188" indent="-484188">
                <a:spcBef>
                  <a:spcPct val="20000"/>
                </a:spcBef>
                <a:buChar char="•"/>
                <a:defRPr sz="3200">
                  <a:solidFill>
                    <a:schemeClr val="tx1"/>
                  </a:solidFill>
                  <a:latin typeface="Arial" panose="020B0604020202020204" pitchFamily="34" charset="0"/>
                </a:defRPr>
              </a:lvl1pPr>
              <a:lvl2pPr marL="976313" indent="-285750">
                <a:spcBef>
                  <a:spcPct val="20000"/>
                </a:spcBef>
                <a:buChar char="–"/>
                <a:defRPr sz="2800">
                  <a:solidFill>
                    <a:schemeClr val="tx1"/>
                  </a:solidFill>
                  <a:latin typeface="Arial" panose="020B0604020202020204" pitchFamily="34" charset="0"/>
                </a:defRPr>
              </a:lvl2pPr>
              <a:lvl3pPr marL="1379538" indent="-228600">
                <a:spcBef>
                  <a:spcPct val="20000"/>
                </a:spcBef>
                <a:buChar char="•"/>
                <a:defRPr sz="2400">
                  <a:solidFill>
                    <a:schemeClr val="tx1"/>
                  </a:solidFill>
                  <a:latin typeface="Arial" panose="020B0604020202020204" pitchFamily="34" charset="0"/>
                </a:defRPr>
              </a:lvl3pPr>
              <a:lvl4pPr marL="1798638" indent="-228600">
                <a:spcBef>
                  <a:spcPct val="20000"/>
                </a:spcBef>
                <a:buChar char="–"/>
                <a:defRPr sz="2000">
                  <a:solidFill>
                    <a:schemeClr val="tx1"/>
                  </a:solidFill>
                  <a:latin typeface="Arial" panose="020B0604020202020204" pitchFamily="34" charset="0"/>
                </a:defRPr>
              </a:lvl4pPr>
              <a:lvl5pPr marL="2217738" indent="-228600">
                <a:spcBef>
                  <a:spcPct val="20000"/>
                </a:spcBef>
                <a:buChar char="»"/>
                <a:defRPr sz="2000">
                  <a:solidFill>
                    <a:schemeClr val="tx1"/>
                  </a:solidFill>
                  <a:latin typeface="Arial" panose="020B0604020202020204" pitchFamily="34" charset="0"/>
                </a:defRPr>
              </a:lvl5pPr>
              <a:lvl6pPr marL="2674938" indent="-228600" fontAlgn="base">
                <a:spcBef>
                  <a:spcPct val="20000"/>
                </a:spcBef>
                <a:spcAft>
                  <a:spcPct val="0"/>
                </a:spcAft>
                <a:buChar char="»"/>
                <a:defRPr sz="2000">
                  <a:solidFill>
                    <a:schemeClr val="tx1"/>
                  </a:solidFill>
                  <a:latin typeface="Arial" panose="020B0604020202020204" pitchFamily="34" charset="0"/>
                </a:defRPr>
              </a:lvl6pPr>
              <a:lvl7pPr marL="3132138" indent="-228600" fontAlgn="base">
                <a:spcBef>
                  <a:spcPct val="20000"/>
                </a:spcBef>
                <a:spcAft>
                  <a:spcPct val="0"/>
                </a:spcAft>
                <a:buChar char="»"/>
                <a:defRPr sz="2000">
                  <a:solidFill>
                    <a:schemeClr val="tx1"/>
                  </a:solidFill>
                  <a:latin typeface="Arial" panose="020B0604020202020204" pitchFamily="34" charset="0"/>
                </a:defRPr>
              </a:lvl7pPr>
              <a:lvl8pPr marL="3589338" indent="-228600" fontAlgn="base">
                <a:spcBef>
                  <a:spcPct val="20000"/>
                </a:spcBef>
                <a:spcAft>
                  <a:spcPct val="0"/>
                </a:spcAft>
                <a:buChar char="»"/>
                <a:defRPr sz="2000">
                  <a:solidFill>
                    <a:schemeClr val="tx1"/>
                  </a:solidFill>
                  <a:latin typeface="Arial" panose="020B0604020202020204" pitchFamily="34" charset="0"/>
                </a:defRPr>
              </a:lvl8pPr>
              <a:lvl9pPr marL="4046538"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10000"/>
                </a:spcBef>
                <a:buFontTx/>
                <a:buNone/>
              </a:pPr>
              <a:r>
                <a:rPr lang="en-US" altLang="en-US" sz="2800" b="1"/>
                <a:t>2e</a:t>
              </a:r>
              <a:r>
                <a:rPr lang="en-US" altLang="en-US" sz="2800" b="1" baseline="30000"/>
                <a:t>–</a:t>
              </a:r>
              <a:r>
                <a:rPr lang="en-US" altLang="en-US" sz="2800" b="1"/>
                <a:t> 1e</a:t>
              </a:r>
              <a:r>
                <a:rPr lang="en-US" altLang="en-US" sz="2800" b="1" baseline="30000"/>
                <a:t>–</a:t>
              </a:r>
              <a:endParaRPr lang="en-US" altLang="en-US" sz="2800" b="1"/>
            </a:p>
          </p:txBody>
        </p:sp>
        <p:sp>
          <p:nvSpPr>
            <p:cNvPr id="91151" name="Oval 15">
              <a:extLst>
                <a:ext uri="{FF2B5EF4-FFF2-40B4-BE49-F238E27FC236}">
                  <a16:creationId xmlns:a16="http://schemas.microsoft.com/office/drawing/2014/main" id="{E544E2A7-6481-8415-5FC6-A9E489454805}"/>
                </a:ext>
              </a:extLst>
            </p:cNvPr>
            <p:cNvSpPr>
              <a:spLocks noChangeArrowheads="1"/>
            </p:cNvSpPr>
            <p:nvPr/>
          </p:nvSpPr>
          <p:spPr bwMode="auto">
            <a:xfrm>
              <a:off x="4032" y="2537"/>
              <a:ext cx="816" cy="76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91152" name="Rectangle 16">
            <a:extLst>
              <a:ext uri="{FF2B5EF4-FFF2-40B4-BE49-F238E27FC236}">
                <a16:creationId xmlns:a16="http://schemas.microsoft.com/office/drawing/2014/main" id="{5E1BE11A-334B-47E2-24C2-179998F1147C}"/>
              </a:ext>
            </a:extLst>
          </p:cNvPr>
          <p:cNvSpPr>
            <a:spLocks noChangeArrowheads="1"/>
          </p:cNvSpPr>
          <p:nvPr/>
        </p:nvSpPr>
        <p:spPr bwMode="auto">
          <a:xfrm>
            <a:off x="0" y="609600"/>
            <a:ext cx="91440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7813" indent="-277813">
              <a:spcBef>
                <a:spcPct val="20000"/>
              </a:spcBef>
              <a:buChar char="•"/>
              <a:defRPr sz="3200">
                <a:solidFill>
                  <a:schemeClr val="tx1"/>
                </a:solidFill>
                <a:latin typeface="Arial" panose="020B0604020202020204" pitchFamily="34" charset="0"/>
              </a:defRPr>
            </a:lvl1pPr>
            <a:lvl2pPr marL="976313" indent="-285750">
              <a:spcBef>
                <a:spcPct val="20000"/>
              </a:spcBef>
              <a:buChar char="–"/>
              <a:defRPr sz="2800">
                <a:solidFill>
                  <a:schemeClr val="tx1"/>
                </a:solidFill>
                <a:latin typeface="Arial" panose="020B0604020202020204" pitchFamily="34" charset="0"/>
              </a:defRPr>
            </a:lvl2pPr>
            <a:lvl3pPr marL="1379538" indent="-228600">
              <a:spcBef>
                <a:spcPct val="20000"/>
              </a:spcBef>
              <a:buChar char="•"/>
              <a:defRPr sz="2400">
                <a:solidFill>
                  <a:schemeClr val="tx1"/>
                </a:solidFill>
                <a:latin typeface="Arial" panose="020B0604020202020204" pitchFamily="34" charset="0"/>
              </a:defRPr>
            </a:lvl3pPr>
            <a:lvl4pPr marL="1798638" indent="-228600">
              <a:spcBef>
                <a:spcPct val="20000"/>
              </a:spcBef>
              <a:buChar char="–"/>
              <a:defRPr sz="2000">
                <a:solidFill>
                  <a:schemeClr val="tx1"/>
                </a:solidFill>
                <a:latin typeface="Arial" panose="020B0604020202020204" pitchFamily="34" charset="0"/>
              </a:defRPr>
            </a:lvl4pPr>
            <a:lvl5pPr marL="2217738" indent="-228600">
              <a:spcBef>
                <a:spcPct val="20000"/>
              </a:spcBef>
              <a:buChar char="»"/>
              <a:defRPr sz="2000">
                <a:solidFill>
                  <a:schemeClr val="tx1"/>
                </a:solidFill>
                <a:latin typeface="Arial" panose="020B0604020202020204" pitchFamily="34" charset="0"/>
              </a:defRPr>
            </a:lvl5pPr>
            <a:lvl6pPr marL="2674938" indent="-228600" fontAlgn="base">
              <a:spcBef>
                <a:spcPct val="20000"/>
              </a:spcBef>
              <a:spcAft>
                <a:spcPct val="0"/>
              </a:spcAft>
              <a:buChar char="»"/>
              <a:defRPr sz="2000">
                <a:solidFill>
                  <a:schemeClr val="tx1"/>
                </a:solidFill>
                <a:latin typeface="Arial" panose="020B0604020202020204" pitchFamily="34" charset="0"/>
              </a:defRPr>
            </a:lvl6pPr>
            <a:lvl7pPr marL="3132138" indent="-228600" fontAlgn="base">
              <a:spcBef>
                <a:spcPct val="20000"/>
              </a:spcBef>
              <a:spcAft>
                <a:spcPct val="0"/>
              </a:spcAft>
              <a:buChar char="»"/>
              <a:defRPr sz="2000">
                <a:solidFill>
                  <a:schemeClr val="tx1"/>
                </a:solidFill>
                <a:latin typeface="Arial" panose="020B0604020202020204" pitchFamily="34" charset="0"/>
              </a:defRPr>
            </a:lvl7pPr>
            <a:lvl8pPr marL="3589338" indent="-228600" fontAlgn="base">
              <a:spcBef>
                <a:spcPct val="20000"/>
              </a:spcBef>
              <a:spcAft>
                <a:spcPct val="0"/>
              </a:spcAft>
              <a:buChar char="»"/>
              <a:defRPr sz="2000">
                <a:solidFill>
                  <a:schemeClr val="tx1"/>
                </a:solidFill>
                <a:latin typeface="Arial" panose="020B0604020202020204" pitchFamily="34" charset="0"/>
              </a:defRPr>
            </a:lvl8pPr>
            <a:lvl9pPr marL="4046538" indent="-228600" fontAlgn="base">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aseline="30000"/>
              <a:t>        6</a:t>
            </a:r>
            <a:r>
              <a:rPr lang="en-US" altLang="en-US" sz="4800"/>
              <a:t>Li					</a:t>
            </a:r>
            <a:r>
              <a:rPr lang="en-US" altLang="en-US" sz="4800" baseline="30000"/>
              <a:t>7</a:t>
            </a:r>
            <a:r>
              <a:rPr lang="en-US" altLang="en-US" sz="4800"/>
              <a:t>Li</a:t>
            </a:r>
          </a:p>
        </p:txBody>
      </p:sp>
      <p:sp>
        <p:nvSpPr>
          <p:cNvPr id="91153" name="Oval 17">
            <a:extLst>
              <a:ext uri="{FF2B5EF4-FFF2-40B4-BE49-F238E27FC236}">
                <a16:creationId xmlns:a16="http://schemas.microsoft.com/office/drawing/2014/main" id="{CC199A6C-6086-4273-9AA5-1AE237BAE7EA}"/>
              </a:ext>
            </a:extLst>
          </p:cNvPr>
          <p:cNvSpPr>
            <a:spLocks noChangeAspect="1" noChangeArrowheads="1"/>
          </p:cNvSpPr>
          <p:nvPr/>
        </p:nvSpPr>
        <p:spPr bwMode="auto">
          <a:xfrm>
            <a:off x="998538" y="4756150"/>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54" name="Oval 18">
            <a:extLst>
              <a:ext uri="{FF2B5EF4-FFF2-40B4-BE49-F238E27FC236}">
                <a16:creationId xmlns:a16="http://schemas.microsoft.com/office/drawing/2014/main" id="{B2F40D47-CB4E-D3C9-4B59-1309599BF4ED}"/>
              </a:ext>
            </a:extLst>
          </p:cNvPr>
          <p:cNvSpPr>
            <a:spLocks noChangeArrowheads="1"/>
          </p:cNvSpPr>
          <p:nvPr/>
        </p:nvSpPr>
        <p:spPr bwMode="auto">
          <a:xfrm>
            <a:off x="1381125" y="5180013"/>
            <a:ext cx="795338" cy="795337"/>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55" name="Freeform 19">
            <a:extLst>
              <a:ext uri="{FF2B5EF4-FFF2-40B4-BE49-F238E27FC236}">
                <a16:creationId xmlns:a16="http://schemas.microsoft.com/office/drawing/2014/main" id="{72159953-0870-1073-E84A-C8F217006EF8}"/>
              </a:ext>
            </a:extLst>
          </p:cNvPr>
          <p:cNvSpPr>
            <a:spLocks/>
          </p:cNvSpPr>
          <p:nvPr/>
        </p:nvSpPr>
        <p:spPr bwMode="auto">
          <a:xfrm>
            <a:off x="1873250" y="4514850"/>
            <a:ext cx="1325563" cy="998538"/>
          </a:xfrm>
          <a:custGeom>
            <a:avLst/>
            <a:gdLst>
              <a:gd name="T0" fmla="*/ 0 w 835"/>
              <a:gd name="T1" fmla="*/ 629 h 629"/>
              <a:gd name="T2" fmla="*/ 590 w 835"/>
              <a:gd name="T3" fmla="*/ 0 h 629"/>
              <a:gd name="T4" fmla="*/ 835 w 835"/>
              <a:gd name="T5" fmla="*/ 461 h 629"/>
              <a:gd name="T6" fmla="*/ 0 w 835"/>
              <a:gd name="T7" fmla="*/ 629 h 629"/>
            </a:gdLst>
            <a:ahLst/>
            <a:cxnLst>
              <a:cxn ang="0">
                <a:pos x="T0" y="T1"/>
              </a:cxn>
              <a:cxn ang="0">
                <a:pos x="T2" y="T3"/>
              </a:cxn>
              <a:cxn ang="0">
                <a:pos x="T4" y="T5"/>
              </a:cxn>
              <a:cxn ang="0">
                <a:pos x="T6" y="T7"/>
              </a:cxn>
            </a:cxnLst>
            <a:rect l="0" t="0" r="r" b="b"/>
            <a:pathLst>
              <a:path w="835" h="629">
                <a:moveTo>
                  <a:pt x="0" y="629"/>
                </a:moveTo>
                <a:lnTo>
                  <a:pt x="590" y="0"/>
                </a:lnTo>
                <a:lnTo>
                  <a:pt x="835" y="461"/>
                </a:lnTo>
                <a:lnTo>
                  <a:pt x="0" y="629"/>
                </a:lnTo>
                <a:close/>
              </a:path>
            </a:pathLst>
          </a:custGeom>
          <a:gradFill rotWithShape="1">
            <a:gsLst>
              <a:gs pos="0">
                <a:schemeClr val="bg1"/>
              </a:gs>
              <a:gs pos="100000">
                <a:schemeClr val="accent1">
                  <a:alpha val="39000"/>
                </a:scheme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91156" name="Group 20">
            <a:extLst>
              <a:ext uri="{FF2B5EF4-FFF2-40B4-BE49-F238E27FC236}">
                <a16:creationId xmlns:a16="http://schemas.microsoft.com/office/drawing/2014/main" id="{54F23322-C39D-37C6-C5E7-B30F8F06DA04}"/>
              </a:ext>
            </a:extLst>
          </p:cNvPr>
          <p:cNvGrpSpPr>
            <a:grpSpLocks/>
          </p:cNvGrpSpPr>
          <p:nvPr/>
        </p:nvGrpSpPr>
        <p:grpSpPr bwMode="auto">
          <a:xfrm>
            <a:off x="2825750" y="4281488"/>
            <a:ext cx="1011238" cy="982662"/>
            <a:chOff x="2141" y="2675"/>
            <a:chExt cx="637" cy="619"/>
          </a:xfrm>
        </p:grpSpPr>
        <p:sp>
          <p:nvSpPr>
            <p:cNvPr id="91157" name="Oval 21">
              <a:extLst>
                <a:ext uri="{FF2B5EF4-FFF2-40B4-BE49-F238E27FC236}">
                  <a16:creationId xmlns:a16="http://schemas.microsoft.com/office/drawing/2014/main" id="{C3F8CD82-222E-9227-D036-858D34DEDB7E}"/>
                </a:ext>
              </a:extLst>
            </p:cNvPr>
            <p:cNvSpPr>
              <a:spLocks noChangeArrowheads="1"/>
            </p:cNvSpPr>
            <p:nvPr/>
          </p:nvSpPr>
          <p:spPr bwMode="auto">
            <a:xfrm>
              <a:off x="2303" y="299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58" name="Oval 22">
              <a:extLst>
                <a:ext uri="{FF2B5EF4-FFF2-40B4-BE49-F238E27FC236}">
                  <a16:creationId xmlns:a16="http://schemas.microsoft.com/office/drawing/2014/main" id="{6F318CA6-B198-8CFA-EDC3-A8F8E69EC580}"/>
                </a:ext>
              </a:extLst>
            </p:cNvPr>
            <p:cNvSpPr>
              <a:spLocks noChangeArrowheads="1"/>
            </p:cNvSpPr>
            <p:nvPr/>
          </p:nvSpPr>
          <p:spPr bwMode="auto">
            <a:xfrm>
              <a:off x="2141" y="2887"/>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a:p>
              <a:r>
                <a:rPr lang="en-US" altLang="en-US"/>
                <a:t>+  </a:t>
              </a:r>
            </a:p>
            <a:p>
              <a:r>
                <a:rPr lang="en-US" altLang="en-US" sz="1000"/>
                <a:t> </a:t>
              </a:r>
            </a:p>
          </p:txBody>
        </p:sp>
        <p:sp>
          <p:nvSpPr>
            <p:cNvPr id="91159" name="Oval 23">
              <a:extLst>
                <a:ext uri="{FF2B5EF4-FFF2-40B4-BE49-F238E27FC236}">
                  <a16:creationId xmlns:a16="http://schemas.microsoft.com/office/drawing/2014/main" id="{C7B4E5F4-C938-E12A-F0E8-B3EB3919E78A}"/>
                </a:ext>
              </a:extLst>
            </p:cNvPr>
            <p:cNvSpPr>
              <a:spLocks noChangeArrowheads="1"/>
            </p:cNvSpPr>
            <p:nvPr/>
          </p:nvSpPr>
          <p:spPr bwMode="auto">
            <a:xfrm>
              <a:off x="2151" y="267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60" name="Oval 24">
              <a:extLst>
                <a:ext uri="{FF2B5EF4-FFF2-40B4-BE49-F238E27FC236}">
                  <a16:creationId xmlns:a16="http://schemas.microsoft.com/office/drawing/2014/main" id="{37961619-13AA-479F-9755-EA1AFBB7E00E}"/>
                </a:ext>
              </a:extLst>
            </p:cNvPr>
            <p:cNvSpPr>
              <a:spLocks noChangeArrowheads="1"/>
            </p:cNvSpPr>
            <p:nvPr/>
          </p:nvSpPr>
          <p:spPr bwMode="auto">
            <a:xfrm>
              <a:off x="2475" y="2893"/>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a:t>
              </a:r>
            </a:p>
            <a:p>
              <a:pPr algn="r"/>
              <a:r>
                <a:rPr lang="en-US" altLang="en-US" sz="1000"/>
                <a:t> </a:t>
              </a:r>
            </a:p>
          </p:txBody>
        </p:sp>
        <p:sp>
          <p:nvSpPr>
            <p:cNvPr id="91161" name="Oval 25">
              <a:extLst>
                <a:ext uri="{FF2B5EF4-FFF2-40B4-BE49-F238E27FC236}">
                  <a16:creationId xmlns:a16="http://schemas.microsoft.com/office/drawing/2014/main" id="{3362EFE7-80E3-A28E-1CB9-444CF1116ADD}"/>
                </a:ext>
              </a:extLst>
            </p:cNvPr>
            <p:cNvSpPr>
              <a:spLocks noChangeArrowheads="1"/>
            </p:cNvSpPr>
            <p:nvPr/>
          </p:nvSpPr>
          <p:spPr bwMode="auto">
            <a:xfrm>
              <a:off x="2455" y="267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62" name="Oval 26">
              <a:extLst>
                <a:ext uri="{FF2B5EF4-FFF2-40B4-BE49-F238E27FC236}">
                  <a16:creationId xmlns:a16="http://schemas.microsoft.com/office/drawing/2014/main" id="{68F0A267-37D8-2645-20E4-0D00E0AADBD2}"/>
                </a:ext>
              </a:extLst>
            </p:cNvPr>
            <p:cNvSpPr>
              <a:spLocks noChangeArrowheads="1"/>
            </p:cNvSpPr>
            <p:nvPr/>
          </p:nvSpPr>
          <p:spPr bwMode="auto">
            <a:xfrm>
              <a:off x="2303" y="2739"/>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en-US" altLang="en-US" sz="1000"/>
            </a:p>
          </p:txBody>
        </p:sp>
      </p:grpSp>
      <p:sp>
        <p:nvSpPr>
          <p:cNvPr id="91163" name="Text Box 27">
            <a:extLst>
              <a:ext uri="{FF2B5EF4-FFF2-40B4-BE49-F238E27FC236}">
                <a16:creationId xmlns:a16="http://schemas.microsoft.com/office/drawing/2014/main" id="{479DF873-9FFE-3E56-6B5E-55A280B4BEF6}"/>
              </a:ext>
            </a:extLst>
          </p:cNvPr>
          <p:cNvSpPr txBox="1">
            <a:spLocks noChangeArrowheads="1"/>
          </p:cNvSpPr>
          <p:nvPr/>
        </p:nvSpPr>
        <p:spPr bwMode="auto">
          <a:xfrm>
            <a:off x="919163" y="4562475"/>
            <a:ext cx="676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91164" name="Text Box 28">
            <a:extLst>
              <a:ext uri="{FF2B5EF4-FFF2-40B4-BE49-F238E27FC236}">
                <a16:creationId xmlns:a16="http://schemas.microsoft.com/office/drawing/2014/main" id="{A27D99CB-FD28-6B06-E69E-2B682B67145E}"/>
              </a:ext>
            </a:extLst>
          </p:cNvPr>
          <p:cNvSpPr txBox="1">
            <a:spLocks noChangeArrowheads="1"/>
          </p:cNvSpPr>
          <p:nvPr/>
        </p:nvSpPr>
        <p:spPr bwMode="auto">
          <a:xfrm>
            <a:off x="1771650" y="4327525"/>
            <a:ext cx="760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Electrons</a:t>
            </a:r>
          </a:p>
        </p:txBody>
      </p:sp>
      <p:sp>
        <p:nvSpPr>
          <p:cNvPr id="91165" name="Line 29">
            <a:extLst>
              <a:ext uri="{FF2B5EF4-FFF2-40B4-BE49-F238E27FC236}">
                <a16:creationId xmlns:a16="http://schemas.microsoft.com/office/drawing/2014/main" id="{40E57D4A-A65E-CF44-87F5-19038623C09A}"/>
              </a:ext>
            </a:extLst>
          </p:cNvPr>
          <p:cNvSpPr>
            <a:spLocks noChangeShapeType="1"/>
          </p:cNvSpPr>
          <p:nvPr/>
        </p:nvSpPr>
        <p:spPr bwMode="auto">
          <a:xfrm>
            <a:off x="1316038" y="4759325"/>
            <a:ext cx="411162" cy="7350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66" name="Line 30">
            <a:extLst>
              <a:ext uri="{FF2B5EF4-FFF2-40B4-BE49-F238E27FC236}">
                <a16:creationId xmlns:a16="http://schemas.microsoft.com/office/drawing/2014/main" id="{F117922E-EBB9-694A-1802-4BDCEA6E951A}"/>
              </a:ext>
            </a:extLst>
          </p:cNvPr>
          <p:cNvSpPr>
            <a:spLocks noChangeShapeType="1"/>
          </p:cNvSpPr>
          <p:nvPr/>
        </p:nvSpPr>
        <p:spPr bwMode="auto">
          <a:xfrm flipH="1">
            <a:off x="1819275" y="4562475"/>
            <a:ext cx="252413" cy="617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67" name="Line 31">
            <a:extLst>
              <a:ext uri="{FF2B5EF4-FFF2-40B4-BE49-F238E27FC236}">
                <a16:creationId xmlns:a16="http://schemas.microsoft.com/office/drawing/2014/main" id="{ACE87FF0-A38D-D8CF-644F-0E87EF423720}"/>
              </a:ext>
            </a:extLst>
          </p:cNvPr>
          <p:cNvSpPr>
            <a:spLocks noChangeShapeType="1"/>
          </p:cNvSpPr>
          <p:nvPr/>
        </p:nvSpPr>
        <p:spPr bwMode="auto">
          <a:xfrm>
            <a:off x="2071688" y="4562475"/>
            <a:ext cx="0"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91168" name="Group 32">
            <a:extLst>
              <a:ext uri="{FF2B5EF4-FFF2-40B4-BE49-F238E27FC236}">
                <a16:creationId xmlns:a16="http://schemas.microsoft.com/office/drawing/2014/main" id="{7B143A1C-5C90-D888-4FD1-FD6DAC836851}"/>
              </a:ext>
            </a:extLst>
          </p:cNvPr>
          <p:cNvGrpSpPr>
            <a:grpSpLocks/>
          </p:cNvGrpSpPr>
          <p:nvPr/>
        </p:nvGrpSpPr>
        <p:grpSpPr bwMode="auto">
          <a:xfrm>
            <a:off x="2916238" y="3878263"/>
            <a:ext cx="1689100" cy="1693862"/>
            <a:chOff x="2047" y="2443"/>
            <a:chExt cx="1064" cy="1067"/>
          </a:xfrm>
        </p:grpSpPr>
        <p:sp>
          <p:nvSpPr>
            <p:cNvPr id="91169" name="Text Box 33">
              <a:extLst>
                <a:ext uri="{FF2B5EF4-FFF2-40B4-BE49-F238E27FC236}">
                  <a16:creationId xmlns:a16="http://schemas.microsoft.com/office/drawing/2014/main" id="{B5BC8D45-4442-9025-FECF-94A1F50570E0}"/>
                </a:ext>
              </a:extLst>
            </p:cNvPr>
            <p:cNvSpPr txBox="1">
              <a:spLocks noChangeArrowheads="1"/>
            </p:cNvSpPr>
            <p:nvPr/>
          </p:nvSpPr>
          <p:spPr bwMode="auto">
            <a:xfrm>
              <a:off x="2047" y="3356"/>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91170" name="Text Box 34">
              <a:extLst>
                <a:ext uri="{FF2B5EF4-FFF2-40B4-BE49-F238E27FC236}">
                  <a16:creationId xmlns:a16="http://schemas.microsoft.com/office/drawing/2014/main" id="{B2EAFB8D-110A-07BE-BB36-B4F7F6250A91}"/>
                </a:ext>
              </a:extLst>
            </p:cNvPr>
            <p:cNvSpPr txBox="1">
              <a:spLocks noChangeArrowheads="1"/>
            </p:cNvSpPr>
            <p:nvPr/>
          </p:nvSpPr>
          <p:spPr bwMode="auto">
            <a:xfrm>
              <a:off x="2665" y="2443"/>
              <a:ext cx="4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Neutron</a:t>
              </a:r>
            </a:p>
          </p:txBody>
        </p:sp>
        <p:sp>
          <p:nvSpPr>
            <p:cNvPr id="91171" name="Text Box 35">
              <a:extLst>
                <a:ext uri="{FF2B5EF4-FFF2-40B4-BE49-F238E27FC236}">
                  <a16:creationId xmlns:a16="http://schemas.microsoft.com/office/drawing/2014/main" id="{853040D0-424A-B314-1AC8-B659C4250DF2}"/>
                </a:ext>
              </a:extLst>
            </p:cNvPr>
            <p:cNvSpPr txBox="1">
              <a:spLocks noChangeArrowheads="1"/>
            </p:cNvSpPr>
            <p:nvPr/>
          </p:nvSpPr>
          <p:spPr bwMode="auto">
            <a:xfrm>
              <a:off x="2737" y="3072"/>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Proton</a:t>
              </a:r>
            </a:p>
          </p:txBody>
        </p:sp>
        <p:sp>
          <p:nvSpPr>
            <p:cNvPr id="91172" name="Line 36">
              <a:extLst>
                <a:ext uri="{FF2B5EF4-FFF2-40B4-BE49-F238E27FC236}">
                  <a16:creationId xmlns:a16="http://schemas.microsoft.com/office/drawing/2014/main" id="{C5E6A9BA-CCD5-6479-5B5B-C7425324CB76}"/>
                </a:ext>
              </a:extLst>
            </p:cNvPr>
            <p:cNvSpPr>
              <a:spLocks noChangeShapeType="1"/>
            </p:cNvSpPr>
            <p:nvPr/>
          </p:nvSpPr>
          <p:spPr bwMode="auto">
            <a:xfrm flipH="1">
              <a:off x="2555" y="2564"/>
              <a:ext cx="138"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73" name="Line 37">
              <a:extLst>
                <a:ext uri="{FF2B5EF4-FFF2-40B4-BE49-F238E27FC236}">
                  <a16:creationId xmlns:a16="http://schemas.microsoft.com/office/drawing/2014/main" id="{6A179465-5F65-3D4D-BF71-E4600A7F4B7A}"/>
                </a:ext>
              </a:extLst>
            </p:cNvPr>
            <p:cNvSpPr>
              <a:spLocks noChangeShapeType="1"/>
            </p:cNvSpPr>
            <p:nvPr/>
          </p:nvSpPr>
          <p:spPr bwMode="auto">
            <a:xfrm flipH="1">
              <a:off x="2618" y="3144"/>
              <a:ext cx="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91174" name="Group 38">
            <a:extLst>
              <a:ext uri="{FF2B5EF4-FFF2-40B4-BE49-F238E27FC236}">
                <a16:creationId xmlns:a16="http://schemas.microsoft.com/office/drawing/2014/main" id="{9BD940DD-6188-7159-6349-BD0409713815}"/>
              </a:ext>
            </a:extLst>
          </p:cNvPr>
          <p:cNvGrpSpPr>
            <a:grpSpLocks/>
          </p:cNvGrpSpPr>
          <p:nvPr/>
        </p:nvGrpSpPr>
        <p:grpSpPr bwMode="auto">
          <a:xfrm>
            <a:off x="2781300" y="5726113"/>
            <a:ext cx="1208088" cy="963612"/>
            <a:chOff x="1743" y="2352"/>
            <a:chExt cx="761" cy="607"/>
          </a:xfrm>
        </p:grpSpPr>
        <p:sp>
          <p:nvSpPr>
            <p:cNvPr id="91175" name="Rectangle 39">
              <a:extLst>
                <a:ext uri="{FF2B5EF4-FFF2-40B4-BE49-F238E27FC236}">
                  <a16:creationId xmlns:a16="http://schemas.microsoft.com/office/drawing/2014/main" id="{02D05D68-EDD7-ED33-7918-FB43BC9C5F24}"/>
                </a:ext>
              </a:extLst>
            </p:cNvPr>
            <p:cNvSpPr>
              <a:spLocks noChangeArrowheads="1"/>
            </p:cNvSpPr>
            <p:nvPr/>
          </p:nvSpPr>
          <p:spPr bwMode="auto">
            <a:xfrm>
              <a:off x="1746" y="2352"/>
              <a:ext cx="758" cy="607"/>
            </a:xfrm>
            <a:prstGeom prst="rect">
              <a:avLst/>
            </a:prstGeom>
            <a:solidFill>
              <a:srgbClr val="FFCC66">
                <a:alpha val="24001"/>
              </a:srgb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76" name="Text Box 40">
              <a:extLst>
                <a:ext uri="{FF2B5EF4-FFF2-40B4-BE49-F238E27FC236}">
                  <a16:creationId xmlns:a16="http://schemas.microsoft.com/office/drawing/2014/main" id="{C06530E4-9B0B-6D7F-4C2E-BB584488BBFB}"/>
                </a:ext>
              </a:extLst>
            </p:cNvPr>
            <p:cNvSpPr txBox="1">
              <a:spLocks noChangeArrowheads="1"/>
            </p:cNvSpPr>
            <p:nvPr/>
          </p:nvSpPr>
          <p:spPr bwMode="auto">
            <a:xfrm>
              <a:off x="1743" y="2367"/>
              <a:ext cx="6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Lithium-6</a:t>
              </a:r>
            </a:p>
          </p:txBody>
        </p:sp>
      </p:grpSp>
      <p:sp>
        <p:nvSpPr>
          <p:cNvPr id="91177" name="Text Box 41">
            <a:extLst>
              <a:ext uri="{FF2B5EF4-FFF2-40B4-BE49-F238E27FC236}">
                <a16:creationId xmlns:a16="http://schemas.microsoft.com/office/drawing/2014/main" id="{AE9405CD-029D-BD80-D4F2-091AA118940B}"/>
              </a:ext>
            </a:extLst>
          </p:cNvPr>
          <p:cNvSpPr txBox="1">
            <a:spLocks noChangeArrowheads="1"/>
          </p:cNvSpPr>
          <p:nvPr/>
        </p:nvSpPr>
        <p:spPr bwMode="auto">
          <a:xfrm>
            <a:off x="2792413" y="5959475"/>
            <a:ext cx="1196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Neutrons  	3</a:t>
            </a:r>
          </a:p>
          <a:p>
            <a:r>
              <a:rPr lang="en-US" altLang="en-US" sz="1400"/>
              <a:t>Protons  	3</a:t>
            </a:r>
          </a:p>
          <a:p>
            <a:r>
              <a:rPr lang="en-US" altLang="en-US" sz="1400"/>
              <a:t>Electrons	3</a:t>
            </a:r>
          </a:p>
        </p:txBody>
      </p:sp>
      <p:grpSp>
        <p:nvGrpSpPr>
          <p:cNvPr id="91178" name="Group 42">
            <a:extLst>
              <a:ext uri="{FF2B5EF4-FFF2-40B4-BE49-F238E27FC236}">
                <a16:creationId xmlns:a16="http://schemas.microsoft.com/office/drawing/2014/main" id="{D5CABA0F-D911-9FF7-5088-145B041ED0C5}"/>
              </a:ext>
            </a:extLst>
          </p:cNvPr>
          <p:cNvGrpSpPr>
            <a:grpSpLocks/>
          </p:cNvGrpSpPr>
          <p:nvPr/>
        </p:nvGrpSpPr>
        <p:grpSpPr bwMode="auto">
          <a:xfrm>
            <a:off x="1698625" y="5473700"/>
            <a:ext cx="222250" cy="215900"/>
            <a:chOff x="2141" y="2675"/>
            <a:chExt cx="637" cy="619"/>
          </a:xfrm>
        </p:grpSpPr>
        <p:sp>
          <p:nvSpPr>
            <p:cNvPr id="91179" name="Oval 43">
              <a:extLst>
                <a:ext uri="{FF2B5EF4-FFF2-40B4-BE49-F238E27FC236}">
                  <a16:creationId xmlns:a16="http://schemas.microsoft.com/office/drawing/2014/main" id="{891A1E38-D80E-6084-1E50-FE1752E310A8}"/>
                </a:ext>
              </a:extLst>
            </p:cNvPr>
            <p:cNvSpPr>
              <a:spLocks noChangeArrowheads="1"/>
            </p:cNvSpPr>
            <p:nvPr/>
          </p:nvSpPr>
          <p:spPr bwMode="auto">
            <a:xfrm>
              <a:off x="2303" y="299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80" name="Oval 44">
              <a:extLst>
                <a:ext uri="{FF2B5EF4-FFF2-40B4-BE49-F238E27FC236}">
                  <a16:creationId xmlns:a16="http://schemas.microsoft.com/office/drawing/2014/main" id="{3FB6C385-FBBD-0758-5408-607CF43D3366}"/>
                </a:ext>
              </a:extLst>
            </p:cNvPr>
            <p:cNvSpPr>
              <a:spLocks noChangeArrowheads="1"/>
            </p:cNvSpPr>
            <p:nvPr/>
          </p:nvSpPr>
          <p:spPr bwMode="auto">
            <a:xfrm>
              <a:off x="2141" y="2887"/>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a:p>
              <a:r>
                <a:rPr lang="en-US" altLang="en-US"/>
                <a:t>  </a:t>
              </a:r>
            </a:p>
            <a:p>
              <a:r>
                <a:rPr lang="en-US" altLang="en-US" sz="1000"/>
                <a:t> </a:t>
              </a:r>
            </a:p>
          </p:txBody>
        </p:sp>
        <p:sp>
          <p:nvSpPr>
            <p:cNvPr id="91181" name="Oval 45">
              <a:extLst>
                <a:ext uri="{FF2B5EF4-FFF2-40B4-BE49-F238E27FC236}">
                  <a16:creationId xmlns:a16="http://schemas.microsoft.com/office/drawing/2014/main" id="{E4CC4AAA-CE81-362A-AA2B-9EE032E4D8B4}"/>
                </a:ext>
              </a:extLst>
            </p:cNvPr>
            <p:cNvSpPr>
              <a:spLocks noChangeArrowheads="1"/>
            </p:cNvSpPr>
            <p:nvPr/>
          </p:nvSpPr>
          <p:spPr bwMode="auto">
            <a:xfrm>
              <a:off x="2151" y="267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82" name="Oval 46">
              <a:extLst>
                <a:ext uri="{FF2B5EF4-FFF2-40B4-BE49-F238E27FC236}">
                  <a16:creationId xmlns:a16="http://schemas.microsoft.com/office/drawing/2014/main" id="{208C35BD-6588-80D5-C715-D6E0CB98D5B7}"/>
                </a:ext>
              </a:extLst>
            </p:cNvPr>
            <p:cNvSpPr>
              <a:spLocks noChangeArrowheads="1"/>
            </p:cNvSpPr>
            <p:nvPr/>
          </p:nvSpPr>
          <p:spPr bwMode="auto">
            <a:xfrm>
              <a:off x="2475" y="2893"/>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 </a:t>
              </a:r>
            </a:p>
            <a:p>
              <a:pPr algn="r"/>
              <a:r>
                <a:rPr lang="en-US" altLang="en-US" sz="1000"/>
                <a:t> </a:t>
              </a:r>
            </a:p>
          </p:txBody>
        </p:sp>
        <p:sp>
          <p:nvSpPr>
            <p:cNvPr id="91183" name="Oval 47">
              <a:extLst>
                <a:ext uri="{FF2B5EF4-FFF2-40B4-BE49-F238E27FC236}">
                  <a16:creationId xmlns:a16="http://schemas.microsoft.com/office/drawing/2014/main" id="{64A96541-9523-30D1-3E18-96BF4EBE7D33}"/>
                </a:ext>
              </a:extLst>
            </p:cNvPr>
            <p:cNvSpPr>
              <a:spLocks noChangeArrowheads="1"/>
            </p:cNvSpPr>
            <p:nvPr/>
          </p:nvSpPr>
          <p:spPr bwMode="auto">
            <a:xfrm>
              <a:off x="2455" y="2675"/>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84" name="Oval 48">
              <a:extLst>
                <a:ext uri="{FF2B5EF4-FFF2-40B4-BE49-F238E27FC236}">
                  <a16:creationId xmlns:a16="http://schemas.microsoft.com/office/drawing/2014/main" id="{CF517AE1-FB12-483D-3CE7-8606B30B4804}"/>
                </a:ext>
              </a:extLst>
            </p:cNvPr>
            <p:cNvSpPr>
              <a:spLocks noChangeArrowheads="1"/>
            </p:cNvSpPr>
            <p:nvPr/>
          </p:nvSpPr>
          <p:spPr bwMode="auto">
            <a:xfrm>
              <a:off x="2303" y="2739"/>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 </a:t>
              </a:r>
              <a:endParaRPr lang="en-US" altLang="en-US" sz="1000"/>
            </a:p>
          </p:txBody>
        </p:sp>
      </p:grpSp>
      <p:sp>
        <p:nvSpPr>
          <p:cNvPr id="91185" name="Oval 49">
            <a:extLst>
              <a:ext uri="{FF2B5EF4-FFF2-40B4-BE49-F238E27FC236}">
                <a16:creationId xmlns:a16="http://schemas.microsoft.com/office/drawing/2014/main" id="{5E7C0728-EB5D-59EB-F191-10D430370D58}"/>
              </a:ext>
            </a:extLst>
          </p:cNvPr>
          <p:cNvSpPr>
            <a:spLocks noChangeAspect="1" noChangeArrowheads="1"/>
          </p:cNvSpPr>
          <p:nvPr/>
        </p:nvSpPr>
        <p:spPr bwMode="auto">
          <a:xfrm>
            <a:off x="5195888" y="4764088"/>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86" name="Oval 50">
            <a:extLst>
              <a:ext uri="{FF2B5EF4-FFF2-40B4-BE49-F238E27FC236}">
                <a16:creationId xmlns:a16="http://schemas.microsoft.com/office/drawing/2014/main" id="{72C4BEA5-DF9E-DC86-F722-1AC44E468FDB}"/>
              </a:ext>
            </a:extLst>
          </p:cNvPr>
          <p:cNvSpPr>
            <a:spLocks noChangeArrowheads="1"/>
          </p:cNvSpPr>
          <p:nvPr/>
        </p:nvSpPr>
        <p:spPr bwMode="auto">
          <a:xfrm>
            <a:off x="5578475" y="5187950"/>
            <a:ext cx="795338"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187" name="Freeform 51">
            <a:extLst>
              <a:ext uri="{FF2B5EF4-FFF2-40B4-BE49-F238E27FC236}">
                <a16:creationId xmlns:a16="http://schemas.microsoft.com/office/drawing/2014/main" id="{C3CA5F52-E769-E6EC-6580-2F899823AC6A}"/>
              </a:ext>
            </a:extLst>
          </p:cNvPr>
          <p:cNvSpPr>
            <a:spLocks/>
          </p:cNvSpPr>
          <p:nvPr/>
        </p:nvSpPr>
        <p:spPr bwMode="auto">
          <a:xfrm>
            <a:off x="6070600" y="4522788"/>
            <a:ext cx="1325563" cy="998537"/>
          </a:xfrm>
          <a:custGeom>
            <a:avLst/>
            <a:gdLst>
              <a:gd name="T0" fmla="*/ 0 w 835"/>
              <a:gd name="T1" fmla="*/ 629 h 629"/>
              <a:gd name="T2" fmla="*/ 590 w 835"/>
              <a:gd name="T3" fmla="*/ 0 h 629"/>
              <a:gd name="T4" fmla="*/ 835 w 835"/>
              <a:gd name="T5" fmla="*/ 461 h 629"/>
              <a:gd name="T6" fmla="*/ 0 w 835"/>
              <a:gd name="T7" fmla="*/ 629 h 629"/>
            </a:gdLst>
            <a:ahLst/>
            <a:cxnLst>
              <a:cxn ang="0">
                <a:pos x="T0" y="T1"/>
              </a:cxn>
              <a:cxn ang="0">
                <a:pos x="T2" y="T3"/>
              </a:cxn>
              <a:cxn ang="0">
                <a:pos x="T4" y="T5"/>
              </a:cxn>
              <a:cxn ang="0">
                <a:pos x="T6" y="T7"/>
              </a:cxn>
            </a:cxnLst>
            <a:rect l="0" t="0" r="r" b="b"/>
            <a:pathLst>
              <a:path w="835" h="629">
                <a:moveTo>
                  <a:pt x="0" y="629"/>
                </a:moveTo>
                <a:lnTo>
                  <a:pt x="590" y="0"/>
                </a:lnTo>
                <a:lnTo>
                  <a:pt x="835" y="461"/>
                </a:lnTo>
                <a:lnTo>
                  <a:pt x="0" y="629"/>
                </a:lnTo>
                <a:close/>
              </a:path>
            </a:pathLst>
          </a:custGeom>
          <a:gradFill rotWithShape="1">
            <a:gsLst>
              <a:gs pos="0">
                <a:schemeClr val="bg1"/>
              </a:gs>
              <a:gs pos="100000">
                <a:schemeClr val="accent1">
                  <a:alpha val="39000"/>
                </a:scheme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88" name="Text Box 52">
            <a:extLst>
              <a:ext uri="{FF2B5EF4-FFF2-40B4-BE49-F238E27FC236}">
                <a16:creationId xmlns:a16="http://schemas.microsoft.com/office/drawing/2014/main" id="{47707A91-9F17-04B4-3B40-B159CE2BB148}"/>
              </a:ext>
            </a:extLst>
          </p:cNvPr>
          <p:cNvSpPr txBox="1">
            <a:spLocks noChangeArrowheads="1"/>
          </p:cNvSpPr>
          <p:nvPr/>
        </p:nvSpPr>
        <p:spPr bwMode="auto">
          <a:xfrm>
            <a:off x="5116513" y="4570413"/>
            <a:ext cx="676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91189" name="Text Box 53">
            <a:extLst>
              <a:ext uri="{FF2B5EF4-FFF2-40B4-BE49-F238E27FC236}">
                <a16:creationId xmlns:a16="http://schemas.microsoft.com/office/drawing/2014/main" id="{97AE583A-0E87-9C68-F6D9-252A59B28067}"/>
              </a:ext>
            </a:extLst>
          </p:cNvPr>
          <p:cNvSpPr txBox="1">
            <a:spLocks noChangeArrowheads="1"/>
          </p:cNvSpPr>
          <p:nvPr/>
        </p:nvSpPr>
        <p:spPr bwMode="auto">
          <a:xfrm>
            <a:off x="5969000" y="4335463"/>
            <a:ext cx="7604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Electrons</a:t>
            </a:r>
          </a:p>
        </p:txBody>
      </p:sp>
      <p:sp>
        <p:nvSpPr>
          <p:cNvPr id="91190" name="Line 54">
            <a:extLst>
              <a:ext uri="{FF2B5EF4-FFF2-40B4-BE49-F238E27FC236}">
                <a16:creationId xmlns:a16="http://schemas.microsoft.com/office/drawing/2014/main" id="{4F2B2DC4-5AE0-EE4F-55B2-6AC08DBCF83F}"/>
              </a:ext>
            </a:extLst>
          </p:cNvPr>
          <p:cNvSpPr>
            <a:spLocks noChangeShapeType="1"/>
          </p:cNvSpPr>
          <p:nvPr/>
        </p:nvSpPr>
        <p:spPr bwMode="auto">
          <a:xfrm>
            <a:off x="5513388" y="4767263"/>
            <a:ext cx="411162" cy="735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91" name="Line 55">
            <a:extLst>
              <a:ext uri="{FF2B5EF4-FFF2-40B4-BE49-F238E27FC236}">
                <a16:creationId xmlns:a16="http://schemas.microsoft.com/office/drawing/2014/main" id="{5C9B1296-A1D9-0B59-479E-087818EFD07D}"/>
              </a:ext>
            </a:extLst>
          </p:cNvPr>
          <p:cNvSpPr>
            <a:spLocks noChangeShapeType="1"/>
          </p:cNvSpPr>
          <p:nvPr/>
        </p:nvSpPr>
        <p:spPr bwMode="auto">
          <a:xfrm flipH="1">
            <a:off x="6016625" y="4570413"/>
            <a:ext cx="252413" cy="617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92" name="Line 56">
            <a:extLst>
              <a:ext uri="{FF2B5EF4-FFF2-40B4-BE49-F238E27FC236}">
                <a16:creationId xmlns:a16="http://schemas.microsoft.com/office/drawing/2014/main" id="{2C0C7BE7-1B89-CD53-3AF7-0EC334011C54}"/>
              </a:ext>
            </a:extLst>
          </p:cNvPr>
          <p:cNvSpPr>
            <a:spLocks noChangeShapeType="1"/>
          </p:cNvSpPr>
          <p:nvPr/>
        </p:nvSpPr>
        <p:spPr bwMode="auto">
          <a:xfrm>
            <a:off x="6269038" y="4570413"/>
            <a:ext cx="0"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91193" name="Group 57">
            <a:extLst>
              <a:ext uri="{FF2B5EF4-FFF2-40B4-BE49-F238E27FC236}">
                <a16:creationId xmlns:a16="http://schemas.microsoft.com/office/drawing/2014/main" id="{8D5AF66E-3F14-B0D2-F8CA-08520A1F35EE}"/>
              </a:ext>
            </a:extLst>
          </p:cNvPr>
          <p:cNvGrpSpPr>
            <a:grpSpLocks/>
          </p:cNvGrpSpPr>
          <p:nvPr/>
        </p:nvGrpSpPr>
        <p:grpSpPr bwMode="auto">
          <a:xfrm>
            <a:off x="7113588" y="3886200"/>
            <a:ext cx="1689100" cy="1693863"/>
            <a:chOff x="2047" y="2443"/>
            <a:chExt cx="1064" cy="1067"/>
          </a:xfrm>
        </p:grpSpPr>
        <p:sp>
          <p:nvSpPr>
            <p:cNvPr id="91194" name="Text Box 58">
              <a:extLst>
                <a:ext uri="{FF2B5EF4-FFF2-40B4-BE49-F238E27FC236}">
                  <a16:creationId xmlns:a16="http://schemas.microsoft.com/office/drawing/2014/main" id="{537ABD5E-92FD-1BEC-A384-944E535CC99F}"/>
                </a:ext>
              </a:extLst>
            </p:cNvPr>
            <p:cNvSpPr txBox="1">
              <a:spLocks noChangeArrowheads="1"/>
            </p:cNvSpPr>
            <p:nvPr/>
          </p:nvSpPr>
          <p:spPr bwMode="auto">
            <a:xfrm>
              <a:off x="2047" y="3356"/>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Nucleus</a:t>
              </a:r>
            </a:p>
          </p:txBody>
        </p:sp>
        <p:sp>
          <p:nvSpPr>
            <p:cNvPr id="91195" name="Text Box 59">
              <a:extLst>
                <a:ext uri="{FF2B5EF4-FFF2-40B4-BE49-F238E27FC236}">
                  <a16:creationId xmlns:a16="http://schemas.microsoft.com/office/drawing/2014/main" id="{3BAF38CF-F979-2EA4-CBFF-CD9315703214}"/>
                </a:ext>
              </a:extLst>
            </p:cNvPr>
            <p:cNvSpPr txBox="1">
              <a:spLocks noChangeArrowheads="1"/>
            </p:cNvSpPr>
            <p:nvPr/>
          </p:nvSpPr>
          <p:spPr bwMode="auto">
            <a:xfrm>
              <a:off x="2665" y="2443"/>
              <a:ext cx="4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Neutron</a:t>
              </a:r>
            </a:p>
          </p:txBody>
        </p:sp>
        <p:sp>
          <p:nvSpPr>
            <p:cNvPr id="91196" name="Text Box 60">
              <a:extLst>
                <a:ext uri="{FF2B5EF4-FFF2-40B4-BE49-F238E27FC236}">
                  <a16:creationId xmlns:a16="http://schemas.microsoft.com/office/drawing/2014/main" id="{541E2AE1-47C3-848A-9E3C-B5152B200F5E}"/>
                </a:ext>
              </a:extLst>
            </p:cNvPr>
            <p:cNvSpPr txBox="1">
              <a:spLocks noChangeArrowheads="1"/>
            </p:cNvSpPr>
            <p:nvPr/>
          </p:nvSpPr>
          <p:spPr bwMode="auto">
            <a:xfrm>
              <a:off x="2737" y="3072"/>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Proton</a:t>
              </a:r>
            </a:p>
          </p:txBody>
        </p:sp>
        <p:sp>
          <p:nvSpPr>
            <p:cNvPr id="91197" name="Line 61">
              <a:extLst>
                <a:ext uri="{FF2B5EF4-FFF2-40B4-BE49-F238E27FC236}">
                  <a16:creationId xmlns:a16="http://schemas.microsoft.com/office/drawing/2014/main" id="{2C77E2EE-2D2A-D8A7-935E-1D999C713B11}"/>
                </a:ext>
              </a:extLst>
            </p:cNvPr>
            <p:cNvSpPr>
              <a:spLocks noChangeShapeType="1"/>
            </p:cNvSpPr>
            <p:nvPr/>
          </p:nvSpPr>
          <p:spPr bwMode="auto">
            <a:xfrm flipH="1">
              <a:off x="2555" y="2564"/>
              <a:ext cx="138" cy="16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1198" name="Line 62">
              <a:extLst>
                <a:ext uri="{FF2B5EF4-FFF2-40B4-BE49-F238E27FC236}">
                  <a16:creationId xmlns:a16="http://schemas.microsoft.com/office/drawing/2014/main" id="{2B7CAB46-5288-E705-BE4E-E8B23F01EE1D}"/>
                </a:ext>
              </a:extLst>
            </p:cNvPr>
            <p:cNvSpPr>
              <a:spLocks noChangeShapeType="1"/>
            </p:cNvSpPr>
            <p:nvPr/>
          </p:nvSpPr>
          <p:spPr bwMode="auto">
            <a:xfrm flipH="1">
              <a:off x="2618" y="3144"/>
              <a:ext cx="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91199" name="Group 63">
            <a:extLst>
              <a:ext uri="{FF2B5EF4-FFF2-40B4-BE49-F238E27FC236}">
                <a16:creationId xmlns:a16="http://schemas.microsoft.com/office/drawing/2014/main" id="{D284927A-759C-230B-D0C8-9CF9F76A82E8}"/>
              </a:ext>
            </a:extLst>
          </p:cNvPr>
          <p:cNvGrpSpPr>
            <a:grpSpLocks/>
          </p:cNvGrpSpPr>
          <p:nvPr/>
        </p:nvGrpSpPr>
        <p:grpSpPr bwMode="auto">
          <a:xfrm>
            <a:off x="6978650" y="5734050"/>
            <a:ext cx="1208088" cy="963613"/>
            <a:chOff x="1743" y="2352"/>
            <a:chExt cx="761" cy="607"/>
          </a:xfrm>
        </p:grpSpPr>
        <p:sp>
          <p:nvSpPr>
            <p:cNvPr id="91200" name="Rectangle 64">
              <a:extLst>
                <a:ext uri="{FF2B5EF4-FFF2-40B4-BE49-F238E27FC236}">
                  <a16:creationId xmlns:a16="http://schemas.microsoft.com/office/drawing/2014/main" id="{BD318518-05C8-4416-1A03-BE155603FA91}"/>
                </a:ext>
              </a:extLst>
            </p:cNvPr>
            <p:cNvSpPr>
              <a:spLocks noChangeArrowheads="1"/>
            </p:cNvSpPr>
            <p:nvPr/>
          </p:nvSpPr>
          <p:spPr bwMode="auto">
            <a:xfrm>
              <a:off x="1746" y="2352"/>
              <a:ext cx="758" cy="607"/>
            </a:xfrm>
            <a:prstGeom prst="rect">
              <a:avLst/>
            </a:prstGeom>
            <a:solidFill>
              <a:srgbClr val="FFCC66">
                <a:alpha val="24001"/>
              </a:srgbClr>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01" name="Text Box 65">
              <a:extLst>
                <a:ext uri="{FF2B5EF4-FFF2-40B4-BE49-F238E27FC236}">
                  <a16:creationId xmlns:a16="http://schemas.microsoft.com/office/drawing/2014/main" id="{1DD15736-1ED4-B01C-192A-0E0D9F5FE05F}"/>
                </a:ext>
              </a:extLst>
            </p:cNvPr>
            <p:cNvSpPr txBox="1">
              <a:spLocks noChangeArrowheads="1"/>
            </p:cNvSpPr>
            <p:nvPr/>
          </p:nvSpPr>
          <p:spPr bwMode="auto">
            <a:xfrm>
              <a:off x="1743" y="2367"/>
              <a:ext cx="6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Lithium-7</a:t>
              </a:r>
            </a:p>
          </p:txBody>
        </p:sp>
      </p:grpSp>
      <p:sp>
        <p:nvSpPr>
          <p:cNvPr id="91202" name="Text Box 66">
            <a:extLst>
              <a:ext uri="{FF2B5EF4-FFF2-40B4-BE49-F238E27FC236}">
                <a16:creationId xmlns:a16="http://schemas.microsoft.com/office/drawing/2014/main" id="{0267C401-2FC2-F339-F793-E9112A7D9CFE}"/>
              </a:ext>
            </a:extLst>
          </p:cNvPr>
          <p:cNvSpPr txBox="1">
            <a:spLocks noChangeArrowheads="1"/>
          </p:cNvSpPr>
          <p:nvPr/>
        </p:nvSpPr>
        <p:spPr bwMode="auto">
          <a:xfrm>
            <a:off x="6989763" y="5967413"/>
            <a:ext cx="11969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Neutrons  	4</a:t>
            </a:r>
          </a:p>
          <a:p>
            <a:r>
              <a:rPr lang="en-US" altLang="en-US" sz="1400"/>
              <a:t>Protons  	3</a:t>
            </a:r>
          </a:p>
          <a:p>
            <a:r>
              <a:rPr lang="en-US" altLang="en-US" sz="1400"/>
              <a:t>Electrons	3</a:t>
            </a:r>
          </a:p>
        </p:txBody>
      </p:sp>
      <p:grpSp>
        <p:nvGrpSpPr>
          <p:cNvPr id="91203" name="Group 67">
            <a:extLst>
              <a:ext uri="{FF2B5EF4-FFF2-40B4-BE49-F238E27FC236}">
                <a16:creationId xmlns:a16="http://schemas.microsoft.com/office/drawing/2014/main" id="{F246D965-5BA0-35AD-A8F0-1393B8ABC3CF}"/>
              </a:ext>
            </a:extLst>
          </p:cNvPr>
          <p:cNvGrpSpPr>
            <a:grpSpLocks/>
          </p:cNvGrpSpPr>
          <p:nvPr/>
        </p:nvGrpSpPr>
        <p:grpSpPr bwMode="auto">
          <a:xfrm>
            <a:off x="7023100" y="4289425"/>
            <a:ext cx="1138238" cy="1017588"/>
            <a:chOff x="4634" y="2702"/>
            <a:chExt cx="717" cy="641"/>
          </a:xfrm>
        </p:grpSpPr>
        <p:sp>
          <p:nvSpPr>
            <p:cNvPr id="91204" name="Oval 68">
              <a:extLst>
                <a:ext uri="{FF2B5EF4-FFF2-40B4-BE49-F238E27FC236}">
                  <a16:creationId xmlns:a16="http://schemas.microsoft.com/office/drawing/2014/main" id="{B45E0138-4173-8E98-9E89-AAA2ED6A3CAD}"/>
                </a:ext>
              </a:extLst>
            </p:cNvPr>
            <p:cNvSpPr>
              <a:spLocks noChangeArrowheads="1"/>
            </p:cNvSpPr>
            <p:nvPr/>
          </p:nvSpPr>
          <p:spPr bwMode="auto">
            <a:xfrm>
              <a:off x="4753" y="3040"/>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05" name="Oval 69">
              <a:extLst>
                <a:ext uri="{FF2B5EF4-FFF2-40B4-BE49-F238E27FC236}">
                  <a16:creationId xmlns:a16="http://schemas.microsoft.com/office/drawing/2014/main" id="{B6CBBF20-C62D-4914-0BF0-8E740A558A95}"/>
                </a:ext>
              </a:extLst>
            </p:cNvPr>
            <p:cNvSpPr>
              <a:spLocks noChangeArrowheads="1"/>
            </p:cNvSpPr>
            <p:nvPr/>
          </p:nvSpPr>
          <p:spPr bwMode="auto">
            <a:xfrm>
              <a:off x="4634" y="2914"/>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a:p>
              <a:r>
                <a:rPr lang="en-US" altLang="en-US"/>
                <a:t>+  </a:t>
              </a:r>
            </a:p>
            <a:p>
              <a:r>
                <a:rPr lang="en-US" altLang="en-US" sz="1000"/>
                <a:t> </a:t>
              </a:r>
            </a:p>
          </p:txBody>
        </p:sp>
        <p:sp>
          <p:nvSpPr>
            <p:cNvPr id="91206" name="Oval 70">
              <a:extLst>
                <a:ext uri="{FF2B5EF4-FFF2-40B4-BE49-F238E27FC236}">
                  <a16:creationId xmlns:a16="http://schemas.microsoft.com/office/drawing/2014/main" id="{0B1D5E24-F0F8-FD49-4D38-674A42E09EE6}"/>
                </a:ext>
              </a:extLst>
            </p:cNvPr>
            <p:cNvSpPr>
              <a:spLocks noChangeArrowheads="1"/>
            </p:cNvSpPr>
            <p:nvPr/>
          </p:nvSpPr>
          <p:spPr bwMode="auto">
            <a:xfrm>
              <a:off x="4644" y="270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07" name="Oval 71">
              <a:extLst>
                <a:ext uri="{FF2B5EF4-FFF2-40B4-BE49-F238E27FC236}">
                  <a16:creationId xmlns:a16="http://schemas.microsoft.com/office/drawing/2014/main" id="{B420EDD7-DAE9-71EF-C708-2307FEC51A3C}"/>
                </a:ext>
              </a:extLst>
            </p:cNvPr>
            <p:cNvSpPr>
              <a:spLocks noChangeArrowheads="1"/>
            </p:cNvSpPr>
            <p:nvPr/>
          </p:nvSpPr>
          <p:spPr bwMode="auto">
            <a:xfrm>
              <a:off x="5048" y="2912"/>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a:t>
              </a:r>
            </a:p>
            <a:p>
              <a:pPr algn="r"/>
              <a:r>
                <a:rPr lang="en-US" altLang="en-US" sz="1000"/>
                <a:t> </a:t>
              </a:r>
            </a:p>
          </p:txBody>
        </p:sp>
        <p:sp>
          <p:nvSpPr>
            <p:cNvPr id="91208" name="Oval 72">
              <a:extLst>
                <a:ext uri="{FF2B5EF4-FFF2-40B4-BE49-F238E27FC236}">
                  <a16:creationId xmlns:a16="http://schemas.microsoft.com/office/drawing/2014/main" id="{018F65B3-DF05-55E5-A01A-8647EAB476BB}"/>
                </a:ext>
              </a:extLst>
            </p:cNvPr>
            <p:cNvSpPr>
              <a:spLocks noChangeArrowheads="1"/>
            </p:cNvSpPr>
            <p:nvPr/>
          </p:nvSpPr>
          <p:spPr bwMode="auto">
            <a:xfrm>
              <a:off x="4948" y="270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09" name="Oval 73">
              <a:extLst>
                <a:ext uri="{FF2B5EF4-FFF2-40B4-BE49-F238E27FC236}">
                  <a16:creationId xmlns:a16="http://schemas.microsoft.com/office/drawing/2014/main" id="{9BCC0AC8-60DC-F046-807D-DF059D7B4561}"/>
                </a:ext>
              </a:extLst>
            </p:cNvPr>
            <p:cNvSpPr>
              <a:spLocks noChangeArrowheads="1"/>
            </p:cNvSpPr>
            <p:nvPr/>
          </p:nvSpPr>
          <p:spPr bwMode="auto">
            <a:xfrm>
              <a:off x="4781" y="2716"/>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a:t>
              </a:r>
              <a:endParaRPr lang="en-US" altLang="en-US" sz="1000"/>
            </a:p>
          </p:txBody>
        </p:sp>
        <p:sp>
          <p:nvSpPr>
            <p:cNvPr id="91210" name="Oval 74">
              <a:extLst>
                <a:ext uri="{FF2B5EF4-FFF2-40B4-BE49-F238E27FC236}">
                  <a16:creationId xmlns:a16="http://schemas.microsoft.com/office/drawing/2014/main" id="{F4046699-6A97-17D9-1578-5DC16D0028C3}"/>
                </a:ext>
              </a:extLst>
            </p:cNvPr>
            <p:cNvSpPr>
              <a:spLocks noChangeArrowheads="1"/>
            </p:cNvSpPr>
            <p:nvPr/>
          </p:nvSpPr>
          <p:spPr bwMode="auto">
            <a:xfrm>
              <a:off x="4856" y="294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91211" name="Group 75">
            <a:extLst>
              <a:ext uri="{FF2B5EF4-FFF2-40B4-BE49-F238E27FC236}">
                <a16:creationId xmlns:a16="http://schemas.microsoft.com/office/drawing/2014/main" id="{B1CBB689-C2A2-49EA-D016-770B6CF8905A}"/>
              </a:ext>
            </a:extLst>
          </p:cNvPr>
          <p:cNvGrpSpPr>
            <a:grpSpLocks/>
          </p:cNvGrpSpPr>
          <p:nvPr/>
        </p:nvGrpSpPr>
        <p:grpSpPr bwMode="auto">
          <a:xfrm>
            <a:off x="5894388" y="5502275"/>
            <a:ext cx="234950" cy="209550"/>
            <a:chOff x="4634" y="2702"/>
            <a:chExt cx="717" cy="641"/>
          </a:xfrm>
        </p:grpSpPr>
        <p:sp>
          <p:nvSpPr>
            <p:cNvPr id="91212" name="Oval 76">
              <a:extLst>
                <a:ext uri="{FF2B5EF4-FFF2-40B4-BE49-F238E27FC236}">
                  <a16:creationId xmlns:a16="http://schemas.microsoft.com/office/drawing/2014/main" id="{ABB6C808-A907-A204-E722-3C2E3B1221BD}"/>
                </a:ext>
              </a:extLst>
            </p:cNvPr>
            <p:cNvSpPr>
              <a:spLocks noChangeArrowheads="1"/>
            </p:cNvSpPr>
            <p:nvPr/>
          </p:nvSpPr>
          <p:spPr bwMode="auto">
            <a:xfrm>
              <a:off x="4753" y="3040"/>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13" name="Oval 77">
              <a:extLst>
                <a:ext uri="{FF2B5EF4-FFF2-40B4-BE49-F238E27FC236}">
                  <a16:creationId xmlns:a16="http://schemas.microsoft.com/office/drawing/2014/main" id="{FADDD869-57F5-8D23-5A96-65FB559880A1}"/>
                </a:ext>
              </a:extLst>
            </p:cNvPr>
            <p:cNvSpPr>
              <a:spLocks noChangeArrowheads="1"/>
            </p:cNvSpPr>
            <p:nvPr/>
          </p:nvSpPr>
          <p:spPr bwMode="auto">
            <a:xfrm>
              <a:off x="4634" y="2914"/>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a:p>
              <a:r>
                <a:rPr lang="en-US" altLang="en-US"/>
                <a:t>   </a:t>
              </a:r>
            </a:p>
            <a:p>
              <a:r>
                <a:rPr lang="en-US" altLang="en-US" sz="1000"/>
                <a:t> </a:t>
              </a:r>
            </a:p>
          </p:txBody>
        </p:sp>
        <p:sp>
          <p:nvSpPr>
            <p:cNvPr id="91214" name="Oval 78">
              <a:extLst>
                <a:ext uri="{FF2B5EF4-FFF2-40B4-BE49-F238E27FC236}">
                  <a16:creationId xmlns:a16="http://schemas.microsoft.com/office/drawing/2014/main" id="{37892CC7-F4D2-74AF-28E4-91068DFBE35B}"/>
                </a:ext>
              </a:extLst>
            </p:cNvPr>
            <p:cNvSpPr>
              <a:spLocks noChangeArrowheads="1"/>
            </p:cNvSpPr>
            <p:nvPr/>
          </p:nvSpPr>
          <p:spPr bwMode="auto">
            <a:xfrm>
              <a:off x="4644" y="270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15" name="Oval 79">
              <a:extLst>
                <a:ext uri="{FF2B5EF4-FFF2-40B4-BE49-F238E27FC236}">
                  <a16:creationId xmlns:a16="http://schemas.microsoft.com/office/drawing/2014/main" id="{E7BE2998-BC51-FE7D-F327-8247A905B800}"/>
                </a:ext>
              </a:extLst>
            </p:cNvPr>
            <p:cNvSpPr>
              <a:spLocks noChangeArrowheads="1"/>
            </p:cNvSpPr>
            <p:nvPr/>
          </p:nvSpPr>
          <p:spPr bwMode="auto">
            <a:xfrm>
              <a:off x="5048" y="2912"/>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en-US" altLang="en-US"/>
            </a:p>
            <a:p>
              <a:pPr algn="r"/>
              <a:r>
                <a:rPr lang="en-US" altLang="en-US"/>
                <a:t>  </a:t>
              </a:r>
            </a:p>
            <a:p>
              <a:pPr algn="r"/>
              <a:r>
                <a:rPr lang="en-US" altLang="en-US" sz="1000"/>
                <a:t> </a:t>
              </a:r>
            </a:p>
          </p:txBody>
        </p:sp>
        <p:sp>
          <p:nvSpPr>
            <p:cNvPr id="91216" name="Oval 80">
              <a:extLst>
                <a:ext uri="{FF2B5EF4-FFF2-40B4-BE49-F238E27FC236}">
                  <a16:creationId xmlns:a16="http://schemas.microsoft.com/office/drawing/2014/main" id="{C238CA63-271D-B0F9-747C-257D0BC24BD7}"/>
                </a:ext>
              </a:extLst>
            </p:cNvPr>
            <p:cNvSpPr>
              <a:spLocks noChangeArrowheads="1"/>
            </p:cNvSpPr>
            <p:nvPr/>
          </p:nvSpPr>
          <p:spPr bwMode="auto">
            <a:xfrm>
              <a:off x="4948" y="2702"/>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1217" name="Oval 81">
              <a:extLst>
                <a:ext uri="{FF2B5EF4-FFF2-40B4-BE49-F238E27FC236}">
                  <a16:creationId xmlns:a16="http://schemas.microsoft.com/office/drawing/2014/main" id="{F9A6DDF3-5773-40E7-A54C-2169054BB7DC}"/>
                </a:ext>
              </a:extLst>
            </p:cNvPr>
            <p:cNvSpPr>
              <a:spLocks noChangeArrowheads="1"/>
            </p:cNvSpPr>
            <p:nvPr/>
          </p:nvSpPr>
          <p:spPr bwMode="auto">
            <a:xfrm>
              <a:off x="4781" y="2716"/>
              <a:ext cx="303" cy="303"/>
            </a:xfrm>
            <a:prstGeom prst="ellipse">
              <a:avLst/>
            </a:prstGeom>
            <a:gradFill rotWithShape="1">
              <a:gsLst>
                <a:gs pos="0">
                  <a:schemeClr val="hlink"/>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 </a:t>
              </a:r>
              <a:endParaRPr lang="en-US" altLang="en-US" sz="1000"/>
            </a:p>
          </p:txBody>
        </p:sp>
        <p:sp>
          <p:nvSpPr>
            <p:cNvPr id="91218" name="Oval 82">
              <a:extLst>
                <a:ext uri="{FF2B5EF4-FFF2-40B4-BE49-F238E27FC236}">
                  <a16:creationId xmlns:a16="http://schemas.microsoft.com/office/drawing/2014/main" id="{1BA45DE0-09C0-9649-C4BA-B04096C63BB8}"/>
                </a:ext>
              </a:extLst>
            </p:cNvPr>
            <p:cNvSpPr>
              <a:spLocks noChangeArrowheads="1"/>
            </p:cNvSpPr>
            <p:nvPr/>
          </p:nvSpPr>
          <p:spPr bwMode="auto">
            <a:xfrm>
              <a:off x="4856" y="2941"/>
              <a:ext cx="303" cy="303"/>
            </a:xfrm>
            <a:prstGeom prst="ellipse">
              <a:avLst/>
            </a:prstGeom>
            <a:gradFill rotWithShape="1">
              <a:gsLst>
                <a:gs pos="0">
                  <a:srgbClr val="9966FF"/>
                </a:gs>
                <a:gs pos="100000">
                  <a:srgbClr val="DDDDD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ppt_x"/>
                                          </p:val>
                                        </p:tav>
                                        <p:tav tm="100000">
                                          <p:val>
                                            <p:strVal val="#ppt_x"/>
                                          </p:val>
                                        </p:tav>
                                      </p:tavLst>
                                    </p:anim>
                                    <p:anim calcmode="lin" valueType="num">
                                      <p:cBhvr additive="base">
                                        <p:cTn id="8"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45"/>
                                        </p:tgtEl>
                                        <p:attrNameLst>
                                          <p:attrName>style.visibility</p:attrName>
                                        </p:attrNameLst>
                                      </p:cBhvr>
                                      <p:to>
                                        <p:strVal val="visible"/>
                                      </p:to>
                                    </p:set>
                                    <p:anim calcmode="lin" valueType="num">
                                      <p:cBhvr additive="base">
                                        <p:cTn id="13" dur="500" fill="hold"/>
                                        <p:tgtEl>
                                          <p:spTgt spid="91145"/>
                                        </p:tgtEl>
                                        <p:attrNameLst>
                                          <p:attrName>ppt_x</p:attrName>
                                        </p:attrNameLst>
                                      </p:cBhvr>
                                      <p:tavLst>
                                        <p:tav tm="0">
                                          <p:val>
                                            <p:strVal val="#ppt_x"/>
                                          </p:val>
                                        </p:tav>
                                        <p:tav tm="100000">
                                          <p:val>
                                            <p:strVal val="#ppt_x"/>
                                          </p:val>
                                        </p:tav>
                                      </p:tavLst>
                                    </p:anim>
                                    <p:anim calcmode="lin" valueType="num">
                                      <p:cBhvr additive="base">
                                        <p:cTn id="14" dur="500" fill="hold"/>
                                        <p:tgtEl>
                                          <p:spTgt spid="911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1152">
                                            <p:txEl>
                                              <p:pRg st="0" end="0"/>
                                            </p:txEl>
                                          </p:spTgt>
                                        </p:tgtEl>
                                        <p:attrNameLst>
                                          <p:attrName>style.visibility</p:attrName>
                                        </p:attrNameLst>
                                      </p:cBhvr>
                                      <p:to>
                                        <p:strVal val="visible"/>
                                      </p:to>
                                    </p:set>
                                    <p:animEffect transition="in" filter="wipe(left)">
                                      <p:cBhvr>
                                        <p:cTn id="19" dur="500"/>
                                        <p:tgtEl>
                                          <p:spTgt spid="91152">
                                            <p:txEl>
                                              <p:pRg st="0" end="0"/>
                                            </p:txEl>
                                          </p:spTgt>
                                        </p:tgtEl>
                                      </p:cBhvr>
                                    </p:animEffect>
                                  </p:childTnLst>
                                  <p:subTnLst>
                                    <p:animClr clrSpc="rgb" dir="cw">
                                      <p:cBhvr override="childStyle">
                                        <p:cTn dur="1" fill="hold" display="0" masterRel="nextClick" afterEffect="1"/>
                                        <p:tgtEl>
                                          <p:spTgt spid="91152">
                                            <p:txEl>
                                              <p:pRg st="0" end="0"/>
                                            </p:txEl>
                                          </p:spTgt>
                                        </p:tgtEl>
                                        <p:attrNameLst>
                                          <p:attrName>ppt_c</p:attrName>
                                        </p:attrNameLst>
                                      </p:cBhvr>
                                      <p:to>
                                        <a:schemeClr val="tx1"/>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91153"/>
                                        </p:tgtEl>
                                        <p:attrNameLst>
                                          <p:attrName>style.visibility</p:attrName>
                                        </p:attrNameLst>
                                      </p:cBhvr>
                                      <p:to>
                                        <p:strVal val="visible"/>
                                      </p:to>
                                    </p:set>
                                    <p:anim calcmode="lin" valueType="num">
                                      <p:cBhvr>
                                        <p:cTn id="24" dur="500" fill="hold"/>
                                        <p:tgtEl>
                                          <p:spTgt spid="91153"/>
                                        </p:tgtEl>
                                        <p:attrNameLst>
                                          <p:attrName>ppt_w</p:attrName>
                                        </p:attrNameLst>
                                      </p:cBhvr>
                                      <p:tavLst>
                                        <p:tav tm="0">
                                          <p:val>
                                            <p:fltVal val="0"/>
                                          </p:val>
                                        </p:tav>
                                        <p:tav tm="100000">
                                          <p:val>
                                            <p:strVal val="#ppt_w"/>
                                          </p:val>
                                        </p:tav>
                                      </p:tavLst>
                                    </p:anim>
                                    <p:anim calcmode="lin" valueType="num">
                                      <p:cBhvr>
                                        <p:cTn id="25" dur="500" fill="hold"/>
                                        <p:tgtEl>
                                          <p:spTgt spid="91153"/>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91154"/>
                                        </p:tgtEl>
                                        <p:attrNameLst>
                                          <p:attrName>style.visibility</p:attrName>
                                        </p:attrNameLst>
                                      </p:cBhvr>
                                      <p:to>
                                        <p:strVal val="visible"/>
                                      </p:to>
                                    </p:set>
                                    <p:anim calcmode="lin" valueType="num">
                                      <p:cBhvr>
                                        <p:cTn id="28" dur="500" fill="hold"/>
                                        <p:tgtEl>
                                          <p:spTgt spid="91154"/>
                                        </p:tgtEl>
                                        <p:attrNameLst>
                                          <p:attrName>ppt_w</p:attrName>
                                        </p:attrNameLst>
                                      </p:cBhvr>
                                      <p:tavLst>
                                        <p:tav tm="0">
                                          <p:val>
                                            <p:fltVal val="0"/>
                                          </p:val>
                                        </p:tav>
                                        <p:tav tm="100000">
                                          <p:val>
                                            <p:strVal val="#ppt_w"/>
                                          </p:val>
                                        </p:tav>
                                      </p:tavLst>
                                    </p:anim>
                                    <p:anim calcmode="lin" valueType="num">
                                      <p:cBhvr>
                                        <p:cTn id="29" dur="500" fill="hold"/>
                                        <p:tgtEl>
                                          <p:spTgt spid="91154"/>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91163"/>
                                        </p:tgtEl>
                                        <p:attrNameLst>
                                          <p:attrName>style.visibility</p:attrName>
                                        </p:attrNameLst>
                                      </p:cBhvr>
                                      <p:to>
                                        <p:strVal val="visible"/>
                                      </p:to>
                                    </p:set>
                                    <p:anim calcmode="lin" valueType="num">
                                      <p:cBhvr>
                                        <p:cTn id="32" dur="500" fill="hold"/>
                                        <p:tgtEl>
                                          <p:spTgt spid="91163"/>
                                        </p:tgtEl>
                                        <p:attrNameLst>
                                          <p:attrName>ppt_w</p:attrName>
                                        </p:attrNameLst>
                                      </p:cBhvr>
                                      <p:tavLst>
                                        <p:tav tm="0">
                                          <p:val>
                                            <p:fltVal val="0"/>
                                          </p:val>
                                        </p:tav>
                                        <p:tav tm="100000">
                                          <p:val>
                                            <p:strVal val="#ppt_w"/>
                                          </p:val>
                                        </p:tav>
                                      </p:tavLst>
                                    </p:anim>
                                    <p:anim calcmode="lin" valueType="num">
                                      <p:cBhvr>
                                        <p:cTn id="33" dur="500" fill="hold"/>
                                        <p:tgtEl>
                                          <p:spTgt spid="91163"/>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91164"/>
                                        </p:tgtEl>
                                        <p:attrNameLst>
                                          <p:attrName>style.visibility</p:attrName>
                                        </p:attrNameLst>
                                      </p:cBhvr>
                                      <p:to>
                                        <p:strVal val="visible"/>
                                      </p:to>
                                    </p:set>
                                    <p:anim calcmode="lin" valueType="num">
                                      <p:cBhvr>
                                        <p:cTn id="36" dur="500" fill="hold"/>
                                        <p:tgtEl>
                                          <p:spTgt spid="91164"/>
                                        </p:tgtEl>
                                        <p:attrNameLst>
                                          <p:attrName>ppt_w</p:attrName>
                                        </p:attrNameLst>
                                      </p:cBhvr>
                                      <p:tavLst>
                                        <p:tav tm="0">
                                          <p:val>
                                            <p:fltVal val="0"/>
                                          </p:val>
                                        </p:tav>
                                        <p:tav tm="100000">
                                          <p:val>
                                            <p:strVal val="#ppt_w"/>
                                          </p:val>
                                        </p:tav>
                                      </p:tavLst>
                                    </p:anim>
                                    <p:anim calcmode="lin" valueType="num">
                                      <p:cBhvr>
                                        <p:cTn id="37" dur="500" fill="hold"/>
                                        <p:tgtEl>
                                          <p:spTgt spid="91164"/>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91165"/>
                                        </p:tgtEl>
                                        <p:attrNameLst>
                                          <p:attrName>style.visibility</p:attrName>
                                        </p:attrNameLst>
                                      </p:cBhvr>
                                      <p:to>
                                        <p:strVal val="visible"/>
                                      </p:to>
                                    </p:set>
                                    <p:anim calcmode="lin" valueType="num">
                                      <p:cBhvr>
                                        <p:cTn id="40" dur="500" fill="hold"/>
                                        <p:tgtEl>
                                          <p:spTgt spid="91165"/>
                                        </p:tgtEl>
                                        <p:attrNameLst>
                                          <p:attrName>ppt_w</p:attrName>
                                        </p:attrNameLst>
                                      </p:cBhvr>
                                      <p:tavLst>
                                        <p:tav tm="0">
                                          <p:val>
                                            <p:fltVal val="0"/>
                                          </p:val>
                                        </p:tav>
                                        <p:tav tm="100000">
                                          <p:val>
                                            <p:strVal val="#ppt_w"/>
                                          </p:val>
                                        </p:tav>
                                      </p:tavLst>
                                    </p:anim>
                                    <p:anim calcmode="lin" valueType="num">
                                      <p:cBhvr>
                                        <p:cTn id="41" dur="500" fill="hold"/>
                                        <p:tgtEl>
                                          <p:spTgt spid="91165"/>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91166"/>
                                        </p:tgtEl>
                                        <p:attrNameLst>
                                          <p:attrName>style.visibility</p:attrName>
                                        </p:attrNameLst>
                                      </p:cBhvr>
                                      <p:to>
                                        <p:strVal val="visible"/>
                                      </p:to>
                                    </p:set>
                                    <p:anim calcmode="lin" valueType="num">
                                      <p:cBhvr>
                                        <p:cTn id="44" dur="500" fill="hold"/>
                                        <p:tgtEl>
                                          <p:spTgt spid="91166"/>
                                        </p:tgtEl>
                                        <p:attrNameLst>
                                          <p:attrName>ppt_w</p:attrName>
                                        </p:attrNameLst>
                                      </p:cBhvr>
                                      <p:tavLst>
                                        <p:tav tm="0">
                                          <p:val>
                                            <p:fltVal val="0"/>
                                          </p:val>
                                        </p:tav>
                                        <p:tav tm="100000">
                                          <p:val>
                                            <p:strVal val="#ppt_w"/>
                                          </p:val>
                                        </p:tav>
                                      </p:tavLst>
                                    </p:anim>
                                    <p:anim calcmode="lin" valueType="num">
                                      <p:cBhvr>
                                        <p:cTn id="45" dur="500" fill="hold"/>
                                        <p:tgtEl>
                                          <p:spTgt spid="91166"/>
                                        </p:tgtEl>
                                        <p:attrNameLst>
                                          <p:attrName>ppt_h</p:attrName>
                                        </p:attrNameLst>
                                      </p:cBhvr>
                                      <p:tavLst>
                                        <p:tav tm="0">
                                          <p:val>
                                            <p:strVal val="#ppt_h"/>
                                          </p:val>
                                        </p:tav>
                                        <p:tav tm="100000">
                                          <p:val>
                                            <p:strVal val="#ppt_h"/>
                                          </p:val>
                                        </p:tav>
                                      </p:tavLst>
                                    </p:anim>
                                  </p:childTnLst>
                                </p:cTn>
                              </p:par>
                              <p:par>
                                <p:cTn id="46" presetID="17" presetClass="entr" presetSubtype="10" fill="hold" nodeType="withEffect">
                                  <p:stCondLst>
                                    <p:cond delay="0"/>
                                  </p:stCondLst>
                                  <p:childTnLst>
                                    <p:set>
                                      <p:cBhvr>
                                        <p:cTn id="47" dur="1" fill="hold">
                                          <p:stCondLst>
                                            <p:cond delay="0"/>
                                          </p:stCondLst>
                                        </p:cTn>
                                        <p:tgtEl>
                                          <p:spTgt spid="91167"/>
                                        </p:tgtEl>
                                        <p:attrNameLst>
                                          <p:attrName>style.visibility</p:attrName>
                                        </p:attrNameLst>
                                      </p:cBhvr>
                                      <p:to>
                                        <p:strVal val="visible"/>
                                      </p:to>
                                    </p:set>
                                    <p:anim calcmode="lin" valueType="num">
                                      <p:cBhvr>
                                        <p:cTn id="48" dur="500" fill="hold"/>
                                        <p:tgtEl>
                                          <p:spTgt spid="91167"/>
                                        </p:tgtEl>
                                        <p:attrNameLst>
                                          <p:attrName>ppt_w</p:attrName>
                                        </p:attrNameLst>
                                      </p:cBhvr>
                                      <p:tavLst>
                                        <p:tav tm="0">
                                          <p:val>
                                            <p:fltVal val="0"/>
                                          </p:val>
                                        </p:tav>
                                        <p:tav tm="100000">
                                          <p:val>
                                            <p:strVal val="#ppt_w"/>
                                          </p:val>
                                        </p:tav>
                                      </p:tavLst>
                                    </p:anim>
                                    <p:anim calcmode="lin" valueType="num">
                                      <p:cBhvr>
                                        <p:cTn id="49" dur="500" fill="hold"/>
                                        <p:tgtEl>
                                          <p:spTgt spid="91167"/>
                                        </p:tgtEl>
                                        <p:attrNameLst>
                                          <p:attrName>ppt_h</p:attrName>
                                        </p:attrNameLst>
                                      </p:cBhvr>
                                      <p:tavLst>
                                        <p:tav tm="0">
                                          <p:val>
                                            <p:strVal val="#ppt_h"/>
                                          </p:val>
                                        </p:tav>
                                        <p:tav tm="100000">
                                          <p:val>
                                            <p:strVal val="#ppt_h"/>
                                          </p:val>
                                        </p:tav>
                                      </p:tavLst>
                                    </p:anim>
                                  </p:childTnLst>
                                </p:cTn>
                              </p:par>
                              <p:par>
                                <p:cTn id="50" presetID="17" presetClass="entr" presetSubtype="10" fill="hold" nodeType="withEffect">
                                  <p:stCondLst>
                                    <p:cond delay="0"/>
                                  </p:stCondLst>
                                  <p:childTnLst>
                                    <p:set>
                                      <p:cBhvr>
                                        <p:cTn id="51" dur="1" fill="hold">
                                          <p:stCondLst>
                                            <p:cond delay="0"/>
                                          </p:stCondLst>
                                        </p:cTn>
                                        <p:tgtEl>
                                          <p:spTgt spid="91178"/>
                                        </p:tgtEl>
                                        <p:attrNameLst>
                                          <p:attrName>style.visibility</p:attrName>
                                        </p:attrNameLst>
                                      </p:cBhvr>
                                      <p:to>
                                        <p:strVal val="visible"/>
                                      </p:to>
                                    </p:set>
                                    <p:anim calcmode="lin" valueType="num">
                                      <p:cBhvr>
                                        <p:cTn id="52" dur="500" fill="hold"/>
                                        <p:tgtEl>
                                          <p:spTgt spid="91178"/>
                                        </p:tgtEl>
                                        <p:attrNameLst>
                                          <p:attrName>ppt_w</p:attrName>
                                        </p:attrNameLst>
                                      </p:cBhvr>
                                      <p:tavLst>
                                        <p:tav tm="0">
                                          <p:val>
                                            <p:fltVal val="0"/>
                                          </p:val>
                                        </p:tav>
                                        <p:tav tm="100000">
                                          <p:val>
                                            <p:strVal val="#ppt_w"/>
                                          </p:val>
                                        </p:tav>
                                      </p:tavLst>
                                    </p:anim>
                                    <p:anim calcmode="lin" valueType="num">
                                      <p:cBhvr>
                                        <p:cTn id="53" dur="500" fill="hold"/>
                                        <p:tgtEl>
                                          <p:spTgt spid="91178"/>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91155"/>
                                        </p:tgtEl>
                                        <p:attrNameLst>
                                          <p:attrName>style.visibility</p:attrName>
                                        </p:attrNameLst>
                                      </p:cBhvr>
                                      <p:to>
                                        <p:strVal val="visible"/>
                                      </p:to>
                                    </p:set>
                                    <p:animEffect transition="in" filter="wipe(left)">
                                      <p:cBhvr>
                                        <p:cTn id="58" dur="2000"/>
                                        <p:tgtEl>
                                          <p:spTgt spid="91155"/>
                                        </p:tgtEl>
                                      </p:cBhvr>
                                    </p:animEffect>
                                  </p:childTnLst>
                                </p:cTn>
                              </p:par>
                              <p:par>
                                <p:cTn id="59" presetID="53" presetClass="entr" presetSubtype="0" fill="hold" nodeType="withEffect">
                                  <p:stCondLst>
                                    <p:cond delay="0"/>
                                  </p:stCondLst>
                                  <p:childTnLst>
                                    <p:set>
                                      <p:cBhvr>
                                        <p:cTn id="60" dur="1" fill="hold">
                                          <p:stCondLst>
                                            <p:cond delay="0"/>
                                          </p:stCondLst>
                                        </p:cTn>
                                        <p:tgtEl>
                                          <p:spTgt spid="91156"/>
                                        </p:tgtEl>
                                        <p:attrNameLst>
                                          <p:attrName>style.visibility</p:attrName>
                                        </p:attrNameLst>
                                      </p:cBhvr>
                                      <p:to>
                                        <p:strVal val="visible"/>
                                      </p:to>
                                    </p:set>
                                    <p:anim calcmode="lin" valueType="num">
                                      <p:cBhvr>
                                        <p:cTn id="61" dur="2000" fill="hold"/>
                                        <p:tgtEl>
                                          <p:spTgt spid="91156"/>
                                        </p:tgtEl>
                                        <p:attrNameLst>
                                          <p:attrName>ppt_w</p:attrName>
                                        </p:attrNameLst>
                                      </p:cBhvr>
                                      <p:tavLst>
                                        <p:tav tm="0">
                                          <p:val>
                                            <p:fltVal val="0"/>
                                          </p:val>
                                        </p:tav>
                                        <p:tav tm="100000">
                                          <p:val>
                                            <p:strVal val="#ppt_w"/>
                                          </p:val>
                                        </p:tav>
                                      </p:tavLst>
                                    </p:anim>
                                    <p:anim calcmode="lin" valueType="num">
                                      <p:cBhvr>
                                        <p:cTn id="62" dur="2000" fill="hold"/>
                                        <p:tgtEl>
                                          <p:spTgt spid="91156"/>
                                        </p:tgtEl>
                                        <p:attrNameLst>
                                          <p:attrName>ppt_h</p:attrName>
                                        </p:attrNameLst>
                                      </p:cBhvr>
                                      <p:tavLst>
                                        <p:tav tm="0">
                                          <p:val>
                                            <p:fltVal val="0"/>
                                          </p:val>
                                        </p:tav>
                                        <p:tav tm="100000">
                                          <p:val>
                                            <p:strVal val="#ppt_h"/>
                                          </p:val>
                                        </p:tav>
                                      </p:tavLst>
                                    </p:anim>
                                    <p:animEffect transition="in" filter="fade">
                                      <p:cBhvr>
                                        <p:cTn id="63" dur="2000"/>
                                        <p:tgtEl>
                                          <p:spTgt spid="91156"/>
                                        </p:tgtEl>
                                      </p:cBhvr>
                                    </p:animEffect>
                                  </p:childTnLst>
                                </p:cTn>
                              </p:par>
                              <p:par>
                                <p:cTn id="64" presetID="0" presetClass="path" presetSubtype="0" accel="50000" decel="50000" fill="hold" nodeType="withEffect">
                                  <p:stCondLst>
                                    <p:cond delay="0"/>
                                  </p:stCondLst>
                                  <p:childTnLst>
                                    <p:animMotion origin="layout" path="M 5E-6 3.33333E-6 L -0.1651 0.11343 " pathEditMode="relative" ptsTypes="AA">
                                      <p:cBhvr>
                                        <p:cTn id="65" dur="2000" spd="-100000" fill="hold"/>
                                        <p:tgtEl>
                                          <p:spTgt spid="91156"/>
                                        </p:tgtEl>
                                        <p:attrNameLst>
                                          <p:attrName>ppt_x</p:attrName>
                                          <p:attrName>ppt_y</p:attrName>
                                        </p:attrNameLst>
                                      </p:cBhvr>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nodeType="clickEffect">
                                  <p:stCondLst>
                                    <p:cond delay="0"/>
                                  </p:stCondLst>
                                  <p:childTnLst>
                                    <p:set>
                                      <p:cBhvr>
                                        <p:cTn id="69" dur="1" fill="hold">
                                          <p:stCondLst>
                                            <p:cond delay="0"/>
                                          </p:stCondLst>
                                        </p:cTn>
                                        <p:tgtEl>
                                          <p:spTgt spid="91174"/>
                                        </p:tgtEl>
                                        <p:attrNameLst>
                                          <p:attrName>style.visibility</p:attrName>
                                        </p:attrNameLst>
                                      </p:cBhvr>
                                      <p:to>
                                        <p:strVal val="visible"/>
                                      </p:to>
                                    </p:set>
                                    <p:animEffect transition="in" filter="fade">
                                      <p:cBhvr>
                                        <p:cTn id="70" dur="1000"/>
                                        <p:tgtEl>
                                          <p:spTgt spid="91174"/>
                                        </p:tgtEl>
                                      </p:cBhvr>
                                    </p:animEffect>
                                    <p:anim calcmode="lin" valueType="num">
                                      <p:cBhvr>
                                        <p:cTn id="71" dur="1000" fill="hold"/>
                                        <p:tgtEl>
                                          <p:spTgt spid="91174"/>
                                        </p:tgtEl>
                                        <p:attrNameLst>
                                          <p:attrName>ppt_x</p:attrName>
                                        </p:attrNameLst>
                                      </p:cBhvr>
                                      <p:tavLst>
                                        <p:tav tm="0">
                                          <p:val>
                                            <p:strVal val="#ppt_x"/>
                                          </p:val>
                                        </p:tav>
                                        <p:tav tm="100000">
                                          <p:val>
                                            <p:strVal val="#ppt_x"/>
                                          </p:val>
                                        </p:tav>
                                      </p:tavLst>
                                    </p:anim>
                                    <p:anim calcmode="lin" valueType="num">
                                      <p:cBhvr>
                                        <p:cTn id="72" dur="1000" fill="hold"/>
                                        <p:tgtEl>
                                          <p:spTgt spid="91174"/>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1177"/>
                                        </p:tgtEl>
                                        <p:attrNameLst>
                                          <p:attrName>style.visibility</p:attrName>
                                        </p:attrNameLst>
                                      </p:cBhvr>
                                      <p:to>
                                        <p:strVal val="visible"/>
                                      </p:to>
                                    </p:set>
                                    <p:animEffect transition="in" filter="blinds(horizontal)">
                                      <p:cBhvr>
                                        <p:cTn id="77" dur="500"/>
                                        <p:tgtEl>
                                          <p:spTgt spid="9117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nodeType="clickEffect">
                                  <p:stCondLst>
                                    <p:cond delay="0"/>
                                  </p:stCondLst>
                                  <p:childTnLst>
                                    <p:set>
                                      <p:cBhvr>
                                        <p:cTn id="81" dur="1" fill="hold">
                                          <p:stCondLst>
                                            <p:cond delay="0"/>
                                          </p:stCondLst>
                                        </p:cTn>
                                        <p:tgtEl>
                                          <p:spTgt spid="91168"/>
                                        </p:tgtEl>
                                        <p:attrNameLst>
                                          <p:attrName>style.visibility</p:attrName>
                                        </p:attrNameLst>
                                      </p:cBhvr>
                                      <p:to>
                                        <p:strVal val="visible"/>
                                      </p:to>
                                    </p:set>
                                    <p:animEffect transition="in" filter="dissolve">
                                      <p:cBhvr>
                                        <p:cTn id="82" dur="500"/>
                                        <p:tgtEl>
                                          <p:spTgt spid="9116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10" fill="hold" nodeType="clickEffect">
                                  <p:stCondLst>
                                    <p:cond delay="0"/>
                                  </p:stCondLst>
                                  <p:childTnLst>
                                    <p:set>
                                      <p:cBhvr>
                                        <p:cTn id="86" dur="1" fill="hold">
                                          <p:stCondLst>
                                            <p:cond delay="0"/>
                                          </p:stCondLst>
                                        </p:cTn>
                                        <p:tgtEl>
                                          <p:spTgt spid="91185"/>
                                        </p:tgtEl>
                                        <p:attrNameLst>
                                          <p:attrName>style.visibility</p:attrName>
                                        </p:attrNameLst>
                                      </p:cBhvr>
                                      <p:to>
                                        <p:strVal val="visible"/>
                                      </p:to>
                                    </p:set>
                                    <p:anim calcmode="lin" valueType="num">
                                      <p:cBhvr>
                                        <p:cTn id="87" dur="500" fill="hold"/>
                                        <p:tgtEl>
                                          <p:spTgt spid="91185"/>
                                        </p:tgtEl>
                                        <p:attrNameLst>
                                          <p:attrName>ppt_w</p:attrName>
                                        </p:attrNameLst>
                                      </p:cBhvr>
                                      <p:tavLst>
                                        <p:tav tm="0">
                                          <p:val>
                                            <p:fltVal val="0"/>
                                          </p:val>
                                        </p:tav>
                                        <p:tav tm="100000">
                                          <p:val>
                                            <p:strVal val="#ppt_w"/>
                                          </p:val>
                                        </p:tav>
                                      </p:tavLst>
                                    </p:anim>
                                    <p:anim calcmode="lin" valueType="num">
                                      <p:cBhvr>
                                        <p:cTn id="88" dur="500" fill="hold"/>
                                        <p:tgtEl>
                                          <p:spTgt spid="91185"/>
                                        </p:tgtEl>
                                        <p:attrNameLst>
                                          <p:attrName>ppt_h</p:attrName>
                                        </p:attrNameLst>
                                      </p:cBhvr>
                                      <p:tavLst>
                                        <p:tav tm="0">
                                          <p:val>
                                            <p:strVal val="#ppt_h"/>
                                          </p:val>
                                        </p:tav>
                                        <p:tav tm="100000">
                                          <p:val>
                                            <p:strVal val="#ppt_h"/>
                                          </p:val>
                                        </p:tav>
                                      </p:tavLst>
                                    </p:anim>
                                  </p:childTnLst>
                                </p:cTn>
                              </p:par>
                              <p:par>
                                <p:cTn id="89" presetID="17" presetClass="entr" presetSubtype="10" fill="hold" nodeType="withEffect">
                                  <p:stCondLst>
                                    <p:cond delay="0"/>
                                  </p:stCondLst>
                                  <p:childTnLst>
                                    <p:set>
                                      <p:cBhvr>
                                        <p:cTn id="90" dur="1" fill="hold">
                                          <p:stCondLst>
                                            <p:cond delay="0"/>
                                          </p:stCondLst>
                                        </p:cTn>
                                        <p:tgtEl>
                                          <p:spTgt spid="91186"/>
                                        </p:tgtEl>
                                        <p:attrNameLst>
                                          <p:attrName>style.visibility</p:attrName>
                                        </p:attrNameLst>
                                      </p:cBhvr>
                                      <p:to>
                                        <p:strVal val="visible"/>
                                      </p:to>
                                    </p:set>
                                    <p:anim calcmode="lin" valueType="num">
                                      <p:cBhvr>
                                        <p:cTn id="91" dur="500" fill="hold"/>
                                        <p:tgtEl>
                                          <p:spTgt spid="91186"/>
                                        </p:tgtEl>
                                        <p:attrNameLst>
                                          <p:attrName>ppt_w</p:attrName>
                                        </p:attrNameLst>
                                      </p:cBhvr>
                                      <p:tavLst>
                                        <p:tav tm="0">
                                          <p:val>
                                            <p:fltVal val="0"/>
                                          </p:val>
                                        </p:tav>
                                        <p:tav tm="100000">
                                          <p:val>
                                            <p:strVal val="#ppt_w"/>
                                          </p:val>
                                        </p:tav>
                                      </p:tavLst>
                                    </p:anim>
                                    <p:anim calcmode="lin" valueType="num">
                                      <p:cBhvr>
                                        <p:cTn id="92" dur="500" fill="hold"/>
                                        <p:tgtEl>
                                          <p:spTgt spid="91186"/>
                                        </p:tgtEl>
                                        <p:attrNameLst>
                                          <p:attrName>ppt_h</p:attrName>
                                        </p:attrNameLst>
                                      </p:cBhvr>
                                      <p:tavLst>
                                        <p:tav tm="0">
                                          <p:val>
                                            <p:strVal val="#ppt_h"/>
                                          </p:val>
                                        </p:tav>
                                        <p:tav tm="100000">
                                          <p:val>
                                            <p:strVal val="#ppt_h"/>
                                          </p:val>
                                        </p:tav>
                                      </p:tavLst>
                                    </p:anim>
                                  </p:childTnLst>
                                </p:cTn>
                              </p:par>
                              <p:par>
                                <p:cTn id="93" presetID="9" presetClass="entr" presetSubtype="0" fill="hold" nodeType="withEffect">
                                  <p:stCondLst>
                                    <p:cond delay="0"/>
                                  </p:stCondLst>
                                  <p:childTnLst>
                                    <p:set>
                                      <p:cBhvr>
                                        <p:cTn id="94" dur="1" fill="hold">
                                          <p:stCondLst>
                                            <p:cond delay="0"/>
                                          </p:stCondLst>
                                        </p:cTn>
                                        <p:tgtEl>
                                          <p:spTgt spid="91211"/>
                                        </p:tgtEl>
                                        <p:attrNameLst>
                                          <p:attrName>style.visibility</p:attrName>
                                        </p:attrNameLst>
                                      </p:cBhvr>
                                      <p:to>
                                        <p:strVal val="visible"/>
                                      </p:to>
                                    </p:set>
                                    <p:animEffect transition="in" filter="dissolve">
                                      <p:cBhvr>
                                        <p:cTn id="95" dur="500"/>
                                        <p:tgtEl>
                                          <p:spTgt spid="91211"/>
                                        </p:tgtEl>
                                      </p:cBhvr>
                                    </p:animEffect>
                                  </p:childTnLst>
                                </p:cTn>
                              </p:par>
                              <p:par>
                                <p:cTn id="96" presetID="17" presetClass="entr" presetSubtype="10" fill="hold" grpId="0" nodeType="withEffect">
                                  <p:stCondLst>
                                    <p:cond delay="0"/>
                                  </p:stCondLst>
                                  <p:childTnLst>
                                    <p:set>
                                      <p:cBhvr>
                                        <p:cTn id="97" dur="1" fill="hold">
                                          <p:stCondLst>
                                            <p:cond delay="0"/>
                                          </p:stCondLst>
                                        </p:cTn>
                                        <p:tgtEl>
                                          <p:spTgt spid="91188"/>
                                        </p:tgtEl>
                                        <p:attrNameLst>
                                          <p:attrName>style.visibility</p:attrName>
                                        </p:attrNameLst>
                                      </p:cBhvr>
                                      <p:to>
                                        <p:strVal val="visible"/>
                                      </p:to>
                                    </p:set>
                                    <p:anim calcmode="lin" valueType="num">
                                      <p:cBhvr>
                                        <p:cTn id="98" dur="500" fill="hold"/>
                                        <p:tgtEl>
                                          <p:spTgt spid="91188"/>
                                        </p:tgtEl>
                                        <p:attrNameLst>
                                          <p:attrName>ppt_w</p:attrName>
                                        </p:attrNameLst>
                                      </p:cBhvr>
                                      <p:tavLst>
                                        <p:tav tm="0">
                                          <p:val>
                                            <p:fltVal val="0"/>
                                          </p:val>
                                        </p:tav>
                                        <p:tav tm="100000">
                                          <p:val>
                                            <p:strVal val="#ppt_w"/>
                                          </p:val>
                                        </p:tav>
                                      </p:tavLst>
                                    </p:anim>
                                    <p:anim calcmode="lin" valueType="num">
                                      <p:cBhvr>
                                        <p:cTn id="99" dur="500" fill="hold"/>
                                        <p:tgtEl>
                                          <p:spTgt spid="91188"/>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91189"/>
                                        </p:tgtEl>
                                        <p:attrNameLst>
                                          <p:attrName>style.visibility</p:attrName>
                                        </p:attrNameLst>
                                      </p:cBhvr>
                                      <p:to>
                                        <p:strVal val="visible"/>
                                      </p:to>
                                    </p:set>
                                    <p:anim calcmode="lin" valueType="num">
                                      <p:cBhvr>
                                        <p:cTn id="102" dur="500" fill="hold"/>
                                        <p:tgtEl>
                                          <p:spTgt spid="91189"/>
                                        </p:tgtEl>
                                        <p:attrNameLst>
                                          <p:attrName>ppt_w</p:attrName>
                                        </p:attrNameLst>
                                      </p:cBhvr>
                                      <p:tavLst>
                                        <p:tav tm="0">
                                          <p:val>
                                            <p:fltVal val="0"/>
                                          </p:val>
                                        </p:tav>
                                        <p:tav tm="100000">
                                          <p:val>
                                            <p:strVal val="#ppt_w"/>
                                          </p:val>
                                        </p:tav>
                                      </p:tavLst>
                                    </p:anim>
                                    <p:anim calcmode="lin" valueType="num">
                                      <p:cBhvr>
                                        <p:cTn id="103" dur="500" fill="hold"/>
                                        <p:tgtEl>
                                          <p:spTgt spid="91189"/>
                                        </p:tgtEl>
                                        <p:attrNameLst>
                                          <p:attrName>ppt_h</p:attrName>
                                        </p:attrNameLst>
                                      </p:cBhvr>
                                      <p:tavLst>
                                        <p:tav tm="0">
                                          <p:val>
                                            <p:strVal val="#ppt_h"/>
                                          </p:val>
                                        </p:tav>
                                        <p:tav tm="100000">
                                          <p:val>
                                            <p:strVal val="#ppt_h"/>
                                          </p:val>
                                        </p:tav>
                                      </p:tavLst>
                                    </p:anim>
                                  </p:childTnLst>
                                </p:cTn>
                              </p:par>
                              <p:par>
                                <p:cTn id="104" presetID="17" presetClass="entr" presetSubtype="10" fill="hold" nodeType="withEffect">
                                  <p:stCondLst>
                                    <p:cond delay="0"/>
                                  </p:stCondLst>
                                  <p:childTnLst>
                                    <p:set>
                                      <p:cBhvr>
                                        <p:cTn id="105" dur="1" fill="hold">
                                          <p:stCondLst>
                                            <p:cond delay="0"/>
                                          </p:stCondLst>
                                        </p:cTn>
                                        <p:tgtEl>
                                          <p:spTgt spid="91190"/>
                                        </p:tgtEl>
                                        <p:attrNameLst>
                                          <p:attrName>style.visibility</p:attrName>
                                        </p:attrNameLst>
                                      </p:cBhvr>
                                      <p:to>
                                        <p:strVal val="visible"/>
                                      </p:to>
                                    </p:set>
                                    <p:anim calcmode="lin" valueType="num">
                                      <p:cBhvr>
                                        <p:cTn id="106" dur="500" fill="hold"/>
                                        <p:tgtEl>
                                          <p:spTgt spid="91190"/>
                                        </p:tgtEl>
                                        <p:attrNameLst>
                                          <p:attrName>ppt_w</p:attrName>
                                        </p:attrNameLst>
                                      </p:cBhvr>
                                      <p:tavLst>
                                        <p:tav tm="0">
                                          <p:val>
                                            <p:fltVal val="0"/>
                                          </p:val>
                                        </p:tav>
                                        <p:tav tm="100000">
                                          <p:val>
                                            <p:strVal val="#ppt_w"/>
                                          </p:val>
                                        </p:tav>
                                      </p:tavLst>
                                    </p:anim>
                                    <p:anim calcmode="lin" valueType="num">
                                      <p:cBhvr>
                                        <p:cTn id="107" dur="500" fill="hold"/>
                                        <p:tgtEl>
                                          <p:spTgt spid="91190"/>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91191"/>
                                        </p:tgtEl>
                                        <p:attrNameLst>
                                          <p:attrName>style.visibility</p:attrName>
                                        </p:attrNameLst>
                                      </p:cBhvr>
                                      <p:to>
                                        <p:strVal val="visible"/>
                                      </p:to>
                                    </p:set>
                                    <p:anim calcmode="lin" valueType="num">
                                      <p:cBhvr>
                                        <p:cTn id="110" dur="500" fill="hold"/>
                                        <p:tgtEl>
                                          <p:spTgt spid="91191"/>
                                        </p:tgtEl>
                                        <p:attrNameLst>
                                          <p:attrName>ppt_w</p:attrName>
                                        </p:attrNameLst>
                                      </p:cBhvr>
                                      <p:tavLst>
                                        <p:tav tm="0">
                                          <p:val>
                                            <p:fltVal val="0"/>
                                          </p:val>
                                        </p:tav>
                                        <p:tav tm="100000">
                                          <p:val>
                                            <p:strVal val="#ppt_w"/>
                                          </p:val>
                                        </p:tav>
                                      </p:tavLst>
                                    </p:anim>
                                    <p:anim calcmode="lin" valueType="num">
                                      <p:cBhvr>
                                        <p:cTn id="111" dur="500" fill="hold"/>
                                        <p:tgtEl>
                                          <p:spTgt spid="91191"/>
                                        </p:tgtEl>
                                        <p:attrNameLst>
                                          <p:attrName>ppt_h</p:attrName>
                                        </p:attrNameLst>
                                      </p:cBhvr>
                                      <p:tavLst>
                                        <p:tav tm="0">
                                          <p:val>
                                            <p:strVal val="#ppt_h"/>
                                          </p:val>
                                        </p:tav>
                                        <p:tav tm="100000">
                                          <p:val>
                                            <p:strVal val="#ppt_h"/>
                                          </p:val>
                                        </p:tav>
                                      </p:tavLst>
                                    </p:anim>
                                  </p:childTnLst>
                                </p:cTn>
                              </p:par>
                              <p:par>
                                <p:cTn id="112" presetID="17" presetClass="entr" presetSubtype="10" fill="hold" nodeType="withEffect">
                                  <p:stCondLst>
                                    <p:cond delay="0"/>
                                  </p:stCondLst>
                                  <p:childTnLst>
                                    <p:set>
                                      <p:cBhvr>
                                        <p:cTn id="113" dur="1" fill="hold">
                                          <p:stCondLst>
                                            <p:cond delay="0"/>
                                          </p:stCondLst>
                                        </p:cTn>
                                        <p:tgtEl>
                                          <p:spTgt spid="91192"/>
                                        </p:tgtEl>
                                        <p:attrNameLst>
                                          <p:attrName>style.visibility</p:attrName>
                                        </p:attrNameLst>
                                      </p:cBhvr>
                                      <p:to>
                                        <p:strVal val="visible"/>
                                      </p:to>
                                    </p:set>
                                    <p:anim calcmode="lin" valueType="num">
                                      <p:cBhvr>
                                        <p:cTn id="114" dur="500" fill="hold"/>
                                        <p:tgtEl>
                                          <p:spTgt spid="91192"/>
                                        </p:tgtEl>
                                        <p:attrNameLst>
                                          <p:attrName>ppt_w</p:attrName>
                                        </p:attrNameLst>
                                      </p:cBhvr>
                                      <p:tavLst>
                                        <p:tav tm="0">
                                          <p:val>
                                            <p:fltVal val="0"/>
                                          </p:val>
                                        </p:tav>
                                        <p:tav tm="100000">
                                          <p:val>
                                            <p:strVal val="#ppt_w"/>
                                          </p:val>
                                        </p:tav>
                                      </p:tavLst>
                                    </p:anim>
                                    <p:anim calcmode="lin" valueType="num">
                                      <p:cBhvr>
                                        <p:cTn id="115" dur="500" fill="hold"/>
                                        <p:tgtEl>
                                          <p:spTgt spid="91192"/>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91187"/>
                                        </p:tgtEl>
                                        <p:attrNameLst>
                                          <p:attrName>style.visibility</p:attrName>
                                        </p:attrNameLst>
                                      </p:cBhvr>
                                      <p:to>
                                        <p:strVal val="visible"/>
                                      </p:to>
                                    </p:set>
                                    <p:animEffect transition="in" filter="wipe(left)">
                                      <p:cBhvr>
                                        <p:cTn id="120" dur="2000"/>
                                        <p:tgtEl>
                                          <p:spTgt spid="91187"/>
                                        </p:tgtEl>
                                      </p:cBhvr>
                                    </p:animEffect>
                                  </p:childTnLst>
                                </p:cTn>
                              </p:par>
                              <p:par>
                                <p:cTn id="121" presetID="53" presetClass="entr" presetSubtype="0" fill="hold" nodeType="withEffect">
                                  <p:stCondLst>
                                    <p:cond delay="0"/>
                                  </p:stCondLst>
                                  <p:childTnLst>
                                    <p:set>
                                      <p:cBhvr>
                                        <p:cTn id="122" dur="1" fill="hold">
                                          <p:stCondLst>
                                            <p:cond delay="0"/>
                                          </p:stCondLst>
                                        </p:cTn>
                                        <p:tgtEl>
                                          <p:spTgt spid="91203"/>
                                        </p:tgtEl>
                                        <p:attrNameLst>
                                          <p:attrName>style.visibility</p:attrName>
                                        </p:attrNameLst>
                                      </p:cBhvr>
                                      <p:to>
                                        <p:strVal val="visible"/>
                                      </p:to>
                                    </p:set>
                                    <p:anim calcmode="lin" valueType="num">
                                      <p:cBhvr>
                                        <p:cTn id="123" dur="2000" fill="hold"/>
                                        <p:tgtEl>
                                          <p:spTgt spid="91203"/>
                                        </p:tgtEl>
                                        <p:attrNameLst>
                                          <p:attrName>ppt_w</p:attrName>
                                        </p:attrNameLst>
                                      </p:cBhvr>
                                      <p:tavLst>
                                        <p:tav tm="0">
                                          <p:val>
                                            <p:fltVal val="0"/>
                                          </p:val>
                                        </p:tav>
                                        <p:tav tm="100000">
                                          <p:val>
                                            <p:strVal val="#ppt_w"/>
                                          </p:val>
                                        </p:tav>
                                      </p:tavLst>
                                    </p:anim>
                                    <p:anim calcmode="lin" valueType="num">
                                      <p:cBhvr>
                                        <p:cTn id="124" dur="2000" fill="hold"/>
                                        <p:tgtEl>
                                          <p:spTgt spid="91203"/>
                                        </p:tgtEl>
                                        <p:attrNameLst>
                                          <p:attrName>ppt_h</p:attrName>
                                        </p:attrNameLst>
                                      </p:cBhvr>
                                      <p:tavLst>
                                        <p:tav tm="0">
                                          <p:val>
                                            <p:fltVal val="0"/>
                                          </p:val>
                                        </p:tav>
                                        <p:tav tm="100000">
                                          <p:val>
                                            <p:strVal val="#ppt_h"/>
                                          </p:val>
                                        </p:tav>
                                      </p:tavLst>
                                    </p:anim>
                                    <p:animEffect transition="in" filter="fade">
                                      <p:cBhvr>
                                        <p:cTn id="125" dur="2000"/>
                                        <p:tgtEl>
                                          <p:spTgt spid="91203"/>
                                        </p:tgtEl>
                                      </p:cBhvr>
                                    </p:animEffect>
                                  </p:childTnLst>
                                </p:cTn>
                              </p:par>
                              <p:par>
                                <p:cTn id="126" presetID="0" presetClass="path" presetSubtype="0" accel="50000" decel="50000" fill="hold" nodeType="withEffect">
                                  <p:stCondLst>
                                    <p:cond delay="0"/>
                                  </p:stCondLst>
                                  <p:childTnLst>
                                    <p:animMotion origin="layout" path="M 1.38889E-6 -8.67362E-19 L -0.16754 0.125 " pathEditMode="relative" ptsTypes="AA">
                                      <p:cBhvr>
                                        <p:cTn id="127" dur="2000" spd="-100000" fill="hold"/>
                                        <p:tgtEl>
                                          <p:spTgt spid="91203"/>
                                        </p:tgtEl>
                                        <p:attrNameLst>
                                          <p:attrName>ppt_x</p:attrName>
                                          <p:attrName>ppt_y</p:attrName>
                                        </p:attrNameLst>
                                      </p:cBhvr>
                                    </p:animMotion>
                                  </p:childTnLst>
                                </p:cTn>
                              </p:par>
                            </p:childTnLst>
                          </p:cTn>
                        </p:par>
                      </p:childTnLst>
                    </p:cTn>
                  </p:par>
                  <p:par>
                    <p:cTn id="128" fill="hold" nodeType="clickPar">
                      <p:stCondLst>
                        <p:cond delay="indefinite"/>
                      </p:stCondLst>
                      <p:childTnLst>
                        <p:par>
                          <p:cTn id="129" fill="hold" nodeType="withGroup">
                            <p:stCondLst>
                              <p:cond delay="0"/>
                            </p:stCondLst>
                            <p:childTnLst>
                              <p:par>
                                <p:cTn id="130" presetID="47" presetClass="entr" presetSubtype="0" fill="hold" nodeType="clickEffect">
                                  <p:stCondLst>
                                    <p:cond delay="0"/>
                                  </p:stCondLst>
                                  <p:childTnLst>
                                    <p:set>
                                      <p:cBhvr>
                                        <p:cTn id="131" dur="1" fill="hold">
                                          <p:stCondLst>
                                            <p:cond delay="0"/>
                                          </p:stCondLst>
                                        </p:cTn>
                                        <p:tgtEl>
                                          <p:spTgt spid="91199"/>
                                        </p:tgtEl>
                                        <p:attrNameLst>
                                          <p:attrName>style.visibility</p:attrName>
                                        </p:attrNameLst>
                                      </p:cBhvr>
                                      <p:to>
                                        <p:strVal val="visible"/>
                                      </p:to>
                                    </p:set>
                                    <p:animEffect transition="in" filter="fade">
                                      <p:cBhvr>
                                        <p:cTn id="132" dur="1000"/>
                                        <p:tgtEl>
                                          <p:spTgt spid="91199"/>
                                        </p:tgtEl>
                                      </p:cBhvr>
                                    </p:animEffect>
                                    <p:anim calcmode="lin" valueType="num">
                                      <p:cBhvr>
                                        <p:cTn id="133" dur="1000" fill="hold"/>
                                        <p:tgtEl>
                                          <p:spTgt spid="91199"/>
                                        </p:tgtEl>
                                        <p:attrNameLst>
                                          <p:attrName>ppt_x</p:attrName>
                                        </p:attrNameLst>
                                      </p:cBhvr>
                                      <p:tavLst>
                                        <p:tav tm="0">
                                          <p:val>
                                            <p:strVal val="#ppt_x"/>
                                          </p:val>
                                        </p:tav>
                                        <p:tav tm="100000">
                                          <p:val>
                                            <p:strVal val="#ppt_x"/>
                                          </p:val>
                                        </p:tav>
                                      </p:tavLst>
                                    </p:anim>
                                    <p:anim calcmode="lin" valueType="num">
                                      <p:cBhvr>
                                        <p:cTn id="134" dur="1000" fill="hold"/>
                                        <p:tgtEl>
                                          <p:spTgt spid="91199"/>
                                        </p:tgtEl>
                                        <p:attrNameLst>
                                          <p:attrName>ppt_y</p:attrName>
                                        </p:attrNameLst>
                                      </p:cBhvr>
                                      <p:tavLst>
                                        <p:tav tm="0">
                                          <p:val>
                                            <p:strVal val="#ppt_y-.1"/>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91202"/>
                                        </p:tgtEl>
                                        <p:attrNameLst>
                                          <p:attrName>style.visibility</p:attrName>
                                        </p:attrNameLst>
                                      </p:cBhvr>
                                      <p:to>
                                        <p:strVal val="visible"/>
                                      </p:to>
                                    </p:set>
                                    <p:animEffect transition="in" filter="blinds(horizontal)">
                                      <p:cBhvr>
                                        <p:cTn id="139" dur="500"/>
                                        <p:tgtEl>
                                          <p:spTgt spid="91202"/>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9" presetClass="entr" presetSubtype="0" fill="hold" nodeType="clickEffect">
                                  <p:stCondLst>
                                    <p:cond delay="0"/>
                                  </p:stCondLst>
                                  <p:childTnLst>
                                    <p:set>
                                      <p:cBhvr>
                                        <p:cTn id="143" dur="1" fill="hold">
                                          <p:stCondLst>
                                            <p:cond delay="0"/>
                                          </p:stCondLst>
                                        </p:cTn>
                                        <p:tgtEl>
                                          <p:spTgt spid="91193"/>
                                        </p:tgtEl>
                                        <p:attrNameLst>
                                          <p:attrName>style.visibility</p:attrName>
                                        </p:attrNameLst>
                                      </p:cBhvr>
                                      <p:to>
                                        <p:strVal val="visible"/>
                                      </p:to>
                                    </p:set>
                                    <p:animEffect transition="in" filter="dissolve">
                                      <p:cBhvr>
                                        <p:cTn id="144" dur="500"/>
                                        <p:tgtEl>
                                          <p:spTgt spid="9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2" grpId="0" build="p" autoUpdateAnimBg="0"/>
      <p:bldP spid="91163" grpId="0"/>
      <p:bldP spid="91164" grpId="0"/>
      <p:bldP spid="91177" grpId="0"/>
      <p:bldP spid="91188" grpId="0"/>
      <p:bldP spid="91189" grpId="0"/>
      <p:bldP spid="9120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DDF97EF4-E526-5BC3-9D48-FD4555C364A9}"/>
              </a:ext>
            </a:extLst>
          </p:cNvPr>
          <p:cNvSpPr>
            <a:spLocks noGrp="1" noChangeArrowheads="1"/>
          </p:cNvSpPr>
          <p:nvPr>
            <p:ph type="title"/>
          </p:nvPr>
        </p:nvSpPr>
        <p:spPr/>
        <p:txBody>
          <a:bodyPr/>
          <a:lstStyle/>
          <a:p>
            <a:r>
              <a:rPr lang="en-US" altLang="en-US"/>
              <a:t>Isotopes</a:t>
            </a:r>
          </a:p>
        </p:txBody>
      </p:sp>
      <p:sp>
        <p:nvSpPr>
          <p:cNvPr id="93187" name="Rectangle 3">
            <a:extLst>
              <a:ext uri="{FF2B5EF4-FFF2-40B4-BE49-F238E27FC236}">
                <a16:creationId xmlns:a16="http://schemas.microsoft.com/office/drawing/2014/main" id="{7D3FDC02-8E62-28CC-1B41-8AD7450057C8}"/>
              </a:ext>
            </a:extLst>
          </p:cNvPr>
          <p:cNvSpPr>
            <a:spLocks noGrp="1" noChangeArrowheads="1"/>
          </p:cNvSpPr>
          <p:nvPr>
            <p:ph type="body" idx="1"/>
          </p:nvPr>
        </p:nvSpPr>
        <p:spPr>
          <a:xfrm>
            <a:off x="304800" y="2071688"/>
            <a:ext cx="4137025" cy="4572000"/>
          </a:xfrm>
        </p:spPr>
        <p:txBody>
          <a:bodyPr/>
          <a:lstStyle/>
          <a:p>
            <a:r>
              <a:rPr lang="en-US" altLang="en-US" b="1" dirty="0"/>
              <a:t>Chlorine-37</a:t>
            </a:r>
          </a:p>
          <a:p>
            <a:pPr lvl="1">
              <a:lnSpc>
                <a:spcPct val="130000"/>
              </a:lnSpc>
            </a:pPr>
            <a:r>
              <a:rPr lang="en-US" altLang="en-US" dirty="0"/>
              <a:t>atomic #:</a:t>
            </a:r>
          </a:p>
          <a:p>
            <a:pPr lvl="1">
              <a:lnSpc>
                <a:spcPct val="130000"/>
              </a:lnSpc>
            </a:pPr>
            <a:r>
              <a:rPr lang="en-US" altLang="en-US" dirty="0"/>
              <a:t>mass #:</a:t>
            </a:r>
          </a:p>
          <a:p>
            <a:pPr lvl="1">
              <a:lnSpc>
                <a:spcPct val="130000"/>
              </a:lnSpc>
            </a:pPr>
            <a:r>
              <a:rPr lang="en-US" altLang="en-US" dirty="0"/>
              <a:t># of protons:</a:t>
            </a:r>
          </a:p>
          <a:p>
            <a:pPr lvl="1">
              <a:lnSpc>
                <a:spcPct val="130000"/>
              </a:lnSpc>
            </a:pPr>
            <a:r>
              <a:rPr lang="en-US" altLang="en-US" dirty="0"/>
              <a:t># of electrons:</a:t>
            </a:r>
          </a:p>
          <a:p>
            <a:pPr lvl="1">
              <a:lnSpc>
                <a:spcPct val="130000"/>
              </a:lnSpc>
            </a:pPr>
            <a:r>
              <a:rPr lang="en-US" altLang="en-US" dirty="0"/>
              <a:t># of neutrons:</a:t>
            </a:r>
          </a:p>
        </p:txBody>
      </p:sp>
      <p:sp>
        <p:nvSpPr>
          <p:cNvPr id="93188" name="Rectangle 4">
            <a:extLst>
              <a:ext uri="{FF2B5EF4-FFF2-40B4-BE49-F238E27FC236}">
                <a16:creationId xmlns:a16="http://schemas.microsoft.com/office/drawing/2014/main" id="{3B25A242-3185-468E-50D7-7974EC7093B5}"/>
              </a:ext>
            </a:extLst>
          </p:cNvPr>
          <p:cNvSpPr>
            <a:spLocks noChangeArrowheads="1"/>
          </p:cNvSpPr>
          <p:nvPr/>
        </p:nvSpPr>
        <p:spPr bwMode="auto">
          <a:xfrm>
            <a:off x="3076575" y="2071688"/>
            <a:ext cx="1739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endParaRPr lang="en-US" altLang="en-US">
              <a:solidFill>
                <a:schemeClr val="tx2"/>
              </a:solidFill>
            </a:endParaRPr>
          </a:p>
          <a:p>
            <a:pPr lvl="1">
              <a:lnSpc>
                <a:spcPct val="130000"/>
              </a:lnSpc>
              <a:buFontTx/>
              <a:buNone/>
            </a:pPr>
            <a:r>
              <a:rPr lang="en-US" altLang="en-US">
                <a:solidFill>
                  <a:schemeClr val="tx2"/>
                </a:solidFill>
              </a:rPr>
              <a:t>17</a:t>
            </a:r>
          </a:p>
          <a:p>
            <a:pPr lvl="1">
              <a:lnSpc>
                <a:spcPct val="130000"/>
              </a:lnSpc>
              <a:buFontTx/>
              <a:buNone/>
            </a:pPr>
            <a:r>
              <a:rPr lang="en-US" altLang="en-US">
                <a:solidFill>
                  <a:schemeClr val="tx2"/>
                </a:solidFill>
              </a:rPr>
              <a:t>37</a:t>
            </a:r>
          </a:p>
          <a:p>
            <a:pPr lvl="1">
              <a:lnSpc>
                <a:spcPct val="130000"/>
              </a:lnSpc>
              <a:buFontTx/>
              <a:buNone/>
            </a:pPr>
            <a:r>
              <a:rPr lang="en-US" altLang="en-US">
                <a:solidFill>
                  <a:schemeClr val="tx2"/>
                </a:solidFill>
              </a:rPr>
              <a:t>17</a:t>
            </a:r>
          </a:p>
          <a:p>
            <a:pPr lvl="1">
              <a:lnSpc>
                <a:spcPct val="130000"/>
              </a:lnSpc>
              <a:buFontTx/>
              <a:buNone/>
            </a:pPr>
            <a:r>
              <a:rPr lang="en-US" altLang="en-US">
                <a:solidFill>
                  <a:schemeClr val="tx2"/>
                </a:solidFill>
              </a:rPr>
              <a:t>17</a:t>
            </a:r>
          </a:p>
          <a:p>
            <a:pPr lvl="1">
              <a:lnSpc>
                <a:spcPct val="130000"/>
              </a:lnSpc>
              <a:buFontTx/>
              <a:buNone/>
            </a:pPr>
            <a:r>
              <a:rPr lang="en-US" altLang="en-US">
                <a:solidFill>
                  <a:schemeClr val="tx2"/>
                </a:solidFill>
              </a:rPr>
              <a:t>20</a:t>
            </a:r>
          </a:p>
        </p:txBody>
      </p:sp>
      <p:grpSp>
        <p:nvGrpSpPr>
          <p:cNvPr id="93190" name="Group 6">
            <a:extLst>
              <a:ext uri="{FF2B5EF4-FFF2-40B4-BE49-F238E27FC236}">
                <a16:creationId xmlns:a16="http://schemas.microsoft.com/office/drawing/2014/main" id="{452CD699-51B0-5CD6-C9FD-4B626A98722E}"/>
              </a:ext>
            </a:extLst>
          </p:cNvPr>
          <p:cNvGrpSpPr>
            <a:grpSpLocks/>
          </p:cNvGrpSpPr>
          <p:nvPr/>
        </p:nvGrpSpPr>
        <p:grpSpPr bwMode="auto">
          <a:xfrm>
            <a:off x="8153400" y="152400"/>
            <a:ext cx="895350" cy="990600"/>
            <a:chOff x="5136" y="96"/>
            <a:chExt cx="564" cy="624"/>
          </a:xfrm>
        </p:grpSpPr>
        <p:sp>
          <p:nvSpPr>
            <p:cNvPr id="93191" name="Rectangle 7">
              <a:extLst>
                <a:ext uri="{FF2B5EF4-FFF2-40B4-BE49-F238E27FC236}">
                  <a16:creationId xmlns:a16="http://schemas.microsoft.com/office/drawing/2014/main" id="{FA781E68-F333-98E2-D692-A0A4ED79FAE2}"/>
                </a:ext>
              </a:extLst>
            </p:cNvPr>
            <p:cNvSpPr>
              <a:spLocks noChangeArrowheads="1"/>
            </p:cNvSpPr>
            <p:nvPr/>
          </p:nvSpPr>
          <p:spPr bwMode="auto">
            <a:xfrm>
              <a:off x="5136" y="96"/>
              <a:ext cx="528"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192" name="Text Box 8">
              <a:extLst>
                <a:ext uri="{FF2B5EF4-FFF2-40B4-BE49-F238E27FC236}">
                  <a16:creationId xmlns:a16="http://schemas.microsoft.com/office/drawing/2014/main" id="{265E848D-7D88-9432-2D68-6F9D71CB2276}"/>
                </a:ext>
              </a:extLst>
            </p:cNvPr>
            <p:cNvSpPr txBox="1">
              <a:spLocks noChangeArrowheads="1"/>
            </p:cNvSpPr>
            <p:nvPr/>
          </p:nvSpPr>
          <p:spPr bwMode="auto">
            <a:xfrm>
              <a:off x="5210" y="240"/>
              <a:ext cx="3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Cl</a:t>
              </a:r>
            </a:p>
          </p:txBody>
        </p:sp>
        <p:sp>
          <p:nvSpPr>
            <p:cNvPr id="93193" name="Text Box 9">
              <a:extLst>
                <a:ext uri="{FF2B5EF4-FFF2-40B4-BE49-F238E27FC236}">
                  <a16:creationId xmlns:a16="http://schemas.microsoft.com/office/drawing/2014/main" id="{F5DA5108-AB50-522D-0539-6D98777F889C}"/>
                </a:ext>
              </a:extLst>
            </p:cNvPr>
            <p:cNvSpPr txBox="1">
              <a:spLocks noChangeArrowheads="1"/>
            </p:cNvSpPr>
            <p:nvPr/>
          </p:nvSpPr>
          <p:spPr bwMode="auto">
            <a:xfrm>
              <a:off x="5136" y="528"/>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37</a:t>
              </a:r>
            </a:p>
          </p:txBody>
        </p:sp>
        <p:sp>
          <p:nvSpPr>
            <p:cNvPr id="93194" name="Text Box 10">
              <a:extLst>
                <a:ext uri="{FF2B5EF4-FFF2-40B4-BE49-F238E27FC236}">
                  <a16:creationId xmlns:a16="http://schemas.microsoft.com/office/drawing/2014/main" id="{37EA08FF-4678-8FF6-F7C4-E15FB68AD706}"/>
                </a:ext>
              </a:extLst>
            </p:cNvPr>
            <p:cNvSpPr txBox="1">
              <a:spLocks noChangeArrowheads="1"/>
            </p:cNvSpPr>
            <p:nvPr/>
          </p:nvSpPr>
          <p:spPr bwMode="auto">
            <a:xfrm>
              <a:off x="5424" y="9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rPr>
                <a:t>17</a:t>
              </a:r>
            </a:p>
          </p:txBody>
        </p:sp>
      </p:grpSp>
      <p:grpSp>
        <p:nvGrpSpPr>
          <p:cNvPr id="93195" name="Group 11">
            <a:extLst>
              <a:ext uri="{FF2B5EF4-FFF2-40B4-BE49-F238E27FC236}">
                <a16:creationId xmlns:a16="http://schemas.microsoft.com/office/drawing/2014/main" id="{AFDAB593-237E-6941-72FD-5A991C067E5E}"/>
              </a:ext>
            </a:extLst>
          </p:cNvPr>
          <p:cNvGrpSpPr>
            <a:grpSpLocks/>
          </p:cNvGrpSpPr>
          <p:nvPr/>
        </p:nvGrpSpPr>
        <p:grpSpPr bwMode="auto">
          <a:xfrm>
            <a:off x="5794375" y="3189288"/>
            <a:ext cx="3055938" cy="3030537"/>
            <a:chOff x="3650" y="2009"/>
            <a:chExt cx="1925" cy="1909"/>
          </a:xfrm>
        </p:grpSpPr>
        <p:sp>
          <p:nvSpPr>
            <p:cNvPr id="93196" name="AutoShape 12">
              <a:extLst>
                <a:ext uri="{FF2B5EF4-FFF2-40B4-BE49-F238E27FC236}">
                  <a16:creationId xmlns:a16="http://schemas.microsoft.com/office/drawing/2014/main" id="{9D54E7B4-DD9E-B97F-8A71-9FFB9945EFF0}"/>
                </a:ext>
              </a:extLst>
            </p:cNvPr>
            <p:cNvSpPr>
              <a:spLocks noChangeArrowheads="1"/>
            </p:cNvSpPr>
            <p:nvPr/>
          </p:nvSpPr>
          <p:spPr bwMode="auto">
            <a:xfrm>
              <a:off x="3650" y="2009"/>
              <a:ext cx="1925" cy="1909"/>
            </a:xfrm>
            <a:prstGeom prst="star24">
              <a:avLst>
                <a:gd name="adj" fmla="val 43560"/>
              </a:avLst>
            </a:prstGeom>
            <a:solidFill>
              <a:schemeClr val="accent1"/>
            </a:solidFill>
            <a:ln w="12700">
              <a:solidFill>
                <a:srgbClr val="00808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3197" name="Text Box 13">
              <a:extLst>
                <a:ext uri="{FF2B5EF4-FFF2-40B4-BE49-F238E27FC236}">
                  <a16:creationId xmlns:a16="http://schemas.microsoft.com/office/drawing/2014/main" id="{35943C5E-45E9-2F6E-449A-D16B245DAFAE}"/>
                </a:ext>
              </a:extLst>
            </p:cNvPr>
            <p:cNvSpPr txBox="1">
              <a:spLocks noChangeArrowheads="1"/>
            </p:cNvSpPr>
            <p:nvPr/>
          </p:nvSpPr>
          <p:spPr bwMode="auto">
            <a:xfrm>
              <a:off x="4034" y="2527"/>
              <a:ext cx="436" cy="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t>37</a:t>
              </a:r>
            </a:p>
            <a:p>
              <a:endParaRPr lang="en-US" altLang="en-US" sz="1600" b="1"/>
            </a:p>
            <a:p>
              <a:r>
                <a:rPr lang="en-US" altLang="en-US" sz="3600" b="1"/>
                <a:t>17</a:t>
              </a:r>
            </a:p>
          </p:txBody>
        </p:sp>
        <p:sp>
          <p:nvSpPr>
            <p:cNvPr id="93198" name="Text Box 14">
              <a:extLst>
                <a:ext uri="{FF2B5EF4-FFF2-40B4-BE49-F238E27FC236}">
                  <a16:creationId xmlns:a16="http://schemas.microsoft.com/office/drawing/2014/main" id="{1521007B-C096-8679-AAAE-146E567B45B7}"/>
                </a:ext>
              </a:extLst>
            </p:cNvPr>
            <p:cNvSpPr txBox="1">
              <a:spLocks noChangeArrowheads="1"/>
            </p:cNvSpPr>
            <p:nvPr/>
          </p:nvSpPr>
          <p:spPr bwMode="auto">
            <a:xfrm>
              <a:off x="4440" y="2503"/>
              <a:ext cx="842"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600"/>
                <a:t>Cl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8">
                                            <p:txEl>
                                              <p:pRg st="1" end="1"/>
                                            </p:txEl>
                                          </p:spTgt>
                                        </p:tgtEl>
                                        <p:attrNameLst>
                                          <p:attrName>style.visibility</p:attrName>
                                        </p:attrNameLst>
                                      </p:cBhvr>
                                      <p:to>
                                        <p:strVal val="visible"/>
                                      </p:to>
                                    </p:set>
                                    <p:animEffect transition="in" filter="wipe(left)">
                                      <p:cBhvr>
                                        <p:cTn id="7" dur="500"/>
                                        <p:tgtEl>
                                          <p:spTgt spid="9318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8">
                                            <p:txEl>
                                              <p:pRg st="2" end="2"/>
                                            </p:txEl>
                                          </p:spTgt>
                                        </p:tgtEl>
                                        <p:attrNameLst>
                                          <p:attrName>style.visibility</p:attrName>
                                        </p:attrNameLst>
                                      </p:cBhvr>
                                      <p:to>
                                        <p:strVal val="visible"/>
                                      </p:to>
                                    </p:set>
                                    <p:animEffect transition="in" filter="wipe(left)">
                                      <p:cBhvr>
                                        <p:cTn id="12" dur="500"/>
                                        <p:tgtEl>
                                          <p:spTgt spid="9318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8">
                                            <p:txEl>
                                              <p:pRg st="3" end="3"/>
                                            </p:txEl>
                                          </p:spTgt>
                                        </p:tgtEl>
                                        <p:attrNameLst>
                                          <p:attrName>style.visibility</p:attrName>
                                        </p:attrNameLst>
                                      </p:cBhvr>
                                      <p:to>
                                        <p:strVal val="visible"/>
                                      </p:to>
                                    </p:set>
                                    <p:animEffect transition="in" filter="wipe(left)">
                                      <p:cBhvr>
                                        <p:cTn id="17" dur="500"/>
                                        <p:tgtEl>
                                          <p:spTgt spid="9318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8">
                                            <p:txEl>
                                              <p:pRg st="4" end="4"/>
                                            </p:txEl>
                                          </p:spTgt>
                                        </p:tgtEl>
                                        <p:attrNameLst>
                                          <p:attrName>style.visibility</p:attrName>
                                        </p:attrNameLst>
                                      </p:cBhvr>
                                      <p:to>
                                        <p:strVal val="visible"/>
                                      </p:to>
                                    </p:set>
                                    <p:animEffect transition="in" filter="wipe(left)">
                                      <p:cBhvr>
                                        <p:cTn id="22" dur="500"/>
                                        <p:tgtEl>
                                          <p:spTgt spid="9318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188">
                                            <p:txEl>
                                              <p:pRg st="5" end="5"/>
                                            </p:txEl>
                                          </p:spTgt>
                                        </p:tgtEl>
                                        <p:attrNameLst>
                                          <p:attrName>style.visibility</p:attrName>
                                        </p:attrNameLst>
                                      </p:cBhvr>
                                      <p:to>
                                        <p:strVal val="visible"/>
                                      </p:to>
                                    </p:set>
                                    <p:animEffect transition="in" filter="wipe(left)">
                                      <p:cBhvr>
                                        <p:cTn id="27" dur="500"/>
                                        <p:tgtEl>
                                          <p:spTgt spid="93188">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93195"/>
                                        </p:tgtEl>
                                        <p:attrNameLst>
                                          <p:attrName>style.visibility</p:attrName>
                                        </p:attrNameLst>
                                      </p:cBhvr>
                                      <p:to>
                                        <p:strVal val="visible"/>
                                      </p:to>
                                    </p:set>
                                    <p:animEffect transition="in" filter="dissolve">
                                      <p:cBhvr>
                                        <p:cTn id="32" dur="500"/>
                                        <p:tgtEl>
                                          <p:spTgt spid="93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AutoShape 2">
            <a:extLst>
              <a:ext uri="{FF2B5EF4-FFF2-40B4-BE49-F238E27FC236}">
                <a16:creationId xmlns:a16="http://schemas.microsoft.com/office/drawing/2014/main" id="{B6EC946F-D01B-ECC7-9BEB-4C4605CD6B48}"/>
              </a:ext>
            </a:extLst>
          </p:cNvPr>
          <p:cNvSpPr>
            <a:spLocks noChangeArrowheads="1"/>
          </p:cNvSpPr>
          <p:nvPr/>
        </p:nvSpPr>
        <p:spPr bwMode="auto">
          <a:xfrm>
            <a:off x="565150" y="4192588"/>
            <a:ext cx="8043863" cy="1731962"/>
          </a:xfrm>
          <a:prstGeom prst="roundRect">
            <a:avLst>
              <a:gd name="adj" fmla="val 16667"/>
            </a:avLst>
          </a:prstGeom>
          <a:solidFill>
            <a:schemeClr val="accent1"/>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7283" name="Rectangle 3">
            <a:extLst>
              <a:ext uri="{FF2B5EF4-FFF2-40B4-BE49-F238E27FC236}">
                <a16:creationId xmlns:a16="http://schemas.microsoft.com/office/drawing/2014/main" id="{82C1EB69-43A8-453F-A32E-82F4B179D83B}"/>
              </a:ext>
            </a:extLst>
          </p:cNvPr>
          <p:cNvSpPr>
            <a:spLocks noGrp="1" noChangeArrowheads="1"/>
          </p:cNvSpPr>
          <p:nvPr>
            <p:ph type="title"/>
          </p:nvPr>
        </p:nvSpPr>
        <p:spPr/>
        <p:txBody>
          <a:bodyPr/>
          <a:lstStyle/>
          <a:p>
            <a:r>
              <a:rPr lang="en-US" altLang="en-US"/>
              <a:t>Average Atomic Mass</a:t>
            </a:r>
          </a:p>
        </p:txBody>
      </p:sp>
      <p:sp>
        <p:nvSpPr>
          <p:cNvPr id="97284" name="Rectangle 4">
            <a:extLst>
              <a:ext uri="{FF2B5EF4-FFF2-40B4-BE49-F238E27FC236}">
                <a16:creationId xmlns:a16="http://schemas.microsoft.com/office/drawing/2014/main" id="{455F8E20-B2FC-9084-EB69-5E0C2D3216E7}"/>
              </a:ext>
            </a:extLst>
          </p:cNvPr>
          <p:cNvSpPr>
            <a:spLocks noGrp="1" noChangeArrowheads="1"/>
          </p:cNvSpPr>
          <p:nvPr>
            <p:ph type="body" idx="1"/>
          </p:nvPr>
        </p:nvSpPr>
        <p:spPr>
          <a:xfrm>
            <a:off x="685800" y="1993900"/>
            <a:ext cx="8131175" cy="1641475"/>
          </a:xfrm>
        </p:spPr>
        <p:txBody>
          <a:bodyPr/>
          <a:lstStyle/>
          <a:p>
            <a:r>
              <a:rPr lang="en-US" altLang="en-US"/>
              <a:t>weighted average of all isotopes</a:t>
            </a:r>
            <a:endParaRPr lang="en-US" altLang="en-US">
              <a:sym typeface="Symbol" panose="05050102010706020507" pitchFamily="18" charset="2"/>
            </a:endParaRPr>
          </a:p>
          <a:p>
            <a:r>
              <a:rPr lang="en-US" altLang="en-US"/>
              <a:t>on the Periodic Table</a:t>
            </a:r>
          </a:p>
          <a:p>
            <a:r>
              <a:rPr lang="en-US" altLang="en-US"/>
              <a:t>round to 2 decimal places</a:t>
            </a:r>
          </a:p>
        </p:txBody>
      </p:sp>
      <p:sp>
        <p:nvSpPr>
          <p:cNvPr id="97286" name="Text Box 6">
            <a:extLst>
              <a:ext uri="{FF2B5EF4-FFF2-40B4-BE49-F238E27FC236}">
                <a16:creationId xmlns:a16="http://schemas.microsoft.com/office/drawing/2014/main" id="{C94EF9CB-8834-7093-38F9-217A5DC8E0C7}"/>
              </a:ext>
            </a:extLst>
          </p:cNvPr>
          <p:cNvSpPr txBox="1">
            <a:spLocks noChangeArrowheads="1"/>
          </p:cNvSpPr>
          <p:nvPr/>
        </p:nvSpPr>
        <p:spPr bwMode="auto">
          <a:xfrm>
            <a:off x="885825" y="4189413"/>
            <a:ext cx="1581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a:solidFill>
                  <a:srgbClr val="FF0000"/>
                </a:solidFill>
              </a:rPr>
              <a:t>Avg.</a:t>
            </a:r>
          </a:p>
          <a:p>
            <a:pPr algn="ctr"/>
            <a:r>
              <a:rPr lang="en-US" altLang="en-US" sz="3600">
                <a:solidFill>
                  <a:srgbClr val="FF0000"/>
                </a:solidFill>
              </a:rPr>
              <a:t>Atomic</a:t>
            </a:r>
          </a:p>
          <a:p>
            <a:pPr algn="ctr"/>
            <a:r>
              <a:rPr lang="en-US" altLang="en-US" sz="3600">
                <a:solidFill>
                  <a:srgbClr val="FF0000"/>
                </a:solidFill>
              </a:rPr>
              <a:t>Mass</a:t>
            </a:r>
          </a:p>
        </p:txBody>
      </p:sp>
      <p:sp>
        <p:nvSpPr>
          <p:cNvPr id="97287" name="Text Box 7">
            <a:extLst>
              <a:ext uri="{FF2B5EF4-FFF2-40B4-BE49-F238E27FC236}">
                <a16:creationId xmlns:a16="http://schemas.microsoft.com/office/drawing/2014/main" id="{0826F8BA-38C6-0680-F004-C48F2AA96C6F}"/>
              </a:ext>
            </a:extLst>
          </p:cNvPr>
          <p:cNvSpPr txBox="1">
            <a:spLocks noChangeArrowheads="1"/>
          </p:cNvSpPr>
          <p:nvPr/>
        </p:nvSpPr>
        <p:spPr bwMode="auto">
          <a:xfrm>
            <a:off x="2611438" y="4724400"/>
            <a:ext cx="676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t>
            </a:r>
            <a:r>
              <a:rPr lang="en-US" altLang="en-US" sz="3600"/>
              <a:t>  </a:t>
            </a:r>
          </a:p>
        </p:txBody>
      </p:sp>
      <p:sp>
        <p:nvSpPr>
          <p:cNvPr id="97288" name="Line 8">
            <a:extLst>
              <a:ext uri="{FF2B5EF4-FFF2-40B4-BE49-F238E27FC236}">
                <a16:creationId xmlns:a16="http://schemas.microsoft.com/office/drawing/2014/main" id="{D45876CE-BE43-86E1-3242-D964AF4E36ED}"/>
              </a:ext>
            </a:extLst>
          </p:cNvPr>
          <p:cNvSpPr>
            <a:spLocks noChangeShapeType="1"/>
          </p:cNvSpPr>
          <p:nvPr/>
        </p:nvSpPr>
        <p:spPr bwMode="auto">
          <a:xfrm>
            <a:off x="3259138" y="5067300"/>
            <a:ext cx="49704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9" name="Text Box 9">
            <a:extLst>
              <a:ext uri="{FF2B5EF4-FFF2-40B4-BE49-F238E27FC236}">
                <a16:creationId xmlns:a16="http://schemas.microsoft.com/office/drawing/2014/main" id="{E83EBFE0-3326-46A7-8808-FB42479A56B8}"/>
              </a:ext>
            </a:extLst>
          </p:cNvPr>
          <p:cNvSpPr txBox="1">
            <a:spLocks noChangeArrowheads="1"/>
          </p:cNvSpPr>
          <p:nvPr/>
        </p:nvSpPr>
        <p:spPr bwMode="auto">
          <a:xfrm>
            <a:off x="3235325" y="4403725"/>
            <a:ext cx="4892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(mass)(%) </a:t>
            </a:r>
            <a:r>
              <a:rPr lang="en-US" altLang="en-US" sz="3200"/>
              <a:t>+</a:t>
            </a:r>
            <a:r>
              <a:rPr lang="en-US" altLang="en-US" sz="3600"/>
              <a:t> (mass)(%)</a:t>
            </a:r>
          </a:p>
        </p:txBody>
      </p:sp>
      <p:sp>
        <p:nvSpPr>
          <p:cNvPr id="97290" name="Text Box 10">
            <a:extLst>
              <a:ext uri="{FF2B5EF4-FFF2-40B4-BE49-F238E27FC236}">
                <a16:creationId xmlns:a16="http://schemas.microsoft.com/office/drawing/2014/main" id="{11FF69EB-4A3C-A5BC-3E1F-D9D7286316BD}"/>
              </a:ext>
            </a:extLst>
          </p:cNvPr>
          <p:cNvSpPr txBox="1">
            <a:spLocks noChangeArrowheads="1"/>
          </p:cNvSpPr>
          <p:nvPr/>
        </p:nvSpPr>
        <p:spPr bwMode="auto">
          <a:xfrm>
            <a:off x="5227638" y="5064125"/>
            <a:ext cx="94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ipe(left)">
                                      <p:cBhvr>
                                        <p:cTn id="7" dur="500"/>
                                        <p:tgtEl>
                                          <p:spTgt spid="972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2"/>
                                        </p:tgtEl>
                                        <p:attrNameLst>
                                          <p:attrName>style.visibility</p:attrName>
                                        </p:attrNameLst>
                                      </p:cBhvr>
                                      <p:to>
                                        <p:strVal val="visible"/>
                                      </p:to>
                                    </p:set>
                                    <p:animEffect transition="in" filter="fade">
                                      <p:cBhvr>
                                        <p:cTn id="12" dur="2000"/>
                                        <p:tgtEl>
                                          <p:spTgt spid="97282"/>
                                        </p:tgtEl>
                                      </p:cBhvr>
                                    </p:animEffect>
                                  </p:childTnLst>
                                </p:cTn>
                              </p:par>
                            </p:childTnLst>
                          </p:cTn>
                        </p:par>
                        <p:par>
                          <p:cTn id="13" fill="hold" nodeType="afterGroup">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97286"/>
                                        </p:tgtEl>
                                        <p:attrNameLst>
                                          <p:attrName>style.visibility</p:attrName>
                                        </p:attrNameLst>
                                      </p:cBhvr>
                                      <p:to>
                                        <p:strVal val="visible"/>
                                      </p:to>
                                    </p:set>
                                    <p:animEffect transition="in" filter="dissolve">
                                      <p:cBhvr>
                                        <p:cTn id="16" dur="500"/>
                                        <p:tgtEl>
                                          <p:spTgt spid="97286"/>
                                        </p:tgtEl>
                                      </p:cBhvr>
                                    </p:animEffect>
                                  </p:childTnLst>
                                </p:cTn>
                              </p:par>
                            </p:childTnLst>
                          </p:cTn>
                        </p:par>
                        <p:par>
                          <p:cTn id="17" fill="hold" nodeType="afterGroup">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97287"/>
                                        </p:tgtEl>
                                        <p:attrNameLst>
                                          <p:attrName>style.visibility</p:attrName>
                                        </p:attrNameLst>
                                      </p:cBhvr>
                                      <p:to>
                                        <p:strVal val="visible"/>
                                      </p:to>
                                    </p:set>
                                    <p:animEffect transition="in" filter="wipe(left)">
                                      <p:cBhvr>
                                        <p:cTn id="20" dur="500"/>
                                        <p:tgtEl>
                                          <p:spTgt spid="97287"/>
                                        </p:tgtEl>
                                      </p:cBhvr>
                                    </p:animEffect>
                                  </p:childTnLst>
                                </p:cTn>
                              </p:par>
                            </p:childTnLst>
                          </p:cTn>
                        </p:par>
                        <p:par>
                          <p:cTn id="21" fill="hold" nodeType="afterGroup">
                            <p:stCondLst>
                              <p:cond delay="3000"/>
                            </p:stCondLst>
                            <p:childTnLst>
                              <p:par>
                                <p:cTn id="22" presetID="17" presetClass="entr" presetSubtype="10" fill="hold" nodeType="afterEffect">
                                  <p:stCondLst>
                                    <p:cond delay="0"/>
                                  </p:stCondLst>
                                  <p:childTnLst>
                                    <p:set>
                                      <p:cBhvr>
                                        <p:cTn id="23" dur="1" fill="hold">
                                          <p:stCondLst>
                                            <p:cond delay="0"/>
                                          </p:stCondLst>
                                        </p:cTn>
                                        <p:tgtEl>
                                          <p:spTgt spid="97288"/>
                                        </p:tgtEl>
                                        <p:attrNameLst>
                                          <p:attrName>style.visibility</p:attrName>
                                        </p:attrNameLst>
                                      </p:cBhvr>
                                      <p:to>
                                        <p:strVal val="visible"/>
                                      </p:to>
                                    </p:set>
                                    <p:anim calcmode="lin" valueType="num">
                                      <p:cBhvr>
                                        <p:cTn id="24" dur="500" fill="hold"/>
                                        <p:tgtEl>
                                          <p:spTgt spid="97288"/>
                                        </p:tgtEl>
                                        <p:attrNameLst>
                                          <p:attrName>ppt_w</p:attrName>
                                        </p:attrNameLst>
                                      </p:cBhvr>
                                      <p:tavLst>
                                        <p:tav tm="0">
                                          <p:val>
                                            <p:fltVal val="0"/>
                                          </p:val>
                                        </p:tav>
                                        <p:tav tm="100000">
                                          <p:val>
                                            <p:strVal val="#ppt_w"/>
                                          </p:val>
                                        </p:tav>
                                      </p:tavLst>
                                    </p:anim>
                                    <p:anim calcmode="lin" valueType="num">
                                      <p:cBhvr>
                                        <p:cTn id="25" dur="500" fill="hold"/>
                                        <p:tgtEl>
                                          <p:spTgt spid="97288"/>
                                        </p:tgtEl>
                                        <p:attrNameLst>
                                          <p:attrName>ppt_h</p:attrName>
                                        </p:attrNameLst>
                                      </p:cBhvr>
                                      <p:tavLst>
                                        <p:tav tm="0">
                                          <p:val>
                                            <p:strVal val="#ppt_h"/>
                                          </p:val>
                                        </p:tav>
                                        <p:tav tm="100000">
                                          <p:val>
                                            <p:strVal val="#ppt_h"/>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97289"/>
                                        </p:tgtEl>
                                        <p:attrNameLst>
                                          <p:attrName>style.visibility</p:attrName>
                                        </p:attrNameLst>
                                      </p:cBhvr>
                                      <p:to>
                                        <p:strVal val="visible"/>
                                      </p:to>
                                    </p:set>
                                    <p:animEffect transition="in" filter="fade">
                                      <p:cBhvr>
                                        <p:cTn id="28" dur="1000"/>
                                        <p:tgtEl>
                                          <p:spTgt spid="97289"/>
                                        </p:tgtEl>
                                      </p:cBhvr>
                                    </p:animEffect>
                                    <p:anim calcmode="lin" valueType="num">
                                      <p:cBhvr>
                                        <p:cTn id="29" dur="1000" fill="hold"/>
                                        <p:tgtEl>
                                          <p:spTgt spid="97289"/>
                                        </p:tgtEl>
                                        <p:attrNameLst>
                                          <p:attrName>ppt_x</p:attrName>
                                        </p:attrNameLst>
                                      </p:cBhvr>
                                      <p:tavLst>
                                        <p:tav tm="0">
                                          <p:val>
                                            <p:strVal val="#ppt_x-.1"/>
                                          </p:val>
                                        </p:tav>
                                        <p:tav tm="100000">
                                          <p:val>
                                            <p:strVal val="#ppt_x"/>
                                          </p:val>
                                        </p:tav>
                                      </p:tavLst>
                                    </p:anim>
                                    <p:anim calcmode="lin" valueType="num">
                                      <p:cBhvr>
                                        <p:cTn id="30" dur="1000" fill="hold"/>
                                        <p:tgtEl>
                                          <p:spTgt spid="97289"/>
                                        </p:tgtEl>
                                        <p:attrNameLst>
                                          <p:attrName>ppt_y</p:attrName>
                                        </p:attrNameLst>
                                      </p:cBhvr>
                                      <p:tavLst>
                                        <p:tav tm="0">
                                          <p:val>
                                            <p:strVal val="#ppt_y"/>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7290"/>
                                        </p:tgtEl>
                                        <p:attrNameLst>
                                          <p:attrName>style.visibility</p:attrName>
                                        </p:attrNameLst>
                                      </p:cBhvr>
                                      <p:to>
                                        <p:strVal val="visible"/>
                                      </p:to>
                                    </p:set>
                                    <p:animEffect transition="in" filter="fade">
                                      <p:cBhvr>
                                        <p:cTn id="33" dur="2000"/>
                                        <p:tgtEl>
                                          <p:spTgt spid="97290"/>
                                        </p:tgtEl>
                                      </p:cBhvr>
                                    </p:animEffect>
                                    <p:anim calcmode="lin" valueType="num">
                                      <p:cBhvr>
                                        <p:cTn id="34" dur="2000" fill="hold"/>
                                        <p:tgtEl>
                                          <p:spTgt spid="97290"/>
                                        </p:tgtEl>
                                        <p:attrNameLst>
                                          <p:attrName>ppt_x</p:attrName>
                                        </p:attrNameLst>
                                      </p:cBhvr>
                                      <p:tavLst>
                                        <p:tav tm="0">
                                          <p:val>
                                            <p:strVal val="#ppt_x"/>
                                          </p:val>
                                        </p:tav>
                                        <p:tav tm="100000">
                                          <p:val>
                                            <p:strVal val="#ppt_x"/>
                                          </p:val>
                                        </p:tav>
                                      </p:tavLst>
                                    </p:anim>
                                    <p:anim calcmode="lin" valueType="num">
                                      <p:cBhvr>
                                        <p:cTn id="35" dur="2000" fill="hold"/>
                                        <p:tgtEl>
                                          <p:spTgt spid="97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6" grpId="0"/>
      <p:bldP spid="97287" grpId="0"/>
      <p:bldP spid="97289" grpId="0"/>
      <p:bldP spid="9729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3C6C0BF4-4D1D-90EB-0E18-425E0B557892}"/>
              </a:ext>
            </a:extLst>
          </p:cNvPr>
          <p:cNvSpPr>
            <a:spLocks noGrp="1" noChangeArrowheads="1"/>
          </p:cNvSpPr>
          <p:nvPr>
            <p:ph type="title"/>
          </p:nvPr>
        </p:nvSpPr>
        <p:spPr/>
        <p:txBody>
          <a:bodyPr/>
          <a:lstStyle/>
          <a:p>
            <a:r>
              <a:rPr lang="en-US" altLang="en-US"/>
              <a:t>Average Atomic Mass</a:t>
            </a:r>
          </a:p>
        </p:txBody>
      </p:sp>
      <p:sp>
        <p:nvSpPr>
          <p:cNvPr id="99331" name="Rectangle 3">
            <a:extLst>
              <a:ext uri="{FF2B5EF4-FFF2-40B4-BE49-F238E27FC236}">
                <a16:creationId xmlns:a16="http://schemas.microsoft.com/office/drawing/2014/main" id="{B03AD702-5862-0946-FF2A-1CAB27C9BCAF}"/>
              </a:ext>
            </a:extLst>
          </p:cNvPr>
          <p:cNvSpPr>
            <a:spLocks noGrp="1" noChangeArrowheads="1"/>
          </p:cNvSpPr>
          <p:nvPr>
            <p:ph type="body" idx="1"/>
          </p:nvPr>
        </p:nvSpPr>
        <p:spPr>
          <a:xfrm>
            <a:off x="0" y="2057400"/>
            <a:ext cx="9144000" cy="1443038"/>
          </a:xfrm>
        </p:spPr>
        <p:txBody>
          <a:bodyPr/>
          <a:lstStyle/>
          <a:p>
            <a:r>
              <a:rPr lang="en-US" altLang="en-US" u="sng"/>
              <a:t>EX</a:t>
            </a:r>
            <a:r>
              <a:rPr lang="en-US" altLang="en-US"/>
              <a:t>: </a:t>
            </a:r>
            <a:r>
              <a:rPr lang="en-US" altLang="en-US" sz="2800"/>
              <a:t>Calculate the avg. atomic mass of oxygen if its abundance in nature is 99.76% </a:t>
            </a:r>
            <a:r>
              <a:rPr lang="en-US" altLang="en-US" sz="2800" baseline="30000"/>
              <a:t>16</a:t>
            </a:r>
            <a:r>
              <a:rPr lang="en-US" altLang="en-US" sz="2800"/>
              <a:t>O, 0.04% </a:t>
            </a:r>
            <a:r>
              <a:rPr lang="en-US" altLang="en-US" sz="2800" baseline="30000"/>
              <a:t>17</a:t>
            </a:r>
            <a:r>
              <a:rPr lang="en-US" altLang="en-US" sz="2800"/>
              <a:t>O, and 0.20% </a:t>
            </a:r>
            <a:r>
              <a:rPr lang="en-US" altLang="en-US" sz="2800" baseline="30000"/>
              <a:t>18</a:t>
            </a:r>
            <a:r>
              <a:rPr lang="en-US" altLang="en-US" sz="2800"/>
              <a:t>O.</a:t>
            </a:r>
          </a:p>
        </p:txBody>
      </p:sp>
      <p:sp>
        <p:nvSpPr>
          <p:cNvPr id="99332" name="Rectangle 4">
            <a:extLst>
              <a:ext uri="{FF2B5EF4-FFF2-40B4-BE49-F238E27FC236}">
                <a16:creationId xmlns:a16="http://schemas.microsoft.com/office/drawing/2014/main" id="{3D128DF8-21E2-DE38-A339-54BAEABB2E31}"/>
              </a:ext>
            </a:extLst>
          </p:cNvPr>
          <p:cNvSpPr>
            <a:spLocks noChangeArrowheads="1"/>
          </p:cNvSpPr>
          <p:nvPr/>
        </p:nvSpPr>
        <p:spPr bwMode="auto">
          <a:xfrm>
            <a:off x="2698750" y="6554788"/>
            <a:ext cx="3730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Courtesy Christy Johannesson www.nisd.net/communicationsarts/pages/chem</a:t>
            </a:r>
          </a:p>
          <a:p>
            <a:endParaRPr lang="en-US" altLang="en-US" sz="800"/>
          </a:p>
        </p:txBody>
      </p:sp>
      <p:sp>
        <p:nvSpPr>
          <p:cNvPr id="99333" name="AutoShape 5">
            <a:extLst>
              <a:ext uri="{FF2B5EF4-FFF2-40B4-BE49-F238E27FC236}">
                <a16:creationId xmlns:a16="http://schemas.microsoft.com/office/drawing/2014/main" id="{1E94E942-084B-685F-9CBB-51E57AAA1524}"/>
              </a:ext>
            </a:extLst>
          </p:cNvPr>
          <p:cNvSpPr>
            <a:spLocks noChangeArrowheads="1"/>
          </p:cNvSpPr>
          <p:nvPr/>
        </p:nvSpPr>
        <p:spPr bwMode="auto">
          <a:xfrm>
            <a:off x="349250" y="4098925"/>
            <a:ext cx="8480425" cy="1731963"/>
          </a:xfrm>
          <a:prstGeom prst="roundRect">
            <a:avLst>
              <a:gd name="adj" fmla="val 16667"/>
            </a:avLst>
          </a:prstGeom>
          <a:solidFill>
            <a:schemeClr val="accent1"/>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9334" name="Text Box 6">
            <a:extLst>
              <a:ext uri="{FF2B5EF4-FFF2-40B4-BE49-F238E27FC236}">
                <a16:creationId xmlns:a16="http://schemas.microsoft.com/office/drawing/2014/main" id="{AAD2169E-C91D-B34D-5A61-770917794CD3}"/>
              </a:ext>
            </a:extLst>
          </p:cNvPr>
          <p:cNvSpPr txBox="1">
            <a:spLocks noChangeArrowheads="1"/>
          </p:cNvSpPr>
          <p:nvPr/>
        </p:nvSpPr>
        <p:spPr bwMode="auto">
          <a:xfrm>
            <a:off x="528638" y="4194175"/>
            <a:ext cx="12715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0000"/>
                </a:solidFill>
              </a:rPr>
              <a:t>Avg.</a:t>
            </a:r>
          </a:p>
          <a:p>
            <a:pPr algn="ctr"/>
            <a:r>
              <a:rPr lang="en-US" altLang="en-US" sz="2800">
                <a:solidFill>
                  <a:srgbClr val="FF0000"/>
                </a:solidFill>
              </a:rPr>
              <a:t>Atomic</a:t>
            </a:r>
          </a:p>
          <a:p>
            <a:pPr algn="ctr"/>
            <a:r>
              <a:rPr lang="en-US" altLang="en-US" sz="2800">
                <a:solidFill>
                  <a:srgbClr val="FF0000"/>
                </a:solidFill>
              </a:rPr>
              <a:t>Mass</a:t>
            </a:r>
          </a:p>
        </p:txBody>
      </p:sp>
      <p:sp>
        <p:nvSpPr>
          <p:cNvPr id="99335" name="Text Box 7">
            <a:extLst>
              <a:ext uri="{FF2B5EF4-FFF2-40B4-BE49-F238E27FC236}">
                <a16:creationId xmlns:a16="http://schemas.microsoft.com/office/drawing/2014/main" id="{2BB1CB5E-EE4B-FF25-B020-DB064216067A}"/>
              </a:ext>
            </a:extLst>
          </p:cNvPr>
          <p:cNvSpPr txBox="1">
            <a:spLocks noChangeArrowheads="1"/>
          </p:cNvSpPr>
          <p:nvPr/>
        </p:nvSpPr>
        <p:spPr bwMode="auto">
          <a:xfrm>
            <a:off x="1804988" y="4573588"/>
            <a:ext cx="61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t>
            </a:r>
            <a:r>
              <a:rPr lang="en-US" altLang="en-US" sz="3600"/>
              <a:t>  </a:t>
            </a:r>
          </a:p>
        </p:txBody>
      </p:sp>
      <p:sp>
        <p:nvSpPr>
          <p:cNvPr id="99336" name="Line 8">
            <a:extLst>
              <a:ext uri="{FF2B5EF4-FFF2-40B4-BE49-F238E27FC236}">
                <a16:creationId xmlns:a16="http://schemas.microsoft.com/office/drawing/2014/main" id="{6CE22159-9ED7-0C80-0A65-BF16BA7D4A8F}"/>
              </a:ext>
            </a:extLst>
          </p:cNvPr>
          <p:cNvSpPr>
            <a:spLocks noChangeShapeType="1"/>
          </p:cNvSpPr>
          <p:nvPr/>
        </p:nvSpPr>
        <p:spPr bwMode="auto">
          <a:xfrm>
            <a:off x="2328863" y="4973638"/>
            <a:ext cx="49704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9337" name="Text Box 9">
            <a:extLst>
              <a:ext uri="{FF2B5EF4-FFF2-40B4-BE49-F238E27FC236}">
                <a16:creationId xmlns:a16="http://schemas.microsoft.com/office/drawing/2014/main" id="{E6F14085-DA6A-DD1E-D29F-B746ACD5367D}"/>
              </a:ext>
            </a:extLst>
          </p:cNvPr>
          <p:cNvSpPr txBox="1">
            <a:spLocks noChangeArrowheads="1"/>
          </p:cNvSpPr>
          <p:nvPr/>
        </p:nvSpPr>
        <p:spPr bwMode="auto">
          <a:xfrm>
            <a:off x="2286000" y="4468813"/>
            <a:ext cx="500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(16)(99.76) </a:t>
            </a:r>
            <a:r>
              <a:rPr lang="en-US" altLang="en-US" sz="2000"/>
              <a:t>+</a:t>
            </a:r>
            <a:r>
              <a:rPr lang="en-US" altLang="en-US" sz="2400"/>
              <a:t> (17)(0.04) </a:t>
            </a:r>
            <a:r>
              <a:rPr lang="en-US" altLang="en-US" sz="2000"/>
              <a:t>+</a:t>
            </a:r>
            <a:r>
              <a:rPr lang="en-US" altLang="en-US" sz="2400"/>
              <a:t> (18)(0.20)</a:t>
            </a:r>
          </a:p>
        </p:txBody>
      </p:sp>
      <p:sp>
        <p:nvSpPr>
          <p:cNvPr id="99338" name="Text Box 10">
            <a:extLst>
              <a:ext uri="{FF2B5EF4-FFF2-40B4-BE49-F238E27FC236}">
                <a16:creationId xmlns:a16="http://schemas.microsoft.com/office/drawing/2014/main" id="{0CC2DA5E-06E2-311D-9D4F-49DFDAFAC28E}"/>
              </a:ext>
            </a:extLst>
          </p:cNvPr>
          <p:cNvSpPr txBox="1">
            <a:spLocks noChangeArrowheads="1"/>
          </p:cNvSpPr>
          <p:nvPr/>
        </p:nvSpPr>
        <p:spPr bwMode="auto">
          <a:xfrm>
            <a:off x="4297363" y="5005388"/>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100</a:t>
            </a:r>
          </a:p>
        </p:txBody>
      </p:sp>
      <p:sp>
        <p:nvSpPr>
          <p:cNvPr id="99339" name="Text Box 11">
            <a:extLst>
              <a:ext uri="{FF2B5EF4-FFF2-40B4-BE49-F238E27FC236}">
                <a16:creationId xmlns:a16="http://schemas.microsoft.com/office/drawing/2014/main" id="{E46B1532-4FC9-575C-F64D-16BB73FAC0B9}"/>
              </a:ext>
            </a:extLst>
          </p:cNvPr>
          <p:cNvSpPr txBox="1">
            <a:spLocks noChangeArrowheads="1"/>
          </p:cNvSpPr>
          <p:nvPr/>
        </p:nvSpPr>
        <p:spPr bwMode="auto">
          <a:xfrm>
            <a:off x="7358063" y="4583113"/>
            <a:ext cx="61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t>
            </a:r>
            <a:r>
              <a:rPr lang="en-US" altLang="en-US" sz="3600"/>
              <a:t>  </a:t>
            </a:r>
          </a:p>
        </p:txBody>
      </p:sp>
      <p:sp>
        <p:nvSpPr>
          <p:cNvPr id="99340" name="Text Box 12">
            <a:extLst>
              <a:ext uri="{FF2B5EF4-FFF2-40B4-BE49-F238E27FC236}">
                <a16:creationId xmlns:a16="http://schemas.microsoft.com/office/drawing/2014/main" id="{6A072D87-DCB1-0655-9419-D22D16E9C54A}"/>
              </a:ext>
            </a:extLst>
          </p:cNvPr>
          <p:cNvSpPr txBox="1">
            <a:spLocks noChangeArrowheads="1"/>
          </p:cNvSpPr>
          <p:nvPr/>
        </p:nvSpPr>
        <p:spPr bwMode="auto">
          <a:xfrm>
            <a:off x="7678738" y="4503738"/>
            <a:ext cx="1076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solidFill>
                  <a:srgbClr val="FF0000"/>
                </a:solidFill>
              </a:rPr>
              <a:t>16.00</a:t>
            </a:r>
          </a:p>
          <a:p>
            <a:pPr algn="ctr"/>
            <a:r>
              <a:rPr lang="en-US" altLang="en-US" sz="2800">
                <a:solidFill>
                  <a:srgbClr val="FF0000"/>
                </a:solidFill>
              </a:rPr>
              <a:t>amu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fade">
                                      <p:cBhvr>
                                        <p:cTn id="12" dur="2000"/>
                                        <p:tgtEl>
                                          <p:spTgt spid="99333"/>
                                        </p:tgtEl>
                                      </p:cBhvr>
                                    </p:animEffect>
                                  </p:childTnLst>
                                </p:cTn>
                              </p:par>
                            </p:childTnLst>
                          </p:cTn>
                        </p:par>
                        <p:par>
                          <p:cTn id="13" fill="hold" nodeType="afterGroup">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99334"/>
                                        </p:tgtEl>
                                        <p:attrNameLst>
                                          <p:attrName>style.visibility</p:attrName>
                                        </p:attrNameLst>
                                      </p:cBhvr>
                                      <p:to>
                                        <p:strVal val="visible"/>
                                      </p:to>
                                    </p:set>
                                    <p:animEffect transition="in" filter="dissolve">
                                      <p:cBhvr>
                                        <p:cTn id="16" dur="500"/>
                                        <p:tgtEl>
                                          <p:spTgt spid="99334"/>
                                        </p:tgtEl>
                                      </p:cBhvr>
                                    </p:animEffect>
                                  </p:childTnLst>
                                </p:cTn>
                              </p:par>
                            </p:childTnLst>
                          </p:cTn>
                        </p:par>
                        <p:par>
                          <p:cTn id="17" fill="hold" nodeType="afterGroup">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99335"/>
                                        </p:tgtEl>
                                        <p:attrNameLst>
                                          <p:attrName>style.visibility</p:attrName>
                                        </p:attrNameLst>
                                      </p:cBhvr>
                                      <p:to>
                                        <p:strVal val="visible"/>
                                      </p:to>
                                    </p:set>
                                    <p:animEffect transition="in" filter="wipe(left)">
                                      <p:cBhvr>
                                        <p:cTn id="20" dur="500"/>
                                        <p:tgtEl>
                                          <p:spTgt spid="99335"/>
                                        </p:tgtEl>
                                      </p:cBhvr>
                                    </p:animEffect>
                                  </p:childTnLst>
                                </p:cTn>
                              </p:par>
                            </p:childTnLst>
                          </p:cTn>
                        </p:par>
                        <p:par>
                          <p:cTn id="21" fill="hold" nodeType="afterGroup">
                            <p:stCondLst>
                              <p:cond delay="3000"/>
                            </p:stCondLst>
                            <p:childTnLst>
                              <p:par>
                                <p:cTn id="22" presetID="17" presetClass="entr" presetSubtype="10" fill="hold" nodeType="afterEffect">
                                  <p:stCondLst>
                                    <p:cond delay="0"/>
                                  </p:stCondLst>
                                  <p:childTnLst>
                                    <p:set>
                                      <p:cBhvr>
                                        <p:cTn id="23" dur="1" fill="hold">
                                          <p:stCondLst>
                                            <p:cond delay="0"/>
                                          </p:stCondLst>
                                        </p:cTn>
                                        <p:tgtEl>
                                          <p:spTgt spid="99336"/>
                                        </p:tgtEl>
                                        <p:attrNameLst>
                                          <p:attrName>style.visibility</p:attrName>
                                        </p:attrNameLst>
                                      </p:cBhvr>
                                      <p:to>
                                        <p:strVal val="visible"/>
                                      </p:to>
                                    </p:set>
                                    <p:anim calcmode="lin" valueType="num">
                                      <p:cBhvr>
                                        <p:cTn id="24" dur="500" fill="hold"/>
                                        <p:tgtEl>
                                          <p:spTgt spid="99336"/>
                                        </p:tgtEl>
                                        <p:attrNameLst>
                                          <p:attrName>ppt_w</p:attrName>
                                        </p:attrNameLst>
                                      </p:cBhvr>
                                      <p:tavLst>
                                        <p:tav tm="0">
                                          <p:val>
                                            <p:fltVal val="0"/>
                                          </p:val>
                                        </p:tav>
                                        <p:tav tm="100000">
                                          <p:val>
                                            <p:strVal val="#ppt_w"/>
                                          </p:val>
                                        </p:tav>
                                      </p:tavLst>
                                    </p:anim>
                                    <p:anim calcmode="lin" valueType="num">
                                      <p:cBhvr>
                                        <p:cTn id="25" dur="500" fill="hold"/>
                                        <p:tgtEl>
                                          <p:spTgt spid="99336"/>
                                        </p:tgtEl>
                                        <p:attrNameLst>
                                          <p:attrName>ppt_h</p:attrName>
                                        </p:attrNameLst>
                                      </p:cBhvr>
                                      <p:tavLst>
                                        <p:tav tm="0">
                                          <p:val>
                                            <p:strVal val="#ppt_h"/>
                                          </p:val>
                                        </p:tav>
                                        <p:tav tm="100000">
                                          <p:val>
                                            <p:strVal val="#ppt_h"/>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99337"/>
                                        </p:tgtEl>
                                        <p:attrNameLst>
                                          <p:attrName>style.visibility</p:attrName>
                                        </p:attrNameLst>
                                      </p:cBhvr>
                                      <p:to>
                                        <p:strVal val="visible"/>
                                      </p:to>
                                    </p:set>
                                    <p:animEffect transition="in" filter="fade">
                                      <p:cBhvr>
                                        <p:cTn id="28" dur="1000"/>
                                        <p:tgtEl>
                                          <p:spTgt spid="99337"/>
                                        </p:tgtEl>
                                      </p:cBhvr>
                                    </p:animEffect>
                                    <p:anim calcmode="lin" valueType="num">
                                      <p:cBhvr>
                                        <p:cTn id="29" dur="1000" fill="hold"/>
                                        <p:tgtEl>
                                          <p:spTgt spid="99337"/>
                                        </p:tgtEl>
                                        <p:attrNameLst>
                                          <p:attrName>ppt_x</p:attrName>
                                        </p:attrNameLst>
                                      </p:cBhvr>
                                      <p:tavLst>
                                        <p:tav tm="0">
                                          <p:val>
                                            <p:strVal val="#ppt_x-.1"/>
                                          </p:val>
                                        </p:tav>
                                        <p:tav tm="100000">
                                          <p:val>
                                            <p:strVal val="#ppt_x"/>
                                          </p:val>
                                        </p:tav>
                                      </p:tavLst>
                                    </p:anim>
                                    <p:anim calcmode="lin" valueType="num">
                                      <p:cBhvr>
                                        <p:cTn id="30" dur="1000" fill="hold"/>
                                        <p:tgtEl>
                                          <p:spTgt spid="99337"/>
                                        </p:tgtEl>
                                        <p:attrNameLst>
                                          <p:attrName>ppt_y</p:attrName>
                                        </p:attrNameLst>
                                      </p:cBhvr>
                                      <p:tavLst>
                                        <p:tav tm="0">
                                          <p:val>
                                            <p:strVal val="#ppt_y"/>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99338"/>
                                        </p:tgtEl>
                                        <p:attrNameLst>
                                          <p:attrName>style.visibility</p:attrName>
                                        </p:attrNameLst>
                                      </p:cBhvr>
                                      <p:to>
                                        <p:strVal val="visible"/>
                                      </p:to>
                                    </p:set>
                                    <p:animEffect transition="in" filter="fade">
                                      <p:cBhvr>
                                        <p:cTn id="33" dur="5000"/>
                                        <p:tgtEl>
                                          <p:spTgt spid="99338"/>
                                        </p:tgtEl>
                                      </p:cBhvr>
                                    </p:animEffect>
                                    <p:anim calcmode="lin" valueType="num">
                                      <p:cBhvr>
                                        <p:cTn id="34" dur="5000" fill="hold"/>
                                        <p:tgtEl>
                                          <p:spTgt spid="99338"/>
                                        </p:tgtEl>
                                        <p:attrNameLst>
                                          <p:attrName>ppt_x</p:attrName>
                                        </p:attrNameLst>
                                      </p:cBhvr>
                                      <p:tavLst>
                                        <p:tav tm="0">
                                          <p:val>
                                            <p:strVal val="#ppt_x"/>
                                          </p:val>
                                        </p:tav>
                                        <p:tav tm="100000">
                                          <p:val>
                                            <p:strVal val="#ppt_x"/>
                                          </p:val>
                                        </p:tav>
                                      </p:tavLst>
                                    </p:anim>
                                    <p:anim calcmode="lin" valueType="num">
                                      <p:cBhvr>
                                        <p:cTn id="35" dur="5000" fill="hold"/>
                                        <p:tgtEl>
                                          <p:spTgt spid="99338"/>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9339"/>
                                        </p:tgtEl>
                                        <p:attrNameLst>
                                          <p:attrName>style.visibility</p:attrName>
                                        </p:attrNameLst>
                                      </p:cBhvr>
                                      <p:to>
                                        <p:strVal val="visible"/>
                                      </p:to>
                                    </p:set>
                                    <p:animEffect transition="in" filter="wipe(left)">
                                      <p:cBhvr>
                                        <p:cTn id="40" dur="500"/>
                                        <p:tgtEl>
                                          <p:spTgt spid="99339"/>
                                        </p:tgtEl>
                                      </p:cBhvr>
                                    </p:animEffect>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99340"/>
                                        </p:tgtEl>
                                        <p:attrNameLst>
                                          <p:attrName>style.visibility</p:attrName>
                                        </p:attrNameLst>
                                      </p:cBhvr>
                                      <p:to>
                                        <p:strVal val="visible"/>
                                      </p:to>
                                    </p:set>
                                    <p:animEffect transition="in" filter="dissolve">
                                      <p:cBhvr>
                                        <p:cTn id="44" dur="5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0"/>
      <p:bldP spid="99334" grpId="0"/>
      <p:bldP spid="99335" grpId="0"/>
      <p:bldP spid="99337" grpId="0"/>
      <p:bldP spid="99338" grpId="0"/>
      <p:bldP spid="99339" grpId="0"/>
      <p:bldP spid="9934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FC8089D-C056-4629-9F54-6F1006FA576A}"/>
              </a:ext>
            </a:extLst>
          </p:cNvPr>
          <p:cNvSpPr>
            <a:spLocks noGrp="1" noChangeArrowheads="1"/>
          </p:cNvSpPr>
          <p:nvPr>
            <p:ph type="title"/>
          </p:nvPr>
        </p:nvSpPr>
        <p:spPr/>
        <p:txBody>
          <a:bodyPr/>
          <a:lstStyle/>
          <a:p>
            <a:r>
              <a:rPr lang="en-US" altLang="en-US"/>
              <a:t>Average Atomic Mass</a:t>
            </a:r>
          </a:p>
        </p:txBody>
      </p:sp>
      <p:sp>
        <p:nvSpPr>
          <p:cNvPr id="101379" name="Rectangle 3">
            <a:extLst>
              <a:ext uri="{FF2B5EF4-FFF2-40B4-BE49-F238E27FC236}">
                <a16:creationId xmlns:a16="http://schemas.microsoft.com/office/drawing/2014/main" id="{5C376182-C7F4-EBAD-F602-31FB53AA6151}"/>
              </a:ext>
            </a:extLst>
          </p:cNvPr>
          <p:cNvSpPr>
            <a:spLocks noGrp="1" noChangeArrowheads="1"/>
          </p:cNvSpPr>
          <p:nvPr>
            <p:ph type="body" idx="1"/>
          </p:nvPr>
        </p:nvSpPr>
        <p:spPr>
          <a:xfrm>
            <a:off x="876300" y="2057400"/>
            <a:ext cx="8512175" cy="1443038"/>
          </a:xfrm>
        </p:spPr>
        <p:txBody>
          <a:bodyPr/>
          <a:lstStyle/>
          <a:p>
            <a:pPr>
              <a:lnSpc>
                <a:spcPct val="90000"/>
              </a:lnSpc>
            </a:pPr>
            <a:r>
              <a:rPr lang="en-US" altLang="en-US" sz="2800" u="sng"/>
              <a:t>EX</a:t>
            </a:r>
            <a:r>
              <a:rPr lang="en-US" altLang="en-US" sz="2800"/>
              <a:t>: </a:t>
            </a:r>
            <a:r>
              <a:rPr lang="en-US" altLang="en-US" sz="2800">
                <a:cs typeface="Times New Roman" panose="02020603050405020304" pitchFamily="18" charset="0"/>
              </a:rPr>
              <a:t>Find chlorine’s average atomic mass              if  approximately 8 of every 10 atoms are        chlorine-35 and 2 are chlorine-37.</a:t>
            </a:r>
            <a:endParaRPr lang="en-US" altLang="en-US" sz="2800"/>
          </a:p>
        </p:txBody>
      </p:sp>
      <p:sp>
        <p:nvSpPr>
          <p:cNvPr id="101381" name="AutoShape 5">
            <a:extLst>
              <a:ext uri="{FF2B5EF4-FFF2-40B4-BE49-F238E27FC236}">
                <a16:creationId xmlns:a16="http://schemas.microsoft.com/office/drawing/2014/main" id="{44F4C42E-7931-CF6D-B96D-9C21DF305E13}"/>
              </a:ext>
            </a:extLst>
          </p:cNvPr>
          <p:cNvSpPr>
            <a:spLocks noChangeArrowheads="1"/>
          </p:cNvSpPr>
          <p:nvPr/>
        </p:nvSpPr>
        <p:spPr bwMode="auto">
          <a:xfrm>
            <a:off x="593725" y="3940175"/>
            <a:ext cx="8043863" cy="1731963"/>
          </a:xfrm>
          <a:prstGeom prst="roundRect">
            <a:avLst>
              <a:gd name="adj" fmla="val 16667"/>
            </a:avLst>
          </a:prstGeom>
          <a:solidFill>
            <a:schemeClr val="accent1"/>
          </a:soli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1382" name="Text Box 6">
            <a:extLst>
              <a:ext uri="{FF2B5EF4-FFF2-40B4-BE49-F238E27FC236}">
                <a16:creationId xmlns:a16="http://schemas.microsoft.com/office/drawing/2014/main" id="{DE699132-2F4F-B20E-0FF2-D1E8E84608CD}"/>
              </a:ext>
            </a:extLst>
          </p:cNvPr>
          <p:cNvSpPr txBox="1">
            <a:spLocks noChangeArrowheads="1"/>
          </p:cNvSpPr>
          <p:nvPr/>
        </p:nvSpPr>
        <p:spPr bwMode="auto">
          <a:xfrm>
            <a:off x="620713" y="4024313"/>
            <a:ext cx="142557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a:solidFill>
                  <a:srgbClr val="FF0000"/>
                </a:solidFill>
              </a:rPr>
              <a:t>Avg.</a:t>
            </a:r>
          </a:p>
          <a:p>
            <a:pPr algn="ctr"/>
            <a:r>
              <a:rPr lang="en-US" altLang="en-US" sz="3200">
                <a:solidFill>
                  <a:srgbClr val="FF0000"/>
                </a:solidFill>
              </a:rPr>
              <a:t>Atomic</a:t>
            </a:r>
          </a:p>
          <a:p>
            <a:pPr algn="ctr"/>
            <a:r>
              <a:rPr lang="en-US" altLang="en-US" sz="3200">
                <a:solidFill>
                  <a:srgbClr val="FF0000"/>
                </a:solidFill>
              </a:rPr>
              <a:t>Mass</a:t>
            </a:r>
          </a:p>
        </p:txBody>
      </p:sp>
      <p:sp>
        <p:nvSpPr>
          <p:cNvPr id="101383" name="Text Box 7">
            <a:extLst>
              <a:ext uri="{FF2B5EF4-FFF2-40B4-BE49-F238E27FC236}">
                <a16:creationId xmlns:a16="http://schemas.microsoft.com/office/drawing/2014/main" id="{8752964D-D989-DDC9-F192-E80C529A029F}"/>
              </a:ext>
            </a:extLst>
          </p:cNvPr>
          <p:cNvSpPr txBox="1">
            <a:spLocks noChangeArrowheads="1"/>
          </p:cNvSpPr>
          <p:nvPr/>
        </p:nvSpPr>
        <p:spPr bwMode="auto">
          <a:xfrm>
            <a:off x="2058988" y="4481513"/>
            <a:ext cx="676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t>
            </a:r>
            <a:r>
              <a:rPr lang="en-US" altLang="en-US" sz="3600"/>
              <a:t>  </a:t>
            </a:r>
          </a:p>
        </p:txBody>
      </p:sp>
      <p:sp>
        <p:nvSpPr>
          <p:cNvPr id="101384" name="Line 8">
            <a:extLst>
              <a:ext uri="{FF2B5EF4-FFF2-40B4-BE49-F238E27FC236}">
                <a16:creationId xmlns:a16="http://schemas.microsoft.com/office/drawing/2014/main" id="{6A05563E-7D79-211B-3C94-3A89A1792554}"/>
              </a:ext>
            </a:extLst>
          </p:cNvPr>
          <p:cNvSpPr>
            <a:spLocks noChangeShapeType="1"/>
          </p:cNvSpPr>
          <p:nvPr/>
        </p:nvSpPr>
        <p:spPr bwMode="auto">
          <a:xfrm>
            <a:off x="2659063" y="4814888"/>
            <a:ext cx="34639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1385" name="Text Box 9">
            <a:extLst>
              <a:ext uri="{FF2B5EF4-FFF2-40B4-BE49-F238E27FC236}">
                <a16:creationId xmlns:a16="http://schemas.microsoft.com/office/drawing/2014/main" id="{72254B61-9BBA-F39E-C9ED-25D185F2C85E}"/>
              </a:ext>
            </a:extLst>
          </p:cNvPr>
          <p:cNvSpPr txBox="1">
            <a:spLocks noChangeArrowheads="1"/>
          </p:cNvSpPr>
          <p:nvPr/>
        </p:nvSpPr>
        <p:spPr bwMode="auto">
          <a:xfrm>
            <a:off x="2635250" y="4151313"/>
            <a:ext cx="3419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(35)(8) </a:t>
            </a:r>
            <a:r>
              <a:rPr lang="en-US" altLang="en-US" sz="3200"/>
              <a:t>+</a:t>
            </a:r>
            <a:r>
              <a:rPr lang="en-US" altLang="en-US" sz="3600"/>
              <a:t> (37)(2)</a:t>
            </a:r>
          </a:p>
        </p:txBody>
      </p:sp>
      <p:sp>
        <p:nvSpPr>
          <p:cNvPr id="101386" name="Text Box 10">
            <a:extLst>
              <a:ext uri="{FF2B5EF4-FFF2-40B4-BE49-F238E27FC236}">
                <a16:creationId xmlns:a16="http://schemas.microsoft.com/office/drawing/2014/main" id="{1A39E5D3-CFF1-1D7B-558B-906FCECDBA7A}"/>
              </a:ext>
            </a:extLst>
          </p:cNvPr>
          <p:cNvSpPr txBox="1">
            <a:spLocks noChangeArrowheads="1"/>
          </p:cNvSpPr>
          <p:nvPr/>
        </p:nvSpPr>
        <p:spPr bwMode="auto">
          <a:xfrm>
            <a:off x="4027488" y="4849813"/>
            <a:ext cx="69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10</a:t>
            </a:r>
          </a:p>
        </p:txBody>
      </p:sp>
      <p:sp>
        <p:nvSpPr>
          <p:cNvPr id="101387" name="Text Box 11">
            <a:extLst>
              <a:ext uri="{FF2B5EF4-FFF2-40B4-BE49-F238E27FC236}">
                <a16:creationId xmlns:a16="http://schemas.microsoft.com/office/drawing/2014/main" id="{37AB37F5-6B9B-2A28-CE13-939327D091C2}"/>
              </a:ext>
            </a:extLst>
          </p:cNvPr>
          <p:cNvSpPr txBox="1">
            <a:spLocks noChangeArrowheads="1"/>
          </p:cNvSpPr>
          <p:nvPr/>
        </p:nvSpPr>
        <p:spPr bwMode="auto">
          <a:xfrm>
            <a:off x="6164263" y="4471988"/>
            <a:ext cx="676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a:t>
            </a:r>
            <a:r>
              <a:rPr lang="en-US" altLang="en-US" sz="3600"/>
              <a:t>  </a:t>
            </a:r>
          </a:p>
        </p:txBody>
      </p:sp>
      <p:sp>
        <p:nvSpPr>
          <p:cNvPr id="101388" name="Text Box 12">
            <a:extLst>
              <a:ext uri="{FF2B5EF4-FFF2-40B4-BE49-F238E27FC236}">
                <a16:creationId xmlns:a16="http://schemas.microsoft.com/office/drawing/2014/main" id="{AD3D12FF-44DE-F59B-8F2B-B43FC59C3E44}"/>
              </a:ext>
            </a:extLst>
          </p:cNvPr>
          <p:cNvSpPr txBox="1">
            <a:spLocks noChangeArrowheads="1"/>
          </p:cNvSpPr>
          <p:nvPr/>
        </p:nvSpPr>
        <p:spPr bwMode="auto">
          <a:xfrm>
            <a:off x="6656388" y="4546600"/>
            <a:ext cx="1906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solidFill>
                  <a:srgbClr val="FF0000"/>
                </a:solidFill>
              </a:rPr>
              <a:t>35.40 amu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left)">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fade">
                                      <p:cBhvr>
                                        <p:cTn id="12" dur="2000"/>
                                        <p:tgtEl>
                                          <p:spTgt spid="101381"/>
                                        </p:tgtEl>
                                      </p:cBhvr>
                                    </p:animEffect>
                                  </p:childTnLst>
                                </p:cTn>
                              </p:par>
                            </p:childTnLst>
                          </p:cTn>
                        </p:par>
                        <p:par>
                          <p:cTn id="13" fill="hold" nodeType="afterGroup">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101382"/>
                                        </p:tgtEl>
                                        <p:attrNameLst>
                                          <p:attrName>style.visibility</p:attrName>
                                        </p:attrNameLst>
                                      </p:cBhvr>
                                      <p:to>
                                        <p:strVal val="visible"/>
                                      </p:to>
                                    </p:set>
                                    <p:animEffect transition="in" filter="dissolve">
                                      <p:cBhvr>
                                        <p:cTn id="16" dur="500"/>
                                        <p:tgtEl>
                                          <p:spTgt spid="101382"/>
                                        </p:tgtEl>
                                      </p:cBhvr>
                                    </p:animEffect>
                                  </p:childTnLst>
                                </p:cTn>
                              </p:par>
                            </p:childTnLst>
                          </p:cTn>
                        </p:par>
                        <p:par>
                          <p:cTn id="17" fill="hold" nodeType="afterGroup">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01383"/>
                                        </p:tgtEl>
                                        <p:attrNameLst>
                                          <p:attrName>style.visibility</p:attrName>
                                        </p:attrNameLst>
                                      </p:cBhvr>
                                      <p:to>
                                        <p:strVal val="visible"/>
                                      </p:to>
                                    </p:set>
                                    <p:animEffect transition="in" filter="wipe(left)">
                                      <p:cBhvr>
                                        <p:cTn id="20" dur="500"/>
                                        <p:tgtEl>
                                          <p:spTgt spid="101383"/>
                                        </p:tgtEl>
                                      </p:cBhvr>
                                    </p:animEffect>
                                  </p:childTnLst>
                                </p:cTn>
                              </p:par>
                            </p:childTnLst>
                          </p:cTn>
                        </p:par>
                        <p:par>
                          <p:cTn id="21" fill="hold" nodeType="afterGroup">
                            <p:stCondLst>
                              <p:cond delay="3000"/>
                            </p:stCondLst>
                            <p:childTnLst>
                              <p:par>
                                <p:cTn id="22" presetID="17" presetClass="entr" presetSubtype="10" fill="hold" nodeType="afterEffect">
                                  <p:stCondLst>
                                    <p:cond delay="0"/>
                                  </p:stCondLst>
                                  <p:childTnLst>
                                    <p:set>
                                      <p:cBhvr>
                                        <p:cTn id="23" dur="1" fill="hold">
                                          <p:stCondLst>
                                            <p:cond delay="0"/>
                                          </p:stCondLst>
                                        </p:cTn>
                                        <p:tgtEl>
                                          <p:spTgt spid="101384"/>
                                        </p:tgtEl>
                                        <p:attrNameLst>
                                          <p:attrName>style.visibility</p:attrName>
                                        </p:attrNameLst>
                                      </p:cBhvr>
                                      <p:to>
                                        <p:strVal val="visible"/>
                                      </p:to>
                                    </p:set>
                                    <p:anim calcmode="lin" valueType="num">
                                      <p:cBhvr>
                                        <p:cTn id="24" dur="500" fill="hold"/>
                                        <p:tgtEl>
                                          <p:spTgt spid="101384"/>
                                        </p:tgtEl>
                                        <p:attrNameLst>
                                          <p:attrName>ppt_w</p:attrName>
                                        </p:attrNameLst>
                                      </p:cBhvr>
                                      <p:tavLst>
                                        <p:tav tm="0">
                                          <p:val>
                                            <p:fltVal val="0"/>
                                          </p:val>
                                        </p:tav>
                                        <p:tav tm="100000">
                                          <p:val>
                                            <p:strVal val="#ppt_w"/>
                                          </p:val>
                                        </p:tav>
                                      </p:tavLst>
                                    </p:anim>
                                    <p:anim calcmode="lin" valueType="num">
                                      <p:cBhvr>
                                        <p:cTn id="25" dur="500" fill="hold"/>
                                        <p:tgtEl>
                                          <p:spTgt spid="101384"/>
                                        </p:tgtEl>
                                        <p:attrNameLst>
                                          <p:attrName>ppt_h</p:attrName>
                                        </p:attrNameLst>
                                      </p:cBhvr>
                                      <p:tavLst>
                                        <p:tav tm="0">
                                          <p:val>
                                            <p:strVal val="#ppt_h"/>
                                          </p:val>
                                        </p:tav>
                                        <p:tav tm="100000">
                                          <p:val>
                                            <p:strVal val="#ppt_h"/>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01385"/>
                                        </p:tgtEl>
                                        <p:attrNameLst>
                                          <p:attrName>style.visibility</p:attrName>
                                        </p:attrNameLst>
                                      </p:cBhvr>
                                      <p:to>
                                        <p:strVal val="visible"/>
                                      </p:to>
                                    </p:set>
                                    <p:animEffect transition="in" filter="fade">
                                      <p:cBhvr>
                                        <p:cTn id="28" dur="1000"/>
                                        <p:tgtEl>
                                          <p:spTgt spid="101385"/>
                                        </p:tgtEl>
                                      </p:cBhvr>
                                    </p:animEffect>
                                    <p:anim calcmode="lin" valueType="num">
                                      <p:cBhvr>
                                        <p:cTn id="29" dur="1000" fill="hold"/>
                                        <p:tgtEl>
                                          <p:spTgt spid="101385"/>
                                        </p:tgtEl>
                                        <p:attrNameLst>
                                          <p:attrName>ppt_x</p:attrName>
                                        </p:attrNameLst>
                                      </p:cBhvr>
                                      <p:tavLst>
                                        <p:tav tm="0">
                                          <p:val>
                                            <p:strVal val="#ppt_x-.1"/>
                                          </p:val>
                                        </p:tav>
                                        <p:tav tm="100000">
                                          <p:val>
                                            <p:strVal val="#ppt_x"/>
                                          </p:val>
                                        </p:tav>
                                      </p:tavLst>
                                    </p:anim>
                                    <p:anim calcmode="lin" valueType="num">
                                      <p:cBhvr>
                                        <p:cTn id="30" dur="1000" fill="hold"/>
                                        <p:tgtEl>
                                          <p:spTgt spid="101385"/>
                                        </p:tgtEl>
                                        <p:attrNameLst>
                                          <p:attrName>ppt_y</p:attrName>
                                        </p:attrNameLst>
                                      </p:cBhvr>
                                      <p:tavLst>
                                        <p:tav tm="0">
                                          <p:val>
                                            <p:strVal val="#ppt_y"/>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1386"/>
                                        </p:tgtEl>
                                        <p:attrNameLst>
                                          <p:attrName>style.visibility</p:attrName>
                                        </p:attrNameLst>
                                      </p:cBhvr>
                                      <p:to>
                                        <p:strVal val="visible"/>
                                      </p:to>
                                    </p:set>
                                    <p:animEffect transition="in" filter="fade">
                                      <p:cBhvr>
                                        <p:cTn id="33" dur="2000"/>
                                        <p:tgtEl>
                                          <p:spTgt spid="101386"/>
                                        </p:tgtEl>
                                      </p:cBhvr>
                                    </p:animEffect>
                                    <p:anim calcmode="lin" valueType="num">
                                      <p:cBhvr>
                                        <p:cTn id="34" dur="2000" fill="hold"/>
                                        <p:tgtEl>
                                          <p:spTgt spid="101386"/>
                                        </p:tgtEl>
                                        <p:attrNameLst>
                                          <p:attrName>ppt_x</p:attrName>
                                        </p:attrNameLst>
                                      </p:cBhvr>
                                      <p:tavLst>
                                        <p:tav tm="0">
                                          <p:val>
                                            <p:strVal val="#ppt_x"/>
                                          </p:val>
                                        </p:tav>
                                        <p:tav tm="100000">
                                          <p:val>
                                            <p:strVal val="#ppt_x"/>
                                          </p:val>
                                        </p:tav>
                                      </p:tavLst>
                                    </p:anim>
                                    <p:anim calcmode="lin" valueType="num">
                                      <p:cBhvr>
                                        <p:cTn id="35" dur="2000" fill="hold"/>
                                        <p:tgtEl>
                                          <p:spTgt spid="101386"/>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1387"/>
                                        </p:tgtEl>
                                        <p:attrNameLst>
                                          <p:attrName>style.visibility</p:attrName>
                                        </p:attrNameLst>
                                      </p:cBhvr>
                                      <p:to>
                                        <p:strVal val="visible"/>
                                      </p:to>
                                    </p:set>
                                    <p:animEffect transition="in" filter="wipe(left)">
                                      <p:cBhvr>
                                        <p:cTn id="40" dur="500"/>
                                        <p:tgtEl>
                                          <p:spTgt spid="101387"/>
                                        </p:tgtEl>
                                      </p:cBhvr>
                                    </p:animEffect>
                                  </p:childTnLst>
                                </p:cTn>
                              </p:par>
                            </p:childTnLst>
                          </p:cTn>
                        </p:par>
                        <p:par>
                          <p:cTn id="41" fill="hold" nodeType="afterGroup">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01388"/>
                                        </p:tgtEl>
                                        <p:attrNameLst>
                                          <p:attrName>style.visibility</p:attrName>
                                        </p:attrNameLst>
                                      </p:cBhvr>
                                      <p:to>
                                        <p:strVal val="visible"/>
                                      </p:to>
                                    </p:set>
                                    <p:animEffect transition="in" filter="dissolve">
                                      <p:cBhvr>
                                        <p:cTn id="44" dur="500"/>
                                        <p:tgtEl>
                                          <p:spTgt spid="101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advAuto="0"/>
      <p:bldP spid="101382" grpId="0"/>
      <p:bldP spid="101383" grpId="0"/>
      <p:bldP spid="101385" grpId="0"/>
      <p:bldP spid="101386" grpId="0"/>
      <p:bldP spid="101387" grpId="0"/>
      <p:bldP spid="1013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2">
            <a:extLst>
              <a:ext uri="{FF2B5EF4-FFF2-40B4-BE49-F238E27FC236}">
                <a16:creationId xmlns:a16="http://schemas.microsoft.com/office/drawing/2014/main" id="{72C5AC94-6903-5DDE-3340-4A6C6E545FD8}"/>
              </a:ext>
            </a:extLst>
          </p:cNvPr>
          <p:cNvSpPr>
            <a:spLocks noChangeShapeType="1"/>
          </p:cNvSpPr>
          <p:nvPr/>
        </p:nvSpPr>
        <p:spPr bwMode="auto">
          <a:xfrm>
            <a:off x="2511425" y="1017588"/>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27" name="Line 3">
            <a:extLst>
              <a:ext uri="{FF2B5EF4-FFF2-40B4-BE49-F238E27FC236}">
                <a16:creationId xmlns:a16="http://schemas.microsoft.com/office/drawing/2014/main" id="{40BB02BA-382E-5483-2082-F70790945B4F}"/>
              </a:ext>
            </a:extLst>
          </p:cNvPr>
          <p:cNvSpPr>
            <a:spLocks noChangeShapeType="1"/>
          </p:cNvSpPr>
          <p:nvPr/>
        </p:nvSpPr>
        <p:spPr bwMode="auto">
          <a:xfrm>
            <a:off x="2509838" y="1557338"/>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28" name="Line 4">
            <a:extLst>
              <a:ext uri="{FF2B5EF4-FFF2-40B4-BE49-F238E27FC236}">
                <a16:creationId xmlns:a16="http://schemas.microsoft.com/office/drawing/2014/main" id="{50440396-8D5E-AB19-85A1-1CE8F93BE481}"/>
              </a:ext>
            </a:extLst>
          </p:cNvPr>
          <p:cNvSpPr>
            <a:spLocks noChangeShapeType="1"/>
          </p:cNvSpPr>
          <p:nvPr/>
        </p:nvSpPr>
        <p:spPr bwMode="auto">
          <a:xfrm>
            <a:off x="2520950" y="2122488"/>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29" name="Line 5">
            <a:extLst>
              <a:ext uri="{FF2B5EF4-FFF2-40B4-BE49-F238E27FC236}">
                <a16:creationId xmlns:a16="http://schemas.microsoft.com/office/drawing/2014/main" id="{4928CFB8-4BF3-94A9-B569-0C17AB95F46A}"/>
              </a:ext>
            </a:extLst>
          </p:cNvPr>
          <p:cNvSpPr>
            <a:spLocks noChangeShapeType="1"/>
          </p:cNvSpPr>
          <p:nvPr/>
        </p:nvSpPr>
        <p:spPr bwMode="auto">
          <a:xfrm>
            <a:off x="2509838" y="2665413"/>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0" name="Line 6">
            <a:extLst>
              <a:ext uri="{FF2B5EF4-FFF2-40B4-BE49-F238E27FC236}">
                <a16:creationId xmlns:a16="http://schemas.microsoft.com/office/drawing/2014/main" id="{142D8322-8A49-1F5A-CA97-B02370E73533}"/>
              </a:ext>
            </a:extLst>
          </p:cNvPr>
          <p:cNvSpPr>
            <a:spLocks noChangeShapeType="1"/>
          </p:cNvSpPr>
          <p:nvPr/>
        </p:nvSpPr>
        <p:spPr bwMode="auto">
          <a:xfrm>
            <a:off x="2522538" y="3230563"/>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1" name="Line 7">
            <a:extLst>
              <a:ext uri="{FF2B5EF4-FFF2-40B4-BE49-F238E27FC236}">
                <a16:creationId xmlns:a16="http://schemas.microsoft.com/office/drawing/2014/main" id="{639E5E64-CE3D-C6EB-6569-91C79F7B7AF1}"/>
              </a:ext>
            </a:extLst>
          </p:cNvPr>
          <p:cNvSpPr>
            <a:spLocks noChangeShapeType="1"/>
          </p:cNvSpPr>
          <p:nvPr/>
        </p:nvSpPr>
        <p:spPr bwMode="auto">
          <a:xfrm>
            <a:off x="2509838" y="3784600"/>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2" name="Line 8">
            <a:extLst>
              <a:ext uri="{FF2B5EF4-FFF2-40B4-BE49-F238E27FC236}">
                <a16:creationId xmlns:a16="http://schemas.microsoft.com/office/drawing/2014/main" id="{EAE555B9-A0D9-E4C4-1D22-B9C9F5901A9E}"/>
              </a:ext>
            </a:extLst>
          </p:cNvPr>
          <p:cNvSpPr>
            <a:spLocks noChangeShapeType="1"/>
          </p:cNvSpPr>
          <p:nvPr/>
        </p:nvSpPr>
        <p:spPr bwMode="auto">
          <a:xfrm>
            <a:off x="2522538" y="4338638"/>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3" name="Line 9">
            <a:extLst>
              <a:ext uri="{FF2B5EF4-FFF2-40B4-BE49-F238E27FC236}">
                <a16:creationId xmlns:a16="http://schemas.microsoft.com/office/drawing/2014/main" id="{D03034EE-9676-BB5F-FE8D-25ED3F7999FA}"/>
              </a:ext>
            </a:extLst>
          </p:cNvPr>
          <p:cNvSpPr>
            <a:spLocks noChangeShapeType="1"/>
          </p:cNvSpPr>
          <p:nvPr/>
        </p:nvSpPr>
        <p:spPr bwMode="auto">
          <a:xfrm>
            <a:off x="2508250" y="4878388"/>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4" name="Line 10">
            <a:extLst>
              <a:ext uri="{FF2B5EF4-FFF2-40B4-BE49-F238E27FC236}">
                <a16:creationId xmlns:a16="http://schemas.microsoft.com/office/drawing/2014/main" id="{67037826-31C2-D283-810F-0D7F773813BC}"/>
              </a:ext>
            </a:extLst>
          </p:cNvPr>
          <p:cNvSpPr>
            <a:spLocks noChangeShapeType="1"/>
          </p:cNvSpPr>
          <p:nvPr/>
        </p:nvSpPr>
        <p:spPr bwMode="auto">
          <a:xfrm>
            <a:off x="2509838" y="5446713"/>
            <a:ext cx="4829175" cy="0"/>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5" name="Line 11">
            <a:extLst>
              <a:ext uri="{FF2B5EF4-FFF2-40B4-BE49-F238E27FC236}">
                <a16:creationId xmlns:a16="http://schemas.microsoft.com/office/drawing/2014/main" id="{F33DE309-9C73-8C98-AA2E-E8E4F46A5B28}"/>
              </a:ext>
            </a:extLst>
          </p:cNvPr>
          <p:cNvSpPr>
            <a:spLocks noChangeShapeType="1"/>
          </p:cNvSpPr>
          <p:nvPr/>
        </p:nvSpPr>
        <p:spPr bwMode="auto">
          <a:xfrm flipV="1">
            <a:off x="3863975" y="376238"/>
            <a:ext cx="0" cy="5614987"/>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6" name="Line 12">
            <a:extLst>
              <a:ext uri="{FF2B5EF4-FFF2-40B4-BE49-F238E27FC236}">
                <a16:creationId xmlns:a16="http://schemas.microsoft.com/office/drawing/2014/main" id="{207FBAD1-5B91-F42A-531F-9BAF61CE3FBC}"/>
              </a:ext>
            </a:extLst>
          </p:cNvPr>
          <p:cNvSpPr>
            <a:spLocks noChangeShapeType="1"/>
          </p:cNvSpPr>
          <p:nvPr/>
        </p:nvSpPr>
        <p:spPr bwMode="auto">
          <a:xfrm flipV="1">
            <a:off x="5265738" y="376238"/>
            <a:ext cx="0" cy="5614987"/>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7" name="Line 13">
            <a:extLst>
              <a:ext uri="{FF2B5EF4-FFF2-40B4-BE49-F238E27FC236}">
                <a16:creationId xmlns:a16="http://schemas.microsoft.com/office/drawing/2014/main" id="{36C942DD-FA2E-E455-E276-1C41447B215C}"/>
              </a:ext>
            </a:extLst>
          </p:cNvPr>
          <p:cNvSpPr>
            <a:spLocks noChangeShapeType="1"/>
          </p:cNvSpPr>
          <p:nvPr/>
        </p:nvSpPr>
        <p:spPr bwMode="auto">
          <a:xfrm flipV="1">
            <a:off x="6694488" y="374650"/>
            <a:ext cx="0" cy="5614988"/>
          </a:xfrm>
          <a:prstGeom prst="line">
            <a:avLst/>
          </a:prstGeom>
          <a:noFill/>
          <a:ln w="317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38" name="Rectangle 14">
            <a:extLst>
              <a:ext uri="{FF2B5EF4-FFF2-40B4-BE49-F238E27FC236}">
                <a16:creationId xmlns:a16="http://schemas.microsoft.com/office/drawing/2014/main" id="{66AEDF62-4CAD-B2FD-5C67-269B55047951}"/>
              </a:ext>
            </a:extLst>
          </p:cNvPr>
          <p:cNvSpPr>
            <a:spLocks noChangeArrowheads="1"/>
          </p:cNvSpPr>
          <p:nvPr/>
        </p:nvSpPr>
        <p:spPr bwMode="auto">
          <a:xfrm>
            <a:off x="2524125" y="385763"/>
            <a:ext cx="4841875" cy="5602287"/>
          </a:xfrm>
          <a:prstGeom prst="rect">
            <a:avLst/>
          </a:prstGeom>
          <a:solidFill>
            <a:srgbClr val="99CCFF">
              <a:alpha val="12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000"/>
          </a:p>
        </p:txBody>
      </p:sp>
      <p:sp>
        <p:nvSpPr>
          <p:cNvPr id="103439" name="Freeform 15">
            <a:extLst>
              <a:ext uri="{FF2B5EF4-FFF2-40B4-BE49-F238E27FC236}">
                <a16:creationId xmlns:a16="http://schemas.microsoft.com/office/drawing/2014/main" id="{F521A47A-2BAD-2500-8A82-AAEC6D420837}"/>
              </a:ext>
            </a:extLst>
          </p:cNvPr>
          <p:cNvSpPr>
            <a:spLocks/>
          </p:cNvSpPr>
          <p:nvPr/>
        </p:nvSpPr>
        <p:spPr bwMode="auto">
          <a:xfrm>
            <a:off x="2533650" y="1781175"/>
            <a:ext cx="4800600" cy="4162425"/>
          </a:xfrm>
          <a:custGeom>
            <a:avLst/>
            <a:gdLst>
              <a:gd name="T0" fmla="*/ 0 w 3024"/>
              <a:gd name="T1" fmla="*/ 2610 h 2622"/>
              <a:gd name="T2" fmla="*/ 558 w 3024"/>
              <a:gd name="T3" fmla="*/ 2610 h 2622"/>
              <a:gd name="T4" fmla="*/ 648 w 3024"/>
              <a:gd name="T5" fmla="*/ 2586 h 2622"/>
              <a:gd name="T6" fmla="*/ 696 w 3024"/>
              <a:gd name="T7" fmla="*/ 2556 h 2622"/>
              <a:gd name="T8" fmla="*/ 822 w 3024"/>
              <a:gd name="T9" fmla="*/ 60 h 2622"/>
              <a:gd name="T10" fmla="*/ 827 w 3024"/>
              <a:gd name="T11" fmla="*/ 26 h 2622"/>
              <a:gd name="T12" fmla="*/ 840 w 3024"/>
              <a:gd name="T13" fmla="*/ 0 h 2622"/>
              <a:gd name="T14" fmla="*/ 858 w 3024"/>
              <a:gd name="T15" fmla="*/ 26 h 2622"/>
              <a:gd name="T16" fmla="*/ 870 w 3024"/>
              <a:gd name="T17" fmla="*/ 53 h 2622"/>
              <a:gd name="T18" fmla="*/ 972 w 3024"/>
              <a:gd name="T19" fmla="*/ 2532 h 2622"/>
              <a:gd name="T20" fmla="*/ 990 w 3024"/>
              <a:gd name="T21" fmla="*/ 2586 h 2622"/>
              <a:gd name="T22" fmla="*/ 1032 w 3024"/>
              <a:gd name="T23" fmla="*/ 2604 h 2622"/>
              <a:gd name="T24" fmla="*/ 1098 w 3024"/>
              <a:gd name="T25" fmla="*/ 2622 h 2622"/>
              <a:gd name="T26" fmla="*/ 1710 w 3024"/>
              <a:gd name="T27" fmla="*/ 2598 h 2622"/>
              <a:gd name="T28" fmla="*/ 1950 w 3024"/>
              <a:gd name="T29" fmla="*/ 2598 h 2622"/>
              <a:gd name="T30" fmla="*/ 2244 w 3024"/>
              <a:gd name="T31" fmla="*/ 2598 h 2622"/>
              <a:gd name="T32" fmla="*/ 2472 w 3024"/>
              <a:gd name="T33" fmla="*/ 2604 h 2622"/>
              <a:gd name="T34" fmla="*/ 2520 w 3024"/>
              <a:gd name="T35" fmla="*/ 2604 h 2622"/>
              <a:gd name="T36" fmla="*/ 2544 w 3024"/>
              <a:gd name="T37" fmla="*/ 2520 h 2622"/>
              <a:gd name="T38" fmla="*/ 2610 w 3024"/>
              <a:gd name="T39" fmla="*/ 1854 h 2622"/>
              <a:gd name="T40" fmla="*/ 2619 w 3024"/>
              <a:gd name="T41" fmla="*/ 1823 h 2622"/>
              <a:gd name="T42" fmla="*/ 2640 w 3024"/>
              <a:gd name="T43" fmla="*/ 1800 h 2622"/>
              <a:gd name="T44" fmla="*/ 2654 w 3024"/>
              <a:gd name="T45" fmla="*/ 1836 h 2622"/>
              <a:gd name="T46" fmla="*/ 2664 w 3024"/>
              <a:gd name="T47" fmla="*/ 1902 h 2622"/>
              <a:gd name="T48" fmla="*/ 2700 w 3024"/>
              <a:gd name="T49" fmla="*/ 2538 h 2622"/>
              <a:gd name="T50" fmla="*/ 2712 w 3024"/>
              <a:gd name="T51" fmla="*/ 2592 h 2622"/>
              <a:gd name="T52" fmla="*/ 2766 w 3024"/>
              <a:gd name="T53" fmla="*/ 2622 h 2622"/>
              <a:gd name="T54" fmla="*/ 3024 w 3024"/>
              <a:gd name="T55" fmla="*/ 2604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24" h="2622">
                <a:moveTo>
                  <a:pt x="0" y="2610"/>
                </a:moveTo>
                <a:lnTo>
                  <a:pt x="558" y="2610"/>
                </a:lnTo>
                <a:lnTo>
                  <a:pt x="648" y="2586"/>
                </a:lnTo>
                <a:lnTo>
                  <a:pt x="696" y="2556"/>
                </a:lnTo>
                <a:lnTo>
                  <a:pt x="822" y="60"/>
                </a:lnTo>
                <a:lnTo>
                  <a:pt x="827" y="26"/>
                </a:lnTo>
                <a:lnTo>
                  <a:pt x="840" y="0"/>
                </a:lnTo>
                <a:lnTo>
                  <a:pt x="858" y="26"/>
                </a:lnTo>
                <a:lnTo>
                  <a:pt x="870" y="53"/>
                </a:lnTo>
                <a:lnTo>
                  <a:pt x="972" y="2532"/>
                </a:lnTo>
                <a:lnTo>
                  <a:pt x="990" y="2586"/>
                </a:lnTo>
                <a:lnTo>
                  <a:pt x="1032" y="2604"/>
                </a:lnTo>
                <a:lnTo>
                  <a:pt x="1098" y="2622"/>
                </a:lnTo>
                <a:lnTo>
                  <a:pt x="1710" y="2598"/>
                </a:lnTo>
                <a:lnTo>
                  <a:pt x="1950" y="2598"/>
                </a:lnTo>
                <a:lnTo>
                  <a:pt x="2244" y="2598"/>
                </a:lnTo>
                <a:lnTo>
                  <a:pt x="2472" y="2604"/>
                </a:lnTo>
                <a:lnTo>
                  <a:pt x="2520" y="2604"/>
                </a:lnTo>
                <a:lnTo>
                  <a:pt x="2544" y="2520"/>
                </a:lnTo>
                <a:lnTo>
                  <a:pt x="2610" y="1854"/>
                </a:lnTo>
                <a:lnTo>
                  <a:pt x="2619" y="1823"/>
                </a:lnTo>
                <a:lnTo>
                  <a:pt x="2640" y="1800"/>
                </a:lnTo>
                <a:lnTo>
                  <a:pt x="2654" y="1836"/>
                </a:lnTo>
                <a:lnTo>
                  <a:pt x="2664" y="1902"/>
                </a:lnTo>
                <a:lnTo>
                  <a:pt x="2700" y="2538"/>
                </a:lnTo>
                <a:lnTo>
                  <a:pt x="2712" y="2592"/>
                </a:lnTo>
                <a:lnTo>
                  <a:pt x="2766" y="2622"/>
                </a:lnTo>
                <a:lnTo>
                  <a:pt x="3024" y="2604"/>
                </a:ln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40" name="Text Box 16">
            <a:extLst>
              <a:ext uri="{FF2B5EF4-FFF2-40B4-BE49-F238E27FC236}">
                <a16:creationId xmlns:a16="http://schemas.microsoft.com/office/drawing/2014/main" id="{F63672F0-0C81-BF80-0505-9967BFFF80EA}"/>
              </a:ext>
            </a:extLst>
          </p:cNvPr>
          <p:cNvSpPr txBox="1">
            <a:spLocks noChangeArrowheads="1"/>
          </p:cNvSpPr>
          <p:nvPr/>
        </p:nvSpPr>
        <p:spPr bwMode="auto">
          <a:xfrm>
            <a:off x="1852613" y="220663"/>
            <a:ext cx="60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100</a:t>
            </a:r>
          </a:p>
        </p:txBody>
      </p:sp>
      <p:sp>
        <p:nvSpPr>
          <p:cNvPr id="103441" name="Text Box 17">
            <a:extLst>
              <a:ext uri="{FF2B5EF4-FFF2-40B4-BE49-F238E27FC236}">
                <a16:creationId xmlns:a16="http://schemas.microsoft.com/office/drawing/2014/main" id="{2896AAC6-3200-AC83-49B6-8DE01E29D4E8}"/>
              </a:ext>
            </a:extLst>
          </p:cNvPr>
          <p:cNvSpPr txBox="1">
            <a:spLocks noChangeArrowheads="1"/>
          </p:cNvSpPr>
          <p:nvPr/>
        </p:nvSpPr>
        <p:spPr bwMode="auto">
          <a:xfrm>
            <a:off x="1990725" y="79692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90</a:t>
            </a:r>
          </a:p>
        </p:txBody>
      </p:sp>
      <p:sp>
        <p:nvSpPr>
          <p:cNvPr id="103442" name="Text Box 18">
            <a:extLst>
              <a:ext uri="{FF2B5EF4-FFF2-40B4-BE49-F238E27FC236}">
                <a16:creationId xmlns:a16="http://schemas.microsoft.com/office/drawing/2014/main" id="{EFDC09A9-5E98-29A7-DF4B-69F8821A7E5D}"/>
              </a:ext>
            </a:extLst>
          </p:cNvPr>
          <p:cNvSpPr txBox="1">
            <a:spLocks noChangeArrowheads="1"/>
          </p:cNvSpPr>
          <p:nvPr/>
        </p:nvSpPr>
        <p:spPr bwMode="auto">
          <a:xfrm>
            <a:off x="1992313" y="13509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80</a:t>
            </a:r>
          </a:p>
        </p:txBody>
      </p:sp>
      <p:sp>
        <p:nvSpPr>
          <p:cNvPr id="103443" name="Text Box 19">
            <a:extLst>
              <a:ext uri="{FF2B5EF4-FFF2-40B4-BE49-F238E27FC236}">
                <a16:creationId xmlns:a16="http://schemas.microsoft.com/office/drawing/2014/main" id="{0C860CC1-31B0-B654-6638-14A3B18E6BA4}"/>
              </a:ext>
            </a:extLst>
          </p:cNvPr>
          <p:cNvSpPr txBox="1">
            <a:spLocks noChangeArrowheads="1"/>
          </p:cNvSpPr>
          <p:nvPr/>
        </p:nvSpPr>
        <p:spPr bwMode="auto">
          <a:xfrm>
            <a:off x="1990725" y="19177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70</a:t>
            </a:r>
          </a:p>
        </p:txBody>
      </p:sp>
      <p:sp>
        <p:nvSpPr>
          <p:cNvPr id="103444" name="Text Box 20">
            <a:extLst>
              <a:ext uri="{FF2B5EF4-FFF2-40B4-BE49-F238E27FC236}">
                <a16:creationId xmlns:a16="http://schemas.microsoft.com/office/drawing/2014/main" id="{AA324A09-E606-2787-98B7-6EFA39BEE542}"/>
              </a:ext>
            </a:extLst>
          </p:cNvPr>
          <p:cNvSpPr txBox="1">
            <a:spLocks noChangeArrowheads="1"/>
          </p:cNvSpPr>
          <p:nvPr/>
        </p:nvSpPr>
        <p:spPr bwMode="auto">
          <a:xfrm>
            <a:off x="1990725" y="245903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60</a:t>
            </a:r>
          </a:p>
        </p:txBody>
      </p:sp>
      <p:sp>
        <p:nvSpPr>
          <p:cNvPr id="103445" name="Text Box 21">
            <a:extLst>
              <a:ext uri="{FF2B5EF4-FFF2-40B4-BE49-F238E27FC236}">
                <a16:creationId xmlns:a16="http://schemas.microsoft.com/office/drawing/2014/main" id="{87B8484F-DE6B-28A5-29A4-87BD7ABFF015}"/>
              </a:ext>
            </a:extLst>
          </p:cNvPr>
          <p:cNvSpPr txBox="1">
            <a:spLocks noChangeArrowheads="1"/>
          </p:cNvSpPr>
          <p:nvPr/>
        </p:nvSpPr>
        <p:spPr bwMode="auto">
          <a:xfrm>
            <a:off x="1992313" y="30257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50</a:t>
            </a:r>
          </a:p>
        </p:txBody>
      </p:sp>
      <p:sp>
        <p:nvSpPr>
          <p:cNvPr id="103446" name="Text Box 22">
            <a:extLst>
              <a:ext uri="{FF2B5EF4-FFF2-40B4-BE49-F238E27FC236}">
                <a16:creationId xmlns:a16="http://schemas.microsoft.com/office/drawing/2014/main" id="{A461BDEB-7AC9-2C9C-E8E5-5219A912DC13}"/>
              </a:ext>
            </a:extLst>
          </p:cNvPr>
          <p:cNvSpPr txBox="1">
            <a:spLocks noChangeArrowheads="1"/>
          </p:cNvSpPr>
          <p:nvPr/>
        </p:nvSpPr>
        <p:spPr bwMode="auto">
          <a:xfrm>
            <a:off x="1990725" y="356711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40</a:t>
            </a:r>
          </a:p>
        </p:txBody>
      </p:sp>
      <p:sp>
        <p:nvSpPr>
          <p:cNvPr id="103447" name="Text Box 23">
            <a:extLst>
              <a:ext uri="{FF2B5EF4-FFF2-40B4-BE49-F238E27FC236}">
                <a16:creationId xmlns:a16="http://schemas.microsoft.com/office/drawing/2014/main" id="{31A49CB0-1CBD-8E14-176E-4BDDCBF654A9}"/>
              </a:ext>
            </a:extLst>
          </p:cNvPr>
          <p:cNvSpPr txBox="1">
            <a:spLocks noChangeArrowheads="1"/>
          </p:cNvSpPr>
          <p:nvPr/>
        </p:nvSpPr>
        <p:spPr bwMode="auto">
          <a:xfrm>
            <a:off x="1990725" y="4132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30</a:t>
            </a:r>
          </a:p>
        </p:txBody>
      </p:sp>
      <p:sp>
        <p:nvSpPr>
          <p:cNvPr id="103448" name="Text Box 24">
            <a:extLst>
              <a:ext uri="{FF2B5EF4-FFF2-40B4-BE49-F238E27FC236}">
                <a16:creationId xmlns:a16="http://schemas.microsoft.com/office/drawing/2014/main" id="{0162EEFC-6023-01DC-55D1-DE00A2C9CC33}"/>
              </a:ext>
            </a:extLst>
          </p:cNvPr>
          <p:cNvSpPr txBox="1">
            <a:spLocks noChangeArrowheads="1"/>
          </p:cNvSpPr>
          <p:nvPr/>
        </p:nvSpPr>
        <p:spPr bwMode="auto">
          <a:xfrm>
            <a:off x="1990725" y="467360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20</a:t>
            </a:r>
          </a:p>
        </p:txBody>
      </p:sp>
      <p:sp>
        <p:nvSpPr>
          <p:cNvPr id="103449" name="Text Box 25">
            <a:extLst>
              <a:ext uri="{FF2B5EF4-FFF2-40B4-BE49-F238E27FC236}">
                <a16:creationId xmlns:a16="http://schemas.microsoft.com/office/drawing/2014/main" id="{5BA94494-BB31-5E77-C5E4-5F37ABFD088D}"/>
              </a:ext>
            </a:extLst>
          </p:cNvPr>
          <p:cNvSpPr txBox="1">
            <a:spLocks noChangeArrowheads="1"/>
          </p:cNvSpPr>
          <p:nvPr/>
        </p:nvSpPr>
        <p:spPr bwMode="auto">
          <a:xfrm>
            <a:off x="1990725" y="524033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10</a:t>
            </a:r>
          </a:p>
        </p:txBody>
      </p:sp>
      <p:sp>
        <p:nvSpPr>
          <p:cNvPr id="103450" name="Text Box 26">
            <a:extLst>
              <a:ext uri="{FF2B5EF4-FFF2-40B4-BE49-F238E27FC236}">
                <a16:creationId xmlns:a16="http://schemas.microsoft.com/office/drawing/2014/main" id="{7ABA4ACC-8326-1A03-F12A-1CC9645AF6F0}"/>
              </a:ext>
            </a:extLst>
          </p:cNvPr>
          <p:cNvSpPr txBox="1">
            <a:spLocks noChangeArrowheads="1"/>
          </p:cNvSpPr>
          <p:nvPr/>
        </p:nvSpPr>
        <p:spPr bwMode="auto">
          <a:xfrm>
            <a:off x="2130425" y="579437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0</a:t>
            </a:r>
          </a:p>
        </p:txBody>
      </p:sp>
      <p:sp>
        <p:nvSpPr>
          <p:cNvPr id="103451" name="Text Box 27">
            <a:extLst>
              <a:ext uri="{FF2B5EF4-FFF2-40B4-BE49-F238E27FC236}">
                <a16:creationId xmlns:a16="http://schemas.microsoft.com/office/drawing/2014/main" id="{DD3887C8-F3AC-ED26-08D2-91C8761580E3}"/>
              </a:ext>
            </a:extLst>
          </p:cNvPr>
          <p:cNvSpPr txBox="1">
            <a:spLocks noChangeArrowheads="1"/>
          </p:cNvSpPr>
          <p:nvPr/>
        </p:nvSpPr>
        <p:spPr bwMode="auto">
          <a:xfrm>
            <a:off x="2274888" y="6027738"/>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34</a:t>
            </a:r>
          </a:p>
        </p:txBody>
      </p:sp>
      <p:sp>
        <p:nvSpPr>
          <p:cNvPr id="103452" name="Text Box 28">
            <a:extLst>
              <a:ext uri="{FF2B5EF4-FFF2-40B4-BE49-F238E27FC236}">
                <a16:creationId xmlns:a16="http://schemas.microsoft.com/office/drawing/2014/main" id="{7BB881FA-D02B-5C71-F01D-F9FB7B3E8DD6}"/>
              </a:ext>
            </a:extLst>
          </p:cNvPr>
          <p:cNvSpPr txBox="1">
            <a:spLocks noChangeArrowheads="1"/>
          </p:cNvSpPr>
          <p:nvPr/>
        </p:nvSpPr>
        <p:spPr bwMode="auto">
          <a:xfrm>
            <a:off x="3640138" y="60229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35</a:t>
            </a:r>
          </a:p>
        </p:txBody>
      </p:sp>
      <p:sp>
        <p:nvSpPr>
          <p:cNvPr id="103453" name="Text Box 29">
            <a:extLst>
              <a:ext uri="{FF2B5EF4-FFF2-40B4-BE49-F238E27FC236}">
                <a16:creationId xmlns:a16="http://schemas.microsoft.com/office/drawing/2014/main" id="{34E0B897-F53F-5B97-3099-77837F413D9A}"/>
              </a:ext>
            </a:extLst>
          </p:cNvPr>
          <p:cNvSpPr txBox="1">
            <a:spLocks noChangeArrowheads="1"/>
          </p:cNvSpPr>
          <p:nvPr/>
        </p:nvSpPr>
        <p:spPr bwMode="auto">
          <a:xfrm>
            <a:off x="5056188" y="601345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36</a:t>
            </a:r>
          </a:p>
        </p:txBody>
      </p:sp>
      <p:sp>
        <p:nvSpPr>
          <p:cNvPr id="103454" name="Text Box 30">
            <a:extLst>
              <a:ext uri="{FF2B5EF4-FFF2-40B4-BE49-F238E27FC236}">
                <a16:creationId xmlns:a16="http://schemas.microsoft.com/office/drawing/2014/main" id="{FE3C99DE-8134-CEF7-0F1B-809594A76456}"/>
              </a:ext>
            </a:extLst>
          </p:cNvPr>
          <p:cNvSpPr txBox="1">
            <a:spLocks noChangeArrowheads="1"/>
          </p:cNvSpPr>
          <p:nvPr/>
        </p:nvSpPr>
        <p:spPr bwMode="auto">
          <a:xfrm>
            <a:off x="6484938" y="6013450"/>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37</a:t>
            </a:r>
          </a:p>
        </p:txBody>
      </p:sp>
      <p:sp>
        <p:nvSpPr>
          <p:cNvPr id="103455" name="Text Box 31">
            <a:extLst>
              <a:ext uri="{FF2B5EF4-FFF2-40B4-BE49-F238E27FC236}">
                <a16:creationId xmlns:a16="http://schemas.microsoft.com/office/drawing/2014/main" id="{7F685054-B0E0-45B7-4527-6122D5D7A7B0}"/>
              </a:ext>
            </a:extLst>
          </p:cNvPr>
          <p:cNvSpPr txBox="1">
            <a:spLocks noChangeArrowheads="1"/>
          </p:cNvSpPr>
          <p:nvPr/>
        </p:nvSpPr>
        <p:spPr bwMode="auto">
          <a:xfrm rot="16200000">
            <a:off x="650081" y="3250407"/>
            <a:ext cx="1843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Abundance</a:t>
            </a:r>
          </a:p>
        </p:txBody>
      </p:sp>
      <p:sp>
        <p:nvSpPr>
          <p:cNvPr id="103456" name="Text Box 32">
            <a:extLst>
              <a:ext uri="{FF2B5EF4-FFF2-40B4-BE49-F238E27FC236}">
                <a16:creationId xmlns:a16="http://schemas.microsoft.com/office/drawing/2014/main" id="{8BA57499-3332-95C2-369C-EDDF77D40F26}"/>
              </a:ext>
            </a:extLst>
          </p:cNvPr>
          <p:cNvSpPr txBox="1">
            <a:spLocks noChangeArrowheads="1"/>
          </p:cNvSpPr>
          <p:nvPr/>
        </p:nvSpPr>
        <p:spPr bwMode="auto">
          <a:xfrm>
            <a:off x="4249738" y="6362700"/>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t>Mass</a:t>
            </a:r>
          </a:p>
        </p:txBody>
      </p:sp>
      <p:sp>
        <p:nvSpPr>
          <p:cNvPr id="103457" name="Line 33">
            <a:extLst>
              <a:ext uri="{FF2B5EF4-FFF2-40B4-BE49-F238E27FC236}">
                <a16:creationId xmlns:a16="http://schemas.microsoft.com/office/drawing/2014/main" id="{AD6EECAD-D73E-B1DE-D49A-F6402DC1933A}"/>
              </a:ext>
            </a:extLst>
          </p:cNvPr>
          <p:cNvSpPr>
            <a:spLocks noChangeShapeType="1"/>
          </p:cNvSpPr>
          <p:nvPr/>
        </p:nvSpPr>
        <p:spPr bwMode="auto">
          <a:xfrm>
            <a:off x="5214938" y="6619875"/>
            <a:ext cx="528637"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58" name="Line 34">
            <a:extLst>
              <a:ext uri="{FF2B5EF4-FFF2-40B4-BE49-F238E27FC236}">
                <a16:creationId xmlns:a16="http://schemas.microsoft.com/office/drawing/2014/main" id="{77C99C59-57C9-5F4F-F0FD-F84FECA5C38E}"/>
              </a:ext>
            </a:extLst>
          </p:cNvPr>
          <p:cNvSpPr>
            <a:spLocks noChangeShapeType="1"/>
          </p:cNvSpPr>
          <p:nvPr/>
        </p:nvSpPr>
        <p:spPr bwMode="auto">
          <a:xfrm rot="-5400000">
            <a:off x="1337469" y="2278857"/>
            <a:ext cx="528637"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459" name="Text Box 35">
            <a:extLst>
              <a:ext uri="{FF2B5EF4-FFF2-40B4-BE49-F238E27FC236}">
                <a16:creationId xmlns:a16="http://schemas.microsoft.com/office/drawing/2014/main" id="{9FBDD845-C440-0783-5B24-C73BB8BD4771}"/>
              </a:ext>
            </a:extLst>
          </p:cNvPr>
          <p:cNvSpPr txBox="1">
            <a:spLocks noChangeArrowheads="1"/>
          </p:cNvSpPr>
          <p:nvPr/>
        </p:nvSpPr>
        <p:spPr bwMode="auto">
          <a:xfrm>
            <a:off x="2859088" y="549275"/>
            <a:ext cx="4330700" cy="457200"/>
          </a:xfrm>
          <a:prstGeom prst="rect">
            <a:avLst/>
          </a:prstGeom>
          <a:solidFill>
            <a:srgbClr val="EAEAEA"/>
          </a:solidFill>
          <a:ln>
            <a:noFill/>
          </a:ln>
          <a:effectLst/>
          <a:extLst>
            <a:ext uri="{91240B29-F687-4F45-9708-019B960494DF}">
              <a14:hiddenLine xmlns:a14="http://schemas.microsoft.com/office/drawing/2010/main" w="3175">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Mass spectrum of chlorine.  Elemental chlorine (Cl</a:t>
            </a:r>
            <a:r>
              <a:rPr lang="en-US" altLang="en-US" sz="1200" baseline="-25000"/>
              <a:t>2</a:t>
            </a:r>
            <a:r>
              <a:rPr lang="en-US" altLang="en-US" sz="1200"/>
              <a:t>) contains </a:t>
            </a:r>
          </a:p>
          <a:p>
            <a:r>
              <a:rPr lang="en-US" altLang="en-US" sz="1200"/>
              <a:t>only two isotopes:  34.97 amu (75.53%) and 36.97 (24.47%)</a:t>
            </a:r>
          </a:p>
        </p:txBody>
      </p:sp>
      <p:sp>
        <p:nvSpPr>
          <p:cNvPr id="103460" name="Text Box 36">
            <a:extLst>
              <a:ext uri="{FF2B5EF4-FFF2-40B4-BE49-F238E27FC236}">
                <a16:creationId xmlns:a16="http://schemas.microsoft.com/office/drawing/2014/main" id="{4ACABFA1-BB81-46E3-9E9F-CF7B27FB3887}"/>
              </a:ext>
            </a:extLst>
          </p:cNvPr>
          <p:cNvSpPr txBox="1">
            <a:spLocks noChangeArrowheads="1"/>
          </p:cNvSpPr>
          <p:nvPr/>
        </p:nvSpPr>
        <p:spPr bwMode="auto">
          <a:xfrm>
            <a:off x="4097338" y="2360613"/>
            <a:ext cx="3189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AAM  =  (34.97 amu)(0.7553)  +  (36.97 amu)(0.2447)</a:t>
            </a:r>
          </a:p>
        </p:txBody>
      </p:sp>
      <p:sp>
        <p:nvSpPr>
          <p:cNvPr id="103461" name="Text Box 37">
            <a:extLst>
              <a:ext uri="{FF2B5EF4-FFF2-40B4-BE49-F238E27FC236}">
                <a16:creationId xmlns:a16="http://schemas.microsoft.com/office/drawing/2014/main" id="{7710F19B-8711-6115-4343-0B158E907529}"/>
              </a:ext>
            </a:extLst>
          </p:cNvPr>
          <p:cNvSpPr txBox="1">
            <a:spLocks noChangeArrowheads="1"/>
          </p:cNvSpPr>
          <p:nvPr/>
        </p:nvSpPr>
        <p:spPr bwMode="auto">
          <a:xfrm>
            <a:off x="4097338" y="2551113"/>
            <a:ext cx="3087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AAM  =     (26.412841 amu)     +      (9.046559 amu)</a:t>
            </a:r>
          </a:p>
        </p:txBody>
      </p:sp>
      <p:sp>
        <p:nvSpPr>
          <p:cNvPr id="103462" name="Text Box 38">
            <a:extLst>
              <a:ext uri="{FF2B5EF4-FFF2-40B4-BE49-F238E27FC236}">
                <a16:creationId xmlns:a16="http://schemas.microsoft.com/office/drawing/2014/main" id="{79E25F1C-7EBD-675A-6364-5F6F3C331D48}"/>
              </a:ext>
            </a:extLst>
          </p:cNvPr>
          <p:cNvSpPr txBox="1">
            <a:spLocks noChangeArrowheads="1"/>
          </p:cNvSpPr>
          <p:nvPr/>
        </p:nvSpPr>
        <p:spPr bwMode="auto">
          <a:xfrm>
            <a:off x="5230813" y="2789238"/>
            <a:ext cx="1543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AAM  =     35.4594 amu</a:t>
            </a:r>
          </a:p>
        </p:txBody>
      </p:sp>
      <p:sp>
        <p:nvSpPr>
          <p:cNvPr id="103463" name="Text Box 39">
            <a:extLst>
              <a:ext uri="{FF2B5EF4-FFF2-40B4-BE49-F238E27FC236}">
                <a16:creationId xmlns:a16="http://schemas.microsoft.com/office/drawing/2014/main" id="{6875FD4A-8973-807C-7926-197B4F65A48E}"/>
              </a:ext>
            </a:extLst>
          </p:cNvPr>
          <p:cNvSpPr txBox="1">
            <a:spLocks noChangeArrowheads="1"/>
          </p:cNvSpPr>
          <p:nvPr/>
        </p:nvSpPr>
        <p:spPr bwMode="auto">
          <a:xfrm>
            <a:off x="3533775" y="13335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rPr>
              <a:t>Cl-35</a:t>
            </a:r>
          </a:p>
        </p:txBody>
      </p:sp>
      <p:sp>
        <p:nvSpPr>
          <p:cNvPr id="103464" name="Text Box 40">
            <a:extLst>
              <a:ext uri="{FF2B5EF4-FFF2-40B4-BE49-F238E27FC236}">
                <a16:creationId xmlns:a16="http://schemas.microsoft.com/office/drawing/2014/main" id="{E9E2E235-E211-8D46-80DB-5857541E344B}"/>
              </a:ext>
            </a:extLst>
          </p:cNvPr>
          <p:cNvSpPr txBox="1">
            <a:spLocks noChangeArrowheads="1"/>
          </p:cNvSpPr>
          <p:nvPr/>
        </p:nvSpPr>
        <p:spPr bwMode="auto">
          <a:xfrm>
            <a:off x="6372225" y="4187825"/>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rPr>
              <a:t>Cl-37</a:t>
            </a:r>
          </a:p>
        </p:txBody>
      </p:sp>
      <p:grpSp>
        <p:nvGrpSpPr>
          <p:cNvPr id="103465" name="Group 41">
            <a:extLst>
              <a:ext uri="{FF2B5EF4-FFF2-40B4-BE49-F238E27FC236}">
                <a16:creationId xmlns:a16="http://schemas.microsoft.com/office/drawing/2014/main" id="{61A4F32E-9069-B401-C3AC-AD69BB860E19}"/>
              </a:ext>
            </a:extLst>
          </p:cNvPr>
          <p:cNvGrpSpPr>
            <a:grpSpLocks/>
          </p:cNvGrpSpPr>
          <p:nvPr/>
        </p:nvGrpSpPr>
        <p:grpSpPr bwMode="auto">
          <a:xfrm>
            <a:off x="8153400" y="152400"/>
            <a:ext cx="895350" cy="990600"/>
            <a:chOff x="5136" y="96"/>
            <a:chExt cx="564" cy="624"/>
          </a:xfrm>
        </p:grpSpPr>
        <p:sp>
          <p:nvSpPr>
            <p:cNvPr id="103466" name="Rectangle 42">
              <a:extLst>
                <a:ext uri="{FF2B5EF4-FFF2-40B4-BE49-F238E27FC236}">
                  <a16:creationId xmlns:a16="http://schemas.microsoft.com/office/drawing/2014/main" id="{E2B8BBAF-4681-DB0B-1003-FA95B5D0BA87}"/>
                </a:ext>
              </a:extLst>
            </p:cNvPr>
            <p:cNvSpPr>
              <a:spLocks noChangeArrowheads="1"/>
            </p:cNvSpPr>
            <p:nvPr/>
          </p:nvSpPr>
          <p:spPr bwMode="auto">
            <a:xfrm>
              <a:off x="5136" y="96"/>
              <a:ext cx="528" cy="62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467" name="Text Box 43">
              <a:extLst>
                <a:ext uri="{FF2B5EF4-FFF2-40B4-BE49-F238E27FC236}">
                  <a16:creationId xmlns:a16="http://schemas.microsoft.com/office/drawing/2014/main" id="{4BCF6C57-3195-ADE2-045C-4704D41ADD5C}"/>
                </a:ext>
              </a:extLst>
            </p:cNvPr>
            <p:cNvSpPr txBox="1">
              <a:spLocks noChangeArrowheads="1"/>
            </p:cNvSpPr>
            <p:nvPr/>
          </p:nvSpPr>
          <p:spPr bwMode="auto">
            <a:xfrm>
              <a:off x="5210" y="240"/>
              <a:ext cx="314" cy="36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0000"/>
                  </a:solidFill>
                  <a:highlight>
                    <a:srgbClr val="C0C0C0"/>
                  </a:highlight>
                </a:rPr>
                <a:t>Cl</a:t>
              </a:r>
            </a:p>
          </p:txBody>
        </p:sp>
        <p:sp>
          <p:nvSpPr>
            <p:cNvPr id="103468" name="Text Box 44">
              <a:extLst>
                <a:ext uri="{FF2B5EF4-FFF2-40B4-BE49-F238E27FC236}">
                  <a16:creationId xmlns:a16="http://schemas.microsoft.com/office/drawing/2014/main" id="{EA055226-8E85-F2FC-C818-FBEE71C70BE8}"/>
                </a:ext>
              </a:extLst>
            </p:cNvPr>
            <p:cNvSpPr txBox="1">
              <a:spLocks noChangeArrowheads="1"/>
            </p:cNvSpPr>
            <p:nvPr/>
          </p:nvSpPr>
          <p:spPr bwMode="auto">
            <a:xfrm>
              <a:off x="5136" y="528"/>
              <a:ext cx="519" cy="19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35.4594</a:t>
              </a:r>
            </a:p>
          </p:txBody>
        </p:sp>
        <p:sp>
          <p:nvSpPr>
            <p:cNvPr id="103469" name="Text Box 45">
              <a:extLst>
                <a:ext uri="{FF2B5EF4-FFF2-40B4-BE49-F238E27FC236}">
                  <a16:creationId xmlns:a16="http://schemas.microsoft.com/office/drawing/2014/main" id="{A34CD2BE-9B69-AA5C-306B-549C906DB214}"/>
                </a:ext>
              </a:extLst>
            </p:cNvPr>
            <p:cNvSpPr txBox="1">
              <a:spLocks noChangeArrowheads="1"/>
            </p:cNvSpPr>
            <p:nvPr/>
          </p:nvSpPr>
          <p:spPr bwMode="auto">
            <a:xfrm>
              <a:off x="5424" y="96"/>
              <a:ext cx="276" cy="23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333399"/>
                  </a:solidFill>
                </a:rPr>
                <a:t>17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439"/>
                                        </p:tgtEl>
                                        <p:attrNameLst>
                                          <p:attrName>style.visibility</p:attrName>
                                        </p:attrNameLst>
                                      </p:cBhvr>
                                      <p:to>
                                        <p:strVal val="visible"/>
                                      </p:to>
                                    </p:set>
                                    <p:animEffect transition="in" filter="wipe(left)">
                                      <p:cBhvr>
                                        <p:cTn id="7" dur="5000"/>
                                        <p:tgtEl>
                                          <p:spTgt spid="103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459"/>
                                        </p:tgtEl>
                                        <p:attrNameLst>
                                          <p:attrName>style.visibility</p:attrName>
                                        </p:attrNameLst>
                                      </p:cBhvr>
                                      <p:to>
                                        <p:strVal val="visible"/>
                                      </p:to>
                                    </p:set>
                                    <p:animEffect transition="in" filter="dissolve">
                                      <p:cBhvr>
                                        <p:cTn id="12" dur="500"/>
                                        <p:tgtEl>
                                          <p:spTgt spid="103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3463"/>
                                        </p:tgtEl>
                                        <p:attrNameLst>
                                          <p:attrName>style.visibility</p:attrName>
                                        </p:attrNameLst>
                                      </p:cBhvr>
                                      <p:to>
                                        <p:strVal val="visible"/>
                                      </p:to>
                                    </p:set>
                                    <p:animEffect transition="in" filter="fade">
                                      <p:cBhvr>
                                        <p:cTn id="17" dur="1000"/>
                                        <p:tgtEl>
                                          <p:spTgt spid="103463"/>
                                        </p:tgtEl>
                                      </p:cBhvr>
                                    </p:animEffect>
                                    <p:anim calcmode="lin" valueType="num">
                                      <p:cBhvr>
                                        <p:cTn id="18" dur="1000" fill="hold"/>
                                        <p:tgtEl>
                                          <p:spTgt spid="103463"/>
                                        </p:tgtEl>
                                        <p:attrNameLst>
                                          <p:attrName>ppt_x</p:attrName>
                                        </p:attrNameLst>
                                      </p:cBhvr>
                                      <p:tavLst>
                                        <p:tav tm="0">
                                          <p:val>
                                            <p:strVal val="#ppt_x"/>
                                          </p:val>
                                        </p:tav>
                                        <p:tav tm="100000">
                                          <p:val>
                                            <p:strVal val="#ppt_x"/>
                                          </p:val>
                                        </p:tav>
                                      </p:tavLst>
                                    </p:anim>
                                    <p:anim calcmode="lin" valueType="num">
                                      <p:cBhvr>
                                        <p:cTn id="19" dur="1000" fill="hold"/>
                                        <p:tgtEl>
                                          <p:spTgt spid="10346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03464">
                                            <p:txEl>
                                              <p:pRg st="0" end="0"/>
                                            </p:txEl>
                                          </p:spTgt>
                                        </p:tgtEl>
                                        <p:attrNameLst>
                                          <p:attrName>style.visibility</p:attrName>
                                        </p:attrNameLst>
                                      </p:cBhvr>
                                      <p:to>
                                        <p:strVal val="visible"/>
                                      </p:to>
                                    </p:set>
                                    <p:animEffect transition="in" filter="fade">
                                      <p:cBhvr>
                                        <p:cTn id="24" dur="1000"/>
                                        <p:tgtEl>
                                          <p:spTgt spid="103464">
                                            <p:txEl>
                                              <p:pRg st="0" end="0"/>
                                            </p:txEl>
                                          </p:spTgt>
                                        </p:tgtEl>
                                      </p:cBhvr>
                                    </p:animEffect>
                                    <p:anim calcmode="lin" valueType="num">
                                      <p:cBhvr>
                                        <p:cTn id="25" dur="1000" fill="hold"/>
                                        <p:tgtEl>
                                          <p:spTgt spid="10346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034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03460"/>
                                        </p:tgtEl>
                                        <p:attrNameLst>
                                          <p:attrName>style.visibility</p:attrName>
                                        </p:attrNameLst>
                                      </p:cBhvr>
                                      <p:to>
                                        <p:strVal val="visible"/>
                                      </p:to>
                                    </p:set>
                                    <p:anim calcmode="lin" valueType="num">
                                      <p:cBhvr>
                                        <p:cTn id="31" dur="1000" fill="hold"/>
                                        <p:tgtEl>
                                          <p:spTgt spid="103460"/>
                                        </p:tgtEl>
                                        <p:attrNameLst>
                                          <p:attrName>ppt_w</p:attrName>
                                        </p:attrNameLst>
                                      </p:cBhvr>
                                      <p:tavLst>
                                        <p:tav tm="0">
                                          <p:val>
                                            <p:strVal val="#ppt_w*0.70"/>
                                          </p:val>
                                        </p:tav>
                                        <p:tav tm="100000">
                                          <p:val>
                                            <p:strVal val="#ppt_w"/>
                                          </p:val>
                                        </p:tav>
                                      </p:tavLst>
                                    </p:anim>
                                    <p:anim calcmode="lin" valueType="num">
                                      <p:cBhvr>
                                        <p:cTn id="32" dur="1000" fill="hold"/>
                                        <p:tgtEl>
                                          <p:spTgt spid="103460"/>
                                        </p:tgtEl>
                                        <p:attrNameLst>
                                          <p:attrName>ppt_h</p:attrName>
                                        </p:attrNameLst>
                                      </p:cBhvr>
                                      <p:tavLst>
                                        <p:tav tm="0">
                                          <p:val>
                                            <p:strVal val="#ppt_h"/>
                                          </p:val>
                                        </p:tav>
                                        <p:tav tm="100000">
                                          <p:val>
                                            <p:strVal val="#ppt_h"/>
                                          </p:val>
                                        </p:tav>
                                      </p:tavLst>
                                    </p:anim>
                                    <p:animEffect transition="in" filter="fade">
                                      <p:cBhvr>
                                        <p:cTn id="33" dur="1000"/>
                                        <p:tgtEl>
                                          <p:spTgt spid="1034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03461"/>
                                        </p:tgtEl>
                                        <p:attrNameLst>
                                          <p:attrName>style.visibility</p:attrName>
                                        </p:attrNameLst>
                                      </p:cBhvr>
                                      <p:to>
                                        <p:strVal val="visible"/>
                                      </p:to>
                                    </p:set>
                                    <p:anim calcmode="lin" valueType="num">
                                      <p:cBhvr>
                                        <p:cTn id="38" dur="1000" fill="hold"/>
                                        <p:tgtEl>
                                          <p:spTgt spid="103461"/>
                                        </p:tgtEl>
                                        <p:attrNameLst>
                                          <p:attrName>ppt_w</p:attrName>
                                        </p:attrNameLst>
                                      </p:cBhvr>
                                      <p:tavLst>
                                        <p:tav tm="0">
                                          <p:val>
                                            <p:strVal val="#ppt_w*0.70"/>
                                          </p:val>
                                        </p:tav>
                                        <p:tav tm="100000">
                                          <p:val>
                                            <p:strVal val="#ppt_w"/>
                                          </p:val>
                                        </p:tav>
                                      </p:tavLst>
                                    </p:anim>
                                    <p:anim calcmode="lin" valueType="num">
                                      <p:cBhvr>
                                        <p:cTn id="39" dur="1000" fill="hold"/>
                                        <p:tgtEl>
                                          <p:spTgt spid="103461"/>
                                        </p:tgtEl>
                                        <p:attrNameLst>
                                          <p:attrName>ppt_h</p:attrName>
                                        </p:attrNameLst>
                                      </p:cBhvr>
                                      <p:tavLst>
                                        <p:tav tm="0">
                                          <p:val>
                                            <p:strVal val="#ppt_h"/>
                                          </p:val>
                                        </p:tav>
                                        <p:tav tm="100000">
                                          <p:val>
                                            <p:strVal val="#ppt_h"/>
                                          </p:val>
                                        </p:tav>
                                      </p:tavLst>
                                    </p:anim>
                                    <p:animEffect transition="in" filter="fade">
                                      <p:cBhvr>
                                        <p:cTn id="40" dur="1000"/>
                                        <p:tgtEl>
                                          <p:spTgt spid="1034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3462"/>
                                        </p:tgtEl>
                                        <p:attrNameLst>
                                          <p:attrName>style.visibility</p:attrName>
                                        </p:attrNameLst>
                                      </p:cBhvr>
                                      <p:to>
                                        <p:strVal val="visible"/>
                                      </p:to>
                                    </p:set>
                                    <p:animEffect transition="in" filter="dissolve">
                                      <p:cBhvr>
                                        <p:cTn id="45" dur="500"/>
                                        <p:tgtEl>
                                          <p:spTgt spid="10346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103465"/>
                                        </p:tgtEl>
                                        <p:attrNameLst>
                                          <p:attrName>style.visibility</p:attrName>
                                        </p:attrNameLst>
                                      </p:cBhvr>
                                      <p:to>
                                        <p:strVal val="visible"/>
                                      </p:to>
                                    </p:set>
                                    <p:animEffect transition="in" filter="fade">
                                      <p:cBhvr>
                                        <p:cTn id="50" dur="2000"/>
                                        <p:tgtEl>
                                          <p:spTgt spid="103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9" grpId="0" animBg="1"/>
      <p:bldP spid="103460" grpId="0"/>
      <p:bldP spid="103461" grpId="0"/>
      <p:bldP spid="103462" grpId="0"/>
      <p:bldP spid="1034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6FED96C-69E5-D759-E593-D61E8C663B44}"/>
              </a:ext>
            </a:extLst>
          </p:cNvPr>
          <p:cNvSpPr>
            <a:spLocks noGrp="1" noChangeArrowheads="1"/>
          </p:cNvSpPr>
          <p:nvPr>
            <p:ph type="title"/>
          </p:nvPr>
        </p:nvSpPr>
        <p:spPr>
          <a:xfrm>
            <a:off x="685800" y="228600"/>
            <a:ext cx="7772400" cy="1143000"/>
          </a:xfrm>
        </p:spPr>
        <p:txBody>
          <a:bodyPr/>
          <a:lstStyle/>
          <a:p>
            <a:r>
              <a:rPr lang="en-US" altLang="en-US" sz="4000"/>
              <a:t>Mass Spectrophotometer</a:t>
            </a:r>
          </a:p>
        </p:txBody>
      </p:sp>
      <p:sp>
        <p:nvSpPr>
          <p:cNvPr id="105475" name="AutoShape 3">
            <a:extLst>
              <a:ext uri="{FF2B5EF4-FFF2-40B4-BE49-F238E27FC236}">
                <a16:creationId xmlns:a16="http://schemas.microsoft.com/office/drawing/2014/main" id="{E29C30C8-5A26-AB28-EDD4-A1A7004C92B2}"/>
              </a:ext>
            </a:extLst>
          </p:cNvPr>
          <p:cNvSpPr>
            <a:spLocks noChangeArrowheads="1"/>
          </p:cNvSpPr>
          <p:nvPr/>
        </p:nvSpPr>
        <p:spPr bwMode="auto">
          <a:xfrm rot="934352">
            <a:off x="990600" y="4267200"/>
            <a:ext cx="2895600" cy="2209800"/>
          </a:xfrm>
          <a:prstGeom prst="cloudCallout">
            <a:avLst>
              <a:gd name="adj1" fmla="val -39037"/>
              <a:gd name="adj2" fmla="val 36495"/>
            </a:avLst>
          </a:prstGeom>
          <a:solidFill>
            <a:srgbClr val="00CCFF">
              <a:alpha val="25999"/>
            </a:srgbClr>
          </a:solidFill>
          <a:ln w="9525">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a:p>
        </p:txBody>
      </p:sp>
      <p:sp>
        <p:nvSpPr>
          <p:cNvPr id="105476" name="Freeform 4">
            <a:extLst>
              <a:ext uri="{FF2B5EF4-FFF2-40B4-BE49-F238E27FC236}">
                <a16:creationId xmlns:a16="http://schemas.microsoft.com/office/drawing/2014/main" id="{A885C598-D532-941E-0621-D672BF298B91}"/>
              </a:ext>
            </a:extLst>
          </p:cNvPr>
          <p:cNvSpPr>
            <a:spLocks/>
          </p:cNvSpPr>
          <p:nvPr/>
        </p:nvSpPr>
        <p:spPr bwMode="auto">
          <a:xfrm>
            <a:off x="2667000" y="2397125"/>
            <a:ext cx="5099050" cy="2555875"/>
          </a:xfrm>
          <a:custGeom>
            <a:avLst/>
            <a:gdLst>
              <a:gd name="T0" fmla="*/ 0 w 3212"/>
              <a:gd name="T1" fmla="*/ 1610 h 1610"/>
              <a:gd name="T2" fmla="*/ 1248 w 3212"/>
              <a:gd name="T3" fmla="*/ 410 h 1610"/>
              <a:gd name="T4" fmla="*/ 2256 w 3212"/>
              <a:gd name="T5" fmla="*/ 74 h 1610"/>
              <a:gd name="T6" fmla="*/ 3212 w 3212"/>
              <a:gd name="T7" fmla="*/ 857 h 1610"/>
            </a:gdLst>
            <a:ahLst/>
            <a:cxnLst>
              <a:cxn ang="0">
                <a:pos x="T0" y="T1"/>
              </a:cxn>
              <a:cxn ang="0">
                <a:pos x="T2" y="T3"/>
              </a:cxn>
              <a:cxn ang="0">
                <a:pos x="T4" y="T5"/>
              </a:cxn>
              <a:cxn ang="0">
                <a:pos x="T6" y="T7"/>
              </a:cxn>
            </a:cxnLst>
            <a:rect l="0" t="0" r="r" b="b"/>
            <a:pathLst>
              <a:path w="3212" h="1610">
                <a:moveTo>
                  <a:pt x="0" y="1610"/>
                </a:moveTo>
                <a:cubicBezTo>
                  <a:pt x="436" y="1138"/>
                  <a:pt x="872" y="666"/>
                  <a:pt x="1248" y="410"/>
                </a:cubicBezTo>
                <a:cubicBezTo>
                  <a:pt x="1624" y="154"/>
                  <a:pt x="1929" y="0"/>
                  <a:pt x="2256" y="74"/>
                </a:cubicBezTo>
                <a:cubicBezTo>
                  <a:pt x="2583" y="148"/>
                  <a:pt x="3013" y="694"/>
                  <a:pt x="3212" y="857"/>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5477" name="Freeform 5">
            <a:extLst>
              <a:ext uri="{FF2B5EF4-FFF2-40B4-BE49-F238E27FC236}">
                <a16:creationId xmlns:a16="http://schemas.microsoft.com/office/drawing/2014/main" id="{C9309C3C-F93C-860A-E0B1-46C4C51BAE23}"/>
              </a:ext>
            </a:extLst>
          </p:cNvPr>
          <p:cNvSpPr>
            <a:spLocks/>
          </p:cNvSpPr>
          <p:nvPr/>
        </p:nvSpPr>
        <p:spPr bwMode="auto">
          <a:xfrm>
            <a:off x="2667000" y="2568575"/>
            <a:ext cx="4832350" cy="2384425"/>
          </a:xfrm>
          <a:custGeom>
            <a:avLst/>
            <a:gdLst>
              <a:gd name="T0" fmla="*/ 0 w 3044"/>
              <a:gd name="T1" fmla="*/ 1502 h 1502"/>
              <a:gd name="T2" fmla="*/ 1237 w 3044"/>
              <a:gd name="T3" fmla="*/ 304 h 1502"/>
              <a:gd name="T4" fmla="*/ 2229 w 3044"/>
              <a:gd name="T5" fmla="*/ 108 h 1502"/>
              <a:gd name="T6" fmla="*/ 3044 w 3044"/>
              <a:gd name="T7" fmla="*/ 950 h 1502"/>
            </a:gdLst>
            <a:ahLst/>
            <a:cxnLst>
              <a:cxn ang="0">
                <a:pos x="T0" y="T1"/>
              </a:cxn>
              <a:cxn ang="0">
                <a:pos x="T2" y="T3"/>
              </a:cxn>
              <a:cxn ang="0">
                <a:pos x="T4" y="T5"/>
              </a:cxn>
              <a:cxn ang="0">
                <a:pos x="T6" y="T7"/>
              </a:cxn>
            </a:cxnLst>
            <a:rect l="0" t="0" r="r" b="b"/>
            <a:pathLst>
              <a:path w="3044" h="1502">
                <a:moveTo>
                  <a:pt x="0" y="1502"/>
                </a:moveTo>
                <a:cubicBezTo>
                  <a:pt x="206" y="1302"/>
                  <a:pt x="866" y="536"/>
                  <a:pt x="1237" y="304"/>
                </a:cubicBezTo>
                <a:cubicBezTo>
                  <a:pt x="1608" y="72"/>
                  <a:pt x="1928" y="0"/>
                  <a:pt x="2229" y="108"/>
                </a:cubicBezTo>
                <a:cubicBezTo>
                  <a:pt x="2530" y="216"/>
                  <a:pt x="2874" y="775"/>
                  <a:pt x="3044" y="950"/>
                </a:cubicBezTo>
              </a:path>
            </a:pathLst>
          </a:custGeom>
          <a:noFill/>
          <a:ln w="952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5478" name="Freeform 6">
            <a:extLst>
              <a:ext uri="{FF2B5EF4-FFF2-40B4-BE49-F238E27FC236}">
                <a16:creationId xmlns:a16="http://schemas.microsoft.com/office/drawing/2014/main" id="{761CF0CC-3DE0-77DD-1D6A-A00B0A8A1543}"/>
              </a:ext>
            </a:extLst>
          </p:cNvPr>
          <p:cNvSpPr>
            <a:spLocks/>
          </p:cNvSpPr>
          <p:nvPr/>
        </p:nvSpPr>
        <p:spPr bwMode="auto">
          <a:xfrm>
            <a:off x="3581400" y="1219200"/>
            <a:ext cx="3048000" cy="2819400"/>
          </a:xfrm>
          <a:custGeom>
            <a:avLst/>
            <a:gdLst>
              <a:gd name="T0" fmla="*/ 480 w 1920"/>
              <a:gd name="T1" fmla="*/ 1776 h 1776"/>
              <a:gd name="T2" fmla="*/ 1344 w 1920"/>
              <a:gd name="T3" fmla="*/ 1776 h 1776"/>
              <a:gd name="T4" fmla="*/ 1920 w 1920"/>
              <a:gd name="T5" fmla="*/ 432 h 1776"/>
              <a:gd name="T6" fmla="*/ 1673 w 1920"/>
              <a:gd name="T7" fmla="*/ 279 h 1776"/>
              <a:gd name="T8" fmla="*/ 1457 w 1920"/>
              <a:gd name="T9" fmla="*/ 159 h 1776"/>
              <a:gd name="T10" fmla="*/ 1290 w 1920"/>
              <a:gd name="T11" fmla="*/ 84 h 1776"/>
              <a:gd name="T12" fmla="*/ 1220 w 1920"/>
              <a:gd name="T13" fmla="*/ 57 h 1776"/>
              <a:gd name="T14" fmla="*/ 1161 w 1920"/>
              <a:gd name="T15" fmla="*/ 39 h 1776"/>
              <a:gd name="T16" fmla="*/ 1049 w 1920"/>
              <a:gd name="T17" fmla="*/ 14 h 1776"/>
              <a:gd name="T18" fmla="*/ 980 w 1920"/>
              <a:gd name="T19" fmla="*/ 2 h 1776"/>
              <a:gd name="T20" fmla="*/ 909 w 1920"/>
              <a:gd name="T21" fmla="*/ 0 h 1776"/>
              <a:gd name="T22" fmla="*/ 837 w 1920"/>
              <a:gd name="T23" fmla="*/ 3 h 1776"/>
              <a:gd name="T24" fmla="*/ 767 w 1920"/>
              <a:gd name="T25" fmla="*/ 14 h 1776"/>
              <a:gd name="T26" fmla="*/ 695 w 1920"/>
              <a:gd name="T27" fmla="*/ 30 h 1776"/>
              <a:gd name="T28" fmla="*/ 623 w 1920"/>
              <a:gd name="T29" fmla="*/ 53 h 1776"/>
              <a:gd name="T30" fmla="*/ 494 w 1920"/>
              <a:gd name="T31" fmla="*/ 110 h 1776"/>
              <a:gd name="T32" fmla="*/ 387 w 1920"/>
              <a:gd name="T33" fmla="*/ 167 h 1776"/>
              <a:gd name="T34" fmla="*/ 153 w 1920"/>
              <a:gd name="T35" fmla="*/ 317 h 1776"/>
              <a:gd name="T36" fmla="*/ 0 w 1920"/>
              <a:gd name="T37" fmla="*/ 432 h 1776"/>
              <a:gd name="T38" fmla="*/ 480 w 1920"/>
              <a:gd name="T39" fmla="*/ 177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0" h="1776">
                <a:moveTo>
                  <a:pt x="480" y="1776"/>
                </a:moveTo>
                <a:lnTo>
                  <a:pt x="1344" y="1776"/>
                </a:lnTo>
                <a:lnTo>
                  <a:pt x="1920" y="432"/>
                </a:lnTo>
                <a:lnTo>
                  <a:pt x="1673" y="279"/>
                </a:lnTo>
                <a:lnTo>
                  <a:pt x="1457" y="159"/>
                </a:lnTo>
                <a:lnTo>
                  <a:pt x="1290" y="84"/>
                </a:lnTo>
                <a:lnTo>
                  <a:pt x="1220" y="57"/>
                </a:lnTo>
                <a:lnTo>
                  <a:pt x="1161" y="39"/>
                </a:lnTo>
                <a:lnTo>
                  <a:pt x="1049" y="14"/>
                </a:lnTo>
                <a:lnTo>
                  <a:pt x="980" y="2"/>
                </a:lnTo>
                <a:lnTo>
                  <a:pt x="909" y="0"/>
                </a:lnTo>
                <a:lnTo>
                  <a:pt x="837" y="3"/>
                </a:lnTo>
                <a:lnTo>
                  <a:pt x="767" y="14"/>
                </a:lnTo>
                <a:lnTo>
                  <a:pt x="695" y="30"/>
                </a:lnTo>
                <a:lnTo>
                  <a:pt x="623" y="53"/>
                </a:lnTo>
                <a:lnTo>
                  <a:pt x="494" y="110"/>
                </a:lnTo>
                <a:lnTo>
                  <a:pt x="387" y="167"/>
                </a:lnTo>
                <a:lnTo>
                  <a:pt x="153" y="317"/>
                </a:lnTo>
                <a:lnTo>
                  <a:pt x="0" y="432"/>
                </a:lnTo>
                <a:lnTo>
                  <a:pt x="480" y="1776"/>
                </a:lnTo>
                <a:close/>
              </a:path>
            </a:pathLst>
          </a:custGeom>
          <a:solidFill>
            <a:srgbClr val="C0C0C0">
              <a:alpha val="37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5479" name="AutoShape 7">
            <a:extLst>
              <a:ext uri="{FF2B5EF4-FFF2-40B4-BE49-F238E27FC236}">
                <a16:creationId xmlns:a16="http://schemas.microsoft.com/office/drawing/2014/main" id="{65947EF3-5F04-1448-898F-A6C7F1DD8E54}"/>
              </a:ext>
            </a:extLst>
          </p:cNvPr>
          <p:cNvSpPr>
            <a:spLocks noChangeArrowheads="1"/>
          </p:cNvSpPr>
          <p:nvPr/>
        </p:nvSpPr>
        <p:spPr bwMode="auto">
          <a:xfrm>
            <a:off x="304800" y="5105400"/>
            <a:ext cx="1295400" cy="1219200"/>
          </a:xfrm>
          <a:prstGeom prst="rightArrow">
            <a:avLst>
              <a:gd name="adj1" fmla="val 50000"/>
              <a:gd name="adj2" fmla="val 26563"/>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electron </a:t>
            </a:r>
          </a:p>
          <a:p>
            <a:pPr algn="ctr"/>
            <a:r>
              <a:rPr lang="en-US" altLang="en-US"/>
              <a:t>beam</a:t>
            </a:r>
          </a:p>
        </p:txBody>
      </p:sp>
      <p:sp>
        <p:nvSpPr>
          <p:cNvPr id="105480" name="Text Box 8">
            <a:extLst>
              <a:ext uri="{FF2B5EF4-FFF2-40B4-BE49-F238E27FC236}">
                <a16:creationId xmlns:a16="http://schemas.microsoft.com/office/drawing/2014/main" id="{2689F066-32F7-7D24-94E1-EA59425375BD}"/>
              </a:ext>
            </a:extLst>
          </p:cNvPr>
          <p:cNvSpPr txBox="1">
            <a:spLocks noChangeArrowheads="1"/>
          </p:cNvSpPr>
          <p:nvPr/>
        </p:nvSpPr>
        <p:spPr bwMode="auto">
          <a:xfrm>
            <a:off x="4267200" y="1600200"/>
            <a:ext cx="159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magnetic field</a:t>
            </a:r>
          </a:p>
        </p:txBody>
      </p:sp>
      <p:sp>
        <p:nvSpPr>
          <p:cNvPr id="105481" name="Text Box 9">
            <a:extLst>
              <a:ext uri="{FF2B5EF4-FFF2-40B4-BE49-F238E27FC236}">
                <a16:creationId xmlns:a16="http://schemas.microsoft.com/office/drawing/2014/main" id="{8794A512-C434-780A-F4A3-CB0EECD8E2A7}"/>
              </a:ext>
            </a:extLst>
          </p:cNvPr>
          <p:cNvSpPr txBox="1">
            <a:spLocks noChangeArrowheads="1"/>
          </p:cNvSpPr>
          <p:nvPr/>
        </p:nvSpPr>
        <p:spPr bwMode="auto">
          <a:xfrm>
            <a:off x="3276600" y="548640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gas</a:t>
            </a:r>
          </a:p>
        </p:txBody>
      </p:sp>
      <p:sp>
        <p:nvSpPr>
          <p:cNvPr id="105482" name="Text Box 10">
            <a:extLst>
              <a:ext uri="{FF2B5EF4-FFF2-40B4-BE49-F238E27FC236}">
                <a16:creationId xmlns:a16="http://schemas.microsoft.com/office/drawing/2014/main" id="{2ACDCFBC-2EBA-DA8F-0C85-1F45FB553312}"/>
              </a:ext>
            </a:extLst>
          </p:cNvPr>
          <p:cNvSpPr txBox="1">
            <a:spLocks noChangeArrowheads="1"/>
          </p:cNvSpPr>
          <p:nvPr/>
        </p:nvSpPr>
        <p:spPr bwMode="auto">
          <a:xfrm>
            <a:off x="2286000" y="3124200"/>
            <a:ext cx="1644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            stream</a:t>
            </a:r>
          </a:p>
          <a:p>
            <a:r>
              <a:rPr lang="en-US" altLang="en-US" dirty="0"/>
              <a:t>      of ions of</a:t>
            </a:r>
          </a:p>
          <a:p>
            <a:r>
              <a:rPr lang="en-US" altLang="en-US" dirty="0"/>
              <a:t>   different</a:t>
            </a:r>
          </a:p>
          <a:p>
            <a:r>
              <a:rPr lang="en-US" altLang="en-US" dirty="0"/>
              <a:t>masses</a:t>
            </a:r>
          </a:p>
        </p:txBody>
      </p:sp>
      <p:sp>
        <p:nvSpPr>
          <p:cNvPr id="105483" name="Text Box 11">
            <a:extLst>
              <a:ext uri="{FF2B5EF4-FFF2-40B4-BE49-F238E27FC236}">
                <a16:creationId xmlns:a16="http://schemas.microsoft.com/office/drawing/2014/main" id="{A8C573BF-3160-4C47-E982-0984B074290C}"/>
              </a:ext>
            </a:extLst>
          </p:cNvPr>
          <p:cNvSpPr txBox="1">
            <a:spLocks noChangeArrowheads="1"/>
          </p:cNvSpPr>
          <p:nvPr/>
        </p:nvSpPr>
        <p:spPr bwMode="auto">
          <a:xfrm>
            <a:off x="5943600" y="3962400"/>
            <a:ext cx="97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lightest </a:t>
            </a:r>
          </a:p>
          <a:p>
            <a:r>
              <a:rPr lang="en-US" altLang="en-US"/>
              <a:t>ions</a:t>
            </a:r>
          </a:p>
        </p:txBody>
      </p:sp>
      <p:sp>
        <p:nvSpPr>
          <p:cNvPr id="105484" name="Text Box 12">
            <a:extLst>
              <a:ext uri="{FF2B5EF4-FFF2-40B4-BE49-F238E27FC236}">
                <a16:creationId xmlns:a16="http://schemas.microsoft.com/office/drawing/2014/main" id="{7F797D01-B9BF-F4ED-C686-986A8AC5DE79}"/>
              </a:ext>
            </a:extLst>
          </p:cNvPr>
          <p:cNvSpPr txBox="1">
            <a:spLocks noChangeArrowheads="1"/>
          </p:cNvSpPr>
          <p:nvPr/>
        </p:nvSpPr>
        <p:spPr bwMode="auto">
          <a:xfrm>
            <a:off x="6934200" y="2209800"/>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heaviest </a:t>
            </a:r>
          </a:p>
          <a:p>
            <a:r>
              <a:rPr lang="en-US" altLang="en-US"/>
              <a:t>ions</a:t>
            </a:r>
          </a:p>
        </p:txBody>
      </p:sp>
      <p:sp>
        <p:nvSpPr>
          <p:cNvPr id="105485" name="Rectangle 13">
            <a:extLst>
              <a:ext uri="{FF2B5EF4-FFF2-40B4-BE49-F238E27FC236}">
                <a16:creationId xmlns:a16="http://schemas.microsoft.com/office/drawing/2014/main" id="{66C12896-E317-EC98-35B4-9E747E0F01D6}"/>
              </a:ext>
            </a:extLst>
          </p:cNvPr>
          <p:cNvSpPr>
            <a:spLocks noChangeArrowheads="1"/>
          </p:cNvSpPr>
          <p:nvPr/>
        </p:nvSpPr>
        <p:spPr bwMode="auto">
          <a:xfrm rot="2398310">
            <a:off x="7391400" y="2438400"/>
            <a:ext cx="76200" cy="3581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5486" name="Freeform 14">
            <a:extLst>
              <a:ext uri="{FF2B5EF4-FFF2-40B4-BE49-F238E27FC236}">
                <a16:creationId xmlns:a16="http://schemas.microsoft.com/office/drawing/2014/main" id="{70454A40-8801-15F2-FB76-B9398F5CA3C3}"/>
              </a:ext>
            </a:extLst>
          </p:cNvPr>
          <p:cNvSpPr>
            <a:spLocks/>
          </p:cNvSpPr>
          <p:nvPr/>
        </p:nvSpPr>
        <p:spPr bwMode="auto">
          <a:xfrm>
            <a:off x="2676525" y="2773363"/>
            <a:ext cx="4595813" cy="2163762"/>
          </a:xfrm>
          <a:custGeom>
            <a:avLst/>
            <a:gdLst>
              <a:gd name="T0" fmla="*/ 0 w 2895"/>
              <a:gd name="T1" fmla="*/ 1363 h 1363"/>
              <a:gd name="T2" fmla="*/ 710 w 2895"/>
              <a:gd name="T3" fmla="*/ 623 h 1363"/>
              <a:gd name="T4" fmla="*/ 1323 w 2895"/>
              <a:gd name="T5" fmla="*/ 127 h 1363"/>
              <a:gd name="T6" fmla="*/ 2030 w 2895"/>
              <a:gd name="T7" fmla="*/ 40 h 1363"/>
              <a:gd name="T8" fmla="*/ 2476 w 2895"/>
              <a:gd name="T9" fmla="*/ 365 h 1363"/>
              <a:gd name="T10" fmla="*/ 2895 w 2895"/>
              <a:gd name="T11" fmla="*/ 988 h 1363"/>
            </a:gdLst>
            <a:ahLst/>
            <a:cxnLst>
              <a:cxn ang="0">
                <a:pos x="T0" y="T1"/>
              </a:cxn>
              <a:cxn ang="0">
                <a:pos x="T2" y="T3"/>
              </a:cxn>
              <a:cxn ang="0">
                <a:pos x="T4" y="T5"/>
              </a:cxn>
              <a:cxn ang="0">
                <a:pos x="T6" y="T7"/>
              </a:cxn>
              <a:cxn ang="0">
                <a:pos x="T8" y="T9"/>
              </a:cxn>
              <a:cxn ang="0">
                <a:pos x="T10" y="T11"/>
              </a:cxn>
            </a:cxnLst>
            <a:rect l="0" t="0" r="r" b="b"/>
            <a:pathLst>
              <a:path w="2895" h="1363">
                <a:moveTo>
                  <a:pt x="0" y="1363"/>
                </a:moveTo>
                <a:cubicBezTo>
                  <a:pt x="118" y="1240"/>
                  <a:pt x="490" y="829"/>
                  <a:pt x="710" y="623"/>
                </a:cubicBezTo>
                <a:cubicBezTo>
                  <a:pt x="930" y="417"/>
                  <a:pt x="1103" y="224"/>
                  <a:pt x="1323" y="127"/>
                </a:cubicBezTo>
                <a:cubicBezTo>
                  <a:pt x="1543" y="30"/>
                  <a:pt x="1838" y="0"/>
                  <a:pt x="2030" y="40"/>
                </a:cubicBezTo>
                <a:cubicBezTo>
                  <a:pt x="2222" y="80"/>
                  <a:pt x="2332" y="207"/>
                  <a:pt x="2476" y="365"/>
                </a:cubicBezTo>
                <a:cubicBezTo>
                  <a:pt x="2620" y="523"/>
                  <a:pt x="2808" y="858"/>
                  <a:pt x="2895" y="988"/>
                </a:cubicBezTo>
              </a:path>
            </a:pathLst>
          </a:custGeom>
          <a:noFill/>
          <a:ln w="9525">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5488" name="AutoShape 16">
            <a:hlinkClick r:id="rId3" action="ppaction://hlinksldjump" highlightClick="1"/>
            <a:extLst>
              <a:ext uri="{FF2B5EF4-FFF2-40B4-BE49-F238E27FC236}">
                <a16:creationId xmlns:a16="http://schemas.microsoft.com/office/drawing/2014/main" id="{1D3837D1-328F-5859-8C8C-E0D61F8FF924}"/>
              </a:ext>
            </a:extLst>
          </p:cNvPr>
          <p:cNvSpPr>
            <a:spLocks noChangeArrowheads="1"/>
          </p:cNvSpPr>
          <p:nvPr/>
        </p:nvSpPr>
        <p:spPr bwMode="auto">
          <a:xfrm>
            <a:off x="0" y="6172200"/>
            <a:ext cx="609600" cy="357188"/>
          </a:xfrm>
          <a:prstGeom prst="actionButtonBeginning">
            <a:avLst/>
          </a:prstGeom>
          <a:solidFill>
            <a:schemeClr val="bg1">
              <a:alpha val="50000"/>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5489" name="AutoShape 17">
            <a:hlinkClick r:id="rId4" action="ppaction://hlinkpres?slideindex=11&amp;slidetitle=11. What is mass spectrometry?" highlightClick="1"/>
            <a:extLst>
              <a:ext uri="{FF2B5EF4-FFF2-40B4-BE49-F238E27FC236}">
                <a16:creationId xmlns:a16="http://schemas.microsoft.com/office/drawing/2014/main" id="{F36AE9D4-D9B0-B5DB-C179-028B50FC30D3}"/>
              </a:ext>
            </a:extLst>
          </p:cNvPr>
          <p:cNvSpPr>
            <a:spLocks noChangeArrowheads="1"/>
          </p:cNvSpPr>
          <p:nvPr/>
        </p:nvSpPr>
        <p:spPr bwMode="auto">
          <a:xfrm>
            <a:off x="8347075" y="6002338"/>
            <a:ext cx="612775" cy="681037"/>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5486"/>
                                        </p:tgtEl>
                                        <p:attrNameLst>
                                          <p:attrName>style.visibility</p:attrName>
                                        </p:attrNameLst>
                                      </p:cBhvr>
                                      <p:to>
                                        <p:strVal val="visible"/>
                                      </p:to>
                                    </p:set>
                                    <p:animEffect transition="in" filter="wipe(left)">
                                      <p:cBhvr>
                                        <p:cTn id="7" dur="500"/>
                                        <p:tgtEl>
                                          <p:spTgt spid="105486"/>
                                        </p:tgtEl>
                                      </p:cBhvr>
                                    </p:animEffect>
                                  </p:childTnLst>
                                </p:cTn>
                              </p:par>
                              <p:par>
                                <p:cTn id="8" presetID="22" presetClass="entr" presetSubtype="8" fill="hold" nodeType="withEffect">
                                  <p:stCondLst>
                                    <p:cond delay="0"/>
                                  </p:stCondLst>
                                  <p:childTnLst>
                                    <p:set>
                                      <p:cBhvr>
                                        <p:cTn id="9" dur="1" fill="hold">
                                          <p:stCondLst>
                                            <p:cond delay="0"/>
                                          </p:stCondLst>
                                        </p:cTn>
                                        <p:tgtEl>
                                          <p:spTgt spid="105477"/>
                                        </p:tgtEl>
                                        <p:attrNameLst>
                                          <p:attrName>style.visibility</p:attrName>
                                        </p:attrNameLst>
                                      </p:cBhvr>
                                      <p:to>
                                        <p:strVal val="visible"/>
                                      </p:to>
                                    </p:set>
                                    <p:animEffect transition="in" filter="wipe(left)">
                                      <p:cBhvr>
                                        <p:cTn id="10" dur="500"/>
                                        <p:tgtEl>
                                          <p:spTgt spid="105477"/>
                                        </p:tgtEl>
                                      </p:cBhvr>
                                    </p:animEffect>
                                  </p:childTnLst>
                                </p:cTn>
                              </p:par>
                              <p:par>
                                <p:cTn id="11" presetID="22" presetClass="entr" presetSubtype="8" fill="hold" nodeType="withEffect">
                                  <p:stCondLst>
                                    <p:cond delay="0"/>
                                  </p:stCondLst>
                                  <p:childTnLst>
                                    <p:set>
                                      <p:cBhvr>
                                        <p:cTn id="12" dur="1" fill="hold">
                                          <p:stCondLst>
                                            <p:cond delay="0"/>
                                          </p:stCondLst>
                                        </p:cTn>
                                        <p:tgtEl>
                                          <p:spTgt spid="105476"/>
                                        </p:tgtEl>
                                        <p:attrNameLst>
                                          <p:attrName>style.visibility</p:attrName>
                                        </p:attrNameLst>
                                      </p:cBhvr>
                                      <p:to>
                                        <p:strVal val="visible"/>
                                      </p:to>
                                    </p:set>
                                    <p:animEffect transition="in" filter="wipe(left)">
                                      <p:cBhvr>
                                        <p:cTn id="13" dur="500"/>
                                        <p:tgtEl>
                                          <p:spTgt spid="1054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482"/>
                                        </p:tgtEl>
                                        <p:attrNameLst>
                                          <p:attrName>style.visibility</p:attrName>
                                        </p:attrNameLst>
                                      </p:cBhvr>
                                      <p:to>
                                        <p:strVal val="visible"/>
                                      </p:to>
                                    </p:set>
                                    <p:animEffect transition="in" filter="fade">
                                      <p:cBhvr>
                                        <p:cTn id="16" dur="2000"/>
                                        <p:tgtEl>
                                          <p:spTgt spid="105482"/>
                                        </p:tgtEl>
                                      </p:cBhvr>
                                    </p:animEffect>
                                  </p:childTnLst>
                                </p:cTn>
                              </p:par>
                            </p:childTnLst>
                          </p:cTn>
                        </p:par>
                        <p:par>
                          <p:cTn id="17" fill="hold" nodeType="afterGroup">
                            <p:stCondLst>
                              <p:cond delay="2000"/>
                            </p:stCondLst>
                            <p:childTnLst>
                              <p:par>
                                <p:cTn id="18" presetID="53" presetClass="entr" presetSubtype="0" fill="hold" grpId="0" nodeType="afterEffect">
                                  <p:stCondLst>
                                    <p:cond delay="0"/>
                                  </p:stCondLst>
                                  <p:childTnLst>
                                    <p:set>
                                      <p:cBhvr>
                                        <p:cTn id="19" dur="1" fill="hold">
                                          <p:stCondLst>
                                            <p:cond delay="0"/>
                                          </p:stCondLst>
                                        </p:cTn>
                                        <p:tgtEl>
                                          <p:spTgt spid="105483"/>
                                        </p:tgtEl>
                                        <p:attrNameLst>
                                          <p:attrName>style.visibility</p:attrName>
                                        </p:attrNameLst>
                                      </p:cBhvr>
                                      <p:to>
                                        <p:strVal val="visible"/>
                                      </p:to>
                                    </p:set>
                                    <p:anim calcmode="lin" valueType="num">
                                      <p:cBhvr>
                                        <p:cTn id="20" dur="500" fill="hold"/>
                                        <p:tgtEl>
                                          <p:spTgt spid="105483"/>
                                        </p:tgtEl>
                                        <p:attrNameLst>
                                          <p:attrName>ppt_w</p:attrName>
                                        </p:attrNameLst>
                                      </p:cBhvr>
                                      <p:tavLst>
                                        <p:tav tm="0">
                                          <p:val>
                                            <p:fltVal val="0"/>
                                          </p:val>
                                        </p:tav>
                                        <p:tav tm="100000">
                                          <p:val>
                                            <p:strVal val="#ppt_w"/>
                                          </p:val>
                                        </p:tav>
                                      </p:tavLst>
                                    </p:anim>
                                    <p:anim calcmode="lin" valueType="num">
                                      <p:cBhvr>
                                        <p:cTn id="21" dur="500" fill="hold"/>
                                        <p:tgtEl>
                                          <p:spTgt spid="105483"/>
                                        </p:tgtEl>
                                        <p:attrNameLst>
                                          <p:attrName>ppt_h</p:attrName>
                                        </p:attrNameLst>
                                      </p:cBhvr>
                                      <p:tavLst>
                                        <p:tav tm="0">
                                          <p:val>
                                            <p:fltVal val="0"/>
                                          </p:val>
                                        </p:tav>
                                        <p:tav tm="100000">
                                          <p:val>
                                            <p:strVal val="#ppt_h"/>
                                          </p:val>
                                        </p:tav>
                                      </p:tavLst>
                                    </p:anim>
                                    <p:animEffect transition="in" filter="fade">
                                      <p:cBhvr>
                                        <p:cTn id="22" dur="500"/>
                                        <p:tgtEl>
                                          <p:spTgt spid="105483"/>
                                        </p:tgtEl>
                                      </p:cBhvr>
                                    </p:animEffect>
                                  </p:childTnLst>
                                </p:cTn>
                              </p:par>
                            </p:childTnLst>
                          </p:cTn>
                        </p:par>
                        <p:par>
                          <p:cTn id="23" fill="hold" nodeType="afterGroup">
                            <p:stCondLst>
                              <p:cond delay="2500"/>
                            </p:stCondLst>
                            <p:childTnLst>
                              <p:par>
                                <p:cTn id="24" presetID="53" presetClass="entr" presetSubtype="0" fill="hold" grpId="0" nodeType="afterEffect">
                                  <p:stCondLst>
                                    <p:cond delay="0"/>
                                  </p:stCondLst>
                                  <p:childTnLst>
                                    <p:set>
                                      <p:cBhvr>
                                        <p:cTn id="25" dur="1" fill="hold">
                                          <p:stCondLst>
                                            <p:cond delay="0"/>
                                          </p:stCondLst>
                                        </p:cTn>
                                        <p:tgtEl>
                                          <p:spTgt spid="105484"/>
                                        </p:tgtEl>
                                        <p:attrNameLst>
                                          <p:attrName>style.visibility</p:attrName>
                                        </p:attrNameLst>
                                      </p:cBhvr>
                                      <p:to>
                                        <p:strVal val="visible"/>
                                      </p:to>
                                    </p:set>
                                    <p:anim calcmode="lin" valueType="num">
                                      <p:cBhvr>
                                        <p:cTn id="26" dur="500" fill="hold"/>
                                        <p:tgtEl>
                                          <p:spTgt spid="105484"/>
                                        </p:tgtEl>
                                        <p:attrNameLst>
                                          <p:attrName>ppt_w</p:attrName>
                                        </p:attrNameLst>
                                      </p:cBhvr>
                                      <p:tavLst>
                                        <p:tav tm="0">
                                          <p:val>
                                            <p:fltVal val="0"/>
                                          </p:val>
                                        </p:tav>
                                        <p:tav tm="100000">
                                          <p:val>
                                            <p:strVal val="#ppt_w"/>
                                          </p:val>
                                        </p:tav>
                                      </p:tavLst>
                                    </p:anim>
                                    <p:anim calcmode="lin" valueType="num">
                                      <p:cBhvr>
                                        <p:cTn id="27" dur="500" fill="hold"/>
                                        <p:tgtEl>
                                          <p:spTgt spid="105484"/>
                                        </p:tgtEl>
                                        <p:attrNameLst>
                                          <p:attrName>ppt_h</p:attrName>
                                        </p:attrNameLst>
                                      </p:cBhvr>
                                      <p:tavLst>
                                        <p:tav tm="0">
                                          <p:val>
                                            <p:fltVal val="0"/>
                                          </p:val>
                                        </p:tav>
                                        <p:tav tm="100000">
                                          <p:val>
                                            <p:strVal val="#ppt_h"/>
                                          </p:val>
                                        </p:tav>
                                      </p:tavLst>
                                    </p:anim>
                                    <p:animEffect transition="in" filter="fade">
                                      <p:cBhvr>
                                        <p:cTn id="28" dur="500"/>
                                        <p:tgtEl>
                                          <p:spTgt spid="105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2" grpId="0"/>
      <p:bldP spid="105483" grpId="0"/>
      <p:bldP spid="10548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Group 2">
            <a:extLst>
              <a:ext uri="{FF2B5EF4-FFF2-40B4-BE49-F238E27FC236}">
                <a16:creationId xmlns:a16="http://schemas.microsoft.com/office/drawing/2014/main" id="{BA7AFA32-B5FF-8228-3E09-B605D7AB2F43}"/>
              </a:ext>
            </a:extLst>
          </p:cNvPr>
          <p:cNvGraphicFramePr>
            <a:graphicFrameLocks noGrp="1"/>
          </p:cNvGraphicFramePr>
          <p:nvPr/>
        </p:nvGraphicFramePr>
        <p:xfrm>
          <a:off x="636588" y="1316038"/>
          <a:ext cx="8261350" cy="4043680"/>
        </p:xfrm>
        <a:graphic>
          <a:graphicData uri="http://schemas.openxmlformats.org/drawingml/2006/table">
            <a:tbl>
              <a:tblPr/>
              <a:tblGrid>
                <a:gridCol w="1303337">
                  <a:extLst>
                    <a:ext uri="{9D8B030D-6E8A-4147-A177-3AD203B41FA5}">
                      <a16:colId xmlns:a16="http://schemas.microsoft.com/office/drawing/2014/main" val="269243437"/>
                    </a:ext>
                  </a:extLst>
                </a:gridCol>
                <a:gridCol w="357188">
                  <a:extLst>
                    <a:ext uri="{9D8B030D-6E8A-4147-A177-3AD203B41FA5}">
                      <a16:colId xmlns:a16="http://schemas.microsoft.com/office/drawing/2014/main" val="1788937231"/>
                    </a:ext>
                  </a:extLst>
                </a:gridCol>
                <a:gridCol w="6600825">
                  <a:extLst>
                    <a:ext uri="{9D8B030D-6E8A-4147-A177-3AD203B41FA5}">
                      <a16:colId xmlns:a16="http://schemas.microsoft.com/office/drawing/2014/main" val="3709614486"/>
                    </a:ext>
                  </a:extLst>
                </a:gridCol>
              </a:tblGrid>
              <a:tr h="1984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306986085"/>
                  </a:ext>
                </a:extLst>
              </a:tr>
              <a:tr h="37084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en-US" altLang="en-US" sz="1000" b="0" i="0" u="none" strike="noStrike" cap="none" normalizeH="0" baseline="0">
                        <a:ln>
                          <a:noFill/>
                        </a:ln>
                        <a:solidFill>
                          <a:schemeClr val="tx1"/>
                        </a:solidFill>
                        <a:effectLst/>
                        <a:latin typeface="Times New Roman" panose="02020603050405020304" pitchFamily="18" charset="0"/>
                      </a:endParaRPr>
                    </a:p>
                  </a:txBody>
                  <a:tcP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b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101718437"/>
                  </a:ext>
                </a:extLst>
              </a:tr>
            </a:tbl>
          </a:graphicData>
        </a:graphic>
      </p:graphicFrame>
      <p:sp>
        <p:nvSpPr>
          <p:cNvPr id="107533" name="Rectangle 13">
            <a:extLst>
              <a:ext uri="{FF2B5EF4-FFF2-40B4-BE49-F238E27FC236}">
                <a16:creationId xmlns:a16="http://schemas.microsoft.com/office/drawing/2014/main" id="{2A9DDA48-9E36-FA7D-4164-A866E06E27CB}"/>
              </a:ext>
            </a:extLst>
          </p:cNvPr>
          <p:cNvSpPr>
            <a:spLocks noChangeArrowheads="1"/>
          </p:cNvSpPr>
          <p:nvPr/>
        </p:nvSpPr>
        <p:spPr bwMode="auto">
          <a:xfrm>
            <a:off x="1095375" y="4703763"/>
            <a:ext cx="69262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altLang="en-US" sz="1600">
                <a:cs typeface="Arial" panose="020B0604020202020204" pitchFamily="34" charset="0"/>
              </a:rPr>
              <a:t> mass spectrometry is used to experimentally determine isotopic masses   </a:t>
            </a:r>
          </a:p>
          <a:p>
            <a:pPr eaLnBrk="0" hangingPunct="0"/>
            <a:r>
              <a:rPr lang="en-US" altLang="en-US" sz="1600">
                <a:cs typeface="Arial" panose="020B0604020202020204" pitchFamily="34" charset="0"/>
              </a:rPr>
              <a:t>  and abundances </a:t>
            </a:r>
          </a:p>
          <a:p>
            <a:pPr eaLnBrk="0" hangingPunct="0">
              <a:buFontTx/>
              <a:buChar char="•"/>
            </a:pPr>
            <a:r>
              <a:rPr lang="en-US" altLang="en-US" sz="1600">
                <a:cs typeface="Arial" panose="020B0604020202020204" pitchFamily="34" charset="0"/>
              </a:rPr>
              <a:t> interpreting mass spectra        </a:t>
            </a:r>
          </a:p>
          <a:p>
            <a:pPr eaLnBrk="0" hangingPunct="0">
              <a:buFontTx/>
              <a:buChar char="•"/>
            </a:pPr>
            <a:r>
              <a:rPr lang="en-US" altLang="en-US" sz="1600">
                <a:cs typeface="Arial" panose="020B0604020202020204" pitchFamily="34" charset="0"/>
              </a:rPr>
              <a:t> average atomic weights </a:t>
            </a:r>
          </a:p>
          <a:p>
            <a:pPr lvl="1" eaLnBrk="0" hangingPunct="0"/>
            <a:r>
              <a:rPr lang="en-US" altLang="en-US" sz="1600">
                <a:cs typeface="Arial" panose="020B0604020202020204" pitchFamily="34" charset="0"/>
              </a:rPr>
              <a:t>- computed from isotopic masses and abundances </a:t>
            </a:r>
          </a:p>
          <a:p>
            <a:pPr lvl="1" eaLnBrk="0" hangingPunct="0"/>
            <a:r>
              <a:rPr lang="en-US" altLang="en-US" sz="1600">
                <a:cs typeface="Arial" panose="020B0604020202020204" pitchFamily="34" charset="0"/>
              </a:rPr>
              <a:t>- significant figures of tabulated atomic weights gives some idea </a:t>
            </a:r>
          </a:p>
          <a:p>
            <a:pPr lvl="1" eaLnBrk="0" hangingPunct="0"/>
            <a:r>
              <a:rPr lang="en-US" altLang="en-US" sz="1600">
                <a:cs typeface="Arial" panose="020B0604020202020204" pitchFamily="34" charset="0"/>
              </a:rPr>
              <a:t>  of natural variation in isotopic abundances </a:t>
            </a:r>
          </a:p>
        </p:txBody>
      </p:sp>
      <p:sp>
        <p:nvSpPr>
          <p:cNvPr id="107534" name="Rectangle 14">
            <a:extLst>
              <a:ext uri="{FF2B5EF4-FFF2-40B4-BE49-F238E27FC236}">
                <a16:creationId xmlns:a16="http://schemas.microsoft.com/office/drawing/2014/main" id="{3DFFA6AC-694F-4449-C3B3-37B2B3E9CFEA}"/>
              </a:ext>
            </a:extLst>
          </p:cNvPr>
          <p:cNvSpPr>
            <a:spLocks noGrp="1" noChangeArrowheads="1"/>
          </p:cNvSpPr>
          <p:nvPr>
            <p:ph type="title"/>
          </p:nvPr>
        </p:nvSpPr>
        <p:spPr/>
        <p:txBody>
          <a:bodyPr/>
          <a:lstStyle/>
          <a:p>
            <a:r>
              <a:rPr lang="en-US" altLang="en-US" sz="4000">
                <a:solidFill>
                  <a:schemeClr val="tx1"/>
                </a:solidFill>
              </a:rPr>
              <a:t>Weighing atoms</a:t>
            </a:r>
          </a:p>
        </p:txBody>
      </p:sp>
      <p:grpSp>
        <p:nvGrpSpPr>
          <p:cNvPr id="107535" name="Group 15">
            <a:extLst>
              <a:ext uri="{FF2B5EF4-FFF2-40B4-BE49-F238E27FC236}">
                <a16:creationId xmlns:a16="http://schemas.microsoft.com/office/drawing/2014/main" id="{56C535DF-0BCF-7553-62FE-D5DA133E14E8}"/>
              </a:ext>
            </a:extLst>
          </p:cNvPr>
          <p:cNvGrpSpPr>
            <a:grpSpLocks/>
          </p:cNvGrpSpPr>
          <p:nvPr/>
        </p:nvGrpSpPr>
        <p:grpSpPr bwMode="auto">
          <a:xfrm>
            <a:off x="2684463" y="1397000"/>
            <a:ext cx="4837112" cy="3090863"/>
            <a:chOff x="1691" y="880"/>
            <a:chExt cx="3047" cy="1947"/>
          </a:xfrm>
        </p:grpSpPr>
        <p:pic>
          <p:nvPicPr>
            <p:cNvPr id="107536" name="Picture 16">
              <a:extLst>
                <a:ext uri="{FF2B5EF4-FFF2-40B4-BE49-F238E27FC236}">
                  <a16:creationId xmlns:a16="http://schemas.microsoft.com/office/drawing/2014/main" id="{685AD172-5E10-E5A3-7FD5-8E938AE67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 y="1184"/>
              <a:ext cx="7" cy="7"/>
            </a:xfrm>
            <a:prstGeom prst="rect">
              <a:avLst/>
            </a:prstGeom>
            <a:noFill/>
            <a:extLst>
              <a:ext uri="{909E8E84-426E-40DD-AFC4-6F175D3DCCD1}">
                <a14:hiddenFill xmlns:a14="http://schemas.microsoft.com/office/drawing/2010/main">
                  <a:solidFill>
                    <a:srgbClr val="FFFFFF"/>
                  </a:solidFill>
                </a14:hiddenFill>
              </a:ext>
            </a:extLst>
          </p:spPr>
        </p:pic>
        <p:pic>
          <p:nvPicPr>
            <p:cNvPr id="107537" name="Picture 17" descr="Schematic of a mass spectrometer">
              <a:extLst>
                <a:ext uri="{FF2B5EF4-FFF2-40B4-BE49-F238E27FC236}">
                  <a16:creationId xmlns:a16="http://schemas.microsoft.com/office/drawing/2014/main" id="{283F388D-6349-E4C3-BD07-E28420914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 y="928"/>
              <a:ext cx="2830" cy="1858"/>
            </a:xfrm>
            <a:prstGeom prst="rect">
              <a:avLst/>
            </a:prstGeom>
            <a:noFill/>
            <a:extLst>
              <a:ext uri="{909E8E84-426E-40DD-AFC4-6F175D3DCCD1}">
                <a14:hiddenFill xmlns:a14="http://schemas.microsoft.com/office/drawing/2010/main">
                  <a:solidFill>
                    <a:srgbClr val="FFFFFF"/>
                  </a:solidFill>
                </a14:hiddenFill>
              </a:ext>
            </a:extLst>
          </p:spPr>
        </p:pic>
        <p:sp>
          <p:nvSpPr>
            <p:cNvPr id="107538" name="Text Box 18">
              <a:extLst>
                <a:ext uri="{FF2B5EF4-FFF2-40B4-BE49-F238E27FC236}">
                  <a16:creationId xmlns:a16="http://schemas.microsoft.com/office/drawing/2014/main" id="{126C9DE4-6A5F-0E3B-95A2-834B39748FA1}"/>
                </a:ext>
              </a:extLst>
            </p:cNvPr>
            <p:cNvSpPr txBox="1">
              <a:spLocks noChangeArrowheads="1"/>
            </p:cNvSpPr>
            <p:nvPr/>
          </p:nvSpPr>
          <p:spPr bwMode="auto">
            <a:xfrm>
              <a:off x="1817" y="880"/>
              <a:ext cx="523"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gas sample</a:t>
              </a:r>
            </a:p>
            <a:p>
              <a:r>
                <a:rPr lang="en-US" altLang="en-US" sz="1000"/>
                <a:t>enters here</a:t>
              </a:r>
            </a:p>
          </p:txBody>
        </p:sp>
        <p:sp>
          <p:nvSpPr>
            <p:cNvPr id="107539" name="Text Box 19">
              <a:extLst>
                <a:ext uri="{FF2B5EF4-FFF2-40B4-BE49-F238E27FC236}">
                  <a16:creationId xmlns:a16="http://schemas.microsoft.com/office/drawing/2014/main" id="{82C25E72-3814-746C-1685-B03777C27E6C}"/>
                </a:ext>
              </a:extLst>
            </p:cNvPr>
            <p:cNvSpPr txBox="1">
              <a:spLocks noChangeArrowheads="1"/>
            </p:cNvSpPr>
            <p:nvPr/>
          </p:nvSpPr>
          <p:spPr bwMode="auto">
            <a:xfrm>
              <a:off x="1753" y="1667"/>
              <a:ext cx="775"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filament current</a:t>
              </a:r>
            </a:p>
            <a:p>
              <a:r>
                <a:rPr lang="en-US" altLang="en-US" sz="1000"/>
                <a:t>ionizes the gas</a:t>
              </a:r>
            </a:p>
          </p:txBody>
        </p:sp>
        <p:sp>
          <p:nvSpPr>
            <p:cNvPr id="107540" name="Text Box 20">
              <a:extLst>
                <a:ext uri="{FF2B5EF4-FFF2-40B4-BE49-F238E27FC236}">
                  <a16:creationId xmlns:a16="http://schemas.microsoft.com/office/drawing/2014/main" id="{D9F7ED16-F395-7CEE-6BB4-D138212BC586}"/>
                </a:ext>
              </a:extLst>
            </p:cNvPr>
            <p:cNvSpPr txBox="1">
              <a:spLocks noChangeArrowheads="1"/>
            </p:cNvSpPr>
            <p:nvPr/>
          </p:nvSpPr>
          <p:spPr bwMode="auto">
            <a:xfrm>
              <a:off x="2878" y="887"/>
              <a:ext cx="704" cy="3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ions accelerate</a:t>
              </a:r>
            </a:p>
            <a:p>
              <a:r>
                <a:rPr lang="en-US" altLang="en-US" sz="1000"/>
                <a:t>towards charged</a:t>
              </a:r>
            </a:p>
            <a:p>
              <a:r>
                <a:rPr lang="en-US" altLang="en-US" sz="1000"/>
                <a:t>slit</a:t>
              </a:r>
            </a:p>
          </p:txBody>
        </p:sp>
        <p:sp>
          <p:nvSpPr>
            <p:cNvPr id="107541" name="Text Box 21">
              <a:extLst>
                <a:ext uri="{FF2B5EF4-FFF2-40B4-BE49-F238E27FC236}">
                  <a16:creationId xmlns:a16="http://schemas.microsoft.com/office/drawing/2014/main" id="{1F94EAD1-7F9D-8487-C6EC-53D1EF8F50AE}"/>
                </a:ext>
              </a:extLst>
            </p:cNvPr>
            <p:cNvSpPr txBox="1">
              <a:spLocks noChangeArrowheads="1"/>
            </p:cNvSpPr>
            <p:nvPr/>
          </p:nvSpPr>
          <p:spPr bwMode="auto">
            <a:xfrm>
              <a:off x="3784" y="880"/>
              <a:ext cx="954" cy="3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magnetic field</a:t>
              </a:r>
            </a:p>
            <a:p>
              <a:r>
                <a:rPr lang="en-US" altLang="en-US" sz="1000"/>
                <a:t>deflects lightest ions</a:t>
              </a:r>
            </a:p>
            <a:p>
              <a:r>
                <a:rPr lang="en-US" altLang="en-US" sz="1000"/>
                <a:t>most</a:t>
              </a:r>
            </a:p>
          </p:txBody>
        </p:sp>
        <p:sp>
          <p:nvSpPr>
            <p:cNvPr id="107542" name="Text Box 22">
              <a:extLst>
                <a:ext uri="{FF2B5EF4-FFF2-40B4-BE49-F238E27FC236}">
                  <a16:creationId xmlns:a16="http://schemas.microsoft.com/office/drawing/2014/main" id="{F0136752-5BE5-A4EA-792B-5EBCFA36DB83}"/>
                </a:ext>
              </a:extLst>
            </p:cNvPr>
            <p:cNvSpPr txBox="1">
              <a:spLocks noChangeArrowheads="1"/>
            </p:cNvSpPr>
            <p:nvPr/>
          </p:nvSpPr>
          <p:spPr bwMode="auto">
            <a:xfrm>
              <a:off x="2907" y="2577"/>
              <a:ext cx="1054"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ions separated by mass</a:t>
              </a:r>
            </a:p>
            <a:p>
              <a:r>
                <a:rPr lang="en-US" altLang="en-US" sz="1000"/>
                <a:t>expose film</a:t>
              </a:r>
            </a:p>
          </p:txBody>
        </p:sp>
      </p:grpSp>
      <p:sp>
        <p:nvSpPr>
          <p:cNvPr id="107543" name="Rectangle 23">
            <a:extLst>
              <a:ext uri="{FF2B5EF4-FFF2-40B4-BE49-F238E27FC236}">
                <a16:creationId xmlns:a16="http://schemas.microsoft.com/office/drawing/2014/main" id="{09945D1B-AAAC-9958-1443-D8FCCB1D45F4}"/>
              </a:ext>
            </a:extLst>
          </p:cNvPr>
          <p:cNvSpPr>
            <a:spLocks noChangeArrowheads="1"/>
          </p:cNvSpPr>
          <p:nvPr/>
        </p:nvSpPr>
        <p:spPr bwMode="auto">
          <a:xfrm>
            <a:off x="457200" y="3325813"/>
            <a:ext cx="2076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The first mass spectrograph was built in 1919 by </a:t>
            </a:r>
            <a:r>
              <a:rPr lang="en-US" altLang="en-US" sz="1000">
                <a:hlinkClick r:id="rId5"/>
              </a:rPr>
              <a:t>F. W. Aston</a:t>
            </a:r>
            <a:r>
              <a:rPr lang="en-US" altLang="en-US" sz="1000"/>
              <a:t>, who received the </a:t>
            </a:r>
            <a:r>
              <a:rPr lang="en-US" altLang="en-US" sz="1000">
                <a:hlinkClick r:id="rId6"/>
              </a:rPr>
              <a:t>1922 Nobel Prize</a:t>
            </a:r>
            <a:r>
              <a:rPr lang="en-US" altLang="en-US" sz="1000"/>
              <a:t> for this accomplishment</a:t>
            </a:r>
          </a:p>
        </p:txBody>
      </p:sp>
      <p:sp>
        <p:nvSpPr>
          <p:cNvPr id="107544" name="Rectangle 24">
            <a:extLst>
              <a:ext uri="{FF2B5EF4-FFF2-40B4-BE49-F238E27FC236}">
                <a16:creationId xmlns:a16="http://schemas.microsoft.com/office/drawing/2014/main" id="{8D30B640-F3C2-446E-FAAD-8D90778BDF01}"/>
              </a:ext>
            </a:extLst>
          </p:cNvPr>
          <p:cNvSpPr>
            <a:spLocks noChangeArrowheads="1"/>
          </p:cNvSpPr>
          <p:nvPr/>
        </p:nvSpPr>
        <p:spPr bwMode="auto">
          <a:xfrm>
            <a:off x="0" y="6613525"/>
            <a:ext cx="2451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a:t>Copyright © 1997-2005 by </a:t>
            </a:r>
            <a:r>
              <a:rPr lang="en-US" altLang="en-US" sz="1000">
                <a:hlinkClick r:id="rId7"/>
              </a:rPr>
              <a:t>Fred Senese</a:t>
            </a:r>
            <a:r>
              <a:rPr lang="en-US" altLang="en-US" sz="10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2546" name="Rectangle 2254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6" name="Rectangle 8">
            <a:extLst>
              <a:ext uri="{FF2B5EF4-FFF2-40B4-BE49-F238E27FC236}">
                <a16:creationId xmlns:a16="http://schemas.microsoft.com/office/drawing/2014/main" id="{5A4E9454-0D02-6EA0-28DF-B76757A97E8D}"/>
              </a:ext>
            </a:extLst>
          </p:cNvPr>
          <p:cNvSpPr>
            <a:spLocks noGrp="1" noChangeArrowheads="1"/>
          </p:cNvSpPr>
          <p:nvPr>
            <p:ph type="title"/>
          </p:nvPr>
        </p:nvSpPr>
        <p:spPr>
          <a:xfrm>
            <a:off x="628650" y="345810"/>
            <a:ext cx="3840421" cy="1325563"/>
          </a:xfrm>
        </p:spPr>
        <p:txBody>
          <a:bodyPr vert="horz" lIns="91440" tIns="45720" rIns="91440" bIns="45720" rtlCol="0" anchor="ctr">
            <a:normAutofit/>
          </a:bodyPr>
          <a:lstStyle/>
          <a:p>
            <a:r>
              <a:rPr lang="en-US" altLang="en-US" b="1" kern="1200" dirty="0">
                <a:solidFill>
                  <a:schemeClr val="tx1"/>
                </a:solidFill>
                <a:latin typeface="+mj-lt"/>
                <a:ea typeface="+mj-ea"/>
                <a:cs typeface="+mj-cs"/>
              </a:rPr>
              <a:t>I am Dmitri Mendeleev!</a:t>
            </a:r>
          </a:p>
        </p:txBody>
      </p:sp>
      <p:sp>
        <p:nvSpPr>
          <p:cNvPr id="6" name="TextBox 5">
            <a:extLst>
              <a:ext uri="{FF2B5EF4-FFF2-40B4-BE49-F238E27FC236}">
                <a16:creationId xmlns:a16="http://schemas.microsoft.com/office/drawing/2014/main" id="{530951EA-3A19-E14C-3A26-150784DB7FF2}"/>
              </a:ext>
            </a:extLst>
          </p:cNvPr>
          <p:cNvSpPr txBox="1"/>
          <p:nvPr/>
        </p:nvSpPr>
        <p:spPr>
          <a:xfrm>
            <a:off x="228600" y="1825624"/>
            <a:ext cx="4441396" cy="5032375"/>
          </a:xfrm>
          <a:prstGeom prst="rect">
            <a:avLst/>
          </a:prstGeom>
        </p:spPr>
        <p:txBody>
          <a:bodyPr vert="horz" lIns="91440" tIns="45720" rIns="91440" bIns="45720" rtlCol="0">
            <a:normAutofit fontScale="92500" lnSpcReduction="10000"/>
          </a:bodyPr>
          <a:lstStyle/>
          <a:p>
            <a:pPr defTabSz="914400">
              <a:lnSpc>
                <a:spcPct val="90000"/>
              </a:lnSpc>
              <a:spcAft>
                <a:spcPts val="600"/>
              </a:spcAft>
            </a:pPr>
            <a:r>
              <a:rPr lang="en-US" sz="2400" b="0" i="0" dirty="0">
                <a:effectLst/>
              </a:rPr>
              <a:t>In the original (Table), there were open spaces for elements that had not been discovered yet.  Over time more scientists have added elements to it and have expanded off of his work.</a:t>
            </a:r>
            <a:br>
              <a:rPr lang="en-US" sz="2400" dirty="0"/>
            </a:br>
            <a:br>
              <a:rPr lang="en-US" sz="2400" dirty="0"/>
            </a:br>
            <a:r>
              <a:rPr lang="en-US" sz="2400" b="0" i="0" dirty="0">
                <a:effectLst/>
              </a:rPr>
              <a:t>It was important because it organized in a visually meaningful way all of the elements and aspects which relate to atomic theory.  For example, the atomic weight increases by row and by left to right.  The columns link elements with similar chemical behavior and electron structure.   These relationships also show up in the Periodic Law.</a:t>
            </a:r>
            <a:endParaRPr lang="en-US" sz="2400" dirty="0"/>
          </a:p>
        </p:txBody>
      </p:sp>
      <p:sp>
        <p:nvSpPr>
          <p:cNvPr id="22548" name="Oval 2254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2535" name="Picture 7">
            <a:extLst>
              <a:ext uri="{FF2B5EF4-FFF2-40B4-BE49-F238E27FC236}">
                <a16:creationId xmlns:a16="http://schemas.microsoft.com/office/drawing/2014/main" id="{0350926E-2C10-D4B4-2117-9CC1A86C572C}"/>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r="3" b="3441"/>
          <a:stretch/>
        </p:blipFill>
        <p:spPr>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50" name="Arc 2254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1031" descr="The Periodic Table of Elements | Chemistry | Visionlearning">
            <a:extLst>
              <a:ext uri="{FF2B5EF4-FFF2-40B4-BE49-F238E27FC236}">
                <a16:creationId xmlns:a16="http://schemas.microsoft.com/office/drawing/2014/main" id="{9935918A-2247-2309-A34B-80006191EE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87" r="19662"/>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 calcmode="lin" valueType="num">
                                      <p:cBhvr additive="base">
                                        <p:cTn id="7" dur="500" fill="hold"/>
                                        <p:tgtEl>
                                          <p:spTgt spid="22536"/>
                                        </p:tgtEl>
                                        <p:attrNameLst>
                                          <p:attrName>ppt_x</p:attrName>
                                        </p:attrNameLst>
                                      </p:cBhvr>
                                      <p:tavLst>
                                        <p:tav tm="0">
                                          <p:val>
                                            <p:strVal val="1+#ppt_w/2"/>
                                          </p:val>
                                        </p:tav>
                                        <p:tav tm="100000">
                                          <p:val>
                                            <p:strVal val="#ppt_x"/>
                                          </p:val>
                                        </p:tav>
                                      </p:tavLst>
                                    </p:anim>
                                    <p:anim calcmode="lin" valueType="num">
                                      <p:cBhvr additive="base">
                                        <p:cTn id="8" dur="500" fill="hold"/>
                                        <p:tgtEl>
                                          <p:spTgt spid="225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1618" name="Picture 2">
            <a:extLst>
              <a:ext uri="{FF2B5EF4-FFF2-40B4-BE49-F238E27FC236}">
                <a16:creationId xmlns:a16="http://schemas.microsoft.com/office/drawing/2014/main" id="{9C35E699-8231-C6F7-7096-A2EF71ED8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52738"/>
            <a:ext cx="7467600" cy="36179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19" name="Picture 3">
            <a:extLst>
              <a:ext uri="{FF2B5EF4-FFF2-40B4-BE49-F238E27FC236}">
                <a16:creationId xmlns:a16="http://schemas.microsoft.com/office/drawing/2014/main" id="{C4911F74-B887-E880-8B29-C0D7741DC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2844800" cy="222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1620" name="Text Box 4">
            <a:extLst>
              <a:ext uri="{FF2B5EF4-FFF2-40B4-BE49-F238E27FC236}">
                <a16:creationId xmlns:a16="http://schemas.microsoft.com/office/drawing/2014/main" id="{A4C914BD-D378-B7FE-A7DA-5CD5C4D72C20}"/>
              </a:ext>
            </a:extLst>
          </p:cNvPr>
          <p:cNvSpPr txBox="1">
            <a:spLocks noChangeArrowheads="1"/>
          </p:cNvSpPr>
          <p:nvPr/>
        </p:nvSpPr>
        <p:spPr bwMode="auto">
          <a:xfrm>
            <a:off x="4419600" y="381000"/>
            <a:ext cx="4038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t>Mass Spectrometer</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67834AE-1D9B-0616-D770-8101B52652CF}"/>
              </a:ext>
            </a:extLst>
          </p:cNvPr>
          <p:cNvSpPr>
            <a:spLocks noGrp="1" noChangeArrowheads="1"/>
          </p:cNvSpPr>
          <p:nvPr>
            <p:ph type="title"/>
          </p:nvPr>
        </p:nvSpPr>
        <p:spPr/>
        <p:txBody>
          <a:bodyPr/>
          <a:lstStyle/>
          <a:p>
            <a:r>
              <a:rPr lang="en-US" altLang="en-US"/>
              <a:t>Mass Spectrometry</a:t>
            </a:r>
          </a:p>
        </p:txBody>
      </p:sp>
      <p:sp>
        <p:nvSpPr>
          <p:cNvPr id="113667" name="Rectangle 3">
            <a:extLst>
              <a:ext uri="{FF2B5EF4-FFF2-40B4-BE49-F238E27FC236}">
                <a16:creationId xmlns:a16="http://schemas.microsoft.com/office/drawing/2014/main" id="{58693673-E21E-563C-6139-ECD57BC1E703}"/>
              </a:ext>
            </a:extLst>
          </p:cNvPr>
          <p:cNvSpPr>
            <a:spLocks noChangeArrowheads="1"/>
          </p:cNvSpPr>
          <p:nvPr/>
        </p:nvSpPr>
        <p:spPr bwMode="auto">
          <a:xfrm>
            <a:off x="903288" y="1544638"/>
            <a:ext cx="5243512" cy="4040187"/>
          </a:xfrm>
          <a:prstGeom prst="rect">
            <a:avLst/>
          </a:prstGeom>
          <a:solidFill>
            <a:srgbClr val="C0C0C0"/>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68" name="Oval 4">
            <a:extLst>
              <a:ext uri="{FF2B5EF4-FFF2-40B4-BE49-F238E27FC236}">
                <a16:creationId xmlns:a16="http://schemas.microsoft.com/office/drawing/2014/main" id="{BD2BB011-958D-27F8-7CA8-314F4D47F7EF}"/>
              </a:ext>
            </a:extLst>
          </p:cNvPr>
          <p:cNvSpPr>
            <a:spLocks noChangeArrowheads="1"/>
          </p:cNvSpPr>
          <p:nvPr/>
        </p:nvSpPr>
        <p:spPr bwMode="auto">
          <a:xfrm>
            <a:off x="1249363" y="1695450"/>
            <a:ext cx="4514850" cy="3830638"/>
          </a:xfrm>
          <a:prstGeom prst="ellipse">
            <a:avLst/>
          </a:prstGeom>
          <a:solidFill>
            <a:schemeClr val="bg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69" name="Oval 5">
            <a:extLst>
              <a:ext uri="{FF2B5EF4-FFF2-40B4-BE49-F238E27FC236}">
                <a16:creationId xmlns:a16="http://schemas.microsoft.com/office/drawing/2014/main" id="{CD9F8B10-8108-5CAD-A982-A6B45BC75073}"/>
              </a:ext>
            </a:extLst>
          </p:cNvPr>
          <p:cNvSpPr>
            <a:spLocks noChangeArrowheads="1"/>
          </p:cNvSpPr>
          <p:nvPr/>
        </p:nvSpPr>
        <p:spPr bwMode="auto">
          <a:xfrm>
            <a:off x="939800" y="4287838"/>
            <a:ext cx="254000" cy="254000"/>
          </a:xfrm>
          <a:prstGeom prst="ellipse">
            <a:avLst/>
          </a:prstGeom>
          <a:solidFill>
            <a:schemeClr val="accent1">
              <a:alpha val="27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t>-</a:t>
            </a:r>
          </a:p>
        </p:txBody>
      </p:sp>
      <p:sp>
        <p:nvSpPr>
          <p:cNvPr id="113670" name="Oval 6">
            <a:extLst>
              <a:ext uri="{FF2B5EF4-FFF2-40B4-BE49-F238E27FC236}">
                <a16:creationId xmlns:a16="http://schemas.microsoft.com/office/drawing/2014/main" id="{30891B6F-64F2-F100-69FD-2BE6BFBAD102}"/>
              </a:ext>
            </a:extLst>
          </p:cNvPr>
          <p:cNvSpPr>
            <a:spLocks noChangeArrowheads="1"/>
          </p:cNvSpPr>
          <p:nvPr/>
        </p:nvSpPr>
        <p:spPr bwMode="auto">
          <a:xfrm>
            <a:off x="1885950" y="2343150"/>
            <a:ext cx="1851025" cy="2627313"/>
          </a:xfrm>
          <a:prstGeom prst="ellipse">
            <a:avLst/>
          </a:pr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1" name="Oval 7">
            <a:extLst>
              <a:ext uri="{FF2B5EF4-FFF2-40B4-BE49-F238E27FC236}">
                <a16:creationId xmlns:a16="http://schemas.microsoft.com/office/drawing/2014/main" id="{A6192A30-6475-BABD-2C83-F2110F0D94F3}"/>
              </a:ext>
            </a:extLst>
          </p:cNvPr>
          <p:cNvSpPr>
            <a:spLocks noChangeAspect="1" noChangeArrowheads="1"/>
          </p:cNvSpPr>
          <p:nvPr/>
        </p:nvSpPr>
        <p:spPr bwMode="auto">
          <a:xfrm>
            <a:off x="1871663" y="2095500"/>
            <a:ext cx="2957512" cy="3154363"/>
          </a:xfrm>
          <a:prstGeom prst="ellipse">
            <a:avLst/>
          </a:pr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2" name="Oval 8">
            <a:extLst>
              <a:ext uri="{FF2B5EF4-FFF2-40B4-BE49-F238E27FC236}">
                <a16:creationId xmlns:a16="http://schemas.microsoft.com/office/drawing/2014/main" id="{DC2FF2A6-2131-3C8D-9DEC-82D38881141B}"/>
              </a:ext>
            </a:extLst>
          </p:cNvPr>
          <p:cNvSpPr>
            <a:spLocks noChangeArrowheads="1"/>
          </p:cNvSpPr>
          <p:nvPr/>
        </p:nvSpPr>
        <p:spPr bwMode="auto">
          <a:xfrm>
            <a:off x="1871663" y="2184400"/>
            <a:ext cx="2522537" cy="288925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3" name="Oval 9">
            <a:extLst>
              <a:ext uri="{FF2B5EF4-FFF2-40B4-BE49-F238E27FC236}">
                <a16:creationId xmlns:a16="http://schemas.microsoft.com/office/drawing/2014/main" id="{C94BF396-BED4-1DFF-DE03-24103D3DF9F4}"/>
              </a:ext>
            </a:extLst>
          </p:cNvPr>
          <p:cNvSpPr>
            <a:spLocks noChangeArrowheads="1"/>
          </p:cNvSpPr>
          <p:nvPr/>
        </p:nvSpPr>
        <p:spPr bwMode="auto">
          <a:xfrm>
            <a:off x="1879600" y="2103438"/>
            <a:ext cx="3390900" cy="2889250"/>
          </a:xfrm>
          <a:prstGeom prst="ellipse">
            <a:avLst/>
          </a:prstGeom>
          <a:noFill/>
          <a:ln w="952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4" name="Oval 10">
            <a:extLst>
              <a:ext uri="{FF2B5EF4-FFF2-40B4-BE49-F238E27FC236}">
                <a16:creationId xmlns:a16="http://schemas.microsoft.com/office/drawing/2014/main" id="{FFAD2A05-A4C2-0AD5-99E3-E1CB0ED7C3C6}"/>
              </a:ext>
            </a:extLst>
          </p:cNvPr>
          <p:cNvSpPr>
            <a:spLocks noChangeArrowheads="1"/>
          </p:cNvSpPr>
          <p:nvPr/>
        </p:nvSpPr>
        <p:spPr bwMode="auto">
          <a:xfrm>
            <a:off x="1882775" y="2306638"/>
            <a:ext cx="2198688" cy="2627312"/>
          </a:xfrm>
          <a:prstGeom prst="ellipse">
            <a:avLst/>
          </a:prstGeom>
          <a:noFill/>
          <a:ln w="9525">
            <a:solidFill>
              <a:srgbClr val="B4B4E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5" name="Oval 11">
            <a:extLst>
              <a:ext uri="{FF2B5EF4-FFF2-40B4-BE49-F238E27FC236}">
                <a16:creationId xmlns:a16="http://schemas.microsoft.com/office/drawing/2014/main" id="{4435E035-5ADB-69F8-81E9-9A93D2010D5A}"/>
              </a:ext>
            </a:extLst>
          </p:cNvPr>
          <p:cNvSpPr>
            <a:spLocks noChangeAspect="1" noChangeArrowheads="1"/>
          </p:cNvSpPr>
          <p:nvPr/>
        </p:nvSpPr>
        <p:spPr bwMode="auto">
          <a:xfrm>
            <a:off x="1868488" y="2058988"/>
            <a:ext cx="3173412" cy="3154362"/>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6" name="Oval 12">
            <a:extLst>
              <a:ext uri="{FF2B5EF4-FFF2-40B4-BE49-F238E27FC236}">
                <a16:creationId xmlns:a16="http://schemas.microsoft.com/office/drawing/2014/main" id="{517F720B-9907-ECE3-7B38-7808D1782F98}"/>
              </a:ext>
            </a:extLst>
          </p:cNvPr>
          <p:cNvSpPr>
            <a:spLocks noChangeArrowheads="1"/>
          </p:cNvSpPr>
          <p:nvPr/>
        </p:nvSpPr>
        <p:spPr bwMode="auto">
          <a:xfrm>
            <a:off x="1868488" y="2147888"/>
            <a:ext cx="2740025" cy="2889250"/>
          </a:xfrm>
          <a:prstGeom prst="ellipse">
            <a:avLst/>
          </a:prstGeom>
          <a:noFill/>
          <a:ln w="158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7" name="Rectangle 13">
            <a:extLst>
              <a:ext uri="{FF2B5EF4-FFF2-40B4-BE49-F238E27FC236}">
                <a16:creationId xmlns:a16="http://schemas.microsoft.com/office/drawing/2014/main" id="{EDB4A7B4-4468-465C-7937-7790B96437D9}"/>
              </a:ext>
            </a:extLst>
          </p:cNvPr>
          <p:cNvSpPr>
            <a:spLocks noChangeArrowheads="1"/>
          </p:cNvSpPr>
          <p:nvPr/>
        </p:nvSpPr>
        <p:spPr bwMode="auto">
          <a:xfrm>
            <a:off x="938213" y="3548063"/>
            <a:ext cx="5160962" cy="199072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8" name="Rectangle 14">
            <a:extLst>
              <a:ext uri="{FF2B5EF4-FFF2-40B4-BE49-F238E27FC236}">
                <a16:creationId xmlns:a16="http://schemas.microsoft.com/office/drawing/2014/main" id="{745BDE4C-B7B2-9DE9-2565-AC2471B6A1F7}"/>
              </a:ext>
            </a:extLst>
          </p:cNvPr>
          <p:cNvSpPr>
            <a:spLocks noChangeArrowheads="1"/>
          </p:cNvSpPr>
          <p:nvPr/>
        </p:nvSpPr>
        <p:spPr bwMode="auto">
          <a:xfrm>
            <a:off x="1249363" y="3570288"/>
            <a:ext cx="1436687" cy="1550987"/>
          </a:xfrm>
          <a:prstGeom prst="rect">
            <a:avLst/>
          </a:prstGeom>
          <a:solidFill>
            <a:schemeClr val="bg1"/>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79" name="Rectangle 15">
            <a:extLst>
              <a:ext uri="{FF2B5EF4-FFF2-40B4-BE49-F238E27FC236}">
                <a16:creationId xmlns:a16="http://schemas.microsoft.com/office/drawing/2014/main" id="{7C4F7D3D-2C08-5C01-81C4-4FD3FCF14785}"/>
              </a:ext>
            </a:extLst>
          </p:cNvPr>
          <p:cNvSpPr>
            <a:spLocks noChangeArrowheads="1"/>
          </p:cNvSpPr>
          <p:nvPr/>
        </p:nvSpPr>
        <p:spPr bwMode="auto">
          <a:xfrm>
            <a:off x="1328738" y="3835400"/>
            <a:ext cx="93662" cy="11699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80" name="Rectangle 16">
            <a:extLst>
              <a:ext uri="{FF2B5EF4-FFF2-40B4-BE49-F238E27FC236}">
                <a16:creationId xmlns:a16="http://schemas.microsoft.com/office/drawing/2014/main" id="{CA46AF40-292A-4F0C-B674-2CB060DB66E4}"/>
              </a:ext>
            </a:extLst>
          </p:cNvPr>
          <p:cNvSpPr>
            <a:spLocks noChangeArrowheads="1"/>
          </p:cNvSpPr>
          <p:nvPr/>
        </p:nvSpPr>
        <p:spPr bwMode="auto">
          <a:xfrm>
            <a:off x="2481263" y="3843338"/>
            <a:ext cx="93662" cy="11699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81" name="Oval 17">
            <a:extLst>
              <a:ext uri="{FF2B5EF4-FFF2-40B4-BE49-F238E27FC236}">
                <a16:creationId xmlns:a16="http://schemas.microsoft.com/office/drawing/2014/main" id="{20126700-9B62-909A-7F31-4DCD3340DD9E}"/>
              </a:ext>
            </a:extLst>
          </p:cNvPr>
          <p:cNvSpPr>
            <a:spLocks noChangeArrowheads="1"/>
          </p:cNvSpPr>
          <p:nvPr/>
        </p:nvSpPr>
        <p:spPr bwMode="auto">
          <a:xfrm>
            <a:off x="2747963" y="4295775"/>
            <a:ext cx="254000" cy="254000"/>
          </a:xfrm>
          <a:prstGeom prst="ellipse">
            <a:avLst/>
          </a:prstGeom>
          <a:solidFill>
            <a:schemeClr val="accent1">
              <a:alpha val="27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t>+</a:t>
            </a:r>
          </a:p>
        </p:txBody>
      </p:sp>
      <p:sp>
        <p:nvSpPr>
          <p:cNvPr id="113682" name="Rectangle 18">
            <a:extLst>
              <a:ext uri="{FF2B5EF4-FFF2-40B4-BE49-F238E27FC236}">
                <a16:creationId xmlns:a16="http://schemas.microsoft.com/office/drawing/2014/main" id="{C83C6645-76C5-6E55-79D3-27115A9933B8}"/>
              </a:ext>
            </a:extLst>
          </p:cNvPr>
          <p:cNvSpPr>
            <a:spLocks noChangeArrowheads="1"/>
          </p:cNvSpPr>
          <p:nvPr/>
        </p:nvSpPr>
        <p:spPr bwMode="auto">
          <a:xfrm>
            <a:off x="1260475" y="3489325"/>
            <a:ext cx="1414463" cy="174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83" name="Rectangle 19">
            <a:extLst>
              <a:ext uri="{FF2B5EF4-FFF2-40B4-BE49-F238E27FC236}">
                <a16:creationId xmlns:a16="http://schemas.microsoft.com/office/drawing/2014/main" id="{64926944-E0F3-AF6F-D64B-91919127275F}"/>
              </a:ext>
            </a:extLst>
          </p:cNvPr>
          <p:cNvSpPr>
            <a:spLocks noChangeArrowheads="1"/>
          </p:cNvSpPr>
          <p:nvPr/>
        </p:nvSpPr>
        <p:spPr bwMode="auto">
          <a:xfrm>
            <a:off x="3032125" y="3408363"/>
            <a:ext cx="2338388" cy="138112"/>
          </a:xfrm>
          <a:prstGeom prst="rect">
            <a:avLst/>
          </a:prstGeom>
          <a:solidFill>
            <a:srgbClr val="808080"/>
          </a:solidFill>
          <a:ln w="9525">
            <a:miter lim="800000"/>
            <a:headEnd/>
            <a:tailEnd/>
          </a:ln>
          <a:effectLst/>
          <a:scene3d>
            <a:camera prst="legacyObliqueTopRight"/>
            <a:lightRig rig="legacyFlat2" dir="t"/>
          </a:scene3d>
          <a:sp3d extrusionH="430200" prstMaterial="legacyMatte">
            <a:bevelT w="13500" h="13500" prst="angle"/>
            <a:bevelB w="13500" h="13500" prst="angle"/>
            <a:extrusionClr>
              <a:srgbClr val="808080"/>
            </a:extrusionClr>
            <a:contourClr>
              <a:srgbClr val="80808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1000">
                <a:solidFill>
                  <a:schemeClr val="bg1"/>
                </a:solidFill>
              </a:rPr>
              <a:t>Photographic plate</a:t>
            </a:r>
          </a:p>
        </p:txBody>
      </p:sp>
      <p:sp>
        <p:nvSpPr>
          <p:cNvPr id="113684" name="Line 20">
            <a:extLst>
              <a:ext uri="{FF2B5EF4-FFF2-40B4-BE49-F238E27FC236}">
                <a16:creationId xmlns:a16="http://schemas.microsoft.com/office/drawing/2014/main" id="{6EAFA550-C836-C2A4-617B-80144E1234BA}"/>
              </a:ext>
            </a:extLst>
          </p:cNvPr>
          <p:cNvSpPr>
            <a:spLocks noChangeShapeType="1"/>
          </p:cNvSpPr>
          <p:nvPr/>
        </p:nvSpPr>
        <p:spPr bwMode="auto">
          <a:xfrm>
            <a:off x="1874838" y="3476625"/>
            <a:ext cx="0" cy="1631950"/>
          </a:xfrm>
          <a:prstGeom prst="line">
            <a:avLst/>
          </a:prstGeom>
          <a:noFill/>
          <a:ln w="34925">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113685" name="Group 21">
            <a:extLst>
              <a:ext uri="{FF2B5EF4-FFF2-40B4-BE49-F238E27FC236}">
                <a16:creationId xmlns:a16="http://schemas.microsoft.com/office/drawing/2014/main" id="{51223CD7-DCAE-B145-40D0-FFFBEEBE4B98}"/>
              </a:ext>
            </a:extLst>
          </p:cNvPr>
          <p:cNvGrpSpPr>
            <a:grpSpLocks/>
          </p:cNvGrpSpPr>
          <p:nvPr/>
        </p:nvGrpSpPr>
        <p:grpSpPr bwMode="auto">
          <a:xfrm>
            <a:off x="6440488" y="2973388"/>
            <a:ext cx="2576512" cy="1525587"/>
            <a:chOff x="4057" y="1873"/>
            <a:chExt cx="1623" cy="961"/>
          </a:xfrm>
        </p:grpSpPr>
        <p:sp>
          <p:nvSpPr>
            <p:cNvPr id="113686" name="Rectangle 22">
              <a:extLst>
                <a:ext uri="{FF2B5EF4-FFF2-40B4-BE49-F238E27FC236}">
                  <a16:creationId xmlns:a16="http://schemas.microsoft.com/office/drawing/2014/main" id="{D0F96F8C-380D-9153-D815-6EC8F1FBE9B2}"/>
                </a:ext>
              </a:extLst>
            </p:cNvPr>
            <p:cNvSpPr>
              <a:spLocks noChangeArrowheads="1"/>
            </p:cNvSpPr>
            <p:nvPr/>
          </p:nvSpPr>
          <p:spPr bwMode="auto">
            <a:xfrm>
              <a:off x="4134" y="2047"/>
              <a:ext cx="1436" cy="314"/>
            </a:xfrm>
            <a:prstGeom prst="rect">
              <a:avLst/>
            </a:prstGeom>
            <a:solidFill>
              <a:srgbClr val="EAEAEA">
                <a:alpha val="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687" name="Text Box 23">
              <a:extLst>
                <a:ext uri="{FF2B5EF4-FFF2-40B4-BE49-F238E27FC236}">
                  <a16:creationId xmlns:a16="http://schemas.microsoft.com/office/drawing/2014/main" id="{12462C0F-99FE-43D4-728A-242D94869A42}"/>
                </a:ext>
              </a:extLst>
            </p:cNvPr>
            <p:cNvSpPr txBox="1">
              <a:spLocks noChangeArrowheads="1"/>
            </p:cNvSpPr>
            <p:nvPr/>
          </p:nvSpPr>
          <p:spPr bwMode="auto">
            <a:xfrm>
              <a:off x="4127" y="2414"/>
              <a:ext cx="143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196             199       201                204</a:t>
              </a:r>
            </a:p>
          </p:txBody>
        </p:sp>
        <p:sp>
          <p:nvSpPr>
            <p:cNvPr id="113688" name="Text Box 24">
              <a:extLst>
                <a:ext uri="{FF2B5EF4-FFF2-40B4-BE49-F238E27FC236}">
                  <a16:creationId xmlns:a16="http://schemas.microsoft.com/office/drawing/2014/main" id="{13EC6BB2-BEB5-00C9-E3D5-DE561E92B696}"/>
                </a:ext>
              </a:extLst>
            </p:cNvPr>
            <p:cNvSpPr txBox="1">
              <a:spLocks noChangeArrowheads="1"/>
            </p:cNvSpPr>
            <p:nvPr/>
          </p:nvSpPr>
          <p:spPr bwMode="auto">
            <a:xfrm>
              <a:off x="4391" y="1873"/>
              <a:ext cx="7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198      200       202</a:t>
              </a:r>
            </a:p>
          </p:txBody>
        </p:sp>
        <p:grpSp>
          <p:nvGrpSpPr>
            <p:cNvPr id="113689" name="Group 25">
              <a:extLst>
                <a:ext uri="{FF2B5EF4-FFF2-40B4-BE49-F238E27FC236}">
                  <a16:creationId xmlns:a16="http://schemas.microsoft.com/office/drawing/2014/main" id="{3D1AF289-2032-7B79-8648-EB50C5270917}"/>
                </a:ext>
              </a:extLst>
            </p:cNvPr>
            <p:cNvGrpSpPr>
              <a:grpSpLocks/>
            </p:cNvGrpSpPr>
            <p:nvPr/>
          </p:nvGrpSpPr>
          <p:grpSpPr bwMode="auto">
            <a:xfrm>
              <a:off x="4265" y="2090"/>
              <a:ext cx="1167" cy="219"/>
              <a:chOff x="4265" y="2090"/>
              <a:chExt cx="1167" cy="219"/>
            </a:xfrm>
          </p:grpSpPr>
          <p:sp>
            <p:nvSpPr>
              <p:cNvPr id="113690" name="Line 26">
                <a:extLst>
                  <a:ext uri="{FF2B5EF4-FFF2-40B4-BE49-F238E27FC236}">
                    <a16:creationId xmlns:a16="http://schemas.microsoft.com/office/drawing/2014/main" id="{0D780737-7468-B9FC-5BEA-0E45AD923AE5}"/>
                  </a:ext>
                </a:extLst>
              </p:cNvPr>
              <p:cNvSpPr>
                <a:spLocks noChangeShapeType="1"/>
              </p:cNvSpPr>
              <p:nvPr/>
            </p:nvSpPr>
            <p:spPr bwMode="auto">
              <a:xfrm>
                <a:off x="4265" y="2092"/>
                <a:ext cx="0" cy="21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1" name="Line 27">
                <a:extLst>
                  <a:ext uri="{FF2B5EF4-FFF2-40B4-BE49-F238E27FC236}">
                    <a16:creationId xmlns:a16="http://schemas.microsoft.com/office/drawing/2014/main" id="{8821D11F-96E4-7DA3-B332-17EDD3BCAF8C}"/>
                  </a:ext>
                </a:extLst>
              </p:cNvPr>
              <p:cNvSpPr>
                <a:spLocks noChangeShapeType="1"/>
              </p:cNvSpPr>
              <p:nvPr/>
            </p:nvSpPr>
            <p:spPr bwMode="auto">
              <a:xfrm>
                <a:off x="4522" y="2097"/>
                <a:ext cx="0" cy="212"/>
              </a:xfrm>
              <a:prstGeom prst="line">
                <a:avLst/>
              </a:prstGeom>
              <a:noFill/>
              <a:ln w="9525">
                <a:solidFill>
                  <a:srgbClr val="B4B4E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2" name="Line 28">
                <a:extLst>
                  <a:ext uri="{FF2B5EF4-FFF2-40B4-BE49-F238E27FC236}">
                    <a16:creationId xmlns:a16="http://schemas.microsoft.com/office/drawing/2014/main" id="{A28CE4AB-22D2-865E-2DFD-650A5CE3EA68}"/>
                  </a:ext>
                </a:extLst>
              </p:cNvPr>
              <p:cNvSpPr>
                <a:spLocks noChangeShapeType="1"/>
              </p:cNvSpPr>
              <p:nvPr/>
            </p:nvSpPr>
            <p:spPr bwMode="auto">
              <a:xfrm>
                <a:off x="4653" y="2095"/>
                <a:ext cx="0" cy="2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3" name="Line 29">
                <a:extLst>
                  <a:ext uri="{FF2B5EF4-FFF2-40B4-BE49-F238E27FC236}">
                    <a16:creationId xmlns:a16="http://schemas.microsoft.com/office/drawing/2014/main" id="{0BCAAE57-9B8F-47D3-80BA-402283FD833A}"/>
                  </a:ext>
                </a:extLst>
              </p:cNvPr>
              <p:cNvSpPr>
                <a:spLocks noChangeShapeType="1"/>
              </p:cNvSpPr>
              <p:nvPr/>
            </p:nvSpPr>
            <p:spPr bwMode="auto">
              <a:xfrm>
                <a:off x="4779" y="2095"/>
                <a:ext cx="0" cy="21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4" name="Line 30">
                <a:extLst>
                  <a:ext uri="{FF2B5EF4-FFF2-40B4-BE49-F238E27FC236}">
                    <a16:creationId xmlns:a16="http://schemas.microsoft.com/office/drawing/2014/main" id="{2D147345-EF66-524B-529D-8F76A1AB1133}"/>
                  </a:ext>
                </a:extLst>
              </p:cNvPr>
              <p:cNvSpPr>
                <a:spLocks noChangeShapeType="1"/>
              </p:cNvSpPr>
              <p:nvPr/>
            </p:nvSpPr>
            <p:spPr bwMode="auto">
              <a:xfrm>
                <a:off x="4928" y="2097"/>
                <a:ext cx="0" cy="212"/>
              </a:xfrm>
              <a:prstGeom prst="line">
                <a:avLst/>
              </a:prstGeom>
              <a:noFill/>
              <a:ln w="190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5" name="Line 31">
                <a:extLst>
                  <a:ext uri="{FF2B5EF4-FFF2-40B4-BE49-F238E27FC236}">
                    <a16:creationId xmlns:a16="http://schemas.microsoft.com/office/drawing/2014/main" id="{4720335E-3DF6-94C7-699B-A2EB874790EC}"/>
                  </a:ext>
                </a:extLst>
              </p:cNvPr>
              <p:cNvSpPr>
                <a:spLocks noChangeShapeType="1"/>
              </p:cNvSpPr>
              <p:nvPr/>
            </p:nvSpPr>
            <p:spPr bwMode="auto">
              <a:xfrm>
                <a:off x="5068" y="2090"/>
                <a:ext cx="0" cy="2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6" name="Line 32">
                <a:extLst>
                  <a:ext uri="{FF2B5EF4-FFF2-40B4-BE49-F238E27FC236}">
                    <a16:creationId xmlns:a16="http://schemas.microsoft.com/office/drawing/2014/main" id="{1B2F31C6-2540-A98A-733B-A33906937234}"/>
                  </a:ext>
                </a:extLst>
              </p:cNvPr>
              <p:cNvSpPr>
                <a:spLocks noChangeShapeType="1"/>
              </p:cNvSpPr>
              <p:nvPr/>
            </p:nvSpPr>
            <p:spPr bwMode="auto">
              <a:xfrm>
                <a:off x="5432" y="2097"/>
                <a:ext cx="0" cy="212"/>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113697" name="Text Box 33">
              <a:extLst>
                <a:ext uri="{FF2B5EF4-FFF2-40B4-BE49-F238E27FC236}">
                  <a16:creationId xmlns:a16="http://schemas.microsoft.com/office/drawing/2014/main" id="{183A7B57-DE7C-8741-6356-2C0550E04E3F}"/>
                </a:ext>
              </a:extLst>
            </p:cNvPr>
            <p:cNvSpPr txBox="1">
              <a:spLocks noChangeArrowheads="1"/>
            </p:cNvSpPr>
            <p:nvPr/>
          </p:nvSpPr>
          <p:spPr bwMode="auto">
            <a:xfrm>
              <a:off x="4057" y="2661"/>
              <a:ext cx="162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effectLst>
                    <a:outerShdw blurRad="38100" dist="38100" dir="2700000" algn="tl">
                      <a:srgbClr val="C0C0C0"/>
                    </a:outerShdw>
                  </a:effectLst>
                </a:rPr>
                <a:t>Mass spectrum of mercury vapor</a:t>
              </a:r>
            </a:p>
          </p:txBody>
        </p:sp>
      </p:grpSp>
      <p:sp>
        <p:nvSpPr>
          <p:cNvPr id="113698" name="Line 34">
            <a:extLst>
              <a:ext uri="{FF2B5EF4-FFF2-40B4-BE49-F238E27FC236}">
                <a16:creationId xmlns:a16="http://schemas.microsoft.com/office/drawing/2014/main" id="{F8655B4C-88F8-B8EF-B39B-E691D58611B5}"/>
              </a:ext>
            </a:extLst>
          </p:cNvPr>
          <p:cNvSpPr>
            <a:spLocks noChangeShapeType="1"/>
          </p:cNvSpPr>
          <p:nvPr/>
        </p:nvSpPr>
        <p:spPr bwMode="auto">
          <a:xfrm>
            <a:off x="5429250" y="3419475"/>
            <a:ext cx="1122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3699" name="Oval 35">
            <a:extLst>
              <a:ext uri="{FF2B5EF4-FFF2-40B4-BE49-F238E27FC236}">
                <a16:creationId xmlns:a16="http://schemas.microsoft.com/office/drawing/2014/main" id="{7151A091-9D6F-270A-6A91-B07756296526}"/>
              </a:ext>
            </a:extLst>
          </p:cNvPr>
          <p:cNvSpPr>
            <a:spLocks noChangeArrowheads="1"/>
          </p:cNvSpPr>
          <p:nvPr/>
        </p:nvSpPr>
        <p:spPr bwMode="auto">
          <a:xfrm>
            <a:off x="1758950" y="5073650"/>
            <a:ext cx="207963" cy="220663"/>
          </a:xfrm>
          <a:prstGeom prst="ellipse">
            <a:avLst/>
          </a:prstGeom>
          <a:solidFill>
            <a:srgbClr val="3333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3700" name="AutoShape 36">
            <a:extLst>
              <a:ext uri="{FF2B5EF4-FFF2-40B4-BE49-F238E27FC236}">
                <a16:creationId xmlns:a16="http://schemas.microsoft.com/office/drawing/2014/main" id="{58F42553-1807-4205-300D-2E9A1C80D666}"/>
              </a:ext>
            </a:extLst>
          </p:cNvPr>
          <p:cNvSpPr>
            <a:spLocks noChangeArrowheads="1"/>
          </p:cNvSpPr>
          <p:nvPr/>
        </p:nvSpPr>
        <p:spPr bwMode="auto">
          <a:xfrm>
            <a:off x="1546225" y="5194300"/>
            <a:ext cx="636588" cy="1214438"/>
          </a:xfrm>
          <a:prstGeom prst="upArrow">
            <a:avLst>
              <a:gd name="adj1" fmla="val 50000"/>
              <a:gd name="adj2" fmla="val 47693"/>
            </a:avLst>
          </a:prstGeom>
          <a:gradFill rotWithShape="1">
            <a:gsLst>
              <a:gs pos="0">
                <a:srgbClr val="B4B4E6"/>
              </a:gs>
              <a:gs pos="100000">
                <a:schemeClr val="bg1"/>
              </a:gs>
            </a:gsLst>
            <a:lin ang="5400000" scaled="1"/>
          </a:gradFill>
          <a:ln w="9525">
            <a:solidFill>
              <a:srgbClr val="EAEAE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AU"/>
          </a:p>
        </p:txBody>
      </p:sp>
      <p:sp>
        <p:nvSpPr>
          <p:cNvPr id="113701" name="Rectangle 37">
            <a:extLst>
              <a:ext uri="{FF2B5EF4-FFF2-40B4-BE49-F238E27FC236}">
                <a16:creationId xmlns:a16="http://schemas.microsoft.com/office/drawing/2014/main" id="{9A1751AB-F56F-4D99-1C11-0FABFF8BB8A3}"/>
              </a:ext>
            </a:extLst>
          </p:cNvPr>
          <p:cNvSpPr>
            <a:spLocks noChangeArrowheads="1"/>
          </p:cNvSpPr>
          <p:nvPr/>
        </p:nvSpPr>
        <p:spPr bwMode="auto">
          <a:xfrm>
            <a:off x="76200" y="6567488"/>
            <a:ext cx="35067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Hill, Petrucci, </a:t>
            </a:r>
            <a:r>
              <a:rPr lang="en-US" altLang="en-US" sz="800" u="sng"/>
              <a:t>General Chemistry </a:t>
            </a:r>
            <a:r>
              <a:rPr lang="en-US" altLang="en-US" sz="800" i="1" u="sng"/>
              <a:t>An Integrated Approach</a:t>
            </a:r>
            <a:r>
              <a:rPr lang="en-US" altLang="en-US" sz="800">
                <a:latin typeface="Symbol" panose="05050102010706020507" pitchFamily="18" charset="2"/>
              </a:rPr>
              <a:t> </a:t>
            </a:r>
            <a:r>
              <a:rPr lang="en-US" altLang="en-US" sz="800"/>
              <a:t>1999, page 320</a:t>
            </a:r>
          </a:p>
        </p:txBody>
      </p:sp>
      <p:sp>
        <p:nvSpPr>
          <p:cNvPr id="113702" name="Text Box 38">
            <a:extLst>
              <a:ext uri="{FF2B5EF4-FFF2-40B4-BE49-F238E27FC236}">
                <a16:creationId xmlns:a16="http://schemas.microsoft.com/office/drawing/2014/main" id="{D6F263FA-B106-858A-8D02-7A1866C9A1D2}"/>
              </a:ext>
            </a:extLst>
          </p:cNvPr>
          <p:cNvSpPr txBox="1">
            <a:spLocks noChangeArrowheads="1"/>
          </p:cNvSpPr>
          <p:nvPr/>
        </p:nvSpPr>
        <p:spPr bwMode="auto">
          <a:xfrm>
            <a:off x="882650" y="6261100"/>
            <a:ext cx="18621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effectLst>
                  <a:outerShdw blurRad="38100" dist="38100" dir="2700000" algn="tl">
                    <a:srgbClr val="C0C0C0"/>
                  </a:outerShdw>
                </a:effectLst>
              </a:rPr>
              <a:t>Stream of positive 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3684"/>
                                        </p:tgtEl>
                                        <p:attrNameLst>
                                          <p:attrName>style.visibility</p:attrName>
                                        </p:attrNameLst>
                                      </p:cBhvr>
                                      <p:to>
                                        <p:strVal val="visible"/>
                                      </p:to>
                                    </p:set>
                                    <p:animEffect transition="in" filter="wipe(down)">
                                      <p:cBhvr>
                                        <p:cTn id="7" dur="500"/>
                                        <p:tgtEl>
                                          <p:spTgt spid="11368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3676"/>
                                        </p:tgtEl>
                                        <p:attrNameLst>
                                          <p:attrName>style.visibility</p:attrName>
                                        </p:attrNameLst>
                                      </p:cBhvr>
                                      <p:to>
                                        <p:strVal val="visible"/>
                                      </p:to>
                                    </p:set>
                                    <p:animEffect transition="in" filter="wipe(left)">
                                      <p:cBhvr>
                                        <p:cTn id="11" dur="500"/>
                                        <p:tgtEl>
                                          <p:spTgt spid="113676"/>
                                        </p:tgtEl>
                                      </p:cBhvr>
                                    </p:animEffect>
                                  </p:childTnLst>
                                </p:cTn>
                              </p:par>
                              <p:par>
                                <p:cTn id="12" presetID="22" presetClass="entr" presetSubtype="8" fill="hold" nodeType="withEffect">
                                  <p:stCondLst>
                                    <p:cond delay="0"/>
                                  </p:stCondLst>
                                  <p:childTnLst>
                                    <p:set>
                                      <p:cBhvr>
                                        <p:cTn id="13" dur="1" fill="hold">
                                          <p:stCondLst>
                                            <p:cond delay="0"/>
                                          </p:stCondLst>
                                        </p:cTn>
                                        <p:tgtEl>
                                          <p:spTgt spid="113670"/>
                                        </p:tgtEl>
                                        <p:attrNameLst>
                                          <p:attrName>style.visibility</p:attrName>
                                        </p:attrNameLst>
                                      </p:cBhvr>
                                      <p:to>
                                        <p:strVal val="visible"/>
                                      </p:to>
                                    </p:set>
                                    <p:animEffect transition="in" filter="wipe(left)">
                                      <p:cBhvr>
                                        <p:cTn id="14" dur="500"/>
                                        <p:tgtEl>
                                          <p:spTgt spid="113670"/>
                                        </p:tgtEl>
                                      </p:cBhvr>
                                    </p:animEffect>
                                  </p:childTnLst>
                                </p:cTn>
                              </p:par>
                              <p:par>
                                <p:cTn id="15" presetID="22" presetClass="entr" presetSubtype="8" fill="hold" nodeType="withEffect">
                                  <p:stCondLst>
                                    <p:cond delay="0"/>
                                  </p:stCondLst>
                                  <p:childTnLst>
                                    <p:set>
                                      <p:cBhvr>
                                        <p:cTn id="16" dur="1" fill="hold">
                                          <p:stCondLst>
                                            <p:cond delay="0"/>
                                          </p:stCondLst>
                                        </p:cTn>
                                        <p:tgtEl>
                                          <p:spTgt spid="113674"/>
                                        </p:tgtEl>
                                        <p:attrNameLst>
                                          <p:attrName>style.visibility</p:attrName>
                                        </p:attrNameLst>
                                      </p:cBhvr>
                                      <p:to>
                                        <p:strVal val="visible"/>
                                      </p:to>
                                    </p:set>
                                    <p:animEffect transition="in" filter="wipe(left)">
                                      <p:cBhvr>
                                        <p:cTn id="17" dur="500"/>
                                        <p:tgtEl>
                                          <p:spTgt spid="113674"/>
                                        </p:tgtEl>
                                      </p:cBhvr>
                                    </p:animEffect>
                                  </p:childTnLst>
                                </p:cTn>
                              </p:par>
                              <p:par>
                                <p:cTn id="18" presetID="22" presetClass="entr" presetSubtype="8" fill="hold" nodeType="withEffect">
                                  <p:stCondLst>
                                    <p:cond delay="0"/>
                                  </p:stCondLst>
                                  <p:childTnLst>
                                    <p:set>
                                      <p:cBhvr>
                                        <p:cTn id="19" dur="1" fill="hold">
                                          <p:stCondLst>
                                            <p:cond delay="0"/>
                                          </p:stCondLst>
                                        </p:cTn>
                                        <p:tgtEl>
                                          <p:spTgt spid="113673"/>
                                        </p:tgtEl>
                                        <p:attrNameLst>
                                          <p:attrName>style.visibility</p:attrName>
                                        </p:attrNameLst>
                                      </p:cBhvr>
                                      <p:to>
                                        <p:strVal val="visible"/>
                                      </p:to>
                                    </p:set>
                                    <p:animEffect transition="in" filter="wipe(left)">
                                      <p:cBhvr>
                                        <p:cTn id="20" dur="500"/>
                                        <p:tgtEl>
                                          <p:spTgt spid="113673"/>
                                        </p:tgtEl>
                                      </p:cBhvr>
                                    </p:animEffect>
                                  </p:childTnLst>
                                </p:cTn>
                              </p:par>
                              <p:par>
                                <p:cTn id="21" presetID="22" presetClass="entr" presetSubtype="8" fill="hold" nodeType="withEffect">
                                  <p:stCondLst>
                                    <p:cond delay="0"/>
                                  </p:stCondLst>
                                  <p:childTnLst>
                                    <p:set>
                                      <p:cBhvr>
                                        <p:cTn id="22" dur="1" fill="hold">
                                          <p:stCondLst>
                                            <p:cond delay="0"/>
                                          </p:stCondLst>
                                        </p:cTn>
                                        <p:tgtEl>
                                          <p:spTgt spid="113672"/>
                                        </p:tgtEl>
                                        <p:attrNameLst>
                                          <p:attrName>style.visibility</p:attrName>
                                        </p:attrNameLst>
                                      </p:cBhvr>
                                      <p:to>
                                        <p:strVal val="visible"/>
                                      </p:to>
                                    </p:set>
                                    <p:animEffect transition="in" filter="wipe(left)">
                                      <p:cBhvr>
                                        <p:cTn id="23" dur="500"/>
                                        <p:tgtEl>
                                          <p:spTgt spid="113672"/>
                                        </p:tgtEl>
                                      </p:cBhvr>
                                    </p:animEffect>
                                  </p:childTnLst>
                                </p:cTn>
                              </p:par>
                              <p:par>
                                <p:cTn id="24" presetID="22" presetClass="entr" presetSubtype="8" fill="hold" nodeType="withEffect">
                                  <p:stCondLst>
                                    <p:cond delay="0"/>
                                  </p:stCondLst>
                                  <p:childTnLst>
                                    <p:set>
                                      <p:cBhvr>
                                        <p:cTn id="25" dur="1" fill="hold">
                                          <p:stCondLst>
                                            <p:cond delay="0"/>
                                          </p:stCondLst>
                                        </p:cTn>
                                        <p:tgtEl>
                                          <p:spTgt spid="113675"/>
                                        </p:tgtEl>
                                        <p:attrNameLst>
                                          <p:attrName>style.visibility</p:attrName>
                                        </p:attrNameLst>
                                      </p:cBhvr>
                                      <p:to>
                                        <p:strVal val="visible"/>
                                      </p:to>
                                    </p:set>
                                    <p:animEffect transition="in" filter="wipe(left)">
                                      <p:cBhvr>
                                        <p:cTn id="26" dur="500"/>
                                        <p:tgtEl>
                                          <p:spTgt spid="113675"/>
                                        </p:tgtEl>
                                      </p:cBhvr>
                                    </p:animEffect>
                                  </p:childTnLst>
                                </p:cTn>
                              </p:par>
                              <p:par>
                                <p:cTn id="27" presetID="22" presetClass="entr" presetSubtype="8" fill="hold" nodeType="withEffect">
                                  <p:stCondLst>
                                    <p:cond delay="0"/>
                                  </p:stCondLst>
                                  <p:childTnLst>
                                    <p:set>
                                      <p:cBhvr>
                                        <p:cTn id="28" dur="1" fill="hold">
                                          <p:stCondLst>
                                            <p:cond delay="0"/>
                                          </p:stCondLst>
                                        </p:cTn>
                                        <p:tgtEl>
                                          <p:spTgt spid="113671"/>
                                        </p:tgtEl>
                                        <p:attrNameLst>
                                          <p:attrName>style.visibility</p:attrName>
                                        </p:attrNameLst>
                                      </p:cBhvr>
                                      <p:to>
                                        <p:strVal val="visible"/>
                                      </p:to>
                                    </p:set>
                                    <p:animEffect transition="in" filter="wipe(left)">
                                      <p:cBhvr>
                                        <p:cTn id="29" dur="500"/>
                                        <p:tgtEl>
                                          <p:spTgt spid="1136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113685"/>
                                        </p:tgtEl>
                                        <p:attrNameLst>
                                          <p:attrName>style.visibility</p:attrName>
                                        </p:attrNameLst>
                                      </p:cBhvr>
                                      <p:to>
                                        <p:strVal val="visible"/>
                                      </p:to>
                                    </p:set>
                                    <p:anim calcmode="lin" valueType="num">
                                      <p:cBhvr>
                                        <p:cTn id="34" dur="2000" fill="hold"/>
                                        <p:tgtEl>
                                          <p:spTgt spid="113685"/>
                                        </p:tgtEl>
                                        <p:attrNameLst>
                                          <p:attrName>ppt_w</p:attrName>
                                        </p:attrNameLst>
                                      </p:cBhvr>
                                      <p:tavLst>
                                        <p:tav tm="0">
                                          <p:val>
                                            <p:fltVal val="0"/>
                                          </p:val>
                                        </p:tav>
                                        <p:tav tm="100000">
                                          <p:val>
                                            <p:strVal val="#ppt_w"/>
                                          </p:val>
                                        </p:tav>
                                      </p:tavLst>
                                    </p:anim>
                                    <p:anim calcmode="lin" valueType="num">
                                      <p:cBhvr>
                                        <p:cTn id="35" dur="2000" fill="hold"/>
                                        <p:tgtEl>
                                          <p:spTgt spid="113685"/>
                                        </p:tgtEl>
                                        <p:attrNameLst>
                                          <p:attrName>ppt_h</p:attrName>
                                        </p:attrNameLst>
                                      </p:cBhvr>
                                      <p:tavLst>
                                        <p:tav tm="0">
                                          <p:val>
                                            <p:fltVal val="0"/>
                                          </p:val>
                                        </p:tav>
                                        <p:tav tm="100000">
                                          <p:val>
                                            <p:strVal val="#ppt_h"/>
                                          </p:val>
                                        </p:tav>
                                      </p:tavLst>
                                    </p:anim>
                                    <p:animEffect transition="in" filter="fade">
                                      <p:cBhvr>
                                        <p:cTn id="36" dur="2000"/>
                                        <p:tgtEl>
                                          <p:spTgt spid="113685"/>
                                        </p:tgtEl>
                                      </p:cBhvr>
                                    </p:animEffect>
                                  </p:childTnLst>
                                </p:cTn>
                              </p:par>
                              <p:par>
                                <p:cTn id="37" presetID="22" presetClass="entr" presetSubtype="8" fill="hold" nodeType="withEffect">
                                  <p:stCondLst>
                                    <p:cond delay="0"/>
                                  </p:stCondLst>
                                  <p:childTnLst>
                                    <p:set>
                                      <p:cBhvr>
                                        <p:cTn id="38" dur="1" fill="hold">
                                          <p:stCondLst>
                                            <p:cond delay="0"/>
                                          </p:stCondLst>
                                        </p:cTn>
                                        <p:tgtEl>
                                          <p:spTgt spid="113698"/>
                                        </p:tgtEl>
                                        <p:attrNameLst>
                                          <p:attrName>style.visibility</p:attrName>
                                        </p:attrNameLst>
                                      </p:cBhvr>
                                      <p:to>
                                        <p:strVal val="visible"/>
                                      </p:to>
                                    </p:set>
                                    <p:animEffect transition="in" filter="wipe(left)">
                                      <p:cBhvr>
                                        <p:cTn id="39" dur="1000"/>
                                        <p:tgtEl>
                                          <p:spTgt spid="113698"/>
                                        </p:tgtEl>
                                      </p:cBhvr>
                                    </p:animEffect>
                                  </p:childTnLst>
                                </p:cTn>
                              </p:par>
                              <p:par>
                                <p:cTn id="40" presetID="0" presetClass="path" presetSubtype="0" accel="50000" decel="50000" fill="hold" nodeType="withEffect">
                                  <p:stCondLst>
                                    <p:cond delay="0"/>
                                  </p:stCondLst>
                                  <p:childTnLst>
                                    <p:animMotion origin="layout" path="M 5.55556E-7 -7.40741E-6 L -0.35938 -7.40741E-6 " pathEditMode="relative" ptsTypes="AA">
                                      <p:cBhvr>
                                        <p:cTn id="41" dur="2000" spd="-100000" fill="hold"/>
                                        <p:tgtEl>
                                          <p:spTgt spid="1136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30ECC91B-9E30-F041-CBFB-911FE6691887}"/>
              </a:ext>
            </a:extLst>
          </p:cNvPr>
          <p:cNvSpPr>
            <a:spLocks noGrp="1" noChangeArrowheads="1"/>
          </p:cNvSpPr>
          <p:nvPr>
            <p:ph type="title"/>
          </p:nvPr>
        </p:nvSpPr>
        <p:spPr/>
        <p:txBody>
          <a:bodyPr/>
          <a:lstStyle/>
          <a:p>
            <a:r>
              <a:rPr lang="en-US" altLang="en-US" sz="4000"/>
              <a:t>Mass Spectrum for Mercury</a:t>
            </a:r>
          </a:p>
        </p:txBody>
      </p:sp>
      <p:sp>
        <p:nvSpPr>
          <p:cNvPr id="115715" name="Line 3">
            <a:extLst>
              <a:ext uri="{FF2B5EF4-FFF2-40B4-BE49-F238E27FC236}">
                <a16:creationId xmlns:a16="http://schemas.microsoft.com/office/drawing/2014/main" id="{CC5B7166-F110-3BA0-7475-A379D1E698A8}"/>
              </a:ext>
            </a:extLst>
          </p:cNvPr>
          <p:cNvSpPr>
            <a:spLocks noChangeShapeType="1"/>
          </p:cNvSpPr>
          <p:nvPr/>
        </p:nvSpPr>
        <p:spPr bwMode="auto">
          <a:xfrm>
            <a:off x="1330325" y="20955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16" name="Line 4">
            <a:extLst>
              <a:ext uri="{FF2B5EF4-FFF2-40B4-BE49-F238E27FC236}">
                <a16:creationId xmlns:a16="http://schemas.microsoft.com/office/drawing/2014/main" id="{29BA8C62-D562-07DB-56F9-DB35F422A2F0}"/>
              </a:ext>
            </a:extLst>
          </p:cNvPr>
          <p:cNvSpPr>
            <a:spLocks noChangeShapeType="1"/>
          </p:cNvSpPr>
          <p:nvPr/>
        </p:nvSpPr>
        <p:spPr bwMode="auto">
          <a:xfrm>
            <a:off x="1330325" y="5753100"/>
            <a:ext cx="6564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17" name="Text Box 5">
            <a:extLst>
              <a:ext uri="{FF2B5EF4-FFF2-40B4-BE49-F238E27FC236}">
                <a16:creationId xmlns:a16="http://schemas.microsoft.com/office/drawing/2014/main" id="{F13F92CB-1026-558E-292B-E7A57D03BDC7}"/>
              </a:ext>
            </a:extLst>
          </p:cNvPr>
          <p:cNvSpPr txBox="1">
            <a:spLocks noChangeArrowheads="1"/>
          </p:cNvSpPr>
          <p:nvPr/>
        </p:nvSpPr>
        <p:spPr bwMode="auto">
          <a:xfrm>
            <a:off x="1585913" y="5835650"/>
            <a:ext cx="5884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196          197          198          199          200          201          202          203          204</a:t>
            </a:r>
          </a:p>
        </p:txBody>
      </p:sp>
      <p:sp>
        <p:nvSpPr>
          <p:cNvPr id="115718" name="Line 6">
            <a:extLst>
              <a:ext uri="{FF2B5EF4-FFF2-40B4-BE49-F238E27FC236}">
                <a16:creationId xmlns:a16="http://schemas.microsoft.com/office/drawing/2014/main" id="{8BDC3E37-04D5-379E-C235-C58D3C01F8E5}"/>
              </a:ext>
            </a:extLst>
          </p:cNvPr>
          <p:cNvSpPr>
            <a:spLocks noChangeShapeType="1"/>
          </p:cNvSpPr>
          <p:nvPr/>
        </p:nvSpPr>
        <p:spPr bwMode="auto">
          <a:xfrm flipV="1">
            <a:off x="1828800" y="5629275"/>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19" name="Line 7">
            <a:extLst>
              <a:ext uri="{FF2B5EF4-FFF2-40B4-BE49-F238E27FC236}">
                <a16:creationId xmlns:a16="http://schemas.microsoft.com/office/drawing/2014/main" id="{5AD5C942-5BAF-770D-C91F-2C60D21CD7C0}"/>
              </a:ext>
            </a:extLst>
          </p:cNvPr>
          <p:cNvSpPr>
            <a:spLocks noChangeShapeType="1"/>
          </p:cNvSpPr>
          <p:nvPr/>
        </p:nvSpPr>
        <p:spPr bwMode="auto">
          <a:xfrm flipV="1">
            <a:off x="2487613" y="5627688"/>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0" name="Line 8">
            <a:extLst>
              <a:ext uri="{FF2B5EF4-FFF2-40B4-BE49-F238E27FC236}">
                <a16:creationId xmlns:a16="http://schemas.microsoft.com/office/drawing/2014/main" id="{23AC57B8-F1D0-68EB-6189-9C5C6621C2AC}"/>
              </a:ext>
            </a:extLst>
          </p:cNvPr>
          <p:cNvSpPr>
            <a:spLocks noChangeShapeType="1"/>
          </p:cNvSpPr>
          <p:nvPr/>
        </p:nvSpPr>
        <p:spPr bwMode="auto">
          <a:xfrm flipV="1">
            <a:off x="3179763" y="5629275"/>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1" name="Line 9">
            <a:extLst>
              <a:ext uri="{FF2B5EF4-FFF2-40B4-BE49-F238E27FC236}">
                <a16:creationId xmlns:a16="http://schemas.microsoft.com/office/drawing/2014/main" id="{C5D0C6F8-433F-6CDC-8B24-0D936BD0613A}"/>
              </a:ext>
            </a:extLst>
          </p:cNvPr>
          <p:cNvSpPr>
            <a:spLocks noChangeShapeType="1"/>
          </p:cNvSpPr>
          <p:nvPr/>
        </p:nvSpPr>
        <p:spPr bwMode="auto">
          <a:xfrm flipV="1">
            <a:off x="3857625" y="5621338"/>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2" name="Line 10">
            <a:extLst>
              <a:ext uri="{FF2B5EF4-FFF2-40B4-BE49-F238E27FC236}">
                <a16:creationId xmlns:a16="http://schemas.microsoft.com/office/drawing/2014/main" id="{649948D7-3D6C-83F3-5EB2-1CCD3BD7A662}"/>
              </a:ext>
            </a:extLst>
          </p:cNvPr>
          <p:cNvSpPr>
            <a:spLocks noChangeShapeType="1"/>
          </p:cNvSpPr>
          <p:nvPr/>
        </p:nvSpPr>
        <p:spPr bwMode="auto">
          <a:xfrm flipV="1">
            <a:off x="4516438" y="561975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3" name="Line 11">
            <a:extLst>
              <a:ext uri="{FF2B5EF4-FFF2-40B4-BE49-F238E27FC236}">
                <a16:creationId xmlns:a16="http://schemas.microsoft.com/office/drawing/2014/main" id="{0039D0CC-2B32-3808-3F5C-37AC930D6790}"/>
              </a:ext>
            </a:extLst>
          </p:cNvPr>
          <p:cNvSpPr>
            <a:spLocks noChangeShapeType="1"/>
          </p:cNvSpPr>
          <p:nvPr/>
        </p:nvSpPr>
        <p:spPr bwMode="auto">
          <a:xfrm flipV="1">
            <a:off x="5208588" y="5621338"/>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4" name="Line 12">
            <a:extLst>
              <a:ext uri="{FF2B5EF4-FFF2-40B4-BE49-F238E27FC236}">
                <a16:creationId xmlns:a16="http://schemas.microsoft.com/office/drawing/2014/main" id="{EBDD2097-E5C3-0B4E-458C-35AAC01224E7}"/>
              </a:ext>
            </a:extLst>
          </p:cNvPr>
          <p:cNvSpPr>
            <a:spLocks noChangeShapeType="1"/>
          </p:cNvSpPr>
          <p:nvPr/>
        </p:nvSpPr>
        <p:spPr bwMode="auto">
          <a:xfrm flipV="1">
            <a:off x="5883275" y="562610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5" name="Line 13">
            <a:extLst>
              <a:ext uri="{FF2B5EF4-FFF2-40B4-BE49-F238E27FC236}">
                <a16:creationId xmlns:a16="http://schemas.microsoft.com/office/drawing/2014/main" id="{99DDBCDB-4FDA-1B61-6151-247773A8C065}"/>
              </a:ext>
            </a:extLst>
          </p:cNvPr>
          <p:cNvSpPr>
            <a:spLocks noChangeShapeType="1"/>
          </p:cNvSpPr>
          <p:nvPr/>
        </p:nvSpPr>
        <p:spPr bwMode="auto">
          <a:xfrm flipV="1">
            <a:off x="6542088" y="5624513"/>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6" name="Line 14">
            <a:extLst>
              <a:ext uri="{FF2B5EF4-FFF2-40B4-BE49-F238E27FC236}">
                <a16:creationId xmlns:a16="http://schemas.microsoft.com/office/drawing/2014/main" id="{4E566923-9102-B68C-975D-4EDB6D7D927C}"/>
              </a:ext>
            </a:extLst>
          </p:cNvPr>
          <p:cNvSpPr>
            <a:spLocks noChangeShapeType="1"/>
          </p:cNvSpPr>
          <p:nvPr/>
        </p:nvSpPr>
        <p:spPr bwMode="auto">
          <a:xfrm flipV="1">
            <a:off x="7234238" y="562610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27" name="Text Box 15">
            <a:extLst>
              <a:ext uri="{FF2B5EF4-FFF2-40B4-BE49-F238E27FC236}">
                <a16:creationId xmlns:a16="http://schemas.microsoft.com/office/drawing/2014/main" id="{36AD2FE7-D20B-5AEA-BE77-9E80B8DEA594}"/>
              </a:ext>
            </a:extLst>
          </p:cNvPr>
          <p:cNvSpPr txBox="1">
            <a:spLocks noChangeArrowheads="1"/>
          </p:cNvSpPr>
          <p:nvPr/>
        </p:nvSpPr>
        <p:spPr bwMode="auto">
          <a:xfrm>
            <a:off x="3765550" y="6192838"/>
            <a:ext cx="1257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effectLst>
                  <a:outerShdw blurRad="38100" dist="38100" dir="2700000" algn="tl">
                    <a:srgbClr val="C0C0C0"/>
                  </a:outerShdw>
                </a:effectLst>
              </a:rPr>
              <a:t>Mass number</a:t>
            </a:r>
          </a:p>
        </p:txBody>
      </p:sp>
      <p:sp>
        <p:nvSpPr>
          <p:cNvPr id="115728" name="Text Box 16">
            <a:extLst>
              <a:ext uri="{FF2B5EF4-FFF2-40B4-BE49-F238E27FC236}">
                <a16:creationId xmlns:a16="http://schemas.microsoft.com/office/drawing/2014/main" id="{482F1806-FC91-07C8-9198-022DBDCF5E67}"/>
              </a:ext>
            </a:extLst>
          </p:cNvPr>
          <p:cNvSpPr txBox="1">
            <a:spLocks noChangeArrowheads="1"/>
          </p:cNvSpPr>
          <p:nvPr/>
        </p:nvSpPr>
        <p:spPr bwMode="auto">
          <a:xfrm rot="-5400000">
            <a:off x="-471487" y="3786188"/>
            <a:ext cx="220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effectLst>
                  <a:outerShdw blurRad="38100" dist="38100" dir="2700000" algn="tl">
                    <a:srgbClr val="C0C0C0"/>
                  </a:outerShdw>
                </a:effectLst>
              </a:rPr>
              <a:t>Relative number of atoms</a:t>
            </a:r>
          </a:p>
        </p:txBody>
      </p:sp>
      <p:sp>
        <p:nvSpPr>
          <p:cNvPr id="115729" name="Text Box 17">
            <a:extLst>
              <a:ext uri="{FF2B5EF4-FFF2-40B4-BE49-F238E27FC236}">
                <a16:creationId xmlns:a16="http://schemas.microsoft.com/office/drawing/2014/main" id="{F1F3CBA3-CE8D-4592-6AF0-6415E48C080F}"/>
              </a:ext>
            </a:extLst>
          </p:cNvPr>
          <p:cNvSpPr txBox="1">
            <a:spLocks noChangeArrowheads="1"/>
          </p:cNvSpPr>
          <p:nvPr/>
        </p:nvSpPr>
        <p:spPr bwMode="auto">
          <a:xfrm>
            <a:off x="974725" y="2290763"/>
            <a:ext cx="352425"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30</a:t>
            </a:r>
          </a:p>
          <a:p>
            <a:endParaRPr lang="en-US" altLang="en-US" sz="1200"/>
          </a:p>
          <a:p>
            <a:endParaRPr lang="en-US" altLang="en-US" sz="1200"/>
          </a:p>
          <a:p>
            <a:r>
              <a:rPr lang="en-US" altLang="en-US" sz="1200"/>
              <a:t>25</a:t>
            </a:r>
          </a:p>
          <a:p>
            <a:endParaRPr lang="en-US" altLang="en-US" sz="1200"/>
          </a:p>
          <a:p>
            <a:endParaRPr lang="en-US" altLang="en-US" sz="1200"/>
          </a:p>
          <a:p>
            <a:r>
              <a:rPr lang="en-US" altLang="en-US" sz="1200"/>
              <a:t>20</a:t>
            </a:r>
          </a:p>
          <a:p>
            <a:endParaRPr lang="en-US" altLang="en-US" sz="1200"/>
          </a:p>
          <a:p>
            <a:endParaRPr lang="en-US" altLang="en-US" sz="1200"/>
          </a:p>
          <a:p>
            <a:r>
              <a:rPr lang="en-US" altLang="en-US" sz="1200"/>
              <a:t>15</a:t>
            </a:r>
          </a:p>
          <a:p>
            <a:endParaRPr lang="en-US" altLang="en-US" sz="1200"/>
          </a:p>
          <a:p>
            <a:endParaRPr lang="en-US" altLang="en-US" sz="1200"/>
          </a:p>
          <a:p>
            <a:r>
              <a:rPr lang="en-US" altLang="en-US" sz="1200"/>
              <a:t>10</a:t>
            </a:r>
          </a:p>
          <a:p>
            <a:endParaRPr lang="en-US" altLang="en-US" sz="1200"/>
          </a:p>
          <a:p>
            <a:endParaRPr lang="en-US" altLang="en-US" sz="1200"/>
          </a:p>
          <a:p>
            <a:r>
              <a:rPr lang="en-US" altLang="en-US" sz="1200"/>
              <a:t>5</a:t>
            </a:r>
          </a:p>
          <a:p>
            <a:endParaRPr lang="en-US" altLang="en-US" sz="1200"/>
          </a:p>
          <a:p>
            <a:endParaRPr lang="en-US" altLang="en-US" sz="1200"/>
          </a:p>
          <a:p>
            <a:r>
              <a:rPr lang="en-US" altLang="en-US" sz="1200"/>
              <a:t> </a:t>
            </a:r>
          </a:p>
        </p:txBody>
      </p:sp>
      <p:sp>
        <p:nvSpPr>
          <p:cNvPr id="115730" name="Line 18">
            <a:extLst>
              <a:ext uri="{FF2B5EF4-FFF2-40B4-BE49-F238E27FC236}">
                <a16:creationId xmlns:a16="http://schemas.microsoft.com/office/drawing/2014/main" id="{46B32518-AA1A-DF48-FBC7-C5812B5D630E}"/>
              </a:ext>
            </a:extLst>
          </p:cNvPr>
          <p:cNvSpPr>
            <a:spLocks noChangeShapeType="1"/>
          </p:cNvSpPr>
          <p:nvPr/>
        </p:nvSpPr>
        <p:spPr bwMode="auto">
          <a:xfrm rot="16200000" flipV="1">
            <a:off x="1390651" y="514350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31" name="Line 19">
            <a:extLst>
              <a:ext uri="{FF2B5EF4-FFF2-40B4-BE49-F238E27FC236}">
                <a16:creationId xmlns:a16="http://schemas.microsoft.com/office/drawing/2014/main" id="{8DBDC127-DFB6-91ED-AEE7-ACF07C0C52AB}"/>
              </a:ext>
            </a:extLst>
          </p:cNvPr>
          <p:cNvSpPr>
            <a:spLocks noChangeShapeType="1"/>
          </p:cNvSpPr>
          <p:nvPr/>
        </p:nvSpPr>
        <p:spPr bwMode="auto">
          <a:xfrm rot="16200000" flipV="1">
            <a:off x="1390651" y="4562475"/>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32" name="Line 20">
            <a:extLst>
              <a:ext uri="{FF2B5EF4-FFF2-40B4-BE49-F238E27FC236}">
                <a16:creationId xmlns:a16="http://schemas.microsoft.com/office/drawing/2014/main" id="{F520E7F2-71BF-6F19-1570-B19C1FF4AE9A}"/>
              </a:ext>
            </a:extLst>
          </p:cNvPr>
          <p:cNvSpPr>
            <a:spLocks noChangeShapeType="1"/>
          </p:cNvSpPr>
          <p:nvPr/>
        </p:nvSpPr>
        <p:spPr bwMode="auto">
          <a:xfrm rot="16200000" flipV="1">
            <a:off x="1390651" y="401955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33" name="Line 21">
            <a:extLst>
              <a:ext uri="{FF2B5EF4-FFF2-40B4-BE49-F238E27FC236}">
                <a16:creationId xmlns:a16="http://schemas.microsoft.com/office/drawing/2014/main" id="{BE902C11-DA72-8575-036D-8A632EB7F83E}"/>
              </a:ext>
            </a:extLst>
          </p:cNvPr>
          <p:cNvSpPr>
            <a:spLocks noChangeShapeType="1"/>
          </p:cNvSpPr>
          <p:nvPr/>
        </p:nvSpPr>
        <p:spPr bwMode="auto">
          <a:xfrm rot="16200000" flipV="1">
            <a:off x="1390651" y="346710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34" name="Line 22">
            <a:extLst>
              <a:ext uri="{FF2B5EF4-FFF2-40B4-BE49-F238E27FC236}">
                <a16:creationId xmlns:a16="http://schemas.microsoft.com/office/drawing/2014/main" id="{12A41DEB-A449-BA15-44DC-66EBBC9662B7}"/>
              </a:ext>
            </a:extLst>
          </p:cNvPr>
          <p:cNvSpPr>
            <a:spLocks noChangeShapeType="1"/>
          </p:cNvSpPr>
          <p:nvPr/>
        </p:nvSpPr>
        <p:spPr bwMode="auto">
          <a:xfrm rot="16200000" flipV="1">
            <a:off x="1390651" y="291465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35" name="Line 23">
            <a:extLst>
              <a:ext uri="{FF2B5EF4-FFF2-40B4-BE49-F238E27FC236}">
                <a16:creationId xmlns:a16="http://schemas.microsoft.com/office/drawing/2014/main" id="{46BDD4FE-BD04-9E08-C496-92F2872AE77C}"/>
              </a:ext>
            </a:extLst>
          </p:cNvPr>
          <p:cNvSpPr>
            <a:spLocks noChangeShapeType="1"/>
          </p:cNvSpPr>
          <p:nvPr/>
        </p:nvSpPr>
        <p:spPr bwMode="auto">
          <a:xfrm rot="16200000" flipV="1">
            <a:off x="1390651" y="2381250"/>
            <a:ext cx="0" cy="12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36" name="Rectangle 24">
            <a:extLst>
              <a:ext uri="{FF2B5EF4-FFF2-40B4-BE49-F238E27FC236}">
                <a16:creationId xmlns:a16="http://schemas.microsoft.com/office/drawing/2014/main" id="{61EC58AD-85CA-FA57-03C7-740DF9BAF95F}"/>
              </a:ext>
            </a:extLst>
          </p:cNvPr>
          <p:cNvSpPr>
            <a:spLocks noChangeArrowheads="1"/>
          </p:cNvSpPr>
          <p:nvPr/>
        </p:nvSpPr>
        <p:spPr bwMode="auto">
          <a:xfrm>
            <a:off x="5781675" y="2466975"/>
            <a:ext cx="171450" cy="32861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37" name="Rectangle 25">
            <a:extLst>
              <a:ext uri="{FF2B5EF4-FFF2-40B4-BE49-F238E27FC236}">
                <a16:creationId xmlns:a16="http://schemas.microsoft.com/office/drawing/2014/main" id="{5DC082D4-1E05-A27C-AB6C-20A57B89F4AC}"/>
              </a:ext>
            </a:extLst>
          </p:cNvPr>
          <p:cNvSpPr>
            <a:spLocks noChangeArrowheads="1"/>
          </p:cNvSpPr>
          <p:nvPr/>
        </p:nvSpPr>
        <p:spPr bwMode="auto">
          <a:xfrm>
            <a:off x="7162800" y="4953000"/>
            <a:ext cx="171450" cy="8001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38" name="Rectangle 26">
            <a:extLst>
              <a:ext uri="{FF2B5EF4-FFF2-40B4-BE49-F238E27FC236}">
                <a16:creationId xmlns:a16="http://schemas.microsoft.com/office/drawing/2014/main" id="{0A5B96DC-40B1-AE20-BDB0-9232C0D70F00}"/>
              </a:ext>
            </a:extLst>
          </p:cNvPr>
          <p:cNvSpPr>
            <a:spLocks noChangeArrowheads="1"/>
          </p:cNvSpPr>
          <p:nvPr/>
        </p:nvSpPr>
        <p:spPr bwMode="auto">
          <a:xfrm>
            <a:off x="3105150" y="4591050"/>
            <a:ext cx="180975" cy="11620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39" name="Rectangle 27">
            <a:extLst>
              <a:ext uri="{FF2B5EF4-FFF2-40B4-BE49-F238E27FC236}">
                <a16:creationId xmlns:a16="http://schemas.microsoft.com/office/drawing/2014/main" id="{99035F5C-D081-DBFB-A5F0-04CA632004E5}"/>
              </a:ext>
            </a:extLst>
          </p:cNvPr>
          <p:cNvSpPr>
            <a:spLocks noChangeArrowheads="1"/>
          </p:cNvSpPr>
          <p:nvPr/>
        </p:nvSpPr>
        <p:spPr bwMode="auto">
          <a:xfrm>
            <a:off x="3771900" y="3952875"/>
            <a:ext cx="171450" cy="18002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40" name="Rectangle 28">
            <a:extLst>
              <a:ext uri="{FF2B5EF4-FFF2-40B4-BE49-F238E27FC236}">
                <a16:creationId xmlns:a16="http://schemas.microsoft.com/office/drawing/2014/main" id="{2F5C4381-C9DF-CD04-325E-1DFB9E5F174E}"/>
              </a:ext>
            </a:extLst>
          </p:cNvPr>
          <p:cNvSpPr>
            <a:spLocks noChangeArrowheads="1"/>
          </p:cNvSpPr>
          <p:nvPr/>
        </p:nvSpPr>
        <p:spPr bwMode="auto">
          <a:xfrm>
            <a:off x="4438650" y="3181350"/>
            <a:ext cx="171450" cy="25717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41" name="Rectangle 29">
            <a:extLst>
              <a:ext uri="{FF2B5EF4-FFF2-40B4-BE49-F238E27FC236}">
                <a16:creationId xmlns:a16="http://schemas.microsoft.com/office/drawing/2014/main" id="{CC9007AA-4AD2-9285-64C4-162EA7C4C1E5}"/>
              </a:ext>
            </a:extLst>
          </p:cNvPr>
          <p:cNvSpPr>
            <a:spLocks noChangeArrowheads="1"/>
          </p:cNvSpPr>
          <p:nvPr/>
        </p:nvSpPr>
        <p:spPr bwMode="auto">
          <a:xfrm>
            <a:off x="5114925" y="4276725"/>
            <a:ext cx="171450" cy="14763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42" name="Rectangle 30">
            <a:extLst>
              <a:ext uri="{FF2B5EF4-FFF2-40B4-BE49-F238E27FC236}">
                <a16:creationId xmlns:a16="http://schemas.microsoft.com/office/drawing/2014/main" id="{BC392789-A103-80CE-DD2D-E09015A70499}"/>
              </a:ext>
            </a:extLst>
          </p:cNvPr>
          <p:cNvSpPr>
            <a:spLocks noChangeArrowheads="1"/>
          </p:cNvSpPr>
          <p:nvPr/>
        </p:nvSpPr>
        <p:spPr bwMode="auto">
          <a:xfrm>
            <a:off x="1743075" y="5705475"/>
            <a:ext cx="190500" cy="476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43" name="Rectangle 31">
            <a:extLst>
              <a:ext uri="{FF2B5EF4-FFF2-40B4-BE49-F238E27FC236}">
                <a16:creationId xmlns:a16="http://schemas.microsoft.com/office/drawing/2014/main" id="{A5FB02D7-195F-6F78-C310-31B9775275AC}"/>
              </a:ext>
            </a:extLst>
          </p:cNvPr>
          <p:cNvSpPr>
            <a:spLocks noChangeArrowheads="1"/>
          </p:cNvSpPr>
          <p:nvPr/>
        </p:nvSpPr>
        <p:spPr bwMode="auto">
          <a:xfrm>
            <a:off x="6448425" y="1754188"/>
            <a:ext cx="2279650" cy="498475"/>
          </a:xfrm>
          <a:prstGeom prst="rect">
            <a:avLst/>
          </a:prstGeom>
          <a:solidFill>
            <a:srgbClr val="EAEAEA">
              <a:alpha val="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44" name="Text Box 32">
            <a:extLst>
              <a:ext uri="{FF2B5EF4-FFF2-40B4-BE49-F238E27FC236}">
                <a16:creationId xmlns:a16="http://schemas.microsoft.com/office/drawing/2014/main" id="{8A9C83A8-9559-6895-1028-822556D32290}"/>
              </a:ext>
            </a:extLst>
          </p:cNvPr>
          <p:cNvSpPr txBox="1">
            <a:spLocks noChangeArrowheads="1"/>
          </p:cNvSpPr>
          <p:nvPr/>
        </p:nvSpPr>
        <p:spPr bwMode="auto">
          <a:xfrm>
            <a:off x="6437313" y="2336800"/>
            <a:ext cx="2279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196             199       201                204</a:t>
            </a:r>
          </a:p>
        </p:txBody>
      </p:sp>
      <p:sp>
        <p:nvSpPr>
          <p:cNvPr id="115745" name="Text Box 33">
            <a:extLst>
              <a:ext uri="{FF2B5EF4-FFF2-40B4-BE49-F238E27FC236}">
                <a16:creationId xmlns:a16="http://schemas.microsoft.com/office/drawing/2014/main" id="{E7ADF3D9-4C77-3E4D-9B7E-92D7B7EC3808}"/>
              </a:ext>
            </a:extLst>
          </p:cNvPr>
          <p:cNvSpPr txBox="1">
            <a:spLocks noChangeArrowheads="1"/>
          </p:cNvSpPr>
          <p:nvPr/>
        </p:nvSpPr>
        <p:spPr bwMode="auto">
          <a:xfrm>
            <a:off x="6856413" y="1477963"/>
            <a:ext cx="1266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198      200       202</a:t>
            </a:r>
          </a:p>
        </p:txBody>
      </p:sp>
      <p:sp>
        <p:nvSpPr>
          <p:cNvPr id="115746" name="Line 34">
            <a:extLst>
              <a:ext uri="{FF2B5EF4-FFF2-40B4-BE49-F238E27FC236}">
                <a16:creationId xmlns:a16="http://schemas.microsoft.com/office/drawing/2014/main" id="{6562431A-7489-080C-A8A6-A54515717D98}"/>
              </a:ext>
            </a:extLst>
          </p:cNvPr>
          <p:cNvSpPr>
            <a:spLocks noChangeShapeType="1"/>
          </p:cNvSpPr>
          <p:nvPr/>
        </p:nvSpPr>
        <p:spPr bwMode="auto">
          <a:xfrm>
            <a:off x="6656388" y="1825625"/>
            <a:ext cx="0" cy="33655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47" name="Line 35">
            <a:extLst>
              <a:ext uri="{FF2B5EF4-FFF2-40B4-BE49-F238E27FC236}">
                <a16:creationId xmlns:a16="http://schemas.microsoft.com/office/drawing/2014/main" id="{1CCD821A-4D2A-5DBD-705E-11E9899AC691}"/>
              </a:ext>
            </a:extLst>
          </p:cNvPr>
          <p:cNvSpPr>
            <a:spLocks noChangeShapeType="1"/>
          </p:cNvSpPr>
          <p:nvPr/>
        </p:nvSpPr>
        <p:spPr bwMode="auto">
          <a:xfrm>
            <a:off x="7064375" y="1833563"/>
            <a:ext cx="0" cy="336550"/>
          </a:xfrm>
          <a:prstGeom prst="line">
            <a:avLst/>
          </a:prstGeom>
          <a:noFill/>
          <a:ln w="9525">
            <a:solidFill>
              <a:srgbClr val="B4B4E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48" name="Line 36">
            <a:extLst>
              <a:ext uri="{FF2B5EF4-FFF2-40B4-BE49-F238E27FC236}">
                <a16:creationId xmlns:a16="http://schemas.microsoft.com/office/drawing/2014/main" id="{43E183A8-171C-5A92-FF45-0D0487763F66}"/>
              </a:ext>
            </a:extLst>
          </p:cNvPr>
          <p:cNvSpPr>
            <a:spLocks noChangeShapeType="1"/>
          </p:cNvSpPr>
          <p:nvPr/>
        </p:nvSpPr>
        <p:spPr bwMode="auto">
          <a:xfrm>
            <a:off x="7272338" y="1830388"/>
            <a:ext cx="0" cy="3365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49" name="Line 37">
            <a:extLst>
              <a:ext uri="{FF2B5EF4-FFF2-40B4-BE49-F238E27FC236}">
                <a16:creationId xmlns:a16="http://schemas.microsoft.com/office/drawing/2014/main" id="{4E73FC55-667A-B9BA-3449-CA319D3EFD2F}"/>
              </a:ext>
            </a:extLst>
          </p:cNvPr>
          <p:cNvSpPr>
            <a:spLocks noChangeShapeType="1"/>
          </p:cNvSpPr>
          <p:nvPr/>
        </p:nvSpPr>
        <p:spPr bwMode="auto">
          <a:xfrm>
            <a:off x="7472363" y="1830388"/>
            <a:ext cx="0" cy="33655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50" name="Line 38">
            <a:extLst>
              <a:ext uri="{FF2B5EF4-FFF2-40B4-BE49-F238E27FC236}">
                <a16:creationId xmlns:a16="http://schemas.microsoft.com/office/drawing/2014/main" id="{8AB930AF-17BB-6507-DBC8-797E91790545}"/>
              </a:ext>
            </a:extLst>
          </p:cNvPr>
          <p:cNvSpPr>
            <a:spLocks noChangeShapeType="1"/>
          </p:cNvSpPr>
          <p:nvPr/>
        </p:nvSpPr>
        <p:spPr bwMode="auto">
          <a:xfrm>
            <a:off x="7708900" y="1833563"/>
            <a:ext cx="0" cy="336550"/>
          </a:xfrm>
          <a:prstGeom prst="line">
            <a:avLst/>
          </a:prstGeom>
          <a:noFill/>
          <a:ln w="190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51" name="Line 39">
            <a:extLst>
              <a:ext uri="{FF2B5EF4-FFF2-40B4-BE49-F238E27FC236}">
                <a16:creationId xmlns:a16="http://schemas.microsoft.com/office/drawing/2014/main" id="{F67A6A6B-9569-9D95-385F-5C681AA358E8}"/>
              </a:ext>
            </a:extLst>
          </p:cNvPr>
          <p:cNvSpPr>
            <a:spLocks noChangeShapeType="1"/>
          </p:cNvSpPr>
          <p:nvPr/>
        </p:nvSpPr>
        <p:spPr bwMode="auto">
          <a:xfrm>
            <a:off x="7931150" y="1822450"/>
            <a:ext cx="0" cy="3365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52" name="Line 40">
            <a:extLst>
              <a:ext uri="{FF2B5EF4-FFF2-40B4-BE49-F238E27FC236}">
                <a16:creationId xmlns:a16="http://schemas.microsoft.com/office/drawing/2014/main" id="{AE2392E0-3D9A-6946-D106-3783AB28A9C9}"/>
              </a:ext>
            </a:extLst>
          </p:cNvPr>
          <p:cNvSpPr>
            <a:spLocks noChangeShapeType="1"/>
          </p:cNvSpPr>
          <p:nvPr/>
        </p:nvSpPr>
        <p:spPr bwMode="auto">
          <a:xfrm>
            <a:off x="8509000" y="1833563"/>
            <a:ext cx="0" cy="33655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5753" name="Text Box 41">
            <a:extLst>
              <a:ext uri="{FF2B5EF4-FFF2-40B4-BE49-F238E27FC236}">
                <a16:creationId xmlns:a16="http://schemas.microsoft.com/office/drawing/2014/main" id="{D20759E0-4A3B-AACA-2F8E-121822E0FDFB}"/>
              </a:ext>
            </a:extLst>
          </p:cNvPr>
          <p:cNvSpPr txBox="1">
            <a:spLocks noChangeArrowheads="1"/>
          </p:cNvSpPr>
          <p:nvPr/>
        </p:nvSpPr>
        <p:spPr bwMode="auto">
          <a:xfrm>
            <a:off x="6326188" y="2728913"/>
            <a:ext cx="2576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effectLst>
                  <a:outerShdw blurRad="38100" dist="38100" dir="2700000" algn="tl">
                    <a:srgbClr val="C0C0C0"/>
                  </a:outerShdw>
                </a:effectLst>
              </a:rPr>
              <a:t>Mass spectrum of mercury vapor</a:t>
            </a:r>
          </a:p>
        </p:txBody>
      </p:sp>
      <p:sp>
        <p:nvSpPr>
          <p:cNvPr id="115754" name="Rectangle 42">
            <a:extLst>
              <a:ext uri="{FF2B5EF4-FFF2-40B4-BE49-F238E27FC236}">
                <a16:creationId xmlns:a16="http://schemas.microsoft.com/office/drawing/2014/main" id="{2FCA980C-00E3-2D37-E713-2D3195A673F1}"/>
              </a:ext>
            </a:extLst>
          </p:cNvPr>
          <p:cNvSpPr>
            <a:spLocks noChangeArrowheads="1"/>
          </p:cNvSpPr>
          <p:nvPr/>
        </p:nvSpPr>
        <p:spPr bwMode="auto">
          <a:xfrm>
            <a:off x="6296025" y="1390650"/>
            <a:ext cx="2733675" cy="173355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5755" name="Text Box 43">
            <a:extLst>
              <a:ext uri="{FF2B5EF4-FFF2-40B4-BE49-F238E27FC236}">
                <a16:creationId xmlns:a16="http://schemas.microsoft.com/office/drawing/2014/main" id="{8B8D93EE-C09E-BE38-0F37-93B972CC7DDC}"/>
              </a:ext>
            </a:extLst>
          </p:cNvPr>
          <p:cNvSpPr txBox="1">
            <a:spLocks noChangeArrowheads="1"/>
          </p:cNvSpPr>
          <p:nvPr/>
        </p:nvSpPr>
        <p:spPr bwMode="auto">
          <a:xfrm>
            <a:off x="1774825" y="1328738"/>
            <a:ext cx="2413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effectLst>
                  <a:outerShdw blurRad="38100" dist="38100" dir="2700000" algn="tl">
                    <a:srgbClr val="C0C0C0"/>
                  </a:outerShdw>
                </a:effectLst>
              </a:rPr>
              <a:t>The percent natural abundances </a:t>
            </a:r>
          </a:p>
          <a:p>
            <a:r>
              <a:rPr lang="en-US" altLang="en-US" sz="1200">
                <a:effectLst>
                  <a:outerShdw blurRad="38100" dist="38100" dir="2700000" algn="tl">
                    <a:srgbClr val="C0C0C0"/>
                  </a:outerShdw>
                </a:effectLst>
              </a:rPr>
              <a:t>for mercury isotopes are:</a:t>
            </a:r>
          </a:p>
          <a:p>
            <a:endParaRPr lang="en-US" altLang="en-US" sz="1200">
              <a:effectLst>
                <a:outerShdw blurRad="38100" dist="38100" dir="2700000" algn="tl">
                  <a:srgbClr val="C0C0C0"/>
                </a:outerShdw>
              </a:effectLst>
            </a:endParaRPr>
          </a:p>
          <a:p>
            <a:r>
              <a:rPr lang="en-US" altLang="en-US" sz="1200">
                <a:effectLst>
                  <a:outerShdw blurRad="38100" dist="38100" dir="2700000" algn="tl">
                    <a:srgbClr val="C0C0C0"/>
                  </a:outerShdw>
                </a:effectLst>
              </a:rPr>
              <a:t>        Hg-196        0.146%</a:t>
            </a:r>
          </a:p>
          <a:p>
            <a:r>
              <a:rPr lang="en-US" altLang="en-US" sz="1200">
                <a:effectLst>
                  <a:outerShdw blurRad="38100" dist="38100" dir="2700000" algn="tl">
                    <a:srgbClr val="C0C0C0"/>
                  </a:outerShdw>
                </a:effectLst>
              </a:rPr>
              <a:t>        Hg-198        10.02%</a:t>
            </a:r>
          </a:p>
          <a:p>
            <a:r>
              <a:rPr lang="en-US" altLang="en-US" sz="1200">
                <a:effectLst>
                  <a:outerShdw blurRad="38100" dist="38100" dir="2700000" algn="tl">
                    <a:srgbClr val="C0C0C0"/>
                  </a:outerShdw>
                </a:effectLst>
              </a:rPr>
              <a:t>        Hg-199        16.84%</a:t>
            </a:r>
          </a:p>
          <a:p>
            <a:r>
              <a:rPr lang="en-US" altLang="en-US" sz="1200">
                <a:effectLst>
                  <a:outerShdw blurRad="38100" dist="38100" dir="2700000" algn="tl">
                    <a:srgbClr val="C0C0C0"/>
                  </a:outerShdw>
                </a:effectLst>
              </a:rPr>
              <a:t>        Hg-200        23.13%</a:t>
            </a:r>
          </a:p>
          <a:p>
            <a:r>
              <a:rPr lang="en-US" altLang="en-US" sz="1200">
                <a:effectLst>
                  <a:outerShdw blurRad="38100" dist="38100" dir="2700000" algn="tl">
                    <a:srgbClr val="C0C0C0"/>
                  </a:outerShdw>
                </a:effectLst>
              </a:rPr>
              <a:t>        Hg-201        13.22%</a:t>
            </a:r>
          </a:p>
          <a:p>
            <a:r>
              <a:rPr lang="en-US" altLang="en-US" sz="1200">
                <a:effectLst>
                  <a:outerShdw blurRad="38100" dist="38100" dir="2700000" algn="tl">
                    <a:srgbClr val="C0C0C0"/>
                  </a:outerShdw>
                </a:effectLst>
              </a:rPr>
              <a:t>        Hg-202        29.80%</a:t>
            </a:r>
          </a:p>
          <a:p>
            <a:r>
              <a:rPr lang="en-US" altLang="en-US" sz="1200">
                <a:effectLst>
                  <a:outerShdw blurRad="38100" dist="38100" dir="2700000" algn="tl">
                    <a:srgbClr val="C0C0C0"/>
                  </a:outerShdw>
                </a:effectLst>
              </a:rPr>
              <a:t>        Hg-204          6.85%</a:t>
            </a:r>
          </a:p>
        </p:txBody>
      </p:sp>
      <p:sp>
        <p:nvSpPr>
          <p:cNvPr id="115756" name="Text Box 44">
            <a:extLst>
              <a:ext uri="{FF2B5EF4-FFF2-40B4-BE49-F238E27FC236}">
                <a16:creationId xmlns:a16="http://schemas.microsoft.com/office/drawing/2014/main" id="{BD5AFAB8-F91E-639D-009A-938B7DC92DA1}"/>
              </a:ext>
            </a:extLst>
          </p:cNvPr>
          <p:cNvSpPr txBox="1">
            <a:spLocks noChangeArrowheads="1"/>
          </p:cNvSpPr>
          <p:nvPr/>
        </p:nvSpPr>
        <p:spPr bwMode="auto">
          <a:xfrm>
            <a:off x="2146300" y="1058863"/>
            <a:ext cx="49260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(The photographic record has been converted to a scale of relative number of atoms)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56"/>
                                        </p:tgtEl>
                                        <p:attrNameLst>
                                          <p:attrName>style.visibility</p:attrName>
                                        </p:attrNameLst>
                                      </p:cBhvr>
                                      <p:to>
                                        <p:strVal val="visible"/>
                                      </p:to>
                                    </p:set>
                                    <p:animEffect transition="in" filter="dissolve">
                                      <p:cBhvr>
                                        <p:cTn id="7" dur="500"/>
                                        <p:tgtEl>
                                          <p:spTgt spid="115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xit" presetSubtype="0" fill="hold" grpId="1" nodeType="clickEffect">
                                  <p:stCondLst>
                                    <p:cond delay="0"/>
                                  </p:stCondLst>
                                  <p:childTnLst>
                                    <p:anim calcmode="lin" valueType="num">
                                      <p:cBhvr>
                                        <p:cTn id="11" dur="1000"/>
                                        <p:tgtEl>
                                          <p:spTgt spid="115756"/>
                                        </p:tgtEl>
                                        <p:attrNameLst>
                                          <p:attrName>ppt_w</p:attrName>
                                        </p:attrNameLst>
                                      </p:cBhvr>
                                      <p:tavLst>
                                        <p:tav tm="0">
                                          <p:val>
                                            <p:strVal val="ppt_w"/>
                                          </p:val>
                                        </p:tav>
                                        <p:tav tm="100000">
                                          <p:val>
                                            <p:strVal val="ppt_w*0.70"/>
                                          </p:val>
                                        </p:tav>
                                      </p:tavLst>
                                    </p:anim>
                                    <p:anim calcmode="lin" valueType="num">
                                      <p:cBhvr>
                                        <p:cTn id="12" dur="1000"/>
                                        <p:tgtEl>
                                          <p:spTgt spid="115756"/>
                                        </p:tgtEl>
                                        <p:attrNameLst>
                                          <p:attrName>ppt_h</p:attrName>
                                        </p:attrNameLst>
                                      </p:cBhvr>
                                      <p:tavLst>
                                        <p:tav tm="0">
                                          <p:val>
                                            <p:strVal val="ppt_h"/>
                                          </p:val>
                                        </p:tav>
                                        <p:tav tm="100000">
                                          <p:val>
                                            <p:strVal val="ppt_h"/>
                                          </p:val>
                                        </p:tav>
                                      </p:tavLst>
                                    </p:anim>
                                    <p:animEffect transition="out" filter="fade">
                                      <p:cBhvr>
                                        <p:cTn id="13" dur="1000"/>
                                        <p:tgtEl>
                                          <p:spTgt spid="115756"/>
                                        </p:tgtEl>
                                      </p:cBhvr>
                                    </p:animEffect>
                                    <p:set>
                                      <p:cBhvr>
                                        <p:cTn id="14" dur="1" fill="hold">
                                          <p:stCondLst>
                                            <p:cond delay="999"/>
                                          </p:stCondLst>
                                        </p:cTn>
                                        <p:tgtEl>
                                          <p:spTgt spid="11575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15742"/>
                                        </p:tgtEl>
                                        <p:attrNameLst>
                                          <p:attrName>style.visibility</p:attrName>
                                        </p:attrNameLst>
                                      </p:cBhvr>
                                      <p:to>
                                        <p:strVal val="visible"/>
                                      </p:to>
                                    </p:set>
                                    <p:animEffect transition="in" filter="wipe(down)">
                                      <p:cBhvr>
                                        <p:cTn id="19" dur="500"/>
                                        <p:tgtEl>
                                          <p:spTgt spid="11574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15738"/>
                                        </p:tgtEl>
                                        <p:attrNameLst>
                                          <p:attrName>style.visibility</p:attrName>
                                        </p:attrNameLst>
                                      </p:cBhvr>
                                      <p:to>
                                        <p:strVal val="visible"/>
                                      </p:to>
                                    </p:set>
                                    <p:animEffect transition="in" filter="wipe(down)">
                                      <p:cBhvr>
                                        <p:cTn id="24" dur="500"/>
                                        <p:tgtEl>
                                          <p:spTgt spid="1157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15739"/>
                                        </p:tgtEl>
                                        <p:attrNameLst>
                                          <p:attrName>style.visibility</p:attrName>
                                        </p:attrNameLst>
                                      </p:cBhvr>
                                      <p:to>
                                        <p:strVal val="visible"/>
                                      </p:to>
                                    </p:set>
                                    <p:animEffect transition="in" filter="wipe(down)">
                                      <p:cBhvr>
                                        <p:cTn id="29" dur="500"/>
                                        <p:tgtEl>
                                          <p:spTgt spid="1157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115740"/>
                                        </p:tgtEl>
                                        <p:attrNameLst>
                                          <p:attrName>style.visibility</p:attrName>
                                        </p:attrNameLst>
                                      </p:cBhvr>
                                      <p:to>
                                        <p:strVal val="visible"/>
                                      </p:to>
                                    </p:set>
                                    <p:animEffect transition="in" filter="wipe(down)">
                                      <p:cBhvr>
                                        <p:cTn id="34" dur="500"/>
                                        <p:tgtEl>
                                          <p:spTgt spid="1157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15741"/>
                                        </p:tgtEl>
                                        <p:attrNameLst>
                                          <p:attrName>style.visibility</p:attrName>
                                        </p:attrNameLst>
                                      </p:cBhvr>
                                      <p:to>
                                        <p:strVal val="visible"/>
                                      </p:to>
                                    </p:set>
                                    <p:animEffect transition="in" filter="wipe(down)">
                                      <p:cBhvr>
                                        <p:cTn id="39" dur="500"/>
                                        <p:tgtEl>
                                          <p:spTgt spid="11574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15736"/>
                                        </p:tgtEl>
                                        <p:attrNameLst>
                                          <p:attrName>style.visibility</p:attrName>
                                        </p:attrNameLst>
                                      </p:cBhvr>
                                      <p:to>
                                        <p:strVal val="visible"/>
                                      </p:to>
                                    </p:set>
                                    <p:animEffect transition="in" filter="wipe(down)">
                                      <p:cBhvr>
                                        <p:cTn id="44" dur="500"/>
                                        <p:tgtEl>
                                          <p:spTgt spid="1157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15737"/>
                                        </p:tgtEl>
                                        <p:attrNameLst>
                                          <p:attrName>style.visibility</p:attrName>
                                        </p:attrNameLst>
                                      </p:cBhvr>
                                      <p:to>
                                        <p:strVal val="visible"/>
                                      </p:to>
                                    </p:set>
                                    <p:animEffect transition="in" filter="wipe(down)">
                                      <p:cBhvr>
                                        <p:cTn id="49" dur="500"/>
                                        <p:tgtEl>
                                          <p:spTgt spid="11573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15755"/>
                                        </p:tgtEl>
                                        <p:attrNameLst>
                                          <p:attrName>style.visibility</p:attrName>
                                        </p:attrNameLst>
                                      </p:cBhvr>
                                      <p:to>
                                        <p:strVal val="visible"/>
                                      </p:to>
                                    </p:set>
                                    <p:anim calcmode="lin" valueType="num">
                                      <p:cBhvr>
                                        <p:cTn id="54" dur="500" fill="hold"/>
                                        <p:tgtEl>
                                          <p:spTgt spid="115755"/>
                                        </p:tgtEl>
                                        <p:attrNameLst>
                                          <p:attrName>ppt_w</p:attrName>
                                        </p:attrNameLst>
                                      </p:cBhvr>
                                      <p:tavLst>
                                        <p:tav tm="0">
                                          <p:val>
                                            <p:fltVal val="0"/>
                                          </p:val>
                                        </p:tav>
                                        <p:tav tm="100000">
                                          <p:val>
                                            <p:strVal val="#ppt_w"/>
                                          </p:val>
                                        </p:tav>
                                      </p:tavLst>
                                    </p:anim>
                                    <p:anim calcmode="lin" valueType="num">
                                      <p:cBhvr>
                                        <p:cTn id="55" dur="500" fill="hold"/>
                                        <p:tgtEl>
                                          <p:spTgt spid="115755"/>
                                        </p:tgtEl>
                                        <p:attrNameLst>
                                          <p:attrName>ppt_h</p:attrName>
                                        </p:attrNameLst>
                                      </p:cBhvr>
                                      <p:tavLst>
                                        <p:tav tm="0">
                                          <p:val>
                                            <p:fltVal val="0"/>
                                          </p:val>
                                        </p:tav>
                                        <p:tav tm="100000">
                                          <p:val>
                                            <p:strVal val="#ppt_h"/>
                                          </p:val>
                                        </p:tav>
                                      </p:tavLst>
                                    </p:anim>
                                    <p:animEffect transition="in" filter="fade">
                                      <p:cBhvr>
                                        <p:cTn id="56" dur="500"/>
                                        <p:tgtEl>
                                          <p:spTgt spid="115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55" grpId="0"/>
      <p:bldP spid="115756" grpId="0"/>
      <p:bldP spid="11575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67918BEB-8918-76F0-F966-E8CBFCC1B7B6}"/>
              </a:ext>
            </a:extLst>
          </p:cNvPr>
          <p:cNvSpPr>
            <a:spLocks noGrp="1" noChangeArrowheads="1"/>
          </p:cNvSpPr>
          <p:nvPr>
            <p:ph type="title"/>
          </p:nvPr>
        </p:nvSpPr>
        <p:spPr/>
        <p:txBody>
          <a:bodyPr/>
          <a:lstStyle/>
          <a:p>
            <a:endParaRPr lang="en-US" altLang="en-US"/>
          </a:p>
        </p:txBody>
      </p:sp>
      <p:sp>
        <p:nvSpPr>
          <p:cNvPr id="117763" name="Text Box 3">
            <a:extLst>
              <a:ext uri="{FF2B5EF4-FFF2-40B4-BE49-F238E27FC236}">
                <a16:creationId xmlns:a16="http://schemas.microsoft.com/office/drawing/2014/main" id="{36F48F7F-0A81-048D-3394-FDC8F7A8E1FC}"/>
              </a:ext>
            </a:extLst>
          </p:cNvPr>
          <p:cNvSpPr txBox="1">
            <a:spLocks noChangeArrowheads="1"/>
          </p:cNvSpPr>
          <p:nvPr/>
        </p:nvSpPr>
        <p:spPr bwMode="auto">
          <a:xfrm>
            <a:off x="2922588" y="1484313"/>
            <a:ext cx="31654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effectLst>
                  <a:outerShdw blurRad="38100" dist="38100" dir="2700000" algn="tl">
                    <a:srgbClr val="C0C0C0"/>
                  </a:outerShdw>
                </a:effectLst>
              </a:rPr>
              <a:t>The percent natural abundances </a:t>
            </a:r>
          </a:p>
          <a:p>
            <a:r>
              <a:rPr lang="en-US" altLang="en-US" sz="1600">
                <a:effectLst>
                  <a:outerShdw blurRad="38100" dist="38100" dir="2700000" algn="tl">
                    <a:srgbClr val="C0C0C0"/>
                  </a:outerShdw>
                </a:effectLst>
              </a:rPr>
              <a:t>for mercury isotopes are:</a:t>
            </a:r>
          </a:p>
          <a:p>
            <a:endParaRPr lang="en-US" altLang="en-US" sz="1600">
              <a:effectLst>
                <a:outerShdw blurRad="38100" dist="38100" dir="2700000" algn="tl">
                  <a:srgbClr val="C0C0C0"/>
                </a:outerShdw>
              </a:effectLst>
            </a:endParaRPr>
          </a:p>
          <a:p>
            <a:r>
              <a:rPr lang="en-US" altLang="en-US" sz="1600">
                <a:effectLst>
                  <a:outerShdw blurRad="38100" dist="38100" dir="2700000" algn="tl">
                    <a:srgbClr val="C0C0C0"/>
                  </a:outerShdw>
                </a:effectLst>
              </a:rPr>
              <a:t>        Hg-196        0.146%</a:t>
            </a:r>
          </a:p>
          <a:p>
            <a:r>
              <a:rPr lang="en-US" altLang="en-US" sz="1600">
                <a:effectLst>
                  <a:outerShdw blurRad="38100" dist="38100" dir="2700000" algn="tl">
                    <a:srgbClr val="C0C0C0"/>
                  </a:outerShdw>
                </a:effectLst>
              </a:rPr>
              <a:t>        Hg-198        10.02%</a:t>
            </a:r>
          </a:p>
          <a:p>
            <a:r>
              <a:rPr lang="en-US" altLang="en-US" sz="1600">
                <a:effectLst>
                  <a:outerShdw blurRad="38100" dist="38100" dir="2700000" algn="tl">
                    <a:srgbClr val="C0C0C0"/>
                  </a:outerShdw>
                </a:effectLst>
              </a:rPr>
              <a:t>        Hg-199        16.84%</a:t>
            </a:r>
          </a:p>
          <a:p>
            <a:r>
              <a:rPr lang="en-US" altLang="en-US" sz="1600">
                <a:effectLst>
                  <a:outerShdw blurRad="38100" dist="38100" dir="2700000" algn="tl">
                    <a:srgbClr val="C0C0C0"/>
                  </a:outerShdw>
                </a:effectLst>
              </a:rPr>
              <a:t>        Hg-200        23.13%</a:t>
            </a:r>
          </a:p>
          <a:p>
            <a:r>
              <a:rPr lang="en-US" altLang="en-US" sz="1600">
                <a:effectLst>
                  <a:outerShdw blurRad="38100" dist="38100" dir="2700000" algn="tl">
                    <a:srgbClr val="C0C0C0"/>
                  </a:outerShdw>
                </a:effectLst>
              </a:rPr>
              <a:t>        Hg-201        13.22%</a:t>
            </a:r>
          </a:p>
          <a:p>
            <a:r>
              <a:rPr lang="en-US" altLang="en-US" sz="1600">
                <a:effectLst>
                  <a:outerShdw blurRad="38100" dist="38100" dir="2700000" algn="tl">
                    <a:srgbClr val="C0C0C0"/>
                  </a:outerShdw>
                </a:effectLst>
              </a:rPr>
              <a:t>        Hg-202        29.80%</a:t>
            </a:r>
          </a:p>
          <a:p>
            <a:r>
              <a:rPr lang="en-US" altLang="en-US" sz="1600">
                <a:effectLst>
                  <a:outerShdw blurRad="38100" dist="38100" dir="2700000" algn="tl">
                    <a:srgbClr val="C0C0C0"/>
                  </a:outerShdw>
                </a:effectLst>
              </a:rPr>
              <a:t>        Hg-204          6.85%</a:t>
            </a:r>
          </a:p>
        </p:txBody>
      </p:sp>
      <p:sp>
        <p:nvSpPr>
          <p:cNvPr id="117764" name="Text Box 4">
            <a:extLst>
              <a:ext uri="{FF2B5EF4-FFF2-40B4-BE49-F238E27FC236}">
                <a16:creationId xmlns:a16="http://schemas.microsoft.com/office/drawing/2014/main" id="{20409B0A-0EFC-1428-EF7D-08F39F4CFB24}"/>
              </a:ext>
            </a:extLst>
          </p:cNvPr>
          <p:cNvSpPr txBox="1">
            <a:spLocks noChangeArrowheads="1"/>
          </p:cNvSpPr>
          <p:nvPr/>
        </p:nvSpPr>
        <p:spPr bwMode="auto">
          <a:xfrm>
            <a:off x="288925" y="4519613"/>
            <a:ext cx="8636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(0.00146)(196)  +  (0.1002)(198)  +  (0.1684)(199)  +  (0.2313)(200)  +  (0.1322)(201)  +  (0.2980)(202)  +  (0.0685)(204)  =  x</a:t>
            </a:r>
            <a:r>
              <a:rPr lang="en-US" altLang="en-US" sz="1000"/>
              <a:t> </a:t>
            </a:r>
          </a:p>
        </p:txBody>
      </p:sp>
      <p:sp>
        <p:nvSpPr>
          <p:cNvPr id="117765" name="Text Box 5">
            <a:extLst>
              <a:ext uri="{FF2B5EF4-FFF2-40B4-BE49-F238E27FC236}">
                <a16:creationId xmlns:a16="http://schemas.microsoft.com/office/drawing/2014/main" id="{AF2B8483-433D-FB35-00FB-17DFC8069DF7}"/>
              </a:ext>
            </a:extLst>
          </p:cNvPr>
          <p:cNvSpPr txBox="1">
            <a:spLocks noChangeArrowheads="1"/>
          </p:cNvSpPr>
          <p:nvPr/>
        </p:nvSpPr>
        <p:spPr bwMode="auto">
          <a:xfrm>
            <a:off x="850900" y="4945063"/>
            <a:ext cx="675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0.28616  +  19.8396  +  33.5116  +  46.2600  +  26.5722  +  60.1960  +  13.974  =  x</a:t>
            </a:r>
          </a:p>
        </p:txBody>
      </p:sp>
      <p:sp>
        <p:nvSpPr>
          <p:cNvPr id="117766" name="Text Box 6">
            <a:extLst>
              <a:ext uri="{FF2B5EF4-FFF2-40B4-BE49-F238E27FC236}">
                <a16:creationId xmlns:a16="http://schemas.microsoft.com/office/drawing/2014/main" id="{F1B7E57F-D902-FDB7-D94D-F7DB89E92959}"/>
              </a:ext>
            </a:extLst>
          </p:cNvPr>
          <p:cNvSpPr txBox="1">
            <a:spLocks noChangeArrowheads="1"/>
          </p:cNvSpPr>
          <p:nvPr/>
        </p:nvSpPr>
        <p:spPr bwMode="auto">
          <a:xfrm>
            <a:off x="1993900" y="5487988"/>
            <a:ext cx="1754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x =  200.63956 amu</a:t>
            </a:r>
          </a:p>
        </p:txBody>
      </p:sp>
      <p:grpSp>
        <p:nvGrpSpPr>
          <p:cNvPr id="117767" name="Group 7">
            <a:extLst>
              <a:ext uri="{FF2B5EF4-FFF2-40B4-BE49-F238E27FC236}">
                <a16:creationId xmlns:a16="http://schemas.microsoft.com/office/drawing/2014/main" id="{91752B5A-9A57-D0AB-EAFA-20304073BF65}"/>
              </a:ext>
            </a:extLst>
          </p:cNvPr>
          <p:cNvGrpSpPr>
            <a:grpSpLocks/>
          </p:cNvGrpSpPr>
          <p:nvPr/>
        </p:nvGrpSpPr>
        <p:grpSpPr bwMode="auto">
          <a:xfrm>
            <a:off x="8153400" y="152400"/>
            <a:ext cx="877888" cy="990600"/>
            <a:chOff x="5136" y="96"/>
            <a:chExt cx="553" cy="624"/>
          </a:xfrm>
        </p:grpSpPr>
        <p:sp>
          <p:nvSpPr>
            <p:cNvPr id="117768" name="Rectangle 8">
              <a:extLst>
                <a:ext uri="{FF2B5EF4-FFF2-40B4-BE49-F238E27FC236}">
                  <a16:creationId xmlns:a16="http://schemas.microsoft.com/office/drawing/2014/main" id="{EF47C725-6712-6F28-810B-3855D567E256}"/>
                </a:ext>
              </a:extLst>
            </p:cNvPr>
            <p:cNvSpPr>
              <a:spLocks noChangeArrowheads="1"/>
            </p:cNvSpPr>
            <p:nvPr/>
          </p:nvSpPr>
          <p:spPr bwMode="auto">
            <a:xfrm>
              <a:off x="5136" y="96"/>
              <a:ext cx="528"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17769" name="Text Box 9">
              <a:extLst>
                <a:ext uri="{FF2B5EF4-FFF2-40B4-BE49-F238E27FC236}">
                  <a16:creationId xmlns:a16="http://schemas.microsoft.com/office/drawing/2014/main" id="{5755C57D-7F7D-F2B1-15E9-70D51A46FD62}"/>
                </a:ext>
              </a:extLst>
            </p:cNvPr>
            <p:cNvSpPr txBox="1">
              <a:spLocks noChangeArrowheads="1"/>
            </p:cNvSpPr>
            <p:nvPr/>
          </p:nvSpPr>
          <p:spPr bwMode="auto">
            <a:xfrm>
              <a:off x="5234" y="240"/>
              <a:ext cx="44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Hg</a:t>
              </a:r>
            </a:p>
          </p:txBody>
        </p:sp>
        <p:sp>
          <p:nvSpPr>
            <p:cNvPr id="117770" name="Text Box 10">
              <a:extLst>
                <a:ext uri="{FF2B5EF4-FFF2-40B4-BE49-F238E27FC236}">
                  <a16:creationId xmlns:a16="http://schemas.microsoft.com/office/drawing/2014/main" id="{A2879EC9-BB32-27E0-6474-6CEE449F9D03}"/>
                </a:ext>
              </a:extLst>
            </p:cNvPr>
            <p:cNvSpPr txBox="1">
              <a:spLocks noChangeArrowheads="1"/>
            </p:cNvSpPr>
            <p:nvPr/>
          </p:nvSpPr>
          <p:spPr bwMode="auto">
            <a:xfrm>
              <a:off x="5164" y="528"/>
              <a:ext cx="45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200.59</a:t>
              </a:r>
            </a:p>
          </p:txBody>
        </p:sp>
        <p:sp>
          <p:nvSpPr>
            <p:cNvPr id="117771" name="Text Box 11">
              <a:extLst>
                <a:ext uri="{FF2B5EF4-FFF2-40B4-BE49-F238E27FC236}">
                  <a16:creationId xmlns:a16="http://schemas.microsoft.com/office/drawing/2014/main" id="{F9F84A09-3749-6722-074D-A2383DEF3DEC}"/>
                </a:ext>
              </a:extLst>
            </p:cNvPr>
            <p:cNvSpPr txBox="1">
              <a:spLocks noChangeArrowheads="1"/>
            </p:cNvSpPr>
            <p:nvPr/>
          </p:nvSpPr>
          <p:spPr bwMode="auto">
            <a:xfrm>
              <a:off x="5413" y="9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accent2"/>
                  </a:solidFill>
                </a:rPr>
                <a:t>80</a:t>
              </a:r>
            </a:p>
          </p:txBody>
        </p:sp>
      </p:grpSp>
      <p:sp>
        <p:nvSpPr>
          <p:cNvPr id="117772" name="Text Box 12">
            <a:extLst>
              <a:ext uri="{FF2B5EF4-FFF2-40B4-BE49-F238E27FC236}">
                <a16:creationId xmlns:a16="http://schemas.microsoft.com/office/drawing/2014/main" id="{5981F080-C7B4-B594-8E13-E1EC3C7A4D4F}"/>
              </a:ext>
            </a:extLst>
          </p:cNvPr>
          <p:cNvSpPr txBox="1">
            <a:spLocks noChangeArrowheads="1"/>
          </p:cNvSpPr>
          <p:nvPr/>
        </p:nvSpPr>
        <p:spPr bwMode="auto">
          <a:xfrm>
            <a:off x="369888" y="4238625"/>
            <a:ext cx="86741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 "</a:t>
            </a:r>
            <a:r>
              <a:rPr lang="en-US" altLang="en-US" sz="1000">
                <a:solidFill>
                  <a:schemeClr val="accent2"/>
                </a:solidFill>
              </a:rPr>
              <a:t>A</a:t>
            </a:r>
            <a:r>
              <a:rPr lang="en-US" altLang="en-US" sz="1000"/>
              <a:t>")(mass "</a:t>
            </a:r>
            <a:r>
              <a:rPr lang="en-US" altLang="en-US" sz="1000">
                <a:solidFill>
                  <a:schemeClr val="accent2"/>
                </a:solidFill>
              </a:rPr>
              <a:t>A</a:t>
            </a:r>
            <a:r>
              <a:rPr lang="en-US" altLang="en-US" sz="1000"/>
              <a:t>")  +  (% "</a:t>
            </a:r>
            <a:r>
              <a:rPr lang="en-US" altLang="en-US" sz="1000">
                <a:solidFill>
                  <a:schemeClr val="accent2"/>
                </a:solidFill>
              </a:rPr>
              <a:t>B</a:t>
            </a:r>
            <a:r>
              <a:rPr lang="en-US" altLang="en-US" sz="1000"/>
              <a:t>")(mass "</a:t>
            </a:r>
            <a:r>
              <a:rPr lang="en-US" altLang="en-US" sz="1000">
                <a:solidFill>
                  <a:schemeClr val="accent2"/>
                </a:solidFill>
              </a:rPr>
              <a:t>B</a:t>
            </a:r>
            <a:r>
              <a:rPr lang="en-US" altLang="en-US" sz="1000"/>
              <a:t>")  +  (% "</a:t>
            </a:r>
            <a:r>
              <a:rPr lang="en-US" altLang="en-US" sz="1000">
                <a:solidFill>
                  <a:schemeClr val="accent2"/>
                </a:solidFill>
              </a:rPr>
              <a:t>C</a:t>
            </a:r>
            <a:r>
              <a:rPr lang="en-US" altLang="en-US" sz="1000"/>
              <a:t>")(mass "</a:t>
            </a:r>
            <a:r>
              <a:rPr lang="en-US" altLang="en-US" sz="1000">
                <a:solidFill>
                  <a:schemeClr val="accent2"/>
                </a:solidFill>
              </a:rPr>
              <a:t>C</a:t>
            </a:r>
            <a:r>
              <a:rPr lang="en-US" altLang="en-US" sz="1000"/>
              <a:t>")  +  (% "</a:t>
            </a:r>
            <a:r>
              <a:rPr lang="en-US" altLang="en-US" sz="1000">
                <a:solidFill>
                  <a:schemeClr val="accent2"/>
                </a:solidFill>
              </a:rPr>
              <a:t>D</a:t>
            </a:r>
            <a:r>
              <a:rPr lang="en-US" altLang="en-US" sz="1000"/>
              <a:t>")(mass "</a:t>
            </a:r>
            <a:r>
              <a:rPr lang="en-US" altLang="en-US" sz="1000">
                <a:solidFill>
                  <a:schemeClr val="accent2"/>
                </a:solidFill>
              </a:rPr>
              <a:t>D</a:t>
            </a:r>
            <a:r>
              <a:rPr lang="en-US" altLang="en-US" sz="1000"/>
              <a:t>")  +  (% "</a:t>
            </a:r>
            <a:r>
              <a:rPr lang="en-US" altLang="en-US" sz="1000">
                <a:solidFill>
                  <a:schemeClr val="accent2"/>
                </a:solidFill>
              </a:rPr>
              <a:t>E</a:t>
            </a:r>
            <a:r>
              <a:rPr lang="en-US" altLang="en-US" sz="1000"/>
              <a:t>")(mass "</a:t>
            </a:r>
            <a:r>
              <a:rPr lang="en-US" altLang="en-US" sz="1000">
                <a:solidFill>
                  <a:schemeClr val="accent2"/>
                </a:solidFill>
              </a:rPr>
              <a:t>E</a:t>
            </a:r>
            <a:r>
              <a:rPr lang="en-US" altLang="en-US" sz="1000"/>
              <a:t>")  +  (% </a:t>
            </a:r>
            <a:r>
              <a:rPr lang="en-US" altLang="en-US" sz="1000">
                <a:solidFill>
                  <a:schemeClr val="accent2"/>
                </a:solidFill>
              </a:rPr>
              <a:t>F</a:t>
            </a:r>
            <a:r>
              <a:rPr lang="en-US" altLang="en-US" sz="1000"/>
              <a:t>)(mass </a:t>
            </a:r>
            <a:r>
              <a:rPr lang="en-US" altLang="en-US" sz="1000">
                <a:solidFill>
                  <a:schemeClr val="accent2"/>
                </a:solidFill>
              </a:rPr>
              <a:t>F</a:t>
            </a:r>
            <a:r>
              <a:rPr lang="en-US" altLang="en-US" sz="1000"/>
              <a:t>)  +  (% </a:t>
            </a:r>
            <a:r>
              <a:rPr lang="en-US" altLang="en-US" sz="1000">
                <a:solidFill>
                  <a:schemeClr val="accent2"/>
                </a:solidFill>
              </a:rPr>
              <a:t>G</a:t>
            </a:r>
            <a:r>
              <a:rPr lang="en-US" altLang="en-US" sz="1000"/>
              <a:t>)(mass </a:t>
            </a:r>
            <a:r>
              <a:rPr lang="en-US" altLang="en-US" sz="1000">
                <a:solidFill>
                  <a:schemeClr val="accent2"/>
                </a:solidFill>
              </a:rPr>
              <a:t>G</a:t>
            </a:r>
            <a:r>
              <a:rPr lang="en-US" altLang="en-US" sz="1000"/>
              <a:t>)  =  AAM</a:t>
            </a:r>
          </a:p>
        </p:txBody>
      </p:sp>
      <p:sp>
        <p:nvSpPr>
          <p:cNvPr id="117773" name="Text Box 13">
            <a:extLst>
              <a:ext uri="{FF2B5EF4-FFF2-40B4-BE49-F238E27FC236}">
                <a16:creationId xmlns:a16="http://schemas.microsoft.com/office/drawing/2014/main" id="{C4E5A3F7-E962-88AE-66D4-9EC218222B6E}"/>
              </a:ext>
            </a:extLst>
          </p:cNvPr>
          <p:cNvSpPr txBox="1">
            <a:spLocks noChangeArrowheads="1"/>
          </p:cNvSpPr>
          <p:nvPr/>
        </p:nvSpPr>
        <p:spPr bwMode="auto">
          <a:xfrm>
            <a:off x="2857500" y="2220913"/>
            <a:ext cx="3429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accent2"/>
                </a:solidFill>
              </a:rPr>
              <a:t>A</a:t>
            </a:r>
          </a:p>
          <a:p>
            <a:r>
              <a:rPr lang="en-US" altLang="en-US" sz="1600">
                <a:solidFill>
                  <a:schemeClr val="accent2"/>
                </a:solidFill>
              </a:rPr>
              <a:t>B</a:t>
            </a:r>
          </a:p>
          <a:p>
            <a:r>
              <a:rPr lang="en-US" altLang="en-US" sz="1600">
                <a:solidFill>
                  <a:schemeClr val="accent2"/>
                </a:solidFill>
              </a:rPr>
              <a:t>C</a:t>
            </a:r>
          </a:p>
          <a:p>
            <a:r>
              <a:rPr lang="en-US" altLang="en-US" sz="1600">
                <a:solidFill>
                  <a:schemeClr val="accent2"/>
                </a:solidFill>
              </a:rPr>
              <a:t>D</a:t>
            </a:r>
          </a:p>
          <a:p>
            <a:r>
              <a:rPr lang="en-US" altLang="en-US" sz="1600">
                <a:solidFill>
                  <a:schemeClr val="accent2"/>
                </a:solidFill>
              </a:rPr>
              <a:t>E</a:t>
            </a:r>
          </a:p>
          <a:p>
            <a:r>
              <a:rPr lang="en-US" altLang="en-US" sz="1600">
                <a:solidFill>
                  <a:schemeClr val="accent2"/>
                </a:solidFill>
              </a:rPr>
              <a:t>F</a:t>
            </a:r>
          </a:p>
          <a:p>
            <a:r>
              <a:rPr lang="en-US" altLang="en-US" sz="1600">
                <a:solidFill>
                  <a:schemeClr val="accent2"/>
                </a:solidFill>
              </a:rPr>
              <a:t>G</a:t>
            </a:r>
          </a:p>
          <a:p>
            <a:endParaRPr lang="en-US" altLang="en-US" sz="16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72"/>
                                        </p:tgtEl>
                                        <p:attrNameLst>
                                          <p:attrName>style.visibility</p:attrName>
                                        </p:attrNameLst>
                                      </p:cBhvr>
                                      <p:to>
                                        <p:strVal val="visible"/>
                                      </p:to>
                                    </p:set>
                                    <p:animEffect transition="in" filter="wipe(left)">
                                      <p:cBhvr>
                                        <p:cTn id="7" dur="500"/>
                                        <p:tgtEl>
                                          <p:spTgt spid="117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7773"/>
                                        </p:tgtEl>
                                        <p:attrNameLst>
                                          <p:attrName>style.visibility</p:attrName>
                                        </p:attrNameLst>
                                      </p:cBhvr>
                                      <p:to>
                                        <p:strVal val="visible"/>
                                      </p:to>
                                    </p:set>
                                    <p:animEffect transition="in" filter="slide(fromBottom)">
                                      <p:cBhvr>
                                        <p:cTn id="12" dur="500"/>
                                        <p:tgtEl>
                                          <p:spTgt spid="1177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117764"/>
                                        </p:tgtEl>
                                        <p:attrNameLst>
                                          <p:attrName>style.visibility</p:attrName>
                                        </p:attrNameLst>
                                      </p:cBhvr>
                                      <p:to>
                                        <p:strVal val="visible"/>
                                      </p:to>
                                    </p:set>
                                    <p:animEffect transition="in" filter="fade">
                                      <p:cBhvr>
                                        <p:cTn id="17" dur="2000"/>
                                        <p:tgtEl>
                                          <p:spTgt spid="117764"/>
                                        </p:tgtEl>
                                      </p:cBhvr>
                                    </p:animEffect>
                                    <p:anim calcmode="lin" valueType="num">
                                      <p:cBhvr>
                                        <p:cTn id="18" dur="2000" fill="hold"/>
                                        <p:tgtEl>
                                          <p:spTgt spid="117764"/>
                                        </p:tgtEl>
                                        <p:attrNameLst>
                                          <p:attrName>ppt_x</p:attrName>
                                        </p:attrNameLst>
                                      </p:cBhvr>
                                      <p:tavLst>
                                        <p:tav tm="0">
                                          <p:val>
                                            <p:strVal val="#ppt_x-.1"/>
                                          </p:val>
                                        </p:tav>
                                        <p:tav tm="100000">
                                          <p:val>
                                            <p:strVal val="#ppt_x"/>
                                          </p:val>
                                        </p:tav>
                                      </p:tavLst>
                                    </p:anim>
                                    <p:anim calcmode="lin" valueType="num">
                                      <p:cBhvr>
                                        <p:cTn id="19" dur="2000" fill="hold"/>
                                        <p:tgtEl>
                                          <p:spTgt spid="11776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7765"/>
                                        </p:tgtEl>
                                        <p:attrNameLst>
                                          <p:attrName>style.visibility</p:attrName>
                                        </p:attrNameLst>
                                      </p:cBhvr>
                                      <p:to>
                                        <p:strVal val="visible"/>
                                      </p:to>
                                    </p:set>
                                    <p:animEffect transition="in" filter="fade">
                                      <p:cBhvr>
                                        <p:cTn id="24" dur="1000"/>
                                        <p:tgtEl>
                                          <p:spTgt spid="117765"/>
                                        </p:tgtEl>
                                      </p:cBhvr>
                                    </p:animEffect>
                                    <p:anim calcmode="lin" valueType="num">
                                      <p:cBhvr>
                                        <p:cTn id="25" dur="1000" fill="hold"/>
                                        <p:tgtEl>
                                          <p:spTgt spid="117765"/>
                                        </p:tgtEl>
                                        <p:attrNameLst>
                                          <p:attrName>ppt_x</p:attrName>
                                        </p:attrNameLst>
                                      </p:cBhvr>
                                      <p:tavLst>
                                        <p:tav tm="0">
                                          <p:val>
                                            <p:strVal val="#ppt_x"/>
                                          </p:val>
                                        </p:tav>
                                        <p:tav tm="100000">
                                          <p:val>
                                            <p:strVal val="#ppt_x"/>
                                          </p:val>
                                        </p:tav>
                                      </p:tavLst>
                                    </p:anim>
                                    <p:anim calcmode="lin" valueType="num">
                                      <p:cBhvr>
                                        <p:cTn id="26" dur="1000" fill="hold"/>
                                        <p:tgtEl>
                                          <p:spTgt spid="117765"/>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117766"/>
                                        </p:tgtEl>
                                        <p:attrNameLst>
                                          <p:attrName>style.visibility</p:attrName>
                                        </p:attrNameLst>
                                      </p:cBhvr>
                                      <p:to>
                                        <p:strVal val="visible"/>
                                      </p:to>
                                    </p:set>
                                    <p:anim by="(-#ppt_w*2)" calcmode="lin" valueType="num">
                                      <p:cBhvr rctx="PPT">
                                        <p:cTn id="31" dur="500" autoRev="1" fill="hold">
                                          <p:stCondLst>
                                            <p:cond delay="0"/>
                                          </p:stCondLst>
                                        </p:cTn>
                                        <p:tgtEl>
                                          <p:spTgt spid="117766"/>
                                        </p:tgtEl>
                                        <p:attrNameLst>
                                          <p:attrName>ppt_w</p:attrName>
                                        </p:attrNameLst>
                                      </p:cBhvr>
                                    </p:anim>
                                    <p:anim by="(#ppt_w*0.50)" calcmode="lin" valueType="num">
                                      <p:cBhvr>
                                        <p:cTn id="32" dur="500" decel="50000" autoRev="1" fill="hold">
                                          <p:stCondLst>
                                            <p:cond delay="0"/>
                                          </p:stCondLst>
                                        </p:cTn>
                                        <p:tgtEl>
                                          <p:spTgt spid="117766"/>
                                        </p:tgtEl>
                                        <p:attrNameLst>
                                          <p:attrName>ppt_x</p:attrName>
                                        </p:attrNameLst>
                                      </p:cBhvr>
                                    </p:anim>
                                    <p:anim from="(-#ppt_h/2)" to="(#ppt_y)" calcmode="lin" valueType="num">
                                      <p:cBhvr>
                                        <p:cTn id="33" dur="1000" fill="hold">
                                          <p:stCondLst>
                                            <p:cond delay="0"/>
                                          </p:stCondLst>
                                        </p:cTn>
                                        <p:tgtEl>
                                          <p:spTgt spid="117766"/>
                                        </p:tgtEl>
                                        <p:attrNameLst>
                                          <p:attrName>ppt_y</p:attrName>
                                        </p:attrNameLst>
                                      </p:cBhvr>
                                    </p:anim>
                                    <p:animRot by="21600000">
                                      <p:cBhvr>
                                        <p:cTn id="34" dur="1000" fill="hold">
                                          <p:stCondLst>
                                            <p:cond delay="0"/>
                                          </p:stCondLst>
                                        </p:cTn>
                                        <p:tgtEl>
                                          <p:spTgt spid="1177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5" grpId="0"/>
      <p:bldP spid="117766" grpId="0"/>
      <p:bldP spid="117772" grpId="0"/>
      <p:bldP spid="1177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D695F60-A0D9-DBDE-EADA-50B7659CA40E}"/>
              </a:ext>
            </a:extLst>
          </p:cNvPr>
          <p:cNvSpPr>
            <a:spLocks noGrp="1" noChangeArrowheads="1"/>
          </p:cNvSpPr>
          <p:nvPr>
            <p:ph type="title"/>
          </p:nvPr>
        </p:nvSpPr>
        <p:spPr>
          <a:xfrm>
            <a:off x="457200" y="277813"/>
            <a:ext cx="5791200" cy="1550987"/>
          </a:xfrm>
        </p:spPr>
        <p:txBody>
          <a:bodyPr/>
          <a:lstStyle/>
          <a:p>
            <a:r>
              <a:rPr lang="en-US" altLang="en-US" sz="4000" b="1" dirty="0">
                <a:latin typeface="Comic Sans MS" panose="030F0702030302020204" pitchFamily="66" charset="0"/>
              </a:rPr>
              <a:t>What is the PERIODIC TABLE?</a:t>
            </a:r>
          </a:p>
        </p:txBody>
      </p:sp>
      <p:sp>
        <p:nvSpPr>
          <p:cNvPr id="25604" name="Rectangle 4">
            <a:extLst>
              <a:ext uri="{FF2B5EF4-FFF2-40B4-BE49-F238E27FC236}">
                <a16:creationId xmlns:a16="http://schemas.microsoft.com/office/drawing/2014/main" id="{9B420077-F069-41C5-6005-CE0189135D5C}"/>
              </a:ext>
            </a:extLst>
          </p:cNvPr>
          <p:cNvSpPr>
            <a:spLocks noGrp="1" noChangeArrowheads="1"/>
          </p:cNvSpPr>
          <p:nvPr>
            <p:ph type="body" sz="half" idx="1"/>
          </p:nvPr>
        </p:nvSpPr>
        <p:spPr>
          <a:xfrm>
            <a:off x="288809" y="1795670"/>
            <a:ext cx="8702791" cy="2229678"/>
          </a:xfrm>
        </p:spPr>
        <p:txBody>
          <a:bodyPr>
            <a:normAutofit/>
          </a:bodyPr>
          <a:lstStyle/>
          <a:p>
            <a:pPr>
              <a:lnSpc>
                <a:spcPct val="80000"/>
              </a:lnSpc>
            </a:pPr>
            <a:r>
              <a:rPr lang="en-US" altLang="en-US" sz="2400" b="1" dirty="0">
                <a:latin typeface="Comic Sans MS" panose="030F0702030302020204" pitchFamily="66" charset="0"/>
              </a:rPr>
              <a:t>Shows all known elements in the universe.</a:t>
            </a:r>
            <a:r>
              <a:rPr lang="en-US" altLang="en-US" sz="1200" b="1" dirty="0">
                <a:latin typeface="Comic Sans MS" panose="030F0702030302020204" pitchFamily="66" charset="0"/>
              </a:rPr>
              <a:t> </a:t>
            </a:r>
          </a:p>
          <a:p>
            <a:pPr>
              <a:lnSpc>
                <a:spcPct val="80000"/>
              </a:lnSpc>
              <a:buFontTx/>
              <a:buChar char="o"/>
            </a:pPr>
            <a:endParaRPr lang="en-US" altLang="en-US" sz="1200" b="1" dirty="0">
              <a:latin typeface="Comic Sans MS" panose="030F0702030302020204" pitchFamily="66" charset="0"/>
            </a:endParaRPr>
          </a:p>
          <a:p>
            <a:pPr>
              <a:lnSpc>
                <a:spcPct val="80000"/>
              </a:lnSpc>
            </a:pPr>
            <a:r>
              <a:rPr lang="en-US" altLang="en-US" sz="2400" b="1" dirty="0">
                <a:latin typeface="Comic Sans MS" panose="030F0702030302020204" pitchFamily="66" charset="0"/>
              </a:rPr>
              <a:t>Organizes the elements by chemical properties.</a:t>
            </a:r>
          </a:p>
        </p:txBody>
      </p:sp>
      <p:pic>
        <p:nvPicPr>
          <p:cNvPr id="4" name="Picture 1035" descr="Notes | Nintendo Switch download software | Games | Nintendo">
            <a:extLst>
              <a:ext uri="{FF2B5EF4-FFF2-40B4-BE49-F238E27FC236}">
                <a16:creationId xmlns:a16="http://schemas.microsoft.com/office/drawing/2014/main" id="{4CD82A6A-2B4B-30CB-DBDA-F603F6929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766" y="115887"/>
            <a:ext cx="2037834" cy="1018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1" descr="The Periodic Table of Elements | Chemistry | Visionlearning">
            <a:extLst>
              <a:ext uri="{FF2B5EF4-FFF2-40B4-BE49-F238E27FC236}">
                <a16:creationId xmlns:a16="http://schemas.microsoft.com/office/drawing/2014/main" id="{B17A5979-4E40-43EF-6BB8-98A57BAF4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247" y="2855913"/>
            <a:ext cx="6477001"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1+#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25604">
                                            <p:txEl>
                                              <p:pRg st="0" end="0"/>
                                            </p:txEl>
                                          </p:spTgt>
                                        </p:tgtEl>
                                        <p:attrNameLst>
                                          <p:attrName>style.visibility</p:attrName>
                                        </p:attrNameLst>
                                      </p:cBhvr>
                                      <p:to>
                                        <p:strVal val="visible"/>
                                      </p:to>
                                    </p:set>
                                    <p:animScale>
                                      <p:cBhvr>
                                        <p:cTn id="12" dur="500" decel="50000" fill="hold">
                                          <p:stCondLst>
                                            <p:cond delay="0"/>
                                          </p:stCondLst>
                                        </p:cTn>
                                        <p:tgtEl>
                                          <p:spTgt spid="2560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25604">
                                            <p:txEl>
                                              <p:pRg st="0" end="0"/>
                                            </p:txEl>
                                          </p:spTgt>
                                        </p:tgtEl>
                                        <p:attrNameLst>
                                          <p:attrName>ppt_x</p:attrName>
                                          <p:attrName>ppt_y</p:attrName>
                                        </p:attrNameLst>
                                      </p:cBhvr>
                                    </p:animMotion>
                                    <p:animEffect transition="in" filter="fade">
                                      <p:cBhvr>
                                        <p:cTn id="14" dur="500"/>
                                        <p:tgtEl>
                                          <p:spTgt spid="25604">
                                            <p:txEl>
                                              <p:pRg st="0" end="0"/>
                                            </p:txEl>
                                          </p:spTgt>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25604">
                                            <p:txEl>
                                              <p:pRg st="2" end="2"/>
                                            </p:txEl>
                                          </p:spTgt>
                                        </p:tgtEl>
                                        <p:attrNameLst>
                                          <p:attrName>style.visibility</p:attrName>
                                        </p:attrNameLst>
                                      </p:cBhvr>
                                      <p:to>
                                        <p:strVal val="visible"/>
                                      </p:to>
                                    </p:set>
                                    <p:animScale>
                                      <p:cBhvr>
                                        <p:cTn id="18" dur="500" decel="50000" fill="hold">
                                          <p:stCondLst>
                                            <p:cond delay="0"/>
                                          </p:stCondLst>
                                        </p:cTn>
                                        <p:tgtEl>
                                          <p:spTgt spid="2560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25604">
                                            <p:txEl>
                                              <p:pRg st="2" end="2"/>
                                            </p:txEl>
                                          </p:spTgt>
                                        </p:tgtEl>
                                        <p:attrNameLst>
                                          <p:attrName>ppt_x</p:attrName>
                                          <p:attrName>ppt_y</p:attrName>
                                        </p:attrNameLst>
                                      </p:cBhvr>
                                    </p:animMotion>
                                    <p:animEffect transition="in" filter="fade">
                                      <p:cBhvr>
                                        <p:cTn id="20" dur="500"/>
                                        <p:tgtEl>
                                          <p:spTgt spid="256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6" name="Rectangle 8">
            <a:extLst>
              <a:ext uri="{FF2B5EF4-FFF2-40B4-BE49-F238E27FC236}">
                <a16:creationId xmlns:a16="http://schemas.microsoft.com/office/drawing/2014/main" id="{6F87EC4E-3910-2C04-14D9-A1DE4696E9E2}"/>
              </a:ext>
            </a:extLst>
          </p:cNvPr>
          <p:cNvSpPr>
            <a:spLocks noGrp="1" noChangeArrowheads="1"/>
          </p:cNvSpPr>
          <p:nvPr>
            <p:ph type="title"/>
          </p:nvPr>
        </p:nvSpPr>
        <p:spPr>
          <a:xfrm>
            <a:off x="457200" y="277813"/>
            <a:ext cx="8229600" cy="1627187"/>
          </a:xfrm>
        </p:spPr>
        <p:txBody>
          <a:bodyPr/>
          <a:lstStyle/>
          <a:p>
            <a:r>
              <a:rPr lang="en-US" altLang="en-US" b="1">
                <a:latin typeface="Comic Sans MS" panose="030F0702030302020204" pitchFamily="66" charset="0"/>
              </a:rPr>
              <a:t>How do you read the PERIODIC TABLE?</a:t>
            </a:r>
          </a:p>
        </p:txBody>
      </p:sp>
      <p:sp>
        <p:nvSpPr>
          <p:cNvPr id="4" name="Content Placeholder 3">
            <a:extLst>
              <a:ext uri="{FF2B5EF4-FFF2-40B4-BE49-F238E27FC236}">
                <a16:creationId xmlns:a16="http://schemas.microsoft.com/office/drawing/2014/main" id="{1F215E41-5E0B-53C9-9338-C8A7E5ADBC67}"/>
              </a:ext>
            </a:extLst>
          </p:cNvPr>
          <p:cNvSpPr>
            <a:spLocks noGrp="1"/>
          </p:cNvSpPr>
          <p:nvPr>
            <p:ph idx="1"/>
          </p:nvPr>
        </p:nvSpPr>
        <p:spPr/>
        <p:txBody>
          <a:bodyPr/>
          <a:lstStyle/>
          <a:p>
            <a:endParaRPr lang="en-AU"/>
          </a:p>
        </p:txBody>
      </p:sp>
      <p:pic>
        <p:nvPicPr>
          <p:cNvPr id="27660" name="Picture 12" descr="How to Read the Periodic Table — Overview &amp; Components - Expii">
            <a:extLst>
              <a:ext uri="{FF2B5EF4-FFF2-40B4-BE49-F238E27FC236}">
                <a16:creationId xmlns:a16="http://schemas.microsoft.com/office/drawing/2014/main" id="{961883A8-D33E-2DEE-7962-E97F77059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85209"/>
            <a:ext cx="5418776" cy="29257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35" descr="Notes | Nintendo Switch download software | Games | Nintendo">
            <a:extLst>
              <a:ext uri="{FF2B5EF4-FFF2-40B4-BE49-F238E27FC236}">
                <a16:creationId xmlns:a16="http://schemas.microsoft.com/office/drawing/2014/main" id="{1A3FEF79-C081-B0FA-08D7-56AA70009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766" y="115887"/>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656"/>
                                        </p:tgtEl>
                                        <p:attrNameLst>
                                          <p:attrName>style.visibility</p:attrName>
                                        </p:attrNameLst>
                                      </p:cBhvr>
                                      <p:to>
                                        <p:strVal val="visible"/>
                                      </p:to>
                                    </p:set>
                                    <p:anim calcmode="lin" valueType="num">
                                      <p:cBhvr additive="base">
                                        <p:cTn id="7" dur="500" fill="hold"/>
                                        <p:tgtEl>
                                          <p:spTgt spid="27656"/>
                                        </p:tgtEl>
                                        <p:attrNameLst>
                                          <p:attrName>ppt_x</p:attrName>
                                        </p:attrNameLst>
                                      </p:cBhvr>
                                      <p:tavLst>
                                        <p:tav tm="0">
                                          <p:val>
                                            <p:strVal val="1+#ppt_w/2"/>
                                          </p:val>
                                        </p:tav>
                                        <p:tav tm="100000">
                                          <p:val>
                                            <p:strVal val="#ppt_x"/>
                                          </p:val>
                                        </p:tav>
                                      </p:tavLst>
                                    </p:anim>
                                    <p:anim calcmode="lin" valueType="num">
                                      <p:cBhvr additive="base">
                                        <p:cTn id="8" dur="500" fill="hold"/>
                                        <p:tgtEl>
                                          <p:spTgt spid="276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55254F4-0509-6E9C-3794-19A477D88526}"/>
              </a:ext>
            </a:extLst>
          </p:cNvPr>
          <p:cNvSpPr>
            <a:spLocks noGrp="1" noChangeArrowheads="1"/>
          </p:cNvSpPr>
          <p:nvPr>
            <p:ph type="title"/>
          </p:nvPr>
        </p:nvSpPr>
        <p:spPr>
          <a:xfrm>
            <a:off x="152400" y="277813"/>
            <a:ext cx="6248400" cy="1139825"/>
          </a:xfrm>
        </p:spPr>
        <p:txBody>
          <a:bodyPr>
            <a:normAutofit fontScale="90000"/>
          </a:bodyPr>
          <a:lstStyle/>
          <a:p>
            <a:r>
              <a:rPr lang="en-US" altLang="en-US" sz="4000" b="1" dirty="0">
                <a:latin typeface="Comic Sans MS" panose="030F0702030302020204" pitchFamily="66" charset="0"/>
              </a:rPr>
              <a:t>What is the ATOMIC NUMBER?</a:t>
            </a:r>
          </a:p>
        </p:txBody>
      </p:sp>
      <p:sp>
        <p:nvSpPr>
          <p:cNvPr id="30725" name="Rectangle 5">
            <a:extLst>
              <a:ext uri="{FF2B5EF4-FFF2-40B4-BE49-F238E27FC236}">
                <a16:creationId xmlns:a16="http://schemas.microsoft.com/office/drawing/2014/main" id="{51288D78-DB44-9768-11BA-AC1AF2CF249A}"/>
              </a:ext>
            </a:extLst>
          </p:cNvPr>
          <p:cNvSpPr>
            <a:spLocks noGrp="1" noChangeArrowheads="1"/>
          </p:cNvSpPr>
          <p:nvPr>
            <p:ph type="body" sz="half" idx="2"/>
          </p:nvPr>
        </p:nvSpPr>
        <p:spPr>
          <a:xfrm>
            <a:off x="3733800" y="1524000"/>
            <a:ext cx="5257800" cy="4724400"/>
          </a:xfrm>
        </p:spPr>
        <p:txBody>
          <a:bodyPr>
            <a:normAutofit/>
          </a:bodyPr>
          <a:lstStyle/>
          <a:p>
            <a:pPr>
              <a:buFontTx/>
              <a:buChar char="o"/>
            </a:pPr>
            <a:r>
              <a:rPr lang="en-US" altLang="en-US" sz="2400" b="1" dirty="0">
                <a:latin typeface="Comic Sans MS" panose="030F0702030302020204" pitchFamily="66" charset="0"/>
              </a:rPr>
              <a:t>The number of protons found in the nucleus of an atom</a:t>
            </a:r>
          </a:p>
          <a:p>
            <a:pPr algn="ctr">
              <a:buFontTx/>
              <a:buNone/>
            </a:pPr>
            <a:endParaRPr lang="en-US" altLang="en-US" sz="2400" b="1" dirty="0">
              <a:latin typeface="Comic Sans MS" panose="030F0702030302020204" pitchFamily="66" charset="0"/>
            </a:endParaRPr>
          </a:p>
          <a:p>
            <a:pPr algn="ctr">
              <a:buFontTx/>
              <a:buNone/>
            </a:pPr>
            <a:endParaRPr lang="en-US" altLang="en-US" sz="2400" b="1" dirty="0">
              <a:latin typeface="Comic Sans MS" panose="030F0702030302020204" pitchFamily="66" charset="0"/>
            </a:endParaRPr>
          </a:p>
          <a:p>
            <a:pPr algn="ctr">
              <a:buFontTx/>
              <a:buNone/>
            </a:pPr>
            <a:r>
              <a:rPr lang="en-US" altLang="en-US" sz="2400" b="1" dirty="0">
                <a:latin typeface="Comic Sans MS" panose="030F0702030302020204" pitchFamily="66" charset="0"/>
              </a:rPr>
              <a:t>Or</a:t>
            </a:r>
          </a:p>
          <a:p>
            <a:pPr algn="ctr">
              <a:buFontTx/>
              <a:buNone/>
            </a:pPr>
            <a:endParaRPr lang="en-US" altLang="en-US" sz="2400" b="1" dirty="0">
              <a:latin typeface="Comic Sans MS" panose="030F0702030302020204" pitchFamily="66" charset="0"/>
            </a:endParaRPr>
          </a:p>
          <a:p>
            <a:pPr algn="ctr">
              <a:buFontTx/>
              <a:buNone/>
            </a:pPr>
            <a:endParaRPr lang="en-US" altLang="en-US" sz="2400" b="1" dirty="0">
              <a:latin typeface="Comic Sans MS" panose="030F0702030302020204" pitchFamily="66" charset="0"/>
            </a:endParaRPr>
          </a:p>
          <a:p>
            <a:pPr>
              <a:buFontTx/>
              <a:buChar char="o"/>
            </a:pPr>
            <a:r>
              <a:rPr lang="en-US" altLang="en-US" sz="2400" b="1" dirty="0">
                <a:latin typeface="Comic Sans MS" panose="030F0702030302020204" pitchFamily="66" charset="0"/>
              </a:rPr>
              <a:t>The number of electrons surrounding the nucleus of an atom.</a:t>
            </a:r>
          </a:p>
        </p:txBody>
      </p:sp>
      <p:pic>
        <p:nvPicPr>
          <p:cNvPr id="5" name="Picture 12" descr="How to Read the Periodic Table — Overview &amp; Components - Expii">
            <a:extLst>
              <a:ext uri="{FF2B5EF4-FFF2-40B4-BE49-F238E27FC236}">
                <a16:creationId xmlns:a16="http://schemas.microsoft.com/office/drawing/2014/main" id="{C73753DA-DD90-0E4A-4AB6-C15ECAF92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429000" cy="185142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15B8203-FC95-371F-6F74-F1D762648702}"/>
              </a:ext>
            </a:extLst>
          </p:cNvPr>
          <p:cNvSpPr/>
          <p:nvPr/>
        </p:nvSpPr>
        <p:spPr>
          <a:xfrm>
            <a:off x="135835" y="1905000"/>
            <a:ext cx="1083365"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1035" descr="Notes | Nintendo Switch download software | Games | Nintendo">
            <a:extLst>
              <a:ext uri="{FF2B5EF4-FFF2-40B4-BE49-F238E27FC236}">
                <a16:creationId xmlns:a16="http://schemas.microsoft.com/office/drawing/2014/main" id="{2986194E-14BB-F6B7-9D8C-ED56598EB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766" y="115887"/>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1+#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par>
                          <p:cTn id="9" fill="hold" nodeType="afterGroup">
                            <p:stCondLst>
                              <p:cond delay="500"/>
                            </p:stCondLst>
                            <p:childTnLst>
                              <p:par>
                                <p:cTn id="10" presetID="52" presetClass="entr" presetSubtype="0" fill="hold" nodeType="afterEffect">
                                  <p:stCondLst>
                                    <p:cond delay="0"/>
                                  </p:stCondLst>
                                  <p:childTnLst>
                                    <p:set>
                                      <p:cBhvr>
                                        <p:cTn id="11" dur="1" fill="hold">
                                          <p:stCondLst>
                                            <p:cond delay="0"/>
                                          </p:stCondLst>
                                        </p:cTn>
                                        <p:tgtEl>
                                          <p:spTgt spid="30725">
                                            <p:txEl>
                                              <p:pRg st="0" end="0"/>
                                            </p:txEl>
                                          </p:spTgt>
                                        </p:tgtEl>
                                        <p:attrNameLst>
                                          <p:attrName>style.visibility</p:attrName>
                                        </p:attrNameLst>
                                      </p:cBhvr>
                                      <p:to>
                                        <p:strVal val="visible"/>
                                      </p:to>
                                    </p:set>
                                    <p:animScale>
                                      <p:cBhvr>
                                        <p:cTn id="12" dur="500" decel="50000" fill="hold">
                                          <p:stCondLst>
                                            <p:cond delay="0"/>
                                          </p:stCondLst>
                                        </p:cTn>
                                        <p:tgtEl>
                                          <p:spTgt spid="3072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0725">
                                            <p:txEl>
                                              <p:pRg st="0" end="0"/>
                                            </p:txEl>
                                          </p:spTgt>
                                        </p:tgtEl>
                                        <p:attrNameLst>
                                          <p:attrName>ppt_x</p:attrName>
                                          <p:attrName>ppt_y</p:attrName>
                                        </p:attrNameLst>
                                      </p:cBhvr>
                                    </p:animMotion>
                                    <p:animEffect transition="in" filter="fade">
                                      <p:cBhvr>
                                        <p:cTn id="14" dur="500"/>
                                        <p:tgtEl>
                                          <p:spTgt spid="30725">
                                            <p:txEl>
                                              <p:pRg st="0" end="0"/>
                                            </p:txEl>
                                          </p:spTgt>
                                        </p:tgtEl>
                                      </p:cBhvr>
                                    </p:animEffect>
                                  </p:childTnLst>
                                </p:cTn>
                              </p:par>
                            </p:childTnLst>
                          </p:cTn>
                        </p:par>
                        <p:par>
                          <p:cTn id="15" fill="hold" nodeType="afterGroup">
                            <p:stCondLst>
                              <p:cond delay="1000"/>
                            </p:stCondLst>
                            <p:childTnLst>
                              <p:par>
                                <p:cTn id="16" presetID="2" presetClass="entr" presetSubtype="2" fill="hold" nodeType="afterEffect">
                                  <p:stCondLst>
                                    <p:cond delay="0"/>
                                  </p:stCondLst>
                                  <p:childTnLst>
                                    <p:set>
                                      <p:cBhvr>
                                        <p:cTn id="17" dur="1" fill="hold">
                                          <p:stCondLst>
                                            <p:cond delay="0"/>
                                          </p:stCondLst>
                                        </p:cTn>
                                        <p:tgtEl>
                                          <p:spTgt spid="30725">
                                            <p:txEl>
                                              <p:pRg st="3" end="3"/>
                                            </p:txEl>
                                          </p:spTgt>
                                        </p:tgtEl>
                                        <p:attrNameLst>
                                          <p:attrName>style.visibility</p:attrName>
                                        </p:attrNameLst>
                                      </p:cBhvr>
                                      <p:to>
                                        <p:strVal val="visible"/>
                                      </p:to>
                                    </p:set>
                                    <p:anim calcmode="lin" valueType="num">
                                      <p:cBhvr additive="base">
                                        <p:cTn id="18" dur="500" fill="hold"/>
                                        <p:tgtEl>
                                          <p:spTgt spid="30725">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0725">
                                            <p:txEl>
                                              <p:pRg st="3" end="3"/>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52" presetClass="entr" presetSubtype="0" fill="hold" nodeType="afterEffect">
                                  <p:stCondLst>
                                    <p:cond delay="0"/>
                                  </p:stCondLst>
                                  <p:childTnLst>
                                    <p:set>
                                      <p:cBhvr>
                                        <p:cTn id="22" dur="1" fill="hold">
                                          <p:stCondLst>
                                            <p:cond delay="0"/>
                                          </p:stCondLst>
                                        </p:cTn>
                                        <p:tgtEl>
                                          <p:spTgt spid="30725">
                                            <p:txEl>
                                              <p:pRg st="6" end="6"/>
                                            </p:txEl>
                                          </p:spTgt>
                                        </p:tgtEl>
                                        <p:attrNameLst>
                                          <p:attrName>style.visibility</p:attrName>
                                        </p:attrNameLst>
                                      </p:cBhvr>
                                      <p:to>
                                        <p:strVal val="visible"/>
                                      </p:to>
                                    </p:set>
                                    <p:animScale>
                                      <p:cBhvr>
                                        <p:cTn id="23" dur="500" decel="50000" fill="hold">
                                          <p:stCondLst>
                                            <p:cond delay="0"/>
                                          </p:stCondLst>
                                        </p:cTn>
                                        <p:tgtEl>
                                          <p:spTgt spid="3072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30725">
                                            <p:txEl>
                                              <p:pRg st="6" end="6"/>
                                            </p:txEl>
                                          </p:spTgt>
                                        </p:tgtEl>
                                        <p:attrNameLst>
                                          <p:attrName>ppt_x</p:attrName>
                                          <p:attrName>ppt_y</p:attrName>
                                        </p:attrNameLst>
                                      </p:cBhvr>
                                    </p:animMotion>
                                    <p:animEffect transition="in" filter="fade">
                                      <p:cBhvr>
                                        <p:cTn id="25" dur="500"/>
                                        <p:tgtEl>
                                          <p:spTgt spid="307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58A2513-5EAB-C6AF-6CC5-26571768C006}"/>
              </a:ext>
            </a:extLst>
          </p:cNvPr>
          <p:cNvSpPr>
            <a:spLocks noGrp="1" noChangeArrowheads="1"/>
          </p:cNvSpPr>
          <p:nvPr>
            <p:ph type="title"/>
          </p:nvPr>
        </p:nvSpPr>
        <p:spPr/>
        <p:txBody>
          <a:bodyPr/>
          <a:lstStyle/>
          <a:p>
            <a:r>
              <a:rPr lang="en-US" altLang="en-US" b="1" dirty="0">
                <a:latin typeface="Comic Sans MS" panose="030F0702030302020204" pitchFamily="66" charset="0"/>
              </a:rPr>
              <a:t>What is the SYMBOL?</a:t>
            </a:r>
          </a:p>
        </p:txBody>
      </p:sp>
      <p:sp>
        <p:nvSpPr>
          <p:cNvPr id="32773" name="Rectangle 5">
            <a:extLst>
              <a:ext uri="{FF2B5EF4-FFF2-40B4-BE49-F238E27FC236}">
                <a16:creationId xmlns:a16="http://schemas.microsoft.com/office/drawing/2014/main" id="{7C47391C-ACB9-63A7-EE73-AB5D0CF9541C}"/>
              </a:ext>
            </a:extLst>
          </p:cNvPr>
          <p:cNvSpPr>
            <a:spLocks noGrp="1" noChangeArrowheads="1"/>
          </p:cNvSpPr>
          <p:nvPr>
            <p:ph type="body" sz="half" idx="1"/>
          </p:nvPr>
        </p:nvSpPr>
        <p:spPr>
          <a:xfrm>
            <a:off x="152400" y="1600200"/>
            <a:ext cx="5181600" cy="2743200"/>
          </a:xfrm>
        </p:spPr>
        <p:txBody>
          <a:bodyPr/>
          <a:lstStyle/>
          <a:p>
            <a:pPr>
              <a:buFont typeface="Wingdings" panose="05000000000000000000" pitchFamily="2" charset="2"/>
              <a:buNone/>
            </a:pPr>
            <a:endParaRPr lang="en-US" altLang="en-US" sz="3600" b="1" dirty="0">
              <a:latin typeface="Comic Sans MS" panose="030F0702030302020204" pitchFamily="66" charset="0"/>
            </a:endParaRPr>
          </a:p>
          <a:p>
            <a:pPr>
              <a:buFont typeface="Wingdings" panose="05000000000000000000" pitchFamily="2" charset="2"/>
              <a:buNone/>
            </a:pPr>
            <a:endParaRPr lang="en-US" altLang="en-US" sz="3600" b="1" dirty="0">
              <a:latin typeface="Comic Sans MS" panose="030F0702030302020204" pitchFamily="66" charset="0"/>
            </a:endParaRPr>
          </a:p>
          <a:p>
            <a:pPr marL="0" indent="0">
              <a:buNone/>
            </a:pPr>
            <a:r>
              <a:rPr lang="en-US" altLang="en-US" sz="3600" b="1" dirty="0">
                <a:latin typeface="Comic Sans MS" panose="030F0702030302020204" pitchFamily="66" charset="0"/>
              </a:rPr>
              <a:t>An abbreviation of the element name.</a:t>
            </a:r>
            <a:endParaRPr lang="en-US" altLang="en-US" sz="3600" dirty="0"/>
          </a:p>
        </p:txBody>
      </p:sp>
      <p:pic>
        <p:nvPicPr>
          <p:cNvPr id="32775" name="Picture 7">
            <a:extLst>
              <a:ext uri="{FF2B5EF4-FFF2-40B4-BE49-F238E27FC236}">
                <a16:creationId xmlns:a16="http://schemas.microsoft.com/office/drawing/2014/main" id="{F7066678-C80B-6707-CDD3-0AEC0F2CEA6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943061" y="2209800"/>
            <a:ext cx="4038600" cy="293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5">
            <a:extLst>
              <a:ext uri="{FF2B5EF4-FFF2-40B4-BE49-F238E27FC236}">
                <a16:creationId xmlns:a16="http://schemas.microsoft.com/office/drawing/2014/main" id="{C71F2541-2B1B-01E8-CA36-130672C00B80}"/>
              </a:ext>
            </a:extLst>
          </p:cNvPr>
          <p:cNvSpPr txBox="1">
            <a:spLocks noChangeArrowheads="1"/>
          </p:cNvSpPr>
          <p:nvPr/>
        </p:nvSpPr>
        <p:spPr>
          <a:xfrm>
            <a:off x="228600" y="5257800"/>
            <a:ext cx="6553200" cy="622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000" b="1" dirty="0">
                <a:solidFill>
                  <a:srgbClr val="92D050"/>
                </a:solidFill>
                <a:latin typeface="Comic Sans MS" panose="030F0702030302020204" pitchFamily="66" charset="0"/>
              </a:rPr>
              <a:t>Question…is it always just the first letter or two of the element?</a:t>
            </a:r>
            <a:endParaRPr lang="en-US" altLang="en-US" sz="2000" dirty="0">
              <a:solidFill>
                <a:srgbClr val="92D050"/>
              </a:solidFill>
            </a:endParaRPr>
          </a:p>
        </p:txBody>
      </p:sp>
      <p:sp>
        <p:nvSpPr>
          <p:cNvPr id="5" name="Rectangle 5">
            <a:extLst>
              <a:ext uri="{FF2B5EF4-FFF2-40B4-BE49-F238E27FC236}">
                <a16:creationId xmlns:a16="http://schemas.microsoft.com/office/drawing/2014/main" id="{3D98B34F-AD03-226F-425E-688A4F82F817}"/>
              </a:ext>
            </a:extLst>
          </p:cNvPr>
          <p:cNvSpPr txBox="1">
            <a:spLocks noChangeArrowheads="1"/>
          </p:cNvSpPr>
          <p:nvPr/>
        </p:nvSpPr>
        <p:spPr>
          <a:xfrm>
            <a:off x="228600" y="5934498"/>
            <a:ext cx="6553200" cy="622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000" dirty="0">
                <a:solidFill>
                  <a:srgbClr val="92D050"/>
                </a:solidFill>
              </a:rPr>
              <a:t>Na, K, Fe, Ag, Au, Hg, Pb </a:t>
            </a:r>
            <a:r>
              <a:rPr lang="en-US" altLang="en-US" sz="2000" dirty="0" err="1">
                <a:solidFill>
                  <a:srgbClr val="92D050"/>
                </a:solidFill>
              </a:rPr>
              <a:t>etc</a:t>
            </a:r>
            <a:endParaRPr lang="en-US" altLang="en-US" sz="20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1+#ppt_w/2"/>
                                          </p:val>
                                        </p:tav>
                                        <p:tav tm="100000">
                                          <p:val>
                                            <p:strVal val="#ppt_x"/>
                                          </p:val>
                                        </p:tav>
                                      </p:tavLst>
                                    </p:anim>
                                    <p:anim calcmode="lin" valueType="num">
                                      <p:cBhvr additive="base">
                                        <p:cTn id="8" dur="500" fill="hold"/>
                                        <p:tgtEl>
                                          <p:spTgt spid="327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32775"/>
                                        </p:tgtEl>
                                        <p:attrNameLst>
                                          <p:attrName>style.visibility</p:attrName>
                                        </p:attrNameLst>
                                      </p:cBhvr>
                                      <p:to>
                                        <p:strVal val="visible"/>
                                      </p:to>
                                    </p:set>
                                    <p:animScale>
                                      <p:cBhvr>
                                        <p:cTn id="13" dur="500" decel="50000" fill="hold">
                                          <p:stCondLst>
                                            <p:cond delay="0"/>
                                          </p:stCondLst>
                                        </p:cTn>
                                        <p:tgtEl>
                                          <p:spTgt spid="327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2775"/>
                                        </p:tgtEl>
                                        <p:attrNameLst>
                                          <p:attrName>ppt_x</p:attrName>
                                          <p:attrName>ppt_y</p:attrName>
                                        </p:attrNameLst>
                                      </p:cBhvr>
                                    </p:animMotion>
                                    <p:animEffect transition="in" filter="fade">
                                      <p:cBhvr>
                                        <p:cTn id="15" dur="500"/>
                                        <p:tgtEl>
                                          <p:spTgt spid="32775"/>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52" presetClass="entr" presetSubtype="0" fill="hold" nodeType="clickEffect">
                                  <p:stCondLst>
                                    <p:cond delay="0"/>
                                  </p:stCondLst>
                                  <p:childTnLst>
                                    <p:set>
                                      <p:cBhvr>
                                        <p:cTn id="19" dur="1" fill="hold">
                                          <p:stCondLst>
                                            <p:cond delay="0"/>
                                          </p:stCondLst>
                                        </p:cTn>
                                        <p:tgtEl>
                                          <p:spTgt spid="32773">
                                            <p:txEl>
                                              <p:pRg st="2" end="2"/>
                                            </p:txEl>
                                          </p:spTgt>
                                        </p:tgtEl>
                                        <p:attrNameLst>
                                          <p:attrName>style.visibility</p:attrName>
                                        </p:attrNameLst>
                                      </p:cBhvr>
                                      <p:to>
                                        <p:strVal val="visible"/>
                                      </p:to>
                                    </p:set>
                                    <p:animScale>
                                      <p:cBhvr>
                                        <p:cTn id="20" dur="500" decel="50000" fill="hold">
                                          <p:stCondLst>
                                            <p:cond delay="0"/>
                                          </p:stCondLst>
                                        </p:cTn>
                                        <p:tgtEl>
                                          <p:spTgt spid="3277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 decel="50000" fill="hold">
                                          <p:stCondLst>
                                            <p:cond delay="0"/>
                                          </p:stCondLst>
                                        </p:cTn>
                                        <p:tgtEl>
                                          <p:spTgt spid="32773">
                                            <p:txEl>
                                              <p:pRg st="2" end="2"/>
                                            </p:txEl>
                                          </p:spTgt>
                                        </p:tgtEl>
                                        <p:attrNameLst>
                                          <p:attrName>ppt_x</p:attrName>
                                          <p:attrName>ppt_y</p:attrName>
                                        </p:attrNameLst>
                                      </p:cBhvr>
                                    </p:animMotion>
                                    <p:animEffect transition="in" filter="fade">
                                      <p:cBhvr>
                                        <p:cTn id="22" dur="500"/>
                                        <p:tgtEl>
                                          <p:spTgt spid="3277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Scale>
                                      <p:cBhvr>
                                        <p:cTn id="27" dur="5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4">
                                            <p:txEl>
                                              <p:pRg st="0" end="0"/>
                                            </p:txEl>
                                          </p:spTgt>
                                        </p:tgtEl>
                                        <p:attrNameLst>
                                          <p:attrName>ppt_x</p:attrName>
                                          <p:attrName>ppt_y</p:attrName>
                                        </p:attrNameLst>
                                      </p:cBhvr>
                                    </p:animMotion>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Scale>
                                      <p:cBhvr>
                                        <p:cTn id="34" dur="5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5">
                                            <p:txEl>
                                              <p:pRg st="0" end="0"/>
                                            </p:txEl>
                                          </p:spTgt>
                                        </p:tgtEl>
                                        <p:attrNameLst>
                                          <p:attrName>ppt_x</p:attrName>
                                          <p:attrName>ppt_y</p:attrName>
                                        </p:attrNameLst>
                                      </p:cBhvr>
                                    </p:animMotion>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60A7FAED-7AC2-DD85-462E-59BEEBA754EB}"/>
              </a:ext>
            </a:extLst>
          </p:cNvPr>
          <p:cNvSpPr>
            <a:spLocks noGrp="1" noChangeArrowheads="1"/>
          </p:cNvSpPr>
          <p:nvPr>
            <p:ph type="title"/>
          </p:nvPr>
        </p:nvSpPr>
        <p:spPr>
          <a:xfrm>
            <a:off x="152400" y="277813"/>
            <a:ext cx="6324600" cy="1139825"/>
          </a:xfrm>
        </p:spPr>
        <p:txBody>
          <a:bodyPr>
            <a:normAutofit fontScale="90000"/>
          </a:bodyPr>
          <a:lstStyle/>
          <a:p>
            <a:r>
              <a:rPr lang="en-US" altLang="en-US" sz="4000" b="1" dirty="0">
                <a:latin typeface="Comic Sans MS" panose="030F0702030302020204" pitchFamily="66" charset="0"/>
              </a:rPr>
              <a:t>What is the ATOMIC WEIGHT?</a:t>
            </a:r>
          </a:p>
        </p:txBody>
      </p:sp>
      <p:pic>
        <p:nvPicPr>
          <p:cNvPr id="34823" name="Picture 7">
            <a:extLst>
              <a:ext uri="{FF2B5EF4-FFF2-40B4-BE49-F238E27FC236}">
                <a16:creationId xmlns:a16="http://schemas.microsoft.com/office/drawing/2014/main" id="{864A41CC-3BEB-3025-AB9A-4380A81D379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1600200"/>
            <a:ext cx="3583781"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Rectangle 6">
            <a:extLst>
              <a:ext uri="{FF2B5EF4-FFF2-40B4-BE49-F238E27FC236}">
                <a16:creationId xmlns:a16="http://schemas.microsoft.com/office/drawing/2014/main" id="{4DD88BFA-B01F-8395-91FF-D5974C6F0C00}"/>
              </a:ext>
            </a:extLst>
          </p:cNvPr>
          <p:cNvSpPr>
            <a:spLocks noGrp="1" noChangeArrowheads="1"/>
          </p:cNvSpPr>
          <p:nvPr>
            <p:ph type="body" sz="half" idx="2"/>
          </p:nvPr>
        </p:nvSpPr>
        <p:spPr>
          <a:xfrm>
            <a:off x="3318013" y="3276600"/>
            <a:ext cx="5715000" cy="4953000"/>
          </a:xfrm>
        </p:spPr>
        <p:txBody>
          <a:bodyPr/>
          <a:lstStyle/>
          <a:p>
            <a:pPr>
              <a:buFont typeface="Wingdings" panose="05000000000000000000" pitchFamily="2" charset="2"/>
              <a:buNone/>
            </a:pPr>
            <a:endParaRPr lang="en-US" altLang="en-US" sz="3600" b="1" dirty="0">
              <a:latin typeface="Comic Sans MS" panose="030F0702030302020204" pitchFamily="66" charset="0"/>
            </a:endParaRPr>
          </a:p>
          <a:p>
            <a:pPr>
              <a:buFont typeface="Wingdings" panose="05000000000000000000" pitchFamily="2" charset="2"/>
              <a:buNone/>
            </a:pPr>
            <a:endParaRPr lang="en-US" altLang="en-US" sz="3600" b="1" dirty="0">
              <a:latin typeface="Comic Sans MS" panose="030F0702030302020204" pitchFamily="66" charset="0"/>
            </a:endParaRPr>
          </a:p>
          <a:p>
            <a:pPr marL="0" indent="0">
              <a:buNone/>
            </a:pPr>
            <a:r>
              <a:rPr lang="en-US" altLang="en-US" sz="3600" b="1" dirty="0">
                <a:latin typeface="Comic Sans MS" panose="030F0702030302020204" pitchFamily="66" charset="0"/>
              </a:rPr>
              <a:t>The number of protons and neutrons in the nucleus of an atom.</a:t>
            </a:r>
          </a:p>
          <a:p>
            <a:pPr>
              <a:buFont typeface="Wingdings" panose="05000000000000000000" pitchFamily="2" charset="2"/>
              <a:buNone/>
            </a:pPr>
            <a:endParaRPr lang="en-US" altLang="en-US" sz="3600" b="1" dirty="0">
              <a:latin typeface="Comic Sans MS" panose="030F0702030302020204" pitchFamily="66" charset="0"/>
            </a:endParaRPr>
          </a:p>
          <a:p>
            <a:pPr>
              <a:buFont typeface="Wingdings" panose="05000000000000000000" pitchFamily="2" charset="2"/>
              <a:buNone/>
            </a:pPr>
            <a:endParaRPr lang="en-US" altLang="en-US" sz="3600" b="1" dirty="0">
              <a:latin typeface="Comic Sans MS" panose="030F0702030302020204" pitchFamily="66" charset="0"/>
            </a:endParaRPr>
          </a:p>
        </p:txBody>
      </p:sp>
      <p:pic>
        <p:nvPicPr>
          <p:cNvPr id="4" name="Picture 1035" descr="Notes | Nintendo Switch download software | Games | Nintendo">
            <a:extLst>
              <a:ext uri="{FF2B5EF4-FFF2-40B4-BE49-F238E27FC236}">
                <a16:creationId xmlns:a16="http://schemas.microsoft.com/office/drawing/2014/main" id="{F5BF76BA-0DF4-B81D-E3F3-499B9ED05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766" y="115887"/>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1+#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34823"/>
                                        </p:tgtEl>
                                        <p:attrNameLst>
                                          <p:attrName>style.visibility</p:attrName>
                                        </p:attrNameLst>
                                      </p:cBhvr>
                                      <p:to>
                                        <p:strVal val="visible"/>
                                      </p:to>
                                    </p:set>
                                    <p:animScale>
                                      <p:cBhvr>
                                        <p:cTn id="13" dur="500" decel="50000" fill="hold">
                                          <p:stCondLst>
                                            <p:cond delay="0"/>
                                          </p:stCondLst>
                                        </p:cTn>
                                        <p:tgtEl>
                                          <p:spTgt spid="348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34823"/>
                                        </p:tgtEl>
                                        <p:attrNameLst>
                                          <p:attrName>ppt_x</p:attrName>
                                          <p:attrName>ppt_y</p:attrName>
                                        </p:attrNameLst>
                                      </p:cBhvr>
                                    </p:animMotion>
                                    <p:animEffect transition="in" filter="fade">
                                      <p:cBhvr>
                                        <p:cTn id="15" dur="500"/>
                                        <p:tgtEl>
                                          <p:spTgt spid="34823"/>
                                        </p:tgtEl>
                                      </p:cBhvr>
                                    </p:animEffect>
                                  </p:childTnLst>
                                </p:cTn>
                              </p:par>
                            </p:childTnLst>
                          </p:cTn>
                        </p:par>
                        <p:par>
                          <p:cTn id="16" fill="hold" nodeType="afterGroup">
                            <p:stCondLst>
                              <p:cond delay="500"/>
                            </p:stCondLst>
                            <p:childTnLst>
                              <p:par>
                                <p:cTn id="17" presetID="52" presetClass="entr" presetSubtype="0" fill="hold" nodeType="afterEffect">
                                  <p:stCondLst>
                                    <p:cond delay="0"/>
                                  </p:stCondLst>
                                  <p:childTnLst>
                                    <p:set>
                                      <p:cBhvr>
                                        <p:cTn id="18" dur="1" fill="hold">
                                          <p:stCondLst>
                                            <p:cond delay="0"/>
                                          </p:stCondLst>
                                        </p:cTn>
                                        <p:tgtEl>
                                          <p:spTgt spid="34822">
                                            <p:txEl>
                                              <p:pRg st="2" end="2"/>
                                            </p:txEl>
                                          </p:spTgt>
                                        </p:tgtEl>
                                        <p:attrNameLst>
                                          <p:attrName>style.visibility</p:attrName>
                                        </p:attrNameLst>
                                      </p:cBhvr>
                                      <p:to>
                                        <p:strVal val="visible"/>
                                      </p:to>
                                    </p:set>
                                    <p:animScale>
                                      <p:cBhvr>
                                        <p:cTn id="19" dur="1000" decel="50000" fill="hold">
                                          <p:stCondLst>
                                            <p:cond delay="0"/>
                                          </p:stCondLst>
                                        </p:cTn>
                                        <p:tgtEl>
                                          <p:spTgt spid="3482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4822">
                                            <p:txEl>
                                              <p:pRg st="2" end="2"/>
                                            </p:txEl>
                                          </p:spTgt>
                                        </p:tgtEl>
                                        <p:attrNameLst>
                                          <p:attrName>ppt_x</p:attrName>
                                          <p:attrName>ppt_y</p:attrName>
                                        </p:attrNameLst>
                                      </p:cBhvr>
                                    </p:animMotion>
                                    <p:animEffect transition="in" filter="fade">
                                      <p:cBhvr>
                                        <p:cTn id="21" dur="1000"/>
                                        <p:tgtEl>
                                          <p:spTgt spid="348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34990B3-4DBB-5DD2-7A23-FA2C9DEA66AE}"/>
              </a:ext>
            </a:extLst>
          </p:cNvPr>
          <p:cNvSpPr>
            <a:spLocks noGrp="1" noChangeArrowheads="1"/>
          </p:cNvSpPr>
          <p:nvPr>
            <p:ph type="title"/>
          </p:nvPr>
        </p:nvSpPr>
        <p:spPr>
          <a:xfrm>
            <a:off x="0" y="152400"/>
            <a:ext cx="9144000" cy="1905000"/>
          </a:xfrm>
        </p:spPr>
        <p:txBody>
          <a:bodyPr/>
          <a:lstStyle/>
          <a:p>
            <a:r>
              <a:rPr lang="en-US" altLang="en-US" sz="3600" b="1" dirty="0">
                <a:latin typeface="Comic Sans MS" panose="030F0702030302020204" pitchFamily="66" charset="0"/>
              </a:rPr>
              <a:t>How do I find the number of protons, electrons, and neutrons in an element using the periodic table?</a:t>
            </a:r>
          </a:p>
        </p:txBody>
      </p:sp>
      <p:sp>
        <p:nvSpPr>
          <p:cNvPr id="50179" name="Rectangle 3">
            <a:extLst>
              <a:ext uri="{FF2B5EF4-FFF2-40B4-BE49-F238E27FC236}">
                <a16:creationId xmlns:a16="http://schemas.microsoft.com/office/drawing/2014/main" id="{427E3D92-7798-6B69-9FDF-8114FEAE4B4A}"/>
              </a:ext>
            </a:extLst>
          </p:cNvPr>
          <p:cNvSpPr>
            <a:spLocks noGrp="1" noChangeArrowheads="1"/>
          </p:cNvSpPr>
          <p:nvPr>
            <p:ph idx="1"/>
          </p:nvPr>
        </p:nvSpPr>
        <p:spPr>
          <a:xfrm>
            <a:off x="0" y="2743200"/>
            <a:ext cx="9144000" cy="3387725"/>
          </a:xfrm>
        </p:spPr>
        <p:txBody>
          <a:bodyPr/>
          <a:lstStyle/>
          <a:p>
            <a:pPr>
              <a:lnSpc>
                <a:spcPct val="90000"/>
              </a:lnSpc>
              <a:buFontTx/>
              <a:buChar char="o"/>
            </a:pPr>
            <a:r>
              <a:rPr lang="en-US" altLang="en-US" b="1" dirty="0">
                <a:solidFill>
                  <a:srgbClr val="FF0000"/>
                </a:solidFill>
                <a:latin typeface="Comic Sans MS" panose="030F0702030302020204" pitchFamily="66" charset="0"/>
              </a:rPr>
              <a:t># of PROTONS</a:t>
            </a:r>
            <a:r>
              <a:rPr lang="en-US" altLang="en-US" sz="2800" b="1" dirty="0">
                <a:latin typeface="Comic Sans MS" panose="030F0702030302020204" pitchFamily="66" charset="0"/>
              </a:rPr>
              <a:t>	 </a:t>
            </a:r>
            <a:r>
              <a:rPr lang="en-US" altLang="en-US" sz="900" b="1" dirty="0">
                <a:latin typeface="Comic Sans MS" panose="030F0702030302020204" pitchFamily="66" charset="0"/>
              </a:rPr>
              <a:t>   </a:t>
            </a:r>
            <a:r>
              <a:rPr lang="en-US" altLang="en-US" b="1" dirty="0">
                <a:latin typeface="Comic Sans MS" panose="030F0702030302020204" pitchFamily="66" charset="0"/>
              </a:rPr>
              <a:t>= ATOMIC NUMBER</a:t>
            </a:r>
            <a:endParaRPr lang="en-US" altLang="en-US" sz="2800" b="1" dirty="0">
              <a:latin typeface="Comic Sans MS" panose="030F0702030302020204" pitchFamily="66" charset="0"/>
            </a:endParaRPr>
          </a:p>
          <a:p>
            <a:pPr>
              <a:lnSpc>
                <a:spcPct val="90000"/>
              </a:lnSpc>
              <a:buFontTx/>
              <a:buChar char="o"/>
            </a:pPr>
            <a:endParaRPr lang="en-US" altLang="en-US" sz="2800" b="1" dirty="0">
              <a:latin typeface="Comic Sans MS" panose="030F0702030302020204" pitchFamily="66" charset="0"/>
            </a:endParaRPr>
          </a:p>
          <a:p>
            <a:pPr>
              <a:lnSpc>
                <a:spcPct val="90000"/>
              </a:lnSpc>
              <a:buFontTx/>
              <a:buChar char="o"/>
            </a:pPr>
            <a:r>
              <a:rPr lang="en-US" altLang="en-US" b="1" dirty="0">
                <a:solidFill>
                  <a:schemeClr val="accent6">
                    <a:lumMod val="60000"/>
                    <a:lumOff val="40000"/>
                  </a:schemeClr>
                </a:solidFill>
                <a:latin typeface="Comic Sans MS" panose="030F0702030302020204" pitchFamily="66" charset="0"/>
              </a:rPr>
              <a:t># of ELECTRONS</a:t>
            </a:r>
            <a:r>
              <a:rPr lang="en-US" altLang="en-US" sz="1400" b="1" dirty="0">
                <a:solidFill>
                  <a:schemeClr val="accent6">
                    <a:lumMod val="60000"/>
                    <a:lumOff val="40000"/>
                  </a:schemeClr>
                </a:solidFill>
                <a:latin typeface="Comic Sans MS" panose="030F0702030302020204" pitchFamily="66" charset="0"/>
              </a:rPr>
              <a:t> </a:t>
            </a:r>
            <a:r>
              <a:rPr lang="en-US" altLang="en-US" b="1" dirty="0">
                <a:latin typeface="Comic Sans MS" panose="030F0702030302020204" pitchFamily="66" charset="0"/>
              </a:rPr>
              <a:t>= ATOMIC NUMBER</a:t>
            </a:r>
            <a:endParaRPr lang="en-US" altLang="en-US" sz="2800" b="1" dirty="0">
              <a:latin typeface="Comic Sans MS" panose="030F0702030302020204" pitchFamily="66" charset="0"/>
            </a:endParaRPr>
          </a:p>
          <a:p>
            <a:pPr>
              <a:lnSpc>
                <a:spcPct val="90000"/>
              </a:lnSpc>
              <a:buFontTx/>
              <a:buChar char="o"/>
            </a:pPr>
            <a:endParaRPr lang="en-US" altLang="en-US" sz="2800" b="1" dirty="0">
              <a:latin typeface="Comic Sans MS" panose="030F0702030302020204" pitchFamily="66" charset="0"/>
            </a:endParaRPr>
          </a:p>
          <a:p>
            <a:pPr>
              <a:lnSpc>
                <a:spcPct val="90000"/>
              </a:lnSpc>
              <a:buFontTx/>
              <a:buChar char="o"/>
            </a:pPr>
            <a:r>
              <a:rPr lang="en-US" altLang="en-US" b="1" dirty="0">
                <a:solidFill>
                  <a:srgbClr val="7030A0"/>
                </a:solidFill>
                <a:latin typeface="Comic Sans MS" panose="030F0702030302020204" pitchFamily="66" charset="0"/>
              </a:rPr>
              <a:t># of NEUTRONS</a:t>
            </a:r>
            <a:r>
              <a:rPr lang="en-US" altLang="en-US" sz="2800" b="1" dirty="0">
                <a:solidFill>
                  <a:srgbClr val="7030A0"/>
                </a:solidFill>
                <a:latin typeface="Comic Sans MS" panose="030F0702030302020204" pitchFamily="66" charset="0"/>
              </a:rPr>
              <a:t> </a:t>
            </a:r>
            <a:r>
              <a:rPr lang="en-US" altLang="en-US" b="1" dirty="0">
                <a:latin typeface="Comic Sans MS" panose="030F0702030302020204" pitchFamily="66" charset="0"/>
              </a:rPr>
              <a:t>= ATOMIC  _  ATOMIC</a:t>
            </a:r>
            <a:endParaRPr lang="en-US" altLang="en-US" sz="2800" b="1" dirty="0">
              <a:latin typeface="Comic Sans MS" panose="030F0702030302020204" pitchFamily="66" charset="0"/>
            </a:endParaRPr>
          </a:p>
          <a:p>
            <a:pPr>
              <a:lnSpc>
                <a:spcPct val="90000"/>
              </a:lnSpc>
              <a:buFontTx/>
              <a:buNone/>
            </a:pPr>
            <a:r>
              <a:rPr lang="en-US" altLang="en-US" sz="2800" b="1" dirty="0">
                <a:latin typeface="Comic Sans MS" panose="030F0702030302020204" pitchFamily="66" charset="0"/>
              </a:rPr>
              <a:t>					    </a:t>
            </a:r>
            <a:r>
              <a:rPr lang="en-US" altLang="en-US" sz="900" b="1" dirty="0">
                <a:latin typeface="Comic Sans MS" panose="030F0702030302020204" pitchFamily="66" charset="0"/>
              </a:rPr>
              <a:t> </a:t>
            </a:r>
            <a:r>
              <a:rPr lang="en-US" altLang="en-US" b="1" dirty="0">
                <a:latin typeface="Comic Sans MS" panose="030F0702030302020204" pitchFamily="66" charset="0"/>
              </a:rPr>
              <a:t>WEIGHT     </a:t>
            </a:r>
            <a:r>
              <a:rPr lang="en-US" altLang="en-US" sz="900" b="1" dirty="0">
                <a:latin typeface="Comic Sans MS" panose="030F0702030302020204" pitchFamily="66" charset="0"/>
              </a:rPr>
              <a:t> </a:t>
            </a:r>
            <a:r>
              <a:rPr lang="en-US" altLang="en-US" b="1" dirty="0">
                <a:latin typeface="Comic Sans MS" panose="030F0702030302020204" pitchFamily="66" charset="0"/>
              </a:rPr>
              <a:t>NUMBER</a:t>
            </a:r>
          </a:p>
        </p:txBody>
      </p:sp>
      <p:pic>
        <p:nvPicPr>
          <p:cNvPr id="5" name="Picture 1035" descr="Notes | Nintendo Switch download software | Games | Nintendo">
            <a:extLst>
              <a:ext uri="{FF2B5EF4-FFF2-40B4-BE49-F238E27FC236}">
                <a16:creationId xmlns:a16="http://schemas.microsoft.com/office/drawing/2014/main" id="{640174EA-D460-71C7-FAC0-6FA54B605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47941"/>
            <a:ext cx="2037834" cy="1018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1+#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fade">
                                      <p:cBhvr>
                                        <p:cTn id="13" dur="800" decel="100000"/>
                                        <p:tgtEl>
                                          <p:spTgt spid="50179">
                                            <p:txEl>
                                              <p:pRg st="0" end="0"/>
                                            </p:txEl>
                                          </p:spTgt>
                                        </p:tgtEl>
                                      </p:cBhvr>
                                    </p:animEffect>
                                    <p:anim calcmode="lin" valueType="num">
                                      <p:cBhvr>
                                        <p:cTn id="14" dur="800" decel="100000" fill="hold"/>
                                        <p:tgtEl>
                                          <p:spTgt spid="50179">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50179">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50179">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0179">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0179">
                                            <p:txEl>
                                              <p:pRg st="0" end="0"/>
                                            </p:txEl>
                                          </p:spTgt>
                                        </p:tgtEl>
                                        <p:attrNameLst>
                                          <p:attrName>ppt_y</p:attrName>
                                        </p:attrNameLst>
                                      </p:cBhvr>
                                      <p:tavLst>
                                        <p:tav tm="0">
                                          <p:val>
                                            <p:strVal val="#ppt_y+0.1"/>
                                          </p:val>
                                        </p:tav>
                                        <p:tav tm="100000">
                                          <p:val>
                                            <p:strVal val="#ppt_y"/>
                                          </p:val>
                                        </p:tav>
                                      </p:tavLst>
                                    </p:anim>
                                  </p:childTnLst>
                                </p:cTn>
                              </p:par>
                            </p:childTnLst>
                          </p:cTn>
                        </p:par>
                        <p:par>
                          <p:cTn id="19" fill="hold" nodeType="afterGroup">
                            <p:stCondLst>
                              <p:cond delay="1000"/>
                            </p:stCondLst>
                            <p:childTnLst>
                              <p:par>
                                <p:cTn id="20" presetID="30" presetClass="entr" presetSubtype="0" fill="hold" nodeType="after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fade">
                                      <p:cBhvr>
                                        <p:cTn id="22" dur="800" decel="100000"/>
                                        <p:tgtEl>
                                          <p:spTgt spid="50179">
                                            <p:txEl>
                                              <p:pRg st="2" end="2"/>
                                            </p:txEl>
                                          </p:spTgt>
                                        </p:tgtEl>
                                      </p:cBhvr>
                                    </p:animEffect>
                                    <p:anim calcmode="lin" valueType="num">
                                      <p:cBhvr>
                                        <p:cTn id="23" dur="800" decel="100000" fill="hold"/>
                                        <p:tgtEl>
                                          <p:spTgt spid="50179">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50179">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50179">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0179">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0179">
                                            <p:txEl>
                                              <p:pRg st="2" end="2"/>
                                            </p:txEl>
                                          </p:spTgt>
                                        </p:tgtEl>
                                        <p:attrNameLst>
                                          <p:attrName>ppt_y</p:attrName>
                                        </p:attrNameLst>
                                      </p:cBhvr>
                                      <p:tavLst>
                                        <p:tav tm="0">
                                          <p:val>
                                            <p:strVal val="#ppt_y+0.1"/>
                                          </p:val>
                                        </p:tav>
                                        <p:tav tm="100000">
                                          <p:val>
                                            <p:strVal val="#ppt_y"/>
                                          </p:val>
                                        </p:tav>
                                      </p:tavLst>
                                    </p:anim>
                                  </p:childTnLst>
                                </p:cTn>
                              </p:par>
                            </p:childTnLst>
                          </p:cTn>
                        </p:par>
                        <p:par>
                          <p:cTn id="28" fill="hold" nodeType="afterGroup">
                            <p:stCondLst>
                              <p:cond delay="2000"/>
                            </p:stCondLst>
                            <p:childTnLst>
                              <p:par>
                                <p:cTn id="29" presetID="30" presetClass="entr" presetSubtype="0" fill="hold" nodeType="after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Effect transition="in" filter="fade">
                                      <p:cBhvr>
                                        <p:cTn id="31" dur="800" decel="100000"/>
                                        <p:tgtEl>
                                          <p:spTgt spid="50179">
                                            <p:txEl>
                                              <p:pRg st="4" end="4"/>
                                            </p:txEl>
                                          </p:spTgt>
                                        </p:tgtEl>
                                      </p:cBhvr>
                                    </p:animEffect>
                                    <p:anim calcmode="lin" valueType="num">
                                      <p:cBhvr>
                                        <p:cTn id="32" dur="800" decel="100000" fill="hold"/>
                                        <p:tgtEl>
                                          <p:spTgt spid="50179">
                                            <p:txEl>
                                              <p:pRg st="4" end="4"/>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50179">
                                            <p:txEl>
                                              <p:pRg st="4" end="4"/>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50179">
                                            <p:txEl>
                                              <p:pRg st="4" end="4"/>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0179">
                                            <p:txEl>
                                              <p:pRg st="4" end="4"/>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0179">
                                            <p:txEl>
                                              <p:pRg st="4" end="4"/>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50179">
                                            <p:txEl>
                                              <p:pRg st="5" end="5"/>
                                            </p:txEl>
                                          </p:spTgt>
                                        </p:tgtEl>
                                        <p:attrNameLst>
                                          <p:attrName>style.visibility</p:attrName>
                                        </p:attrNameLst>
                                      </p:cBhvr>
                                      <p:to>
                                        <p:strVal val="visible"/>
                                      </p:to>
                                    </p:set>
                                    <p:animEffect transition="in" filter="fade">
                                      <p:cBhvr>
                                        <p:cTn id="39" dur="800" decel="100000"/>
                                        <p:tgtEl>
                                          <p:spTgt spid="50179">
                                            <p:txEl>
                                              <p:pRg st="5" end="5"/>
                                            </p:txEl>
                                          </p:spTgt>
                                        </p:tgtEl>
                                      </p:cBhvr>
                                    </p:animEffect>
                                    <p:anim calcmode="lin" valueType="num">
                                      <p:cBhvr>
                                        <p:cTn id="40" dur="800" decel="100000" fill="hold"/>
                                        <p:tgtEl>
                                          <p:spTgt spid="50179">
                                            <p:txEl>
                                              <p:pRg st="5" end="5"/>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50179">
                                            <p:txEl>
                                              <p:pRg st="5" end="5"/>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50179">
                                            <p:txEl>
                                              <p:pRg st="5" end="5"/>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0179">
                                            <p:txEl>
                                              <p:pRg st="5" end="5"/>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0179">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1455</TotalTime>
  <Words>1631</Words>
  <Application>Microsoft Office PowerPoint</Application>
  <PresentationFormat>On-screen Show (4:3)</PresentationFormat>
  <Paragraphs>409</Paragraphs>
  <Slides>33</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Calibri Light</vt:lpstr>
      <vt:lpstr>Comic Sans MS</vt:lpstr>
      <vt:lpstr>Lucida Grande</vt:lpstr>
      <vt:lpstr>Symbol</vt:lpstr>
      <vt:lpstr>Times New Roman</vt:lpstr>
      <vt:lpstr>verdana</vt:lpstr>
      <vt:lpstr>Wingdings</vt:lpstr>
      <vt:lpstr>Office Theme</vt:lpstr>
      <vt:lpstr>Introduction to the Periodic Table </vt:lpstr>
      <vt:lpstr>I am Dmitri Mendeleev!</vt:lpstr>
      <vt:lpstr>I am Dmitri Mendeleev!</vt:lpstr>
      <vt:lpstr>What is the PERIODIC TABLE?</vt:lpstr>
      <vt:lpstr>How do you read the PERIODIC TABLE?</vt:lpstr>
      <vt:lpstr>What is the ATOMIC NUMBER?</vt:lpstr>
      <vt:lpstr>What is the SYMBOL?</vt:lpstr>
      <vt:lpstr>What is the ATOMIC WEIGHT?</vt:lpstr>
      <vt:lpstr>How do I find the number of protons, electrons, and neutrons in an element using the periodic table?</vt:lpstr>
      <vt:lpstr>Elements, Compounds, and Mixtures</vt:lpstr>
      <vt:lpstr>What is an ELEMENT?</vt:lpstr>
      <vt:lpstr>What is a COMPOUND?</vt:lpstr>
      <vt:lpstr>What is a MIXTURE?</vt:lpstr>
      <vt:lpstr>Element, Compound or Mixture?</vt:lpstr>
      <vt:lpstr>Element, Compound or Mixture?</vt:lpstr>
      <vt:lpstr>Element, Compound or Mixture?</vt:lpstr>
      <vt:lpstr>Element, Compound or Mixture?</vt:lpstr>
      <vt:lpstr>Element, Compound or Mixture?</vt:lpstr>
      <vt:lpstr>Element, Compound or Mixture?</vt:lpstr>
      <vt:lpstr>Isotopes</vt:lpstr>
      <vt:lpstr>Isotopes</vt:lpstr>
      <vt:lpstr>PowerPoint Presentation</vt:lpstr>
      <vt:lpstr>Isotopes</vt:lpstr>
      <vt:lpstr>Average Atomic Mass</vt:lpstr>
      <vt:lpstr>Average Atomic Mass</vt:lpstr>
      <vt:lpstr>Average Atomic Mass</vt:lpstr>
      <vt:lpstr>PowerPoint Presentation</vt:lpstr>
      <vt:lpstr>Mass Spectrophotometer</vt:lpstr>
      <vt:lpstr>Weighing atoms</vt:lpstr>
      <vt:lpstr>PowerPoint Presentation</vt:lpstr>
      <vt:lpstr>Mass Spectrometry</vt:lpstr>
      <vt:lpstr>Mass Spectrum for Mercury</vt:lpstr>
      <vt:lpstr>PowerPoint Presentation</vt:lpstr>
    </vt:vector>
  </TitlesOfParts>
  <Manager/>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Periodic Table</dc:title>
  <dc:subject/>
  <dc:creator>Shutty</dc:creator>
  <cp:keywords/>
  <dc:description/>
  <cp:lastModifiedBy>Daniel Crispin</cp:lastModifiedBy>
  <cp:revision>6</cp:revision>
  <dcterms:created xsi:type="dcterms:W3CDTF">2007-02-27T01:39:22Z</dcterms:created>
  <dcterms:modified xsi:type="dcterms:W3CDTF">2023-06-20T01:47:29Z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TC100690491033</vt:lpwstr>
  </property>
</Properties>
</file>