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3" r:id="rId4"/>
    <p:sldId id="275" r:id="rId5"/>
    <p:sldId id="264" r:id="rId6"/>
    <p:sldId id="274" r:id="rId7"/>
    <p:sldId id="277" r:id="rId8"/>
    <p:sldId id="265" r:id="rId9"/>
    <p:sldId id="266" r:id="rId10"/>
    <p:sldId id="267" r:id="rId11"/>
    <p:sldId id="272" r:id="rId12"/>
    <p:sldId id="27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76C51-37D2-4817-B107-58CFDCFD1A0F}" v="25" dt="2024-06-27T23:21:05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E9F76C51-37D2-4817-B107-58CFDCFD1A0F}"/>
    <pc:docChg chg="custSel delSld modSld sldOrd">
      <pc:chgData name="Daniel Crispin" userId="a540685a-b759-4623-93f3-5ee9e3b7666d" providerId="ADAL" clId="{E9F76C51-37D2-4817-B107-58CFDCFD1A0F}" dt="2024-07-01T04:58:26.526" v="49" actId="47"/>
      <pc:docMkLst>
        <pc:docMk/>
      </pc:docMkLst>
      <pc:sldChg chg="modSp mod">
        <pc:chgData name="Daniel Crispin" userId="a540685a-b759-4623-93f3-5ee9e3b7666d" providerId="ADAL" clId="{E9F76C51-37D2-4817-B107-58CFDCFD1A0F}" dt="2024-06-24T13:12:22.200" v="17" actId="114"/>
        <pc:sldMkLst>
          <pc:docMk/>
          <pc:sldMk cId="0" sldId="263"/>
        </pc:sldMkLst>
        <pc:spChg chg="mod">
          <ac:chgData name="Daniel Crispin" userId="a540685a-b759-4623-93f3-5ee9e3b7666d" providerId="ADAL" clId="{E9F76C51-37D2-4817-B107-58CFDCFD1A0F}" dt="2024-06-24T13:12:22.200" v="17" actId="114"/>
          <ac:spMkLst>
            <pc:docMk/>
            <pc:sldMk cId="0" sldId="263"/>
            <ac:spMk id="8195" creationId="{0A0F3F06-B234-539B-4292-C303CD4C7DC0}"/>
          </ac:spMkLst>
        </pc:spChg>
      </pc:sldChg>
      <pc:sldChg chg="modSp">
        <pc:chgData name="Daniel Crispin" userId="a540685a-b759-4623-93f3-5ee9e3b7666d" providerId="ADAL" clId="{E9F76C51-37D2-4817-B107-58CFDCFD1A0F}" dt="2024-06-24T13:16:02.553" v="35" actId="20577"/>
        <pc:sldMkLst>
          <pc:docMk/>
          <pc:sldMk cId="0" sldId="264"/>
        </pc:sldMkLst>
        <pc:graphicFrameChg chg="mod">
          <ac:chgData name="Daniel Crispin" userId="a540685a-b759-4623-93f3-5ee9e3b7666d" providerId="ADAL" clId="{E9F76C51-37D2-4817-B107-58CFDCFD1A0F}" dt="2024-06-24T13:16:02.553" v="35" actId="20577"/>
          <ac:graphicFrameMkLst>
            <pc:docMk/>
            <pc:sldMk cId="0" sldId="264"/>
            <ac:graphicFrameMk id="10245" creationId="{11099974-82CA-2C84-FFEE-F34F8E1E1588}"/>
          </ac:graphicFrameMkLst>
        </pc:graphicFrameChg>
      </pc:sldChg>
      <pc:sldChg chg="modSp">
        <pc:chgData name="Daniel Crispin" userId="a540685a-b759-4623-93f3-5ee9e3b7666d" providerId="ADAL" clId="{E9F76C51-37D2-4817-B107-58CFDCFD1A0F}" dt="2024-06-27T23:21:05.722" v="45" actId="1076"/>
        <pc:sldMkLst>
          <pc:docMk/>
          <pc:sldMk cId="0" sldId="267"/>
        </pc:sldMkLst>
        <pc:picChg chg="mod">
          <ac:chgData name="Daniel Crispin" userId="a540685a-b759-4623-93f3-5ee9e3b7666d" providerId="ADAL" clId="{E9F76C51-37D2-4817-B107-58CFDCFD1A0F}" dt="2024-06-27T23:21:05.722" v="45" actId="1076"/>
          <ac:picMkLst>
            <pc:docMk/>
            <pc:sldMk cId="0" sldId="267"/>
            <ac:picMk id="15365" creationId="{75E140FD-1070-3461-921E-8BFE2A15D41A}"/>
          </ac:picMkLst>
        </pc:picChg>
      </pc:sldChg>
      <pc:sldChg chg="del ord">
        <pc:chgData name="Daniel Crispin" userId="a540685a-b759-4623-93f3-5ee9e3b7666d" providerId="ADAL" clId="{E9F76C51-37D2-4817-B107-58CFDCFD1A0F}" dt="2024-07-01T04:58:17.227" v="46" actId="47"/>
        <pc:sldMkLst>
          <pc:docMk/>
          <pc:sldMk cId="0" sldId="268"/>
        </pc:sldMkLst>
      </pc:sldChg>
      <pc:sldChg chg="del ord">
        <pc:chgData name="Daniel Crispin" userId="a540685a-b759-4623-93f3-5ee9e3b7666d" providerId="ADAL" clId="{E9F76C51-37D2-4817-B107-58CFDCFD1A0F}" dt="2024-07-01T04:58:25.501" v="48" actId="47"/>
        <pc:sldMkLst>
          <pc:docMk/>
          <pc:sldMk cId="0" sldId="269"/>
        </pc:sldMkLst>
      </pc:sldChg>
      <pc:sldChg chg="del ord">
        <pc:chgData name="Daniel Crispin" userId="a540685a-b759-4623-93f3-5ee9e3b7666d" providerId="ADAL" clId="{E9F76C51-37D2-4817-B107-58CFDCFD1A0F}" dt="2024-07-01T04:58:21.997" v="47" actId="47"/>
        <pc:sldMkLst>
          <pc:docMk/>
          <pc:sldMk cId="0" sldId="270"/>
        </pc:sldMkLst>
      </pc:sldChg>
      <pc:sldChg chg="del ord">
        <pc:chgData name="Daniel Crispin" userId="a540685a-b759-4623-93f3-5ee9e3b7666d" providerId="ADAL" clId="{E9F76C51-37D2-4817-B107-58CFDCFD1A0F}" dt="2024-07-01T04:58:26.526" v="49" actId="47"/>
        <pc:sldMkLst>
          <pc:docMk/>
          <pc:sldMk cId="0" sldId="271"/>
        </pc:sldMkLst>
      </pc:sldChg>
      <pc:sldChg chg="modSp mod">
        <pc:chgData name="Daniel Crispin" userId="a540685a-b759-4623-93f3-5ee9e3b7666d" providerId="ADAL" clId="{E9F76C51-37D2-4817-B107-58CFDCFD1A0F}" dt="2024-06-24T13:20:11.092" v="41" actId="1076"/>
        <pc:sldMkLst>
          <pc:docMk/>
          <pc:sldMk cId="0" sldId="273"/>
        </pc:sldMkLst>
        <pc:spChg chg="mod">
          <ac:chgData name="Daniel Crispin" userId="a540685a-b759-4623-93f3-5ee9e3b7666d" providerId="ADAL" clId="{E9F76C51-37D2-4817-B107-58CFDCFD1A0F}" dt="2024-06-24T13:19:43.280" v="37" actId="20577"/>
          <ac:spMkLst>
            <pc:docMk/>
            <pc:sldMk cId="0" sldId="273"/>
            <ac:spMk id="21507" creationId="{92A2877C-60F9-F798-25B0-7BFCFDAA175E}"/>
          </ac:spMkLst>
        </pc:spChg>
        <pc:picChg chg="mod">
          <ac:chgData name="Daniel Crispin" userId="a540685a-b759-4623-93f3-5ee9e3b7666d" providerId="ADAL" clId="{E9F76C51-37D2-4817-B107-58CFDCFD1A0F}" dt="2024-06-24T13:20:11.092" v="41" actId="1076"/>
          <ac:picMkLst>
            <pc:docMk/>
            <pc:sldMk cId="0" sldId="273"/>
            <ac:picMk id="21508" creationId="{E7953848-B1FF-3998-C050-E13F370574FF}"/>
          </ac:picMkLst>
        </pc:picChg>
      </pc:sldChg>
      <pc:sldChg chg="delSp modSp modAnim">
        <pc:chgData name="Daniel Crispin" userId="a540685a-b759-4623-93f3-5ee9e3b7666d" providerId="ADAL" clId="{E9F76C51-37D2-4817-B107-58CFDCFD1A0F}" dt="2024-06-24T13:12:43.979" v="20" actId="478"/>
        <pc:sldMkLst>
          <pc:docMk/>
          <pc:sldMk cId="0" sldId="275"/>
        </pc:sldMkLst>
        <pc:spChg chg="del mod">
          <ac:chgData name="Daniel Crispin" userId="a540685a-b759-4623-93f3-5ee9e3b7666d" providerId="ADAL" clId="{E9F76C51-37D2-4817-B107-58CFDCFD1A0F}" dt="2024-06-24T13:12:43.979" v="20" actId="478"/>
          <ac:spMkLst>
            <pc:docMk/>
            <pc:sldMk cId="0" sldId="275"/>
            <ac:spMk id="21527" creationId="{0B99E33E-924F-5EA2-554F-AB97E1650D2B}"/>
          </ac:spMkLst>
        </pc:spChg>
      </pc:sldChg>
      <pc:sldChg chg="del">
        <pc:chgData name="Daniel Crispin" userId="a540685a-b759-4623-93f3-5ee9e3b7666d" providerId="ADAL" clId="{E9F76C51-37D2-4817-B107-58CFDCFD1A0F}" dt="2024-06-20T07:34:21.986" v="0" actId="47"/>
        <pc:sldMkLst>
          <pc:docMk/>
          <pc:sldMk cId="4213722233" sldId="278"/>
        </pc:sldMkLst>
      </pc:sldChg>
    </pc:docChg>
  </pc:docChgLst>
  <pc:docChgLst>
    <pc:chgData name="Daniel Crispin" userId="a540685a-b759-4623-93f3-5ee9e3b7666d" providerId="ADAL" clId="{F05944FE-5078-4A03-A76E-6C4D2287E35B}"/>
    <pc:docChg chg="custSel modSld">
      <pc:chgData name="Daniel Crispin" userId="a540685a-b759-4623-93f3-5ee9e3b7666d" providerId="ADAL" clId="{F05944FE-5078-4A03-A76E-6C4D2287E35B}" dt="2023-07-04T01:04:46.722" v="15" actId="20577"/>
      <pc:docMkLst>
        <pc:docMk/>
      </pc:docMkLst>
      <pc:sldChg chg="addSp delSp modSp mod">
        <pc:chgData name="Daniel Crispin" userId="a540685a-b759-4623-93f3-5ee9e3b7666d" providerId="ADAL" clId="{F05944FE-5078-4A03-A76E-6C4D2287E35B}" dt="2023-07-04T01:04:46.722" v="15" actId="20577"/>
        <pc:sldMkLst>
          <pc:docMk/>
          <pc:sldMk cId="0" sldId="263"/>
        </pc:sldMkLst>
        <pc:spChg chg="mod">
          <ac:chgData name="Daniel Crispin" userId="a540685a-b759-4623-93f3-5ee9e3b7666d" providerId="ADAL" clId="{F05944FE-5078-4A03-A76E-6C4D2287E35B}" dt="2023-07-04T00:51:51.408" v="8" actId="26606"/>
          <ac:spMkLst>
            <pc:docMk/>
            <pc:sldMk cId="0" sldId="263"/>
            <ac:spMk id="8194" creationId="{F0CD4C76-7447-B9A9-F9E5-B8911FCDD63F}"/>
          </ac:spMkLst>
        </pc:spChg>
        <pc:spChg chg="mod">
          <ac:chgData name="Daniel Crispin" userId="a540685a-b759-4623-93f3-5ee9e3b7666d" providerId="ADAL" clId="{F05944FE-5078-4A03-A76E-6C4D2287E35B}" dt="2023-07-04T01:04:46.722" v="15" actId="20577"/>
          <ac:spMkLst>
            <pc:docMk/>
            <pc:sldMk cId="0" sldId="263"/>
            <ac:spMk id="8195" creationId="{0A0F3F06-B234-539B-4292-C303CD4C7DC0}"/>
          </ac:spMkLst>
        </pc:spChg>
        <pc:spChg chg="mod ord">
          <ac:chgData name="Daniel Crispin" userId="a540685a-b759-4623-93f3-5ee9e3b7666d" providerId="ADAL" clId="{F05944FE-5078-4A03-A76E-6C4D2287E35B}" dt="2023-07-04T00:51:51.408" v="8" actId="26606"/>
          <ac:spMkLst>
            <pc:docMk/>
            <pc:sldMk cId="0" sldId="263"/>
            <ac:spMk id="9223" creationId="{BAE46D98-CE9B-ACB5-4A4E-A73F7D5B70BA}"/>
          </ac:spMkLst>
        </pc:spChg>
        <pc:spChg chg="del">
          <ac:chgData name="Daniel Crispin" userId="a540685a-b759-4623-93f3-5ee9e3b7666d" providerId="ADAL" clId="{F05944FE-5078-4A03-A76E-6C4D2287E35B}" dt="2023-07-04T00:51:51.408" v="8" actId="26606"/>
          <ac:spMkLst>
            <pc:docMk/>
            <pc:sldMk cId="0" sldId="263"/>
            <ac:spMk id="9230" creationId="{2E442304-DDBD-4F7B-8017-36BCC863FB40}"/>
          </ac:spMkLst>
        </pc:spChg>
        <pc:spChg chg="del">
          <ac:chgData name="Daniel Crispin" userId="a540685a-b759-4623-93f3-5ee9e3b7666d" providerId="ADAL" clId="{F05944FE-5078-4A03-A76E-6C4D2287E35B}" dt="2023-07-04T00:51:51.408" v="8" actId="26606"/>
          <ac:spMkLst>
            <pc:docMk/>
            <pc:sldMk cId="0" sldId="263"/>
            <ac:spMk id="9232" creationId="{5E107275-3853-46FD-A241-DE4355A42675}"/>
          </ac:spMkLst>
        </pc:spChg>
        <pc:spChg chg="add">
          <ac:chgData name="Daniel Crispin" userId="a540685a-b759-4623-93f3-5ee9e3b7666d" providerId="ADAL" clId="{F05944FE-5078-4A03-A76E-6C4D2287E35B}" dt="2023-07-04T00:51:51.408" v="8" actId="26606"/>
          <ac:spMkLst>
            <pc:docMk/>
            <pc:sldMk cId="0" sldId="263"/>
            <ac:spMk id="9237" creationId="{2B97F24A-32CE-4C1C-A50D-3016B394DCFB}"/>
          </ac:spMkLst>
        </pc:spChg>
        <pc:spChg chg="add">
          <ac:chgData name="Daniel Crispin" userId="a540685a-b759-4623-93f3-5ee9e3b7666d" providerId="ADAL" clId="{F05944FE-5078-4A03-A76E-6C4D2287E35B}" dt="2023-07-04T00:51:51.408" v="8" actId="26606"/>
          <ac:spMkLst>
            <pc:docMk/>
            <pc:sldMk cId="0" sldId="263"/>
            <ac:spMk id="9239" creationId="{CD8B4F24-440B-49E9-B85D-733523DC064B}"/>
          </ac:spMkLst>
        </pc:spChg>
        <pc:picChg chg="mod">
          <ac:chgData name="Daniel Crispin" userId="a540685a-b759-4623-93f3-5ee9e3b7666d" providerId="ADAL" clId="{F05944FE-5078-4A03-A76E-6C4D2287E35B}" dt="2023-07-04T00:51:55.848" v="9" actId="1076"/>
          <ac:picMkLst>
            <pc:docMk/>
            <pc:sldMk cId="0" sldId="263"/>
            <ac:picMk id="9225" creationId="{D0C80C2C-AAF8-0C40-8F5D-3043D8E3776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EDA1F-AB67-4509-85F9-D3E7DD12BD6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DB405F2-F6AA-4367-947C-4FA79EA60EB0}">
      <dgm:prSet/>
      <dgm:spPr/>
      <dgm:t>
        <a:bodyPr/>
        <a:lstStyle/>
        <a:p>
          <a:r>
            <a:rPr lang="en-US"/>
            <a:t>Elements in the same group have similar properties. Remember, groups are columns.</a:t>
          </a:r>
        </a:p>
      </dgm:t>
    </dgm:pt>
    <dgm:pt modelId="{9B3FFF4F-1531-4D5F-8B29-387B0991B84C}" type="parTrans" cxnId="{870F35CB-C5FE-441C-ADBC-64C3519A89E0}">
      <dgm:prSet/>
      <dgm:spPr/>
      <dgm:t>
        <a:bodyPr/>
        <a:lstStyle/>
        <a:p>
          <a:endParaRPr lang="en-US"/>
        </a:p>
      </dgm:t>
    </dgm:pt>
    <dgm:pt modelId="{F3538D1A-4B33-4CDE-BCB4-7331CE7B4529}" type="sibTrans" cxnId="{870F35CB-C5FE-441C-ADBC-64C3519A89E0}">
      <dgm:prSet/>
      <dgm:spPr/>
      <dgm:t>
        <a:bodyPr/>
        <a:lstStyle/>
        <a:p>
          <a:endParaRPr lang="en-US"/>
        </a:p>
      </dgm:t>
    </dgm:pt>
    <dgm:pt modelId="{3EA09B05-8738-453C-AC36-EE18A122128F}">
      <dgm:prSet/>
      <dgm:spPr/>
      <dgm:t>
        <a:bodyPr/>
        <a:lstStyle/>
        <a:p>
          <a:r>
            <a:rPr lang="en-US" i="1" dirty="0"/>
            <a:t>Chemical Property</a:t>
          </a:r>
          <a:r>
            <a:rPr lang="en-US" dirty="0"/>
            <a:t> - a property used to </a:t>
          </a:r>
          <a:r>
            <a:rPr lang="en-US" dirty="0" err="1"/>
            <a:t>characterise</a:t>
          </a:r>
          <a:r>
            <a:rPr lang="en-US" dirty="0"/>
            <a:t> materials in reactions that change their identity. </a:t>
          </a:r>
          <a:r>
            <a:rPr lang="en-US" dirty="0" err="1"/>
            <a:t>Eg</a:t>
          </a:r>
          <a:r>
            <a:rPr lang="en-US" dirty="0"/>
            <a:t>: burning something.</a:t>
          </a:r>
        </a:p>
      </dgm:t>
    </dgm:pt>
    <dgm:pt modelId="{937D0889-F9DA-4C59-8D43-FDF8D9BC776A}" type="parTrans" cxnId="{C5B1FDB6-704E-4000-86CE-98A46254FC1D}">
      <dgm:prSet/>
      <dgm:spPr/>
      <dgm:t>
        <a:bodyPr/>
        <a:lstStyle/>
        <a:p>
          <a:endParaRPr lang="en-US"/>
        </a:p>
      </dgm:t>
    </dgm:pt>
    <dgm:pt modelId="{EFC66B48-5507-4522-9775-73A67AC404D6}" type="sibTrans" cxnId="{C5B1FDB6-704E-4000-86CE-98A46254FC1D}">
      <dgm:prSet/>
      <dgm:spPr/>
      <dgm:t>
        <a:bodyPr/>
        <a:lstStyle/>
        <a:p>
          <a:endParaRPr lang="en-US"/>
        </a:p>
      </dgm:t>
    </dgm:pt>
    <dgm:pt modelId="{8995BE8D-C3E1-4EA8-8185-19FC15637D6B}">
      <dgm:prSet/>
      <dgm:spPr/>
      <dgm:t>
        <a:bodyPr/>
        <a:lstStyle/>
        <a:p>
          <a:r>
            <a:rPr lang="en-US" i="1" dirty="0"/>
            <a:t>Physical Property</a:t>
          </a:r>
          <a:r>
            <a:rPr lang="en-US" dirty="0"/>
            <a:t> - a characteristic of a substance that can be observed without changing the substance into something else. </a:t>
          </a:r>
          <a:r>
            <a:rPr lang="en-US" dirty="0" err="1"/>
            <a:t>Eg</a:t>
          </a:r>
          <a:r>
            <a:rPr lang="en-US" dirty="0"/>
            <a:t> </a:t>
          </a:r>
          <a:r>
            <a:rPr lang="en-AU" b="0" i="0" dirty="0"/>
            <a:t>density, colour, melting point, boiling points, electrical conductivity, etc.</a:t>
          </a:r>
          <a:r>
            <a:rPr lang="en-US" dirty="0"/>
            <a:t>.</a:t>
          </a:r>
        </a:p>
      </dgm:t>
    </dgm:pt>
    <dgm:pt modelId="{EC48E86A-89FE-4F99-B753-F979A56E4AF5}" type="parTrans" cxnId="{3D419583-B403-4A91-B1FC-E36394AA011A}">
      <dgm:prSet/>
      <dgm:spPr/>
      <dgm:t>
        <a:bodyPr/>
        <a:lstStyle/>
        <a:p>
          <a:endParaRPr lang="en-US"/>
        </a:p>
      </dgm:t>
    </dgm:pt>
    <dgm:pt modelId="{BEBCB4C2-C316-4539-9F39-7AF3069A5158}" type="sibTrans" cxnId="{3D419583-B403-4A91-B1FC-E36394AA011A}">
      <dgm:prSet/>
      <dgm:spPr/>
      <dgm:t>
        <a:bodyPr/>
        <a:lstStyle/>
        <a:p>
          <a:endParaRPr lang="en-US"/>
        </a:p>
      </dgm:t>
    </dgm:pt>
    <dgm:pt modelId="{E8AC33E5-6483-45A0-B42A-9922F6846439}" type="pres">
      <dgm:prSet presAssocID="{DEBEDA1F-AB67-4509-85F9-D3E7DD12BD61}" presName="vert0" presStyleCnt="0">
        <dgm:presLayoutVars>
          <dgm:dir/>
          <dgm:animOne val="branch"/>
          <dgm:animLvl val="lvl"/>
        </dgm:presLayoutVars>
      </dgm:prSet>
      <dgm:spPr/>
    </dgm:pt>
    <dgm:pt modelId="{BB1BD256-885B-4D2C-A72D-A0AF2A6C4ABD}" type="pres">
      <dgm:prSet presAssocID="{CDB405F2-F6AA-4367-947C-4FA79EA60EB0}" presName="thickLine" presStyleLbl="alignNode1" presStyleIdx="0" presStyleCnt="3"/>
      <dgm:spPr/>
    </dgm:pt>
    <dgm:pt modelId="{31E779B0-75F3-4C3D-9DD8-9392A81B38B5}" type="pres">
      <dgm:prSet presAssocID="{CDB405F2-F6AA-4367-947C-4FA79EA60EB0}" presName="horz1" presStyleCnt="0"/>
      <dgm:spPr/>
    </dgm:pt>
    <dgm:pt modelId="{27413330-23DC-4C08-B47A-6C8694F65D6D}" type="pres">
      <dgm:prSet presAssocID="{CDB405F2-F6AA-4367-947C-4FA79EA60EB0}" presName="tx1" presStyleLbl="revTx" presStyleIdx="0" presStyleCnt="3"/>
      <dgm:spPr/>
    </dgm:pt>
    <dgm:pt modelId="{E56DC5BD-0657-461C-A046-80A459D39B1D}" type="pres">
      <dgm:prSet presAssocID="{CDB405F2-F6AA-4367-947C-4FA79EA60EB0}" presName="vert1" presStyleCnt="0"/>
      <dgm:spPr/>
    </dgm:pt>
    <dgm:pt modelId="{C069269C-4AF2-41DC-96A1-020CCFFE67BB}" type="pres">
      <dgm:prSet presAssocID="{3EA09B05-8738-453C-AC36-EE18A122128F}" presName="thickLine" presStyleLbl="alignNode1" presStyleIdx="1" presStyleCnt="3"/>
      <dgm:spPr/>
    </dgm:pt>
    <dgm:pt modelId="{BC1AE7AA-89F5-4254-AED6-9CBA418C8088}" type="pres">
      <dgm:prSet presAssocID="{3EA09B05-8738-453C-AC36-EE18A122128F}" presName="horz1" presStyleCnt="0"/>
      <dgm:spPr/>
    </dgm:pt>
    <dgm:pt modelId="{F4552769-3F86-41AE-9F79-99EB9992906A}" type="pres">
      <dgm:prSet presAssocID="{3EA09B05-8738-453C-AC36-EE18A122128F}" presName="tx1" presStyleLbl="revTx" presStyleIdx="1" presStyleCnt="3"/>
      <dgm:spPr/>
    </dgm:pt>
    <dgm:pt modelId="{23D19383-C725-49A2-A4B0-E6F2377F3EE0}" type="pres">
      <dgm:prSet presAssocID="{3EA09B05-8738-453C-AC36-EE18A122128F}" presName="vert1" presStyleCnt="0"/>
      <dgm:spPr/>
    </dgm:pt>
    <dgm:pt modelId="{FA124EE5-967D-4185-8672-A5D1A67B858C}" type="pres">
      <dgm:prSet presAssocID="{8995BE8D-C3E1-4EA8-8185-19FC15637D6B}" presName="thickLine" presStyleLbl="alignNode1" presStyleIdx="2" presStyleCnt="3"/>
      <dgm:spPr/>
    </dgm:pt>
    <dgm:pt modelId="{7E2B3817-E52A-407E-990C-942EA5DE5A1D}" type="pres">
      <dgm:prSet presAssocID="{8995BE8D-C3E1-4EA8-8185-19FC15637D6B}" presName="horz1" presStyleCnt="0"/>
      <dgm:spPr/>
    </dgm:pt>
    <dgm:pt modelId="{448B7459-B6CB-49D4-923D-EE2B2B3D8143}" type="pres">
      <dgm:prSet presAssocID="{8995BE8D-C3E1-4EA8-8185-19FC15637D6B}" presName="tx1" presStyleLbl="revTx" presStyleIdx="2" presStyleCnt="3"/>
      <dgm:spPr/>
    </dgm:pt>
    <dgm:pt modelId="{25F95576-D7B0-442C-93A9-1AF8A68361B6}" type="pres">
      <dgm:prSet presAssocID="{8995BE8D-C3E1-4EA8-8185-19FC15637D6B}" presName="vert1" presStyleCnt="0"/>
      <dgm:spPr/>
    </dgm:pt>
  </dgm:ptLst>
  <dgm:cxnLst>
    <dgm:cxn modelId="{EEAA5D77-17D7-4A44-B29C-68F925093680}" type="presOf" srcId="{CDB405F2-F6AA-4367-947C-4FA79EA60EB0}" destId="{27413330-23DC-4C08-B47A-6C8694F65D6D}" srcOrd="0" destOrd="0" presId="urn:microsoft.com/office/officeart/2008/layout/LinedList"/>
    <dgm:cxn modelId="{DE410E7A-0EE5-4C05-912C-ADB2D93BBCD1}" type="presOf" srcId="{DEBEDA1F-AB67-4509-85F9-D3E7DD12BD61}" destId="{E8AC33E5-6483-45A0-B42A-9922F6846439}" srcOrd="0" destOrd="0" presId="urn:microsoft.com/office/officeart/2008/layout/LinedList"/>
    <dgm:cxn modelId="{3D419583-B403-4A91-B1FC-E36394AA011A}" srcId="{DEBEDA1F-AB67-4509-85F9-D3E7DD12BD61}" destId="{8995BE8D-C3E1-4EA8-8185-19FC15637D6B}" srcOrd="2" destOrd="0" parTransId="{EC48E86A-89FE-4F99-B753-F979A56E4AF5}" sibTransId="{BEBCB4C2-C316-4539-9F39-7AF3069A5158}"/>
    <dgm:cxn modelId="{C5B1FDB6-704E-4000-86CE-98A46254FC1D}" srcId="{DEBEDA1F-AB67-4509-85F9-D3E7DD12BD61}" destId="{3EA09B05-8738-453C-AC36-EE18A122128F}" srcOrd="1" destOrd="0" parTransId="{937D0889-F9DA-4C59-8D43-FDF8D9BC776A}" sibTransId="{EFC66B48-5507-4522-9775-73A67AC404D6}"/>
    <dgm:cxn modelId="{20DF0DC7-7634-4B4F-8902-365C32C81847}" type="presOf" srcId="{8995BE8D-C3E1-4EA8-8185-19FC15637D6B}" destId="{448B7459-B6CB-49D4-923D-EE2B2B3D8143}" srcOrd="0" destOrd="0" presId="urn:microsoft.com/office/officeart/2008/layout/LinedList"/>
    <dgm:cxn modelId="{870F35CB-C5FE-441C-ADBC-64C3519A89E0}" srcId="{DEBEDA1F-AB67-4509-85F9-D3E7DD12BD61}" destId="{CDB405F2-F6AA-4367-947C-4FA79EA60EB0}" srcOrd="0" destOrd="0" parTransId="{9B3FFF4F-1531-4D5F-8B29-387B0991B84C}" sibTransId="{F3538D1A-4B33-4CDE-BCB4-7331CE7B4529}"/>
    <dgm:cxn modelId="{5C11FBCC-1348-48F0-A96D-6950532FBA74}" type="presOf" srcId="{3EA09B05-8738-453C-AC36-EE18A122128F}" destId="{F4552769-3F86-41AE-9F79-99EB9992906A}" srcOrd="0" destOrd="0" presId="urn:microsoft.com/office/officeart/2008/layout/LinedList"/>
    <dgm:cxn modelId="{B24439E6-D648-4EAE-96D6-BF68BADDE98C}" type="presParOf" srcId="{E8AC33E5-6483-45A0-B42A-9922F6846439}" destId="{BB1BD256-885B-4D2C-A72D-A0AF2A6C4ABD}" srcOrd="0" destOrd="0" presId="urn:microsoft.com/office/officeart/2008/layout/LinedList"/>
    <dgm:cxn modelId="{E3FF429C-3018-4DA4-9A8A-5B134ACC0A70}" type="presParOf" srcId="{E8AC33E5-6483-45A0-B42A-9922F6846439}" destId="{31E779B0-75F3-4C3D-9DD8-9392A81B38B5}" srcOrd="1" destOrd="0" presId="urn:microsoft.com/office/officeart/2008/layout/LinedList"/>
    <dgm:cxn modelId="{91906EF7-4DEB-4465-B650-156A389B9A14}" type="presParOf" srcId="{31E779B0-75F3-4C3D-9DD8-9392A81B38B5}" destId="{27413330-23DC-4C08-B47A-6C8694F65D6D}" srcOrd="0" destOrd="0" presId="urn:microsoft.com/office/officeart/2008/layout/LinedList"/>
    <dgm:cxn modelId="{8C8B672F-AEB2-4A3F-891B-9A379C72F54E}" type="presParOf" srcId="{31E779B0-75F3-4C3D-9DD8-9392A81B38B5}" destId="{E56DC5BD-0657-461C-A046-80A459D39B1D}" srcOrd="1" destOrd="0" presId="urn:microsoft.com/office/officeart/2008/layout/LinedList"/>
    <dgm:cxn modelId="{53DD85AB-6B87-40EC-B51C-503B2731C495}" type="presParOf" srcId="{E8AC33E5-6483-45A0-B42A-9922F6846439}" destId="{C069269C-4AF2-41DC-96A1-020CCFFE67BB}" srcOrd="2" destOrd="0" presId="urn:microsoft.com/office/officeart/2008/layout/LinedList"/>
    <dgm:cxn modelId="{988EAB27-07DB-42BB-9F78-2AA0A45A5FD3}" type="presParOf" srcId="{E8AC33E5-6483-45A0-B42A-9922F6846439}" destId="{BC1AE7AA-89F5-4254-AED6-9CBA418C8088}" srcOrd="3" destOrd="0" presId="urn:microsoft.com/office/officeart/2008/layout/LinedList"/>
    <dgm:cxn modelId="{646927D6-D535-4DD3-9197-13A53BD28FA8}" type="presParOf" srcId="{BC1AE7AA-89F5-4254-AED6-9CBA418C8088}" destId="{F4552769-3F86-41AE-9F79-99EB9992906A}" srcOrd="0" destOrd="0" presId="urn:microsoft.com/office/officeart/2008/layout/LinedList"/>
    <dgm:cxn modelId="{AD45D3CC-834E-4022-ADEE-9A713EE846A1}" type="presParOf" srcId="{BC1AE7AA-89F5-4254-AED6-9CBA418C8088}" destId="{23D19383-C725-49A2-A4B0-E6F2377F3EE0}" srcOrd="1" destOrd="0" presId="urn:microsoft.com/office/officeart/2008/layout/LinedList"/>
    <dgm:cxn modelId="{E17D11DA-8904-4CBF-87D3-63B64B78071C}" type="presParOf" srcId="{E8AC33E5-6483-45A0-B42A-9922F6846439}" destId="{FA124EE5-967D-4185-8672-A5D1A67B858C}" srcOrd="4" destOrd="0" presId="urn:microsoft.com/office/officeart/2008/layout/LinedList"/>
    <dgm:cxn modelId="{C8F9766A-2F8E-425C-92D7-17BAF0BF6942}" type="presParOf" srcId="{E8AC33E5-6483-45A0-B42A-9922F6846439}" destId="{7E2B3817-E52A-407E-990C-942EA5DE5A1D}" srcOrd="5" destOrd="0" presId="urn:microsoft.com/office/officeart/2008/layout/LinedList"/>
    <dgm:cxn modelId="{0656BF2C-ECD4-490A-92C9-A8283FF50EB4}" type="presParOf" srcId="{7E2B3817-E52A-407E-990C-942EA5DE5A1D}" destId="{448B7459-B6CB-49D4-923D-EE2B2B3D8143}" srcOrd="0" destOrd="0" presId="urn:microsoft.com/office/officeart/2008/layout/LinedList"/>
    <dgm:cxn modelId="{678787F2-7EDA-4A74-8163-38046EBDB2A6}" type="presParOf" srcId="{7E2B3817-E52A-407E-990C-942EA5DE5A1D}" destId="{25F95576-D7B0-442C-93A9-1AF8A68361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E1604-F47B-4074-92BC-C19551A027F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0E93408-7C07-41E4-BA95-DED98E1EDFD2}">
      <dgm:prSet/>
      <dgm:spPr/>
      <dgm:t>
        <a:bodyPr/>
        <a:lstStyle/>
        <a:p>
          <a:r>
            <a:rPr lang="en-US"/>
            <a:t>The major categories of elements are the metals, non-metals, and metalloids.</a:t>
          </a:r>
        </a:p>
      </dgm:t>
    </dgm:pt>
    <dgm:pt modelId="{F4ED32D8-753B-4AD9-B020-7221F22B6941}" type="parTrans" cxnId="{6A69693C-3964-489E-A42E-CAF8515C1810}">
      <dgm:prSet/>
      <dgm:spPr/>
      <dgm:t>
        <a:bodyPr/>
        <a:lstStyle/>
        <a:p>
          <a:endParaRPr lang="en-US"/>
        </a:p>
      </dgm:t>
    </dgm:pt>
    <dgm:pt modelId="{98F9AF98-5798-4EA6-9EAF-A9EE536BB1E4}" type="sibTrans" cxnId="{6A69693C-3964-489E-A42E-CAF8515C1810}">
      <dgm:prSet/>
      <dgm:spPr/>
      <dgm:t>
        <a:bodyPr/>
        <a:lstStyle/>
        <a:p>
          <a:endParaRPr lang="en-US"/>
        </a:p>
      </dgm:t>
    </dgm:pt>
    <dgm:pt modelId="{A43DBCCA-43BF-4AB7-BA0E-C69D44089C38}">
      <dgm:prSet/>
      <dgm:spPr/>
      <dgm:t>
        <a:bodyPr/>
        <a:lstStyle/>
        <a:p>
          <a:r>
            <a:rPr lang="en-US" i="1"/>
            <a:t>Metals</a:t>
          </a:r>
          <a:r>
            <a:rPr lang="en-US"/>
            <a:t> are lustrous, malleable, and are good conductors of heat and electricity. </a:t>
          </a:r>
        </a:p>
      </dgm:t>
    </dgm:pt>
    <dgm:pt modelId="{32858F60-7044-4534-A4D0-835B5D58797C}" type="parTrans" cxnId="{A625B148-83AD-493D-8DC0-2DBEF839CF3D}">
      <dgm:prSet/>
      <dgm:spPr/>
      <dgm:t>
        <a:bodyPr/>
        <a:lstStyle/>
        <a:p>
          <a:endParaRPr lang="en-US"/>
        </a:p>
      </dgm:t>
    </dgm:pt>
    <dgm:pt modelId="{A540D480-4FBA-410E-AA85-646DC43A05FF}" type="sibTrans" cxnId="{A625B148-83AD-493D-8DC0-2DBEF839CF3D}">
      <dgm:prSet/>
      <dgm:spPr/>
      <dgm:t>
        <a:bodyPr/>
        <a:lstStyle/>
        <a:p>
          <a:endParaRPr lang="en-US"/>
        </a:p>
      </dgm:t>
    </dgm:pt>
    <dgm:pt modelId="{D15BA400-4FC5-4F9E-941D-B35DF35BE536}">
      <dgm:prSet/>
      <dgm:spPr/>
      <dgm:t>
        <a:bodyPr/>
        <a:lstStyle/>
        <a:p>
          <a:r>
            <a:rPr lang="en-US" i="1"/>
            <a:t>Non-metals</a:t>
          </a:r>
          <a:r>
            <a:rPr lang="en-US"/>
            <a:t> are elements that do not share the properties of metals.</a:t>
          </a:r>
        </a:p>
      </dgm:t>
    </dgm:pt>
    <dgm:pt modelId="{50B1DE01-9934-4F93-9967-6EE6F1901A55}" type="parTrans" cxnId="{C96BA8DA-A1B8-4B90-8D26-634D2B18BC4C}">
      <dgm:prSet/>
      <dgm:spPr/>
      <dgm:t>
        <a:bodyPr/>
        <a:lstStyle/>
        <a:p>
          <a:endParaRPr lang="en-US"/>
        </a:p>
      </dgm:t>
    </dgm:pt>
    <dgm:pt modelId="{5C90FA8A-D74F-4D68-A94D-4E66B0C05F0F}" type="sibTrans" cxnId="{C96BA8DA-A1B8-4B90-8D26-634D2B18BC4C}">
      <dgm:prSet/>
      <dgm:spPr/>
      <dgm:t>
        <a:bodyPr/>
        <a:lstStyle/>
        <a:p>
          <a:endParaRPr lang="en-US"/>
        </a:p>
      </dgm:t>
    </dgm:pt>
    <dgm:pt modelId="{415F5327-DAEB-4F36-90B2-E24EA0092EA0}">
      <dgm:prSet/>
      <dgm:spPr/>
      <dgm:t>
        <a:bodyPr/>
        <a:lstStyle/>
        <a:p>
          <a:r>
            <a:rPr lang="en-US" i="1"/>
            <a:t>Metalloids</a:t>
          </a:r>
          <a:r>
            <a:rPr lang="en-US"/>
            <a:t> are elements that share some, but not all the properties of metals.</a:t>
          </a:r>
        </a:p>
      </dgm:t>
    </dgm:pt>
    <dgm:pt modelId="{74B77A88-E6BA-4208-BCDB-874B7189CEE6}" type="parTrans" cxnId="{CCCD931A-9817-4E46-BC90-7560B486DA8B}">
      <dgm:prSet/>
      <dgm:spPr/>
      <dgm:t>
        <a:bodyPr/>
        <a:lstStyle/>
        <a:p>
          <a:endParaRPr lang="en-US"/>
        </a:p>
      </dgm:t>
    </dgm:pt>
    <dgm:pt modelId="{721BBA4E-DDFD-41B5-B59A-14790BE40E0E}" type="sibTrans" cxnId="{CCCD931A-9817-4E46-BC90-7560B486DA8B}">
      <dgm:prSet/>
      <dgm:spPr/>
      <dgm:t>
        <a:bodyPr/>
        <a:lstStyle/>
        <a:p>
          <a:endParaRPr lang="en-US"/>
        </a:p>
      </dgm:t>
    </dgm:pt>
    <dgm:pt modelId="{A8D58841-1A78-447A-85A8-5020FCE15695}" type="pres">
      <dgm:prSet presAssocID="{666E1604-F47B-4074-92BC-C19551A027F2}" presName="vert0" presStyleCnt="0">
        <dgm:presLayoutVars>
          <dgm:dir/>
          <dgm:animOne val="branch"/>
          <dgm:animLvl val="lvl"/>
        </dgm:presLayoutVars>
      </dgm:prSet>
      <dgm:spPr/>
    </dgm:pt>
    <dgm:pt modelId="{38E5379E-1DF5-4DC8-8F59-182E0BCFA208}" type="pres">
      <dgm:prSet presAssocID="{30E93408-7C07-41E4-BA95-DED98E1EDFD2}" presName="thickLine" presStyleLbl="alignNode1" presStyleIdx="0" presStyleCnt="4"/>
      <dgm:spPr/>
    </dgm:pt>
    <dgm:pt modelId="{C13BB560-C9E4-4BD2-9B21-5A7D01E59E11}" type="pres">
      <dgm:prSet presAssocID="{30E93408-7C07-41E4-BA95-DED98E1EDFD2}" presName="horz1" presStyleCnt="0"/>
      <dgm:spPr/>
    </dgm:pt>
    <dgm:pt modelId="{8A0AD0EB-D210-4D6C-B225-DFC104280FB6}" type="pres">
      <dgm:prSet presAssocID="{30E93408-7C07-41E4-BA95-DED98E1EDFD2}" presName="tx1" presStyleLbl="revTx" presStyleIdx="0" presStyleCnt="4"/>
      <dgm:spPr/>
    </dgm:pt>
    <dgm:pt modelId="{D894919D-AFE9-428A-8062-A368E970D6FF}" type="pres">
      <dgm:prSet presAssocID="{30E93408-7C07-41E4-BA95-DED98E1EDFD2}" presName="vert1" presStyleCnt="0"/>
      <dgm:spPr/>
    </dgm:pt>
    <dgm:pt modelId="{31C8263F-05A8-4B02-813D-62FECA06A059}" type="pres">
      <dgm:prSet presAssocID="{A43DBCCA-43BF-4AB7-BA0E-C69D44089C38}" presName="thickLine" presStyleLbl="alignNode1" presStyleIdx="1" presStyleCnt="4"/>
      <dgm:spPr/>
    </dgm:pt>
    <dgm:pt modelId="{72BEFD85-D9D6-499C-B3B9-EA7D587C579F}" type="pres">
      <dgm:prSet presAssocID="{A43DBCCA-43BF-4AB7-BA0E-C69D44089C38}" presName="horz1" presStyleCnt="0"/>
      <dgm:spPr/>
    </dgm:pt>
    <dgm:pt modelId="{9B702B3B-570B-430D-9669-81BF69B5C0A4}" type="pres">
      <dgm:prSet presAssocID="{A43DBCCA-43BF-4AB7-BA0E-C69D44089C38}" presName="tx1" presStyleLbl="revTx" presStyleIdx="1" presStyleCnt="4"/>
      <dgm:spPr/>
    </dgm:pt>
    <dgm:pt modelId="{7E5C3591-67FB-4031-B8B6-B8C0B6703FC5}" type="pres">
      <dgm:prSet presAssocID="{A43DBCCA-43BF-4AB7-BA0E-C69D44089C38}" presName="vert1" presStyleCnt="0"/>
      <dgm:spPr/>
    </dgm:pt>
    <dgm:pt modelId="{00307A12-2B3E-4826-BB04-5F3C4BF5C744}" type="pres">
      <dgm:prSet presAssocID="{D15BA400-4FC5-4F9E-941D-B35DF35BE536}" presName="thickLine" presStyleLbl="alignNode1" presStyleIdx="2" presStyleCnt="4"/>
      <dgm:spPr/>
    </dgm:pt>
    <dgm:pt modelId="{A6ED361B-1222-48C2-836E-CBE529FEA0E8}" type="pres">
      <dgm:prSet presAssocID="{D15BA400-4FC5-4F9E-941D-B35DF35BE536}" presName="horz1" presStyleCnt="0"/>
      <dgm:spPr/>
    </dgm:pt>
    <dgm:pt modelId="{D44302E6-EBF7-4B12-B277-F4DB5CBD3620}" type="pres">
      <dgm:prSet presAssocID="{D15BA400-4FC5-4F9E-941D-B35DF35BE536}" presName="tx1" presStyleLbl="revTx" presStyleIdx="2" presStyleCnt="4"/>
      <dgm:spPr/>
    </dgm:pt>
    <dgm:pt modelId="{4A8FD8AF-5892-478C-A65F-8339D17F0FEE}" type="pres">
      <dgm:prSet presAssocID="{D15BA400-4FC5-4F9E-941D-B35DF35BE536}" presName="vert1" presStyleCnt="0"/>
      <dgm:spPr/>
    </dgm:pt>
    <dgm:pt modelId="{7963FE52-7453-42F6-806D-A073B7A67217}" type="pres">
      <dgm:prSet presAssocID="{415F5327-DAEB-4F36-90B2-E24EA0092EA0}" presName="thickLine" presStyleLbl="alignNode1" presStyleIdx="3" presStyleCnt="4"/>
      <dgm:spPr/>
    </dgm:pt>
    <dgm:pt modelId="{1576955C-5789-4DE9-AE90-085519F34FAB}" type="pres">
      <dgm:prSet presAssocID="{415F5327-DAEB-4F36-90B2-E24EA0092EA0}" presName="horz1" presStyleCnt="0"/>
      <dgm:spPr/>
    </dgm:pt>
    <dgm:pt modelId="{9D03A082-CFED-4558-82B9-1B002598A1BC}" type="pres">
      <dgm:prSet presAssocID="{415F5327-DAEB-4F36-90B2-E24EA0092EA0}" presName="tx1" presStyleLbl="revTx" presStyleIdx="3" presStyleCnt="4"/>
      <dgm:spPr/>
    </dgm:pt>
    <dgm:pt modelId="{9B842C97-4F03-4A57-B1A4-7B1A0F77F4EF}" type="pres">
      <dgm:prSet presAssocID="{415F5327-DAEB-4F36-90B2-E24EA0092EA0}" presName="vert1" presStyleCnt="0"/>
      <dgm:spPr/>
    </dgm:pt>
  </dgm:ptLst>
  <dgm:cxnLst>
    <dgm:cxn modelId="{CCCD931A-9817-4E46-BC90-7560B486DA8B}" srcId="{666E1604-F47B-4074-92BC-C19551A027F2}" destId="{415F5327-DAEB-4F36-90B2-E24EA0092EA0}" srcOrd="3" destOrd="0" parTransId="{74B77A88-E6BA-4208-BCDB-874B7189CEE6}" sibTransId="{721BBA4E-DDFD-41B5-B59A-14790BE40E0E}"/>
    <dgm:cxn modelId="{CD0DBF1A-4C12-4953-91BF-6CD0596A5B5A}" type="presOf" srcId="{A43DBCCA-43BF-4AB7-BA0E-C69D44089C38}" destId="{9B702B3B-570B-430D-9669-81BF69B5C0A4}" srcOrd="0" destOrd="0" presId="urn:microsoft.com/office/officeart/2008/layout/LinedList"/>
    <dgm:cxn modelId="{6A69693C-3964-489E-A42E-CAF8515C1810}" srcId="{666E1604-F47B-4074-92BC-C19551A027F2}" destId="{30E93408-7C07-41E4-BA95-DED98E1EDFD2}" srcOrd="0" destOrd="0" parTransId="{F4ED32D8-753B-4AD9-B020-7221F22B6941}" sibTransId="{98F9AF98-5798-4EA6-9EAF-A9EE536BB1E4}"/>
    <dgm:cxn modelId="{BD86FF61-20D3-4A07-B2FD-0EF424C40FBD}" type="presOf" srcId="{30E93408-7C07-41E4-BA95-DED98E1EDFD2}" destId="{8A0AD0EB-D210-4D6C-B225-DFC104280FB6}" srcOrd="0" destOrd="0" presId="urn:microsoft.com/office/officeart/2008/layout/LinedList"/>
    <dgm:cxn modelId="{39E1AD47-4430-45E0-B19E-82B24B29C203}" type="presOf" srcId="{D15BA400-4FC5-4F9E-941D-B35DF35BE536}" destId="{D44302E6-EBF7-4B12-B277-F4DB5CBD3620}" srcOrd="0" destOrd="0" presId="urn:microsoft.com/office/officeart/2008/layout/LinedList"/>
    <dgm:cxn modelId="{A625B148-83AD-493D-8DC0-2DBEF839CF3D}" srcId="{666E1604-F47B-4074-92BC-C19551A027F2}" destId="{A43DBCCA-43BF-4AB7-BA0E-C69D44089C38}" srcOrd="1" destOrd="0" parTransId="{32858F60-7044-4534-A4D0-835B5D58797C}" sibTransId="{A540D480-4FBA-410E-AA85-646DC43A05FF}"/>
    <dgm:cxn modelId="{72C7C39F-843C-4649-B58A-C9FD95B4A8C5}" type="presOf" srcId="{415F5327-DAEB-4F36-90B2-E24EA0092EA0}" destId="{9D03A082-CFED-4558-82B9-1B002598A1BC}" srcOrd="0" destOrd="0" presId="urn:microsoft.com/office/officeart/2008/layout/LinedList"/>
    <dgm:cxn modelId="{1F5CDEC9-A41C-486A-A1A7-1B27837E001A}" type="presOf" srcId="{666E1604-F47B-4074-92BC-C19551A027F2}" destId="{A8D58841-1A78-447A-85A8-5020FCE15695}" srcOrd="0" destOrd="0" presId="urn:microsoft.com/office/officeart/2008/layout/LinedList"/>
    <dgm:cxn modelId="{C96BA8DA-A1B8-4B90-8D26-634D2B18BC4C}" srcId="{666E1604-F47B-4074-92BC-C19551A027F2}" destId="{D15BA400-4FC5-4F9E-941D-B35DF35BE536}" srcOrd="2" destOrd="0" parTransId="{50B1DE01-9934-4F93-9967-6EE6F1901A55}" sibTransId="{5C90FA8A-D74F-4D68-A94D-4E66B0C05F0F}"/>
    <dgm:cxn modelId="{0C15975F-A0C7-47FD-B699-A2240953C575}" type="presParOf" srcId="{A8D58841-1A78-447A-85A8-5020FCE15695}" destId="{38E5379E-1DF5-4DC8-8F59-182E0BCFA208}" srcOrd="0" destOrd="0" presId="urn:microsoft.com/office/officeart/2008/layout/LinedList"/>
    <dgm:cxn modelId="{A08F62F6-88E6-400B-AD07-117B2A27BE3E}" type="presParOf" srcId="{A8D58841-1A78-447A-85A8-5020FCE15695}" destId="{C13BB560-C9E4-4BD2-9B21-5A7D01E59E11}" srcOrd="1" destOrd="0" presId="urn:microsoft.com/office/officeart/2008/layout/LinedList"/>
    <dgm:cxn modelId="{EE3F6139-8D40-4D17-8899-059AE00E3A02}" type="presParOf" srcId="{C13BB560-C9E4-4BD2-9B21-5A7D01E59E11}" destId="{8A0AD0EB-D210-4D6C-B225-DFC104280FB6}" srcOrd="0" destOrd="0" presId="urn:microsoft.com/office/officeart/2008/layout/LinedList"/>
    <dgm:cxn modelId="{2B99E0C1-2CF7-49C0-ABBE-4C601A078451}" type="presParOf" srcId="{C13BB560-C9E4-4BD2-9B21-5A7D01E59E11}" destId="{D894919D-AFE9-428A-8062-A368E970D6FF}" srcOrd="1" destOrd="0" presId="urn:microsoft.com/office/officeart/2008/layout/LinedList"/>
    <dgm:cxn modelId="{24ECA5A7-CAE2-47A5-AA13-AC2B1C035182}" type="presParOf" srcId="{A8D58841-1A78-447A-85A8-5020FCE15695}" destId="{31C8263F-05A8-4B02-813D-62FECA06A059}" srcOrd="2" destOrd="0" presId="urn:microsoft.com/office/officeart/2008/layout/LinedList"/>
    <dgm:cxn modelId="{A57FC847-2C0F-459F-A65F-9673F80B59C4}" type="presParOf" srcId="{A8D58841-1A78-447A-85A8-5020FCE15695}" destId="{72BEFD85-D9D6-499C-B3B9-EA7D587C579F}" srcOrd="3" destOrd="0" presId="urn:microsoft.com/office/officeart/2008/layout/LinedList"/>
    <dgm:cxn modelId="{B8C14E65-640C-4D9E-9357-A6A7F1EEDCB4}" type="presParOf" srcId="{72BEFD85-D9D6-499C-B3B9-EA7D587C579F}" destId="{9B702B3B-570B-430D-9669-81BF69B5C0A4}" srcOrd="0" destOrd="0" presId="urn:microsoft.com/office/officeart/2008/layout/LinedList"/>
    <dgm:cxn modelId="{CE13743C-8438-4331-8747-6F5494A02F86}" type="presParOf" srcId="{72BEFD85-D9D6-499C-B3B9-EA7D587C579F}" destId="{7E5C3591-67FB-4031-B8B6-B8C0B6703FC5}" srcOrd="1" destOrd="0" presId="urn:microsoft.com/office/officeart/2008/layout/LinedList"/>
    <dgm:cxn modelId="{EB06E36A-8D0C-452D-99DF-F38C8E0BD3CC}" type="presParOf" srcId="{A8D58841-1A78-447A-85A8-5020FCE15695}" destId="{00307A12-2B3E-4826-BB04-5F3C4BF5C744}" srcOrd="4" destOrd="0" presId="urn:microsoft.com/office/officeart/2008/layout/LinedList"/>
    <dgm:cxn modelId="{C00C922B-1A7A-4019-8893-BEE11A54D9ED}" type="presParOf" srcId="{A8D58841-1A78-447A-85A8-5020FCE15695}" destId="{A6ED361B-1222-48C2-836E-CBE529FEA0E8}" srcOrd="5" destOrd="0" presId="urn:microsoft.com/office/officeart/2008/layout/LinedList"/>
    <dgm:cxn modelId="{1A73C424-4F8E-4912-8A64-6FF070056109}" type="presParOf" srcId="{A6ED361B-1222-48C2-836E-CBE529FEA0E8}" destId="{D44302E6-EBF7-4B12-B277-F4DB5CBD3620}" srcOrd="0" destOrd="0" presId="urn:microsoft.com/office/officeart/2008/layout/LinedList"/>
    <dgm:cxn modelId="{3BA45DB9-0959-4073-96D6-D53E1C1EDD53}" type="presParOf" srcId="{A6ED361B-1222-48C2-836E-CBE529FEA0E8}" destId="{4A8FD8AF-5892-478C-A65F-8339D17F0FEE}" srcOrd="1" destOrd="0" presId="urn:microsoft.com/office/officeart/2008/layout/LinedList"/>
    <dgm:cxn modelId="{CB9AE35C-A5AE-498D-9836-D3EB35B8CB8D}" type="presParOf" srcId="{A8D58841-1A78-447A-85A8-5020FCE15695}" destId="{7963FE52-7453-42F6-806D-A073B7A67217}" srcOrd="6" destOrd="0" presId="urn:microsoft.com/office/officeart/2008/layout/LinedList"/>
    <dgm:cxn modelId="{08DF4BD2-7163-47AA-9DA3-5F7834D35306}" type="presParOf" srcId="{A8D58841-1A78-447A-85A8-5020FCE15695}" destId="{1576955C-5789-4DE9-AE90-085519F34FAB}" srcOrd="7" destOrd="0" presId="urn:microsoft.com/office/officeart/2008/layout/LinedList"/>
    <dgm:cxn modelId="{EFDE89F7-A429-42D6-B51E-9C381626BBF6}" type="presParOf" srcId="{1576955C-5789-4DE9-AE90-085519F34FAB}" destId="{9D03A082-CFED-4558-82B9-1B002598A1BC}" srcOrd="0" destOrd="0" presId="urn:microsoft.com/office/officeart/2008/layout/LinedList"/>
    <dgm:cxn modelId="{1987A134-116B-46D0-9A07-1835D02D3B19}" type="presParOf" srcId="{1576955C-5789-4DE9-AE90-085519F34FAB}" destId="{9B842C97-4F03-4A57-B1A4-7B1A0F77F4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BD256-885B-4D2C-A72D-A0AF2A6C4ABD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3330-23DC-4C08-B47A-6C8694F65D6D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Elements in the same group have similar properties. Remember, groups are columns.</a:t>
          </a:r>
        </a:p>
      </dsp:txBody>
      <dsp:txXfrm>
        <a:off x="0" y="2703"/>
        <a:ext cx="6900512" cy="1843578"/>
      </dsp:txXfrm>
    </dsp:sp>
    <dsp:sp modelId="{C069269C-4AF2-41DC-96A1-020CCFFE67BB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52769-3F86-41AE-9F79-99EB9992906A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Chemical Property</a:t>
          </a:r>
          <a:r>
            <a:rPr lang="en-US" sz="2400" kern="1200" dirty="0"/>
            <a:t> - a property used to </a:t>
          </a:r>
          <a:r>
            <a:rPr lang="en-US" sz="2400" kern="1200" dirty="0" err="1"/>
            <a:t>characterise</a:t>
          </a:r>
          <a:r>
            <a:rPr lang="en-US" sz="2400" kern="1200" dirty="0"/>
            <a:t> materials in reactions that change their identity. </a:t>
          </a:r>
          <a:r>
            <a:rPr lang="en-US" sz="2400" kern="1200" dirty="0" err="1"/>
            <a:t>Eg</a:t>
          </a:r>
          <a:r>
            <a:rPr lang="en-US" sz="2400" kern="1200" dirty="0"/>
            <a:t>: burning something.</a:t>
          </a:r>
        </a:p>
      </dsp:txBody>
      <dsp:txXfrm>
        <a:off x="0" y="1846281"/>
        <a:ext cx="6900512" cy="1843578"/>
      </dsp:txXfrm>
    </dsp:sp>
    <dsp:sp modelId="{FA124EE5-967D-4185-8672-A5D1A67B858C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B7459-B6CB-49D4-923D-EE2B2B3D814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Physical Property</a:t>
          </a:r>
          <a:r>
            <a:rPr lang="en-US" sz="2400" kern="1200" dirty="0"/>
            <a:t> - a characteristic of a substance that can be observed without changing the substance into something else. </a:t>
          </a:r>
          <a:r>
            <a:rPr lang="en-US" sz="2400" kern="1200" dirty="0" err="1"/>
            <a:t>Eg</a:t>
          </a:r>
          <a:r>
            <a:rPr lang="en-US" sz="2400" kern="1200" dirty="0"/>
            <a:t> </a:t>
          </a:r>
          <a:r>
            <a:rPr lang="en-AU" sz="2400" b="0" i="0" kern="1200" dirty="0"/>
            <a:t>density, colour, melting point, boiling points, electrical conductivity, etc.</a:t>
          </a:r>
          <a:r>
            <a:rPr lang="en-US" sz="2400" kern="1200" dirty="0"/>
            <a:t>.</a:t>
          </a:r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5379E-1DF5-4DC8-8F59-182E0BCFA20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AD0EB-D210-4D6C-B225-DFC104280FB6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major categories of elements are the metals, non-metals, and metalloids.</a:t>
          </a:r>
        </a:p>
      </dsp:txBody>
      <dsp:txXfrm>
        <a:off x="0" y="0"/>
        <a:ext cx="6900512" cy="1384035"/>
      </dsp:txXfrm>
    </dsp:sp>
    <dsp:sp modelId="{31C8263F-05A8-4B02-813D-62FECA06A059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02B3B-570B-430D-9669-81BF69B5C0A4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/>
            <a:t>Metals</a:t>
          </a:r>
          <a:r>
            <a:rPr lang="en-US" sz="3100" kern="1200"/>
            <a:t> are lustrous, malleable, and are good conductors of heat and electricity. </a:t>
          </a:r>
        </a:p>
      </dsp:txBody>
      <dsp:txXfrm>
        <a:off x="0" y="1384035"/>
        <a:ext cx="6900512" cy="1384035"/>
      </dsp:txXfrm>
    </dsp:sp>
    <dsp:sp modelId="{00307A12-2B3E-4826-BB04-5F3C4BF5C74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302E6-EBF7-4B12-B277-F4DB5CBD362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/>
            <a:t>Non-metals</a:t>
          </a:r>
          <a:r>
            <a:rPr lang="en-US" sz="3100" kern="1200"/>
            <a:t> are elements that do not share the properties of metals.</a:t>
          </a:r>
        </a:p>
      </dsp:txBody>
      <dsp:txXfrm>
        <a:off x="0" y="2768070"/>
        <a:ext cx="6900512" cy="1384035"/>
      </dsp:txXfrm>
    </dsp:sp>
    <dsp:sp modelId="{7963FE52-7453-42F6-806D-A073B7A6721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3A082-CFED-4558-82B9-1B002598A1BC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i="1" kern="1200"/>
            <a:t>Metalloids</a:t>
          </a:r>
          <a:r>
            <a:rPr lang="en-US" sz="3100" kern="1200"/>
            <a:t> are elements that share some, but not all the properties of metals.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096F1-0B3C-41A5-B33F-ED773A607288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0AD01-A7E2-4C35-ADDC-4EF5DBB1CBF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85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DBEA439-14F5-639A-A0E3-CF170F638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fld id="{C9F85406-0BEE-4B4E-A39E-7349E401D7DF}" type="slidenum">
              <a:rPr lang="en-US" altLang="en-US" b="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C722899-7AC5-63CD-792A-2844955B14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5738870-F0B9-5EFF-C3ED-C08A8FCD9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DEF2F3F-AEFF-17EA-E2D0-DDA86E3506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fld id="{2AF77913-8A98-4216-A0CD-922ED332F01F}" type="slidenum">
              <a:rPr lang="en-US" altLang="en-US" b="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5FEB0E1-AE15-2A82-BB0A-A4941F3DF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32F1E7C-517E-726A-E156-0FFCD1A68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“Periodic Table of Elements” image – linked to a webpage that has an interactive Periodic Table that can be clicked on for more information about each element in detail. May or may not be used during lesson.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Click the outer, black edges of the slide during presentation if you do not wish to link to the webpage.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0AD01-A7E2-4C35-ADDC-4EF5DBB1CBF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37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A17EDF6-266B-B621-7CBB-81D215798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fld id="{692C5818-824F-4675-A01B-284356513C37}" type="slidenum">
              <a:rPr lang="en-US" altLang="en-US" b="0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54A0B16-34B7-826E-C6CB-D991DC50B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40E1D0E-6179-A348-1F36-285B3F747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Answer: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Oxygen for respiration, Nitrogen in the atmosphere, Copper in coins, Sodium and Chlorine for salt, Hydrogen and Oxygen for water, Aluminum foil for food.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E31C1-B34B-132D-C34E-713FA2CAB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1AE15-D608-93C8-716D-9A6C4C1EF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2873-509C-4A4E-062C-43650191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37F08-BBB2-230D-471E-243AAA98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AA9B7-AA35-6123-5CE1-694EDA6C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71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0353-E60E-37EB-1D5C-F1764573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1CCD4-F105-6C65-1A29-67A578C84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10C9-53E7-3D8B-727C-8E2B3A96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C7E55-01CF-3272-DBC6-838CC56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7C93F-0CD7-6D17-C3A7-218D96E7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00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CA7F46-891D-AD48-A989-3FBEB8A4C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07D74-0647-F84A-0315-FC4795690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437FE-E1B9-DEBC-6D31-A8AB8AF0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3D98F-0BAF-5326-D0C6-A0AA2B63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CE89-AA4D-BAAB-6319-8523EE1C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20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1CE1-8DA7-4819-5C8D-7F4E04B6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19F8E-25F9-20A2-018B-86B8C7D7F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86D2-F8D1-E8F1-32FB-B84DEC10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A55-082F-2836-9473-3C0C329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8B2C3-3CDD-A55B-7B45-06EC5555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63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2475-DE0A-869B-E578-DE313B5B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C6743-97C1-FFA4-EA02-87F9ABE05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B92DA-D2AD-FE0C-E83A-ADFD85E4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98B8-4E13-374E-F184-566894A1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EA0B1-FCF0-BED9-4E21-84D31B87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84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9FAB-B39F-44CF-402D-CD35E30B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F0690-76BB-0835-D12C-F4DC2290E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4057A-3A19-1E03-852E-51E1B21CB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708FD-F344-8717-B9ED-093A3B2E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2B22F-D241-8238-5E8A-3F003655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A8296-F73F-5029-9A99-EC9FD8F6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29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9AE9-4A8A-A601-266A-06981E24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D6DFA-4274-7245-7873-5E363BC8C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61EB4-6C82-287B-63C2-4F058E555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2410B-113F-02A4-55AA-BF15FEF64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3F35C-13E5-E245-CC0D-6D1BAAF96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DA377-FB30-F76F-7094-2A2BBF57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23B80-A121-FEAA-DCCA-C367DDCA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10447-A873-D015-CB43-7358DADA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7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4419-4019-88C7-E6FD-94BEAB01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A4B51-49DA-781F-587A-CD906ED4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C2799-CACE-03EA-66F3-B09D4919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E7F88-EECB-00ED-9384-507D00F0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16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5E132-1064-F2D5-2D9A-49F106BF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D2961-0B77-E473-39D4-8195864E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62CC8-898E-D1EA-8A00-A843181A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29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8195-1097-9976-66A9-D10C558D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71B17-D4C9-2F36-2411-1E9FCE0E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CEE42-6797-2AA8-8539-3B693237E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FF831-8DBC-20C3-D08C-C447FE5E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DAA44-1EAB-082A-D05C-12D79458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0C04-A668-26C2-7FF8-3DF90B4E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7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7FE6-CC93-55D0-3EDE-28F66CE8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49A68-CC9A-B665-C66F-F073E3586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D6EFD-FBED-B6D4-9614-A4BA49B5E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DBE8F-392F-E0C7-FDDD-813638F8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4A650-33A9-797B-98BA-A525C83F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498CB-E228-E1DE-B16F-909BF9C7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99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39A3B-AE41-8F75-80FF-707D5325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6BE98-3695-0109-6774-B48B41B54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30520-01B6-F17C-845C-2A8510EF8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30C6-72F0-4674-B852-13E894648CA9}" type="datetimeFigureOut">
              <a:rPr lang="en-AU" smtClean="0"/>
              <a:t>1/07/2024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54268-E74F-0985-C37F-C3B5AC153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710B1-728C-2A3F-28C5-CB518E57A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2919-A727-4275-83FD-0B829731B7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235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410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 descr="The Periodic Table,   #58 on Explore 11/14/07 by larry wfu.">
            <a:extLst>
              <a:ext uri="{FF2B5EF4-FFF2-40B4-BE49-F238E27FC236}">
                <a16:creationId xmlns:a16="http://schemas.microsoft.com/office/drawing/2014/main" id="{4C4AE445-24A8-FA6C-EA4B-DB0D255D7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 r="-1" b="7337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10B8B40-CB57-D721-15C3-C6E766FBB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6600" b="1">
                <a:solidFill>
                  <a:schemeClr val="bg1"/>
                </a:solidFill>
              </a:rPr>
              <a:t>Learning </a:t>
            </a:r>
            <a:br>
              <a:rPr lang="en-US" altLang="en-US" sz="6600" b="1">
                <a:solidFill>
                  <a:schemeClr val="bg1"/>
                </a:solidFill>
              </a:rPr>
            </a:br>
            <a:r>
              <a:rPr lang="en-US" altLang="en-US" sz="6600" b="1">
                <a:solidFill>
                  <a:schemeClr val="bg1"/>
                </a:solidFill>
              </a:rPr>
              <a:t>The Periodic Table of Elements</a:t>
            </a:r>
          </a:p>
        </p:txBody>
      </p:sp>
      <p:sp>
        <p:nvSpPr>
          <p:cNvPr id="410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0" name="Rectangle 1536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2" name="Freeform: Shape 15371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86C38B3-0129-BECF-3DCE-44FDB4F4D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latin typeface="Cambria" panose="02040503050406030204" pitchFamily="18" charset="0"/>
              </a:rPr>
              <a:t>Transition Metals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BCB6F62-57F8-F713-14E4-9665C71DF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Elements in </a:t>
            </a:r>
            <a:r>
              <a:rPr lang="en-US" altLang="en-US" sz="2000" i="1">
                <a:latin typeface="Cambria" panose="02040503050406030204" pitchFamily="18" charset="0"/>
              </a:rPr>
              <a:t>Groups 3-12</a:t>
            </a:r>
            <a:r>
              <a:rPr lang="en-US" altLang="en-US" sz="2000"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Less reactive, harder metals.</a:t>
            </a:r>
          </a:p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Includes metals used in jewelry, money and construction.</a:t>
            </a:r>
          </a:p>
        </p:txBody>
      </p:sp>
      <p:pic>
        <p:nvPicPr>
          <p:cNvPr id="15364" name="Picture 6" descr="pennies-01_www">
            <a:extLst>
              <a:ext uri="{FF2B5EF4-FFF2-40B4-BE49-F238E27FC236}">
                <a16:creationId xmlns:a16="http://schemas.microsoft.com/office/drawing/2014/main" id="{EA5FBD48-045D-97CF-D621-4BC466B42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9138" y="2014537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>
            <a:extLst>
              <a:ext uri="{FF2B5EF4-FFF2-40B4-BE49-F238E27FC236}">
                <a16:creationId xmlns:a16="http://schemas.microsoft.com/office/drawing/2014/main" id="{75E140FD-1070-3461-921E-8BFE2A15D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7262" y="4554098"/>
            <a:ext cx="5076173" cy="19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0" name="Rectangle 2048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2" name="Freeform: Shape 20491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D7D7987-CCBD-52ED-290F-C8E5B67D2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latin typeface="Cambria" panose="02040503050406030204" pitchFamily="18" charset="0"/>
              </a:rPr>
              <a:t>Halogens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C12C855-C2FB-025A-7F94-B1E54288E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Elements in </a:t>
            </a:r>
            <a:r>
              <a:rPr lang="en-US" altLang="en-US" sz="2000" i="1">
                <a:latin typeface="Cambria" panose="02040503050406030204" pitchFamily="18" charset="0"/>
              </a:rPr>
              <a:t>Group 17</a:t>
            </a:r>
            <a:r>
              <a:rPr lang="en-US" altLang="en-US" sz="2000"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Very reactive, diatomic non-metals.</a:t>
            </a:r>
          </a:p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Always found combined with other 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ambria" panose="02040503050406030204" pitchFamily="18" charset="0"/>
              </a:rPr>
              <a:t>	elements in nature.</a:t>
            </a:r>
          </a:p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Chlorine is used to keep bacteria out of swimming pools.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9D8F697A-D6F9-BFE3-D619-59839FE8C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/>
          <a:stretch>
            <a:fillRect/>
          </a:stretch>
        </p:blipFill>
        <p:spPr bwMode="auto">
          <a:xfrm>
            <a:off x="7539052" y="1073835"/>
            <a:ext cx="829011" cy="47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large_swimmingpool">
            <a:extLst>
              <a:ext uri="{FF2B5EF4-FFF2-40B4-BE49-F238E27FC236}">
                <a16:creationId xmlns:a16="http://schemas.microsoft.com/office/drawing/2014/main" id="{005242DD-F9FB-EB37-F119-80F08F74B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3211" y="2481310"/>
            <a:ext cx="2828925" cy="18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5" name="Rectangle 2151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Freeform: Shape 21516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EF4F896-B25F-B890-10D8-E2922034B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034" y="609599"/>
            <a:ext cx="6836927" cy="1322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latin typeface="Cambria" panose="02040503050406030204" pitchFamily="18" charset="0"/>
              </a:rPr>
              <a:t>Noble Gases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2A2877C-60F9-F798-25B0-7BFCFDAA1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7034" y="2194101"/>
            <a:ext cx="6433805" cy="39708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>
                <a:latin typeface="Cambria" panose="02040503050406030204" pitchFamily="18" charset="0"/>
              </a:rPr>
              <a:t>Elements in </a:t>
            </a:r>
            <a:r>
              <a:rPr lang="en-US" altLang="en-US" sz="2000" i="1" dirty="0">
                <a:latin typeface="Cambria" panose="02040503050406030204" pitchFamily="18" charset="0"/>
              </a:rPr>
              <a:t>Group 18</a:t>
            </a:r>
            <a:r>
              <a:rPr lang="en-US" altLang="en-US" sz="2000" dirty="0"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sz="2000" dirty="0">
                <a:latin typeface="Cambria" panose="02040503050406030204" pitchFamily="18" charset="0"/>
              </a:rPr>
              <a:t>VERY unreactive gases.</a:t>
            </a:r>
          </a:p>
          <a:p>
            <a:pPr eaLnBrk="1" hangingPunct="1"/>
            <a:r>
              <a:rPr lang="en-US" altLang="en-US" sz="2000" dirty="0">
                <a:latin typeface="Cambria" panose="02040503050406030204" pitchFamily="18" charset="0"/>
              </a:rPr>
              <a:t>Used in lighted neon signs.</a:t>
            </a:r>
          </a:p>
          <a:p>
            <a:pPr eaLnBrk="1" hangingPunct="1"/>
            <a:r>
              <a:rPr lang="en-US" altLang="en-US" sz="2000" dirty="0">
                <a:latin typeface="Cambria" panose="02040503050406030204" pitchFamily="18" charset="0"/>
              </a:rPr>
              <a:t>Helium is used to make party balloons float.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E7953848-B1FF-3998-C050-E13F3705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3764" y="953629"/>
            <a:ext cx="834132" cy="49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newflam1">
            <a:extLst>
              <a:ext uri="{FF2B5EF4-FFF2-40B4-BE49-F238E27FC236}">
                <a16:creationId xmlns:a16="http://schemas.microsoft.com/office/drawing/2014/main" id="{446C1735-D35C-414A-8473-C7CAD99B9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1710" y="2669970"/>
            <a:ext cx="924249" cy="15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kentcouchAP_468x289">
            <a:extLst>
              <a:ext uri="{FF2B5EF4-FFF2-40B4-BE49-F238E27FC236}">
                <a16:creationId xmlns:a16="http://schemas.microsoft.com/office/drawing/2014/main" id="{38D0399F-0C95-817A-502C-2E0501C4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103" y="4513160"/>
            <a:ext cx="2417461" cy="14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7" name="Rectangle 22536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9" name="Freeform: Shape 22538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1B45917-9107-38C0-F6BF-00550E351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335" y="81321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Elements Used Everyday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8F4BDAA9-D50F-1968-8502-810620FE0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732" y="1120458"/>
            <a:ext cx="3867148" cy="106394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you think of any elements you use every day?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816F9945-7ABE-EFE8-2480-180737BB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" b="1361"/>
          <a:stretch>
            <a:fillRect/>
          </a:stretch>
        </p:blipFill>
        <p:spPr bwMode="auto">
          <a:xfrm>
            <a:off x="3992880" y="843524"/>
            <a:ext cx="8073388" cy="59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Freeform: Shape 22540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4" descr="periodic%20table">
            <a:hlinkClick r:id="rId3"/>
            <a:extLst>
              <a:ext uri="{FF2B5EF4-FFF2-40B4-BE49-F238E27FC236}">
                <a16:creationId xmlns:a16="http://schemas.microsoft.com/office/drawing/2014/main" id="{6ABEDC8D-A1EC-306D-10DD-F73C98501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3668" y="643467"/>
            <a:ext cx="784466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7" name="Rectangle 923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0CD4C76-7447-B9A9-F9E5-B8911FCDD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5000" b="1" dirty="0">
                <a:latin typeface="Cambria" panose="02040503050406030204" pitchFamily="18" charset="0"/>
              </a:rPr>
              <a:t>How is it Arranged?</a:t>
            </a:r>
          </a:p>
        </p:txBody>
      </p:sp>
      <p:sp>
        <p:nvSpPr>
          <p:cNvPr id="923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A0F3F06-B234-539B-4292-C303CD4C7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187452" indent="-187452" defTabSz="749808">
              <a:spcBef>
                <a:spcPts val="820"/>
              </a:spcBef>
            </a:pPr>
            <a:r>
              <a:rPr lang="en-US" altLang="en-US" sz="2200" kern="1200" dirty="0">
                <a:latin typeface="Cambria" panose="02040503050406030204" pitchFamily="18" charset="0"/>
                <a:ea typeface="+mn-ea"/>
                <a:cs typeface="+mn-cs"/>
              </a:rPr>
              <a:t>The elements are put into rows by increasing </a:t>
            </a:r>
            <a:r>
              <a:rPr lang="en-US" altLang="en-US" sz="2200" i="1" kern="1200" dirty="0">
                <a:latin typeface="Cambria" panose="02040503050406030204" pitchFamily="18" charset="0"/>
                <a:ea typeface="+mn-ea"/>
                <a:cs typeface="+mn-cs"/>
              </a:rPr>
              <a:t>ATOMIC NUMBER</a:t>
            </a:r>
            <a:r>
              <a:rPr lang="en-US" altLang="en-US" sz="2200" kern="1200" dirty="0"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187452" indent="-187452" defTabSz="749808">
              <a:spcBef>
                <a:spcPts val="820"/>
              </a:spcBef>
            </a:pPr>
            <a:r>
              <a:rPr lang="en-US" altLang="en-US" sz="2200" kern="1200" dirty="0">
                <a:latin typeface="Cambria" panose="02040503050406030204" pitchFamily="18" charset="0"/>
                <a:ea typeface="+mn-ea"/>
                <a:cs typeface="+mn-cs"/>
              </a:rPr>
              <a:t>The horizontal rows are called </a:t>
            </a:r>
            <a:r>
              <a:rPr lang="en-US" altLang="en-US" sz="2200" i="1" kern="1200" dirty="0">
                <a:latin typeface="Cambria" panose="02040503050406030204" pitchFamily="18" charset="0"/>
                <a:ea typeface="+mn-ea"/>
                <a:cs typeface="+mn-cs"/>
              </a:rPr>
              <a:t>Periods</a:t>
            </a:r>
            <a:r>
              <a:rPr lang="en-US" altLang="en-US" sz="2200" kern="1200" dirty="0">
                <a:latin typeface="Cambria" panose="02040503050406030204" pitchFamily="18" charset="0"/>
                <a:ea typeface="+mn-ea"/>
                <a:cs typeface="+mn-cs"/>
              </a:rPr>
              <a:t> and are labeled 1 to 7.</a:t>
            </a:r>
          </a:p>
          <a:p>
            <a:pPr marL="187452" indent="-187452" defTabSz="749808">
              <a:spcBef>
                <a:spcPts val="820"/>
              </a:spcBef>
            </a:pPr>
            <a:r>
              <a:rPr lang="en-US" altLang="en-US" sz="2200" kern="1200" dirty="0">
                <a:latin typeface="Cambria" panose="02040503050406030204" pitchFamily="18" charset="0"/>
                <a:ea typeface="+mn-ea"/>
                <a:cs typeface="+mn-cs"/>
              </a:rPr>
              <a:t>The vertical column are called</a:t>
            </a:r>
            <a:r>
              <a:rPr lang="en-US" altLang="en-US" sz="2200" i="1" kern="1200" dirty="0">
                <a:latin typeface="Cambria" panose="02040503050406030204" pitchFamily="18" charset="0"/>
                <a:ea typeface="+mn-ea"/>
                <a:cs typeface="+mn-cs"/>
              </a:rPr>
              <a:t> Groups </a:t>
            </a:r>
            <a:r>
              <a:rPr lang="en-US" altLang="en-US" sz="2200" kern="1200" dirty="0">
                <a:latin typeface="Cambria" panose="02040503050406030204" pitchFamily="18" charset="0"/>
                <a:ea typeface="+mn-ea"/>
                <a:cs typeface="+mn-cs"/>
              </a:rPr>
              <a:t>and are labeled 1 to 18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pic>
        <p:nvPicPr>
          <p:cNvPr id="9225" name="Picture 9">
            <a:extLst>
              <a:ext uri="{FF2B5EF4-FFF2-40B4-BE49-F238E27FC236}">
                <a16:creationId xmlns:a16="http://schemas.microsoft.com/office/drawing/2014/main" id="{D0C80C2C-AAF8-0C40-8F5D-3043D8E3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 b="12041"/>
          <a:stretch>
            <a:fillRect/>
          </a:stretch>
        </p:blipFill>
        <p:spPr bwMode="auto">
          <a:xfrm>
            <a:off x="4541651" y="877610"/>
            <a:ext cx="6903720" cy="40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BAE46D98-CE9B-ACB5-4A4E-A73F7D5B7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018" y="5248283"/>
            <a:ext cx="84159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defTabSz="749808" eaLnBrk="1" hangingPunct="1">
              <a:spcAft>
                <a:spcPts val="600"/>
              </a:spcAft>
            </a:pPr>
            <a:r>
              <a:rPr lang="en-US" altLang="en-US" sz="1476" b="1" kern="1200" dirty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rPr>
              <a:t>The </a:t>
            </a:r>
            <a:r>
              <a:rPr lang="en-US" altLang="en-US" sz="1476" b="1" kern="1200" dirty="0">
                <a:solidFill>
                  <a:srgbClr val="FF0000"/>
                </a:solidFill>
                <a:latin typeface="Cambria" panose="02040503050406030204" pitchFamily="18" charset="0"/>
                <a:ea typeface="+mn-ea"/>
                <a:cs typeface="+mn-cs"/>
              </a:rPr>
              <a:t>red</a:t>
            </a:r>
            <a:r>
              <a:rPr lang="en-US" altLang="en-US" sz="1476" b="1" kern="1200" dirty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rPr>
              <a:t> li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i="1" dirty="0">
                <a:solidFill>
                  <a:schemeClr val="folHlink"/>
                </a:solidFill>
              </a:rPr>
              <a:t>periods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476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rPr>
              <a:t>nes</a:t>
            </a:r>
            <a:r>
              <a:rPr lang="en-US" altLang="en-US" sz="1476" b="1" kern="1200" dirty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rPr>
              <a:t> show the different periods and the </a:t>
            </a:r>
            <a:r>
              <a:rPr lang="en-US" altLang="en-US" sz="1476" b="1" kern="1200" dirty="0">
                <a:solidFill>
                  <a:srgbClr val="339933"/>
                </a:solidFill>
                <a:latin typeface="Cambria" panose="02040503050406030204" pitchFamily="18" charset="0"/>
                <a:ea typeface="+mn-ea"/>
                <a:cs typeface="+mn-cs"/>
              </a:rPr>
              <a:t>green</a:t>
            </a:r>
            <a:r>
              <a:rPr lang="en-US" altLang="en-US" sz="1476" b="1" kern="1200" dirty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rPr>
              <a:t> l</a:t>
            </a:r>
            <a:r>
              <a:rPr lang="en-US" altLang="en-US" sz="1600" i="1" dirty="0">
                <a:solidFill>
                  <a:schemeClr val="folHlink"/>
                </a:solidFill>
              </a:rPr>
              <a:t> groups </a:t>
            </a:r>
            <a:r>
              <a:rPr lang="en-US" altLang="en-US" sz="1476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rPr>
              <a:t>ines</a:t>
            </a:r>
            <a:r>
              <a:rPr lang="en-US" altLang="en-US" sz="1476" b="1" kern="1200" dirty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rPr>
              <a:t> show the groups. 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97D1BFC-47D7-4CA0-E6DD-807621E19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Cambria" panose="02040503050406030204" pitchFamily="18" charset="0"/>
              </a:rPr>
              <a:t>Three States of Matter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5691FF8-60B2-0174-59B7-D6FF59A67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001000" cy="68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Cambria" panose="02040503050406030204" pitchFamily="18" charset="0"/>
              </a:rPr>
              <a:t>Substances are made up of particles.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Cambria" panose="02040503050406030204" pitchFamily="18" charset="0"/>
              </a:rPr>
              <a:t>The state of the  substance depends on the arrangement of the particles.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9645865-003E-9707-2A6A-9963EE7B2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5600"/>
            <a:ext cx="7924800" cy="388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1" name="Picture 5" descr="solid">
            <a:extLst>
              <a:ext uri="{FF2B5EF4-FFF2-40B4-BE49-F238E27FC236}">
                <a16:creationId xmlns:a16="http://schemas.microsoft.com/office/drawing/2014/main" id="{AD15AC59-4FD0-985D-4415-115F4FEC72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4" y="3276600"/>
            <a:ext cx="11890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liquid">
            <a:extLst>
              <a:ext uri="{FF2B5EF4-FFF2-40B4-BE49-F238E27FC236}">
                <a16:creationId xmlns:a16="http://schemas.microsoft.com/office/drawing/2014/main" id="{0DB66094-0A6D-224F-9057-EDFD16992D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11890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gas">
            <a:extLst>
              <a:ext uri="{FF2B5EF4-FFF2-40B4-BE49-F238E27FC236}">
                <a16:creationId xmlns:a16="http://schemas.microsoft.com/office/drawing/2014/main" id="{3C42203C-3B7C-10E8-AA61-9B3F3F2809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200400"/>
            <a:ext cx="11890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73CBD1E5-EEF0-88B0-CA59-FFA03684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581526"/>
            <a:ext cx="2286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r>
              <a:rPr lang="en-GB" altLang="en-US" sz="1600" b="0"/>
              <a:t>Solid</a:t>
            </a:r>
          </a:p>
          <a:p>
            <a:pPr algn="ctr" eaLnBrk="1" hangingPunct="1"/>
            <a:endParaRPr lang="en-GB" altLang="en-US" sz="1600" b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Particles held tightly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Very close together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Regular arrangement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Vibrate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Can’t move from place to place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6B03520B-1C06-6C62-CA3F-4ED09D140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505326"/>
            <a:ext cx="2286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r>
              <a:rPr lang="en-GB" altLang="en-US" sz="1600" b="0" dirty="0"/>
              <a:t>Liquid</a:t>
            </a:r>
          </a:p>
          <a:p>
            <a:pPr eaLnBrk="1" hangingPunct="1"/>
            <a:endParaRPr lang="en-GB" altLang="en-US" sz="1600" b="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 dirty="0"/>
              <a:t> Particles held weakly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 dirty="0"/>
              <a:t> Very close together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 dirty="0"/>
              <a:t> Random arrangement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 dirty="0"/>
              <a:t> Vibrate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 dirty="0"/>
              <a:t> Constantly move past each other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806D9BE9-5217-AB1D-4BAC-A824CB18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489450"/>
            <a:ext cx="2286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r>
              <a:rPr lang="en-GB" altLang="en-US" sz="1600" b="0"/>
              <a:t>Gas</a:t>
            </a:r>
          </a:p>
          <a:p>
            <a:pPr eaLnBrk="1" hangingPunct="1"/>
            <a:endParaRPr lang="en-GB" altLang="en-US" sz="1600" b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No attraction between particles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Far apart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Random arrangement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Vibrate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1600" b="0"/>
              <a:t> Move quickly in all directions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48EF6575-2269-5259-9FF2-9EB22D2FB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95601"/>
            <a:ext cx="2967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GB" altLang="en-US"/>
              <a:t>The Three States of Matter</a:t>
            </a:r>
          </a:p>
        </p:txBody>
      </p:sp>
      <p:pic>
        <p:nvPicPr>
          <p:cNvPr id="21526" name="Picture 22" descr="AACQJAL0">
            <a:extLst>
              <a:ext uri="{FF2B5EF4-FFF2-40B4-BE49-F238E27FC236}">
                <a16:creationId xmlns:a16="http://schemas.microsoft.com/office/drawing/2014/main" id="{DBE2CDCD-B0F4-8A4F-2F7F-A4B5CB32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1539" b="41614"/>
          <a:stretch>
            <a:fillRect/>
          </a:stretch>
        </p:blipFill>
        <p:spPr bwMode="auto">
          <a:xfrm>
            <a:off x="3810000" y="228601"/>
            <a:ext cx="45720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0D703CF-FCC4-CA9A-6C00-B3F5EE883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600" b="1">
                <a:latin typeface="Cambria" panose="02040503050406030204" pitchFamily="18" charset="0"/>
              </a:rPr>
              <a:t>Grouped Elements Have Similarities</a:t>
            </a:r>
          </a:p>
        </p:txBody>
      </p:sp>
      <p:sp>
        <p:nvSpPr>
          <p:cNvPr id="1025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11099974-82CA-2C84-FFEE-F34F8E1E1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5364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BF9987F-350C-F398-48E7-0D5FF5F7B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5000" b="1">
                <a:latin typeface="Cambria" panose="02040503050406030204" pitchFamily="18" charset="0"/>
              </a:rPr>
              <a:t>Metals, Nonmetals and Metalloids</a:t>
            </a:r>
          </a:p>
        </p:txBody>
      </p:sp>
      <p:sp>
        <p:nvSpPr>
          <p:cNvPr id="1127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64E0F14B-B382-13B5-652E-2DF7183AF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92918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8" name="Rectangle 1229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76C7774-2CA9-99DE-CBD2-3FA06727B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3800" b="1">
                <a:latin typeface="Cambria" panose="02040503050406030204" pitchFamily="18" charset="0"/>
              </a:rPr>
              <a:t>Metals - Lustrous, Malleable, and </a:t>
            </a:r>
            <a:br>
              <a:rPr lang="en-US" altLang="en-US" sz="3800" b="1">
                <a:latin typeface="Cambria" panose="02040503050406030204" pitchFamily="18" charset="0"/>
              </a:rPr>
            </a:br>
            <a:r>
              <a:rPr lang="en-US" altLang="en-US" sz="3800" b="1">
                <a:latin typeface="Cambria" panose="02040503050406030204" pitchFamily="18" charset="0"/>
              </a:rPr>
              <a:t>Good Conductors?</a:t>
            </a:r>
          </a:p>
        </p:txBody>
      </p:sp>
      <p:sp>
        <p:nvSpPr>
          <p:cNvPr id="1230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1B1E73-3CA9-B996-E57D-6B6033A48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1700">
                <a:latin typeface="Cambria" panose="02040503050406030204" pitchFamily="18" charset="0"/>
              </a:rPr>
              <a:t>These are </a:t>
            </a:r>
            <a:r>
              <a:rPr lang="en-US" altLang="en-US" sz="1700" i="1">
                <a:latin typeface="Cambria" panose="02040503050406030204" pitchFamily="18" charset="0"/>
              </a:rPr>
              <a:t>physical properties</a:t>
            </a:r>
            <a:r>
              <a:rPr lang="en-US" altLang="en-US" sz="1700">
                <a:latin typeface="Cambria" panose="02040503050406030204" pitchFamily="18" charset="0"/>
              </a:rPr>
              <a:t> of metals</a:t>
            </a:r>
          </a:p>
          <a:p>
            <a:pPr eaLnBrk="1" hangingPunct="1"/>
            <a:r>
              <a:rPr lang="en-US" altLang="en-US" sz="1700" i="1">
                <a:latin typeface="Cambria" panose="02040503050406030204" pitchFamily="18" charset="0"/>
              </a:rPr>
              <a:t> Lustrous</a:t>
            </a:r>
            <a:r>
              <a:rPr lang="en-US" altLang="en-US" sz="1700">
                <a:latin typeface="Cambria" panose="02040503050406030204" pitchFamily="18" charset="0"/>
              </a:rPr>
              <a:t> means shiny or reflective of light.</a:t>
            </a:r>
          </a:p>
          <a:p>
            <a:pPr lvl="1" eaLnBrk="1" hangingPunct="1"/>
            <a:r>
              <a:rPr lang="en-US" altLang="en-US" sz="1700">
                <a:latin typeface="Cambria" panose="02040503050406030204" pitchFamily="18" charset="0"/>
              </a:rPr>
              <a:t>Coins and jewelry are shiny and reflective .</a:t>
            </a:r>
          </a:p>
          <a:p>
            <a:pPr eaLnBrk="1" hangingPunct="1"/>
            <a:r>
              <a:rPr lang="en-US" altLang="en-US" sz="1700">
                <a:latin typeface="Cambria" panose="02040503050406030204" pitchFamily="18" charset="0"/>
              </a:rPr>
              <a:t> </a:t>
            </a:r>
            <a:r>
              <a:rPr lang="en-US" altLang="en-US" sz="1700" i="1">
                <a:latin typeface="Cambria" panose="02040503050406030204" pitchFamily="18" charset="0"/>
              </a:rPr>
              <a:t>Malleable</a:t>
            </a:r>
            <a:r>
              <a:rPr lang="en-US" altLang="en-US" sz="1700">
                <a:latin typeface="Cambria" panose="02040503050406030204" pitchFamily="18" charset="0"/>
              </a:rPr>
              <a:t> means capable of being shaped.</a:t>
            </a:r>
          </a:p>
          <a:p>
            <a:pPr lvl="1" eaLnBrk="1" hangingPunct="1"/>
            <a:r>
              <a:rPr lang="en-US" altLang="en-US" sz="1700">
                <a:latin typeface="Cambria" panose="02040503050406030204" pitchFamily="18" charset="0"/>
              </a:rPr>
              <a:t>Aluminum foil is shaped or molded around food items to keep them fresh.</a:t>
            </a:r>
          </a:p>
          <a:p>
            <a:pPr eaLnBrk="1" hangingPunct="1"/>
            <a:r>
              <a:rPr lang="en-US" altLang="en-US" sz="1700">
                <a:latin typeface="Cambria" panose="02040503050406030204" pitchFamily="18" charset="0"/>
              </a:rPr>
              <a:t> Being a </a:t>
            </a:r>
            <a:r>
              <a:rPr lang="en-US" altLang="en-US" sz="1700" i="1">
                <a:latin typeface="Cambria" panose="02040503050406030204" pitchFamily="18" charset="0"/>
              </a:rPr>
              <a:t>Good Conductor</a:t>
            </a:r>
            <a:r>
              <a:rPr lang="en-US" altLang="en-US" sz="1700">
                <a:latin typeface="Cambria" panose="02040503050406030204" pitchFamily="18" charset="0"/>
              </a:rPr>
              <a:t> means being able to allow electricity and heat to flow through.</a:t>
            </a:r>
          </a:p>
          <a:p>
            <a:pPr lvl="4" eaLnBrk="1" hangingPunct="1">
              <a:buFont typeface="Cambria" panose="02040503050406030204" pitchFamily="18" charset="0"/>
              <a:buChar char="−"/>
            </a:pPr>
            <a:r>
              <a:rPr lang="en-US" altLang="en-US" sz="1700">
                <a:latin typeface="Cambria" panose="02040503050406030204" pitchFamily="18" charset="0"/>
              </a:rPr>
              <a:t>When you think about the wires we use for </a:t>
            </a:r>
          </a:p>
          <a:p>
            <a:pPr lvl="1" eaLnBrk="1" hangingPunct="1">
              <a:buFontTx/>
              <a:buNone/>
            </a:pPr>
            <a:r>
              <a:rPr lang="en-US" altLang="en-US" sz="1700">
                <a:latin typeface="Cambria" panose="02040503050406030204" pitchFamily="18" charset="0"/>
              </a:rPr>
              <a:t>		           	    electrical devices, they are mostly made of	</a:t>
            </a:r>
          </a:p>
          <a:p>
            <a:pPr lvl="1" eaLnBrk="1" hangingPunct="1">
              <a:buFontTx/>
              <a:buNone/>
            </a:pPr>
            <a:r>
              <a:rPr lang="en-US" altLang="en-US" sz="1700">
                <a:latin typeface="Cambria" panose="02040503050406030204" pitchFamily="18" charset="0"/>
              </a:rPr>
              <a:t>		                  copper and other metals.</a:t>
            </a:r>
          </a:p>
        </p:txBody>
      </p:sp>
      <p:pic>
        <p:nvPicPr>
          <p:cNvPr id="12293" name="Picture 7" descr="MCj04362840000[1]">
            <a:extLst>
              <a:ext uri="{FF2B5EF4-FFF2-40B4-BE49-F238E27FC236}">
                <a16:creationId xmlns:a16="http://schemas.microsoft.com/office/drawing/2014/main" id="{EF49D1F4-4E0F-2E27-A575-E7F835F8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963" y="329183"/>
            <a:ext cx="3429969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MCj00823990000[1]">
            <a:extLst>
              <a:ext uri="{FF2B5EF4-FFF2-40B4-BE49-F238E27FC236}">
                <a16:creationId xmlns:a16="http://schemas.microsoft.com/office/drawing/2014/main" id="{7BF861E8-DEDF-67CF-38D1-494BDA27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3346" y="4079193"/>
            <a:ext cx="3496915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2" name="Rectangle 1332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4" name="Freeform: Shape 13323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A81ADC1-6902-16E2-A48B-965B3191E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latin typeface="Cambria" panose="02040503050406030204" pitchFamily="18" charset="0"/>
              </a:rPr>
              <a:t>Alkali Metals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CB3734A-1830-CF8E-12C9-966BDD40F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Elements in </a:t>
            </a:r>
            <a:r>
              <a:rPr lang="en-US" altLang="en-US" sz="2000" i="1">
                <a:latin typeface="Cambria" panose="02040503050406030204" pitchFamily="18" charset="0"/>
              </a:rPr>
              <a:t>Group 1</a:t>
            </a:r>
            <a:r>
              <a:rPr lang="en-US" altLang="en-US" sz="2000">
                <a:latin typeface="Cambria" panose="02040503050406030204" pitchFamily="18" charset="0"/>
              </a:rPr>
              <a:t> (not including Hydrogen).</a:t>
            </a:r>
          </a:p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Very reactive metals. Always combine with something else in nature.</a:t>
            </a:r>
          </a:p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Salt – an Alkali Metal, 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ambria" panose="02040503050406030204" pitchFamily="18" charset="0"/>
              </a:rPr>
              <a:t>	</a:t>
            </a:r>
            <a:r>
              <a:rPr lang="en-US" altLang="en-US" sz="2000" i="1">
                <a:latin typeface="Cambria" panose="02040503050406030204" pitchFamily="18" charset="0"/>
              </a:rPr>
              <a:t>Sodium</a:t>
            </a:r>
            <a:r>
              <a:rPr lang="en-US" altLang="en-US" sz="2000">
                <a:latin typeface="Cambria" panose="02040503050406030204" pitchFamily="18" charset="0"/>
              </a:rPr>
              <a:t>, and another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ambria" panose="02040503050406030204" pitchFamily="18" charset="0"/>
              </a:rPr>
              <a:t>	element, </a:t>
            </a:r>
            <a:r>
              <a:rPr lang="en-US" altLang="en-US" sz="2000" i="1">
                <a:latin typeface="Cambria" panose="02040503050406030204" pitchFamily="18" charset="0"/>
              </a:rPr>
              <a:t>Chlorine</a:t>
            </a:r>
            <a:r>
              <a:rPr lang="en-US" altLang="en-US" sz="2000">
                <a:latin typeface="Cambria" panose="02040503050406030204" pitchFamily="18" charset="0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ambria" panose="02040503050406030204" pitchFamily="18" charset="0"/>
              </a:rPr>
              <a:t>	combined.</a:t>
            </a:r>
          </a:p>
        </p:txBody>
      </p:sp>
      <p:pic>
        <p:nvPicPr>
          <p:cNvPr id="13317" name="Picture 10">
            <a:extLst>
              <a:ext uri="{FF2B5EF4-FFF2-40B4-BE49-F238E27FC236}">
                <a16:creationId xmlns:a16="http://schemas.microsoft.com/office/drawing/2014/main" id="{3AB6FEBF-EE54-E902-0FBF-CF69AC1C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"/>
          <a:stretch>
            <a:fillRect/>
          </a:stretch>
        </p:blipFill>
        <p:spPr bwMode="auto">
          <a:xfrm>
            <a:off x="7529034" y="1073835"/>
            <a:ext cx="839029" cy="47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Salt%20Shaker">
            <a:extLst>
              <a:ext uri="{FF2B5EF4-FFF2-40B4-BE49-F238E27FC236}">
                <a16:creationId xmlns:a16="http://schemas.microsoft.com/office/drawing/2014/main" id="{5CD4BF1D-03DC-5B79-4EEA-F81ADBC4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3211" y="2180737"/>
            <a:ext cx="2828925" cy="24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8" name="Freeform: Shape 14347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7CDD7A6-7B7E-AA23-B603-18D7FAA34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latin typeface="Cambria" panose="02040503050406030204" pitchFamily="18" charset="0"/>
              </a:rPr>
              <a:t>Alkaline Earth Metals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454FC77-68DA-2ACC-ACAC-A4567CD9F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Elements in </a:t>
            </a:r>
            <a:r>
              <a:rPr lang="en-US" altLang="en-US" sz="2000" i="1">
                <a:latin typeface="Cambria" panose="02040503050406030204" pitchFamily="18" charset="0"/>
              </a:rPr>
              <a:t>Group 2</a:t>
            </a:r>
            <a:r>
              <a:rPr lang="en-US" altLang="en-US" sz="2000">
                <a:latin typeface="Cambria" panose="02040503050406030204" pitchFamily="18" charset="0"/>
              </a:rPr>
              <a:t>.</a:t>
            </a:r>
          </a:p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Reactive Metals that are always combined with non-metals in nature.</a:t>
            </a:r>
          </a:p>
          <a:p>
            <a:pPr eaLnBrk="1" hangingPunct="1"/>
            <a:r>
              <a:rPr lang="en-US" altLang="en-US" sz="2000">
                <a:latin typeface="Cambria" panose="02040503050406030204" pitchFamily="18" charset="0"/>
              </a:rPr>
              <a:t>Several of these elements are important mineral nutrients, like Calcium.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8273500D-7291-3B84-2CBF-906C28F7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"/>
          <a:stretch>
            <a:fillRect/>
          </a:stretch>
        </p:blipFill>
        <p:spPr bwMode="auto">
          <a:xfrm>
            <a:off x="7527672" y="1073835"/>
            <a:ext cx="840391" cy="47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7">
            <a:extLst>
              <a:ext uri="{FF2B5EF4-FFF2-40B4-BE49-F238E27FC236}">
                <a16:creationId xmlns:a16="http://schemas.microsoft.com/office/drawing/2014/main" id="{F6FF721E-99E0-9A5E-F521-3518777C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/>
          <a:stretch>
            <a:fillRect/>
          </a:stretch>
        </p:blipFill>
        <p:spPr bwMode="auto">
          <a:xfrm>
            <a:off x="8673211" y="1655705"/>
            <a:ext cx="2828925" cy="35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667</Words>
  <Application>Microsoft Office PowerPoint</Application>
  <PresentationFormat>Widescreen</PresentationFormat>
  <Paragraphs>87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Wingdings</vt:lpstr>
      <vt:lpstr>Office Theme</vt:lpstr>
      <vt:lpstr>Learning  The Periodic Table of Elements</vt:lpstr>
      <vt:lpstr>PowerPoint Presentation</vt:lpstr>
      <vt:lpstr>How is it Arranged?</vt:lpstr>
      <vt:lpstr>Three States of Matter</vt:lpstr>
      <vt:lpstr>Grouped Elements Have Similarities</vt:lpstr>
      <vt:lpstr>Metals, Nonmetals and Metalloids</vt:lpstr>
      <vt:lpstr>Metals - Lustrous, Malleable, and  Good Conductors?</vt:lpstr>
      <vt:lpstr>Alkali Metals</vt:lpstr>
      <vt:lpstr>Alkaline Earth Metals</vt:lpstr>
      <vt:lpstr>Transition Metals</vt:lpstr>
      <vt:lpstr>Halogens</vt:lpstr>
      <vt:lpstr>Noble Gases</vt:lpstr>
      <vt:lpstr>Elements Used Everyday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 The Periodic Table of Elements</dc:title>
  <dc:creator>Daniel Crispin</dc:creator>
  <cp:lastModifiedBy>Daniel Crispin</cp:lastModifiedBy>
  <cp:revision>1</cp:revision>
  <dcterms:created xsi:type="dcterms:W3CDTF">2023-07-04T00:36:39Z</dcterms:created>
  <dcterms:modified xsi:type="dcterms:W3CDTF">2024-07-01T04:58:35Z</dcterms:modified>
</cp:coreProperties>
</file>