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Gidole" charset="1" panose="02000503000000000000"/>
      <p:regular r:id="rId10"/>
    </p:embeddedFont>
    <p:embeddedFont>
      <p:font typeface="League Spartan" charset="1" panose="0000080000000000000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slides/slide1.xml" Type="http://schemas.openxmlformats.org/officeDocument/2006/relationships/slide"/><Relationship Id="rId13" Target="slides/slide2.xml" Type="http://schemas.openxmlformats.org/officeDocument/2006/relationships/slide"/><Relationship Id="rId14" Target="slides/slide3.xml" Type="http://schemas.openxmlformats.org/officeDocument/2006/relationships/slide"/><Relationship Id="rId15" Target="slides/slide4.xml" Type="http://schemas.openxmlformats.org/officeDocument/2006/relationships/slide"/><Relationship Id="rId16" Target="slides/slide5.xml" Type="http://schemas.openxmlformats.org/officeDocument/2006/relationships/slide"/><Relationship Id="rId17" Target="slides/slide6.xml" Type="http://schemas.openxmlformats.org/officeDocument/2006/relationships/slide"/><Relationship Id="rId18" Target="slides/slide7.xml" Type="http://schemas.openxmlformats.org/officeDocument/2006/relationships/slide"/><Relationship Id="rId19" Target="slides/slide8.xml" Type="http://schemas.openxmlformats.org/officeDocument/2006/relationships/slide"/><Relationship Id="rId2" Target="presProps.xml" Type="http://schemas.openxmlformats.org/officeDocument/2006/relationships/presProps"/><Relationship Id="rId20" Target="slides/slide9.xml" Type="http://schemas.openxmlformats.org/officeDocument/2006/relationships/slide"/><Relationship Id="rId21" Target="slides/slide10.xml" Type="http://schemas.openxmlformats.org/officeDocument/2006/relationships/slide"/><Relationship Id="rId22" Target="slides/slide11.xml" Type="http://schemas.openxmlformats.org/officeDocument/2006/relationships/slide"/><Relationship Id="rId23" Target="slides/slide12.xml" Type="http://schemas.openxmlformats.org/officeDocument/2006/relationships/slide"/><Relationship Id="rId24" Target="slides/slide13.xml" Type="http://schemas.openxmlformats.org/officeDocument/2006/relationships/slide"/><Relationship Id="rId25" Target="slides/slide14.xml" Type="http://schemas.openxmlformats.org/officeDocument/2006/relationships/slide"/><Relationship Id="rId26" Target="slides/slide15.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16.jpeg" Type="http://schemas.openxmlformats.org/officeDocument/2006/relationships/image"/><Relationship Id="rId4" Target="https://youtu.be/XVX0tKmjQN8" TargetMode="External" Type="http://schemas.openxmlformats.org/officeDocument/2006/relationships/video"/></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 Id="rId3" Target="../media/image18.jpeg" Type="http://schemas.openxmlformats.org/officeDocument/2006/relationships/image"/><Relationship Id="rId4" Target="../media/image19.jpe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https://www.news.com.au/lifestyle/food/eat/pizza-hut-launches-six-vegan-menu-items/news-story/887191fd191c90117f6766b5a7592c5b" TargetMode="External" Type="http://schemas.openxmlformats.org/officeDocument/2006/relationships/hyperlink"/></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9943B"/>
        </a:solidFill>
      </p:bgPr>
    </p:bg>
    <p:spTree>
      <p:nvGrpSpPr>
        <p:cNvPr id="1" name=""/>
        <p:cNvGrpSpPr/>
        <p:nvPr/>
      </p:nvGrpSpPr>
      <p:grpSpPr>
        <a:xfrm>
          <a:off x="0" y="0"/>
          <a:ext cx="0" cy="0"/>
          <a:chOff x="0" y="0"/>
          <a:chExt cx="0" cy="0"/>
        </a:xfrm>
      </p:grpSpPr>
      <p:grpSp>
        <p:nvGrpSpPr>
          <p:cNvPr name="Group 2" id="2"/>
          <p:cNvGrpSpPr/>
          <p:nvPr/>
        </p:nvGrpSpPr>
        <p:grpSpPr>
          <a:xfrm rot="0">
            <a:off x="4545963" y="2663859"/>
            <a:ext cx="9196074" cy="4959281"/>
            <a:chOff x="0" y="0"/>
            <a:chExt cx="12261432" cy="6612375"/>
          </a:xfrm>
        </p:grpSpPr>
        <p:sp>
          <p:nvSpPr>
            <p:cNvPr name="TextBox 3" id="3"/>
            <p:cNvSpPr txBox="true"/>
            <p:nvPr/>
          </p:nvSpPr>
          <p:spPr>
            <a:xfrm rot="0">
              <a:off x="0" y="0"/>
              <a:ext cx="12261432" cy="513080"/>
            </a:xfrm>
            <a:prstGeom prst="rect">
              <a:avLst/>
            </a:prstGeom>
          </p:spPr>
          <p:txBody>
            <a:bodyPr anchor="t" rtlCol="false" tIns="0" lIns="0" bIns="0" rIns="0">
              <a:spAutoFit/>
            </a:bodyPr>
            <a:lstStyle/>
            <a:p>
              <a:pPr algn="ctr">
                <a:lnSpc>
                  <a:spcPts val="2805"/>
                </a:lnSpc>
              </a:pPr>
              <a:r>
                <a:rPr lang="en-US" sz="2550">
                  <a:solidFill>
                    <a:srgbClr val="FFFFFF"/>
                  </a:solidFill>
                  <a:latin typeface="Gidole Bold"/>
                </a:rPr>
                <a:t>STAGE 1 FOOD AND HOSPITALITY</a:t>
              </a:r>
            </a:p>
          </p:txBody>
        </p:sp>
        <p:sp>
          <p:nvSpPr>
            <p:cNvPr name="TextBox 4" id="4"/>
            <p:cNvSpPr txBox="true"/>
            <p:nvPr/>
          </p:nvSpPr>
          <p:spPr>
            <a:xfrm rot="0">
              <a:off x="0" y="1668806"/>
              <a:ext cx="12261432" cy="3905885"/>
            </a:xfrm>
            <a:prstGeom prst="rect">
              <a:avLst/>
            </a:prstGeom>
          </p:spPr>
          <p:txBody>
            <a:bodyPr anchor="t" rtlCol="false" tIns="0" lIns="0" bIns="0" rIns="0">
              <a:spAutoFit/>
            </a:bodyPr>
            <a:lstStyle/>
            <a:p>
              <a:pPr algn="ctr">
                <a:lnSpc>
                  <a:spcPts val="11385"/>
                </a:lnSpc>
              </a:pPr>
              <a:r>
                <a:rPr lang="en-US" sz="10350" spc="517">
                  <a:solidFill>
                    <a:srgbClr val="FFFFFF"/>
                  </a:solidFill>
                  <a:latin typeface="League Spartan"/>
                </a:rPr>
                <a:t>GOURMET </a:t>
              </a:r>
            </a:p>
            <a:p>
              <a:pPr algn="ctr">
                <a:lnSpc>
                  <a:spcPts val="11385"/>
                </a:lnSpc>
              </a:pPr>
              <a:r>
                <a:rPr lang="en-US" sz="10350" spc="517">
                  <a:solidFill>
                    <a:srgbClr val="FFFFFF"/>
                  </a:solidFill>
                  <a:latin typeface="League Spartan"/>
                </a:rPr>
                <a:t>PIZZA</a:t>
              </a:r>
            </a:p>
          </p:txBody>
        </p:sp>
        <p:sp>
          <p:nvSpPr>
            <p:cNvPr name="TextBox 5" id="5"/>
            <p:cNvSpPr txBox="true"/>
            <p:nvPr/>
          </p:nvSpPr>
          <p:spPr>
            <a:xfrm rot="0">
              <a:off x="0" y="6099295"/>
              <a:ext cx="12261432" cy="513080"/>
            </a:xfrm>
            <a:prstGeom prst="rect">
              <a:avLst/>
            </a:prstGeom>
          </p:spPr>
          <p:txBody>
            <a:bodyPr anchor="t" rtlCol="false" tIns="0" lIns="0" bIns="0" rIns="0">
              <a:spAutoFit/>
            </a:bodyPr>
            <a:lstStyle/>
            <a:p>
              <a:pPr algn="ctr">
                <a:lnSpc>
                  <a:spcPts val="2805"/>
                </a:lnSpc>
              </a:pPr>
              <a:r>
                <a:rPr lang="en-US" sz="2550">
                  <a:solidFill>
                    <a:srgbClr val="FFFFFF"/>
                  </a:solidFill>
                  <a:latin typeface="Gidole"/>
                </a:rPr>
                <a:t>Practical Activity 1 (25% of total assessment)</a:t>
              </a:r>
            </a:p>
          </p:txBody>
        </p:sp>
      </p:grpSp>
      <p:sp>
        <p:nvSpPr>
          <p:cNvPr name="Freeform 6" id="6"/>
          <p:cNvSpPr/>
          <p:nvPr/>
        </p:nvSpPr>
        <p:spPr>
          <a:xfrm flipH="false" flipV="false" rot="0">
            <a:off x="-5205194" y="0"/>
            <a:ext cx="10410389" cy="10410389"/>
          </a:xfrm>
          <a:custGeom>
            <a:avLst/>
            <a:gdLst/>
            <a:ahLst/>
            <a:cxnLst/>
            <a:rect r="r" b="b" t="t" l="l"/>
            <a:pathLst>
              <a:path h="10410389" w="10410389">
                <a:moveTo>
                  <a:pt x="0" y="0"/>
                </a:moveTo>
                <a:lnTo>
                  <a:pt x="10410388" y="0"/>
                </a:lnTo>
                <a:lnTo>
                  <a:pt x="10410388" y="10410389"/>
                </a:lnTo>
                <a:lnTo>
                  <a:pt x="0" y="104103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true" flipV="true" rot="0">
            <a:off x="13082806" y="0"/>
            <a:ext cx="10410389" cy="10410389"/>
          </a:xfrm>
          <a:custGeom>
            <a:avLst/>
            <a:gdLst/>
            <a:ahLst/>
            <a:cxnLst/>
            <a:rect r="r" b="b" t="t" l="l"/>
            <a:pathLst>
              <a:path h="10410389" w="10410389">
                <a:moveTo>
                  <a:pt x="10410388" y="10410389"/>
                </a:moveTo>
                <a:lnTo>
                  <a:pt x="0" y="10410389"/>
                </a:lnTo>
                <a:lnTo>
                  <a:pt x="0" y="0"/>
                </a:lnTo>
                <a:lnTo>
                  <a:pt x="10410388" y="0"/>
                </a:lnTo>
                <a:lnTo>
                  <a:pt x="10410388" y="10410389"/>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333" r="0" b="-9333"/>
            </a:stretch>
          </a:blipFill>
        </p:spPr>
      </p:sp>
      <p:grpSp>
        <p:nvGrpSpPr>
          <p:cNvPr name="Group 3" id="3"/>
          <p:cNvGrpSpPr/>
          <p:nvPr/>
        </p:nvGrpSpPr>
        <p:grpSpPr>
          <a:xfrm rot="0">
            <a:off x="1035122" y="1028700"/>
            <a:ext cx="16217756" cy="8229600"/>
            <a:chOff x="0" y="0"/>
            <a:chExt cx="5801521" cy="2943946"/>
          </a:xfrm>
        </p:grpSpPr>
        <p:sp>
          <p:nvSpPr>
            <p:cNvPr name="Freeform 4" id="4"/>
            <p:cNvSpPr/>
            <p:nvPr/>
          </p:nvSpPr>
          <p:spPr>
            <a:xfrm flipH="false" flipV="false" rot="0">
              <a:off x="0" y="0"/>
              <a:ext cx="5801521" cy="2943946"/>
            </a:xfrm>
            <a:custGeom>
              <a:avLst/>
              <a:gdLst/>
              <a:ahLst/>
              <a:cxnLst/>
              <a:rect r="r" b="b" t="t" l="l"/>
              <a:pathLst>
                <a:path h="2943946" w="5801521">
                  <a:moveTo>
                    <a:pt x="0" y="0"/>
                  </a:moveTo>
                  <a:lnTo>
                    <a:pt x="0" y="2943946"/>
                  </a:lnTo>
                  <a:lnTo>
                    <a:pt x="5801521" y="2943946"/>
                  </a:lnTo>
                  <a:lnTo>
                    <a:pt x="5801521" y="0"/>
                  </a:lnTo>
                  <a:lnTo>
                    <a:pt x="0" y="0"/>
                  </a:lnTo>
                  <a:close/>
                  <a:moveTo>
                    <a:pt x="5740561" y="2882986"/>
                  </a:moveTo>
                  <a:lnTo>
                    <a:pt x="59690" y="2882986"/>
                  </a:lnTo>
                  <a:lnTo>
                    <a:pt x="59690" y="59690"/>
                  </a:lnTo>
                  <a:lnTo>
                    <a:pt x="5740561" y="59690"/>
                  </a:lnTo>
                  <a:lnTo>
                    <a:pt x="5740561" y="2882986"/>
                  </a:lnTo>
                  <a:close/>
                </a:path>
              </a:pathLst>
            </a:custGeom>
            <a:solidFill>
              <a:srgbClr val="FFFFFF"/>
            </a:solidFill>
          </p:spPr>
        </p:sp>
      </p:grpSp>
      <p:sp>
        <p:nvSpPr>
          <p:cNvPr name="TextBox 5" id="5"/>
          <p:cNvSpPr txBox="true"/>
          <p:nvPr/>
        </p:nvSpPr>
        <p:spPr>
          <a:xfrm rot="0">
            <a:off x="3779657" y="7514225"/>
            <a:ext cx="10728685" cy="752475"/>
          </a:xfrm>
          <a:prstGeom prst="rect">
            <a:avLst/>
          </a:prstGeom>
        </p:spPr>
        <p:txBody>
          <a:bodyPr anchor="t" rtlCol="false" tIns="0" lIns="0" bIns="0" rIns="0">
            <a:spAutoFit/>
          </a:bodyPr>
          <a:lstStyle/>
          <a:p>
            <a:pPr algn="ctr">
              <a:lnSpc>
                <a:spcPts val="5940"/>
              </a:lnSpc>
            </a:pPr>
            <a:r>
              <a:rPr lang="en-US" sz="4950">
                <a:solidFill>
                  <a:srgbClr val="FFFFFF"/>
                </a:solidFill>
                <a:latin typeface="League Spartan"/>
              </a:rPr>
              <a:t>THE EVOLUTION OF PIZZA</a:t>
            </a:r>
          </a:p>
        </p:txBody>
      </p:sp>
      <p:pic>
        <p:nvPicPr>
          <p:cNvPr name="Picture 6" id="6"/>
          <p:cNvPicPr>
            <a:picLocks noChangeAspect="true"/>
          </p:cNvPicPr>
          <p:nvPr>
            <a:videoFile r:link="rId4"/>
          </p:nvPr>
        </p:nvPicPr>
        <p:blipFill>
          <a:blip r:embed="rId3"/>
          <a:stretch>
            <a:fillRect/>
          </a:stretch>
        </p:blipFill>
        <p:spPr>
          <a:xfrm rot="0">
            <a:off x="5029200" y="2057400"/>
            <a:ext cx="8229600" cy="4629149"/>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1741" y="1021741"/>
            <a:ext cx="16244518" cy="8243518"/>
            <a:chOff x="0" y="0"/>
            <a:chExt cx="21659358" cy="10991358"/>
          </a:xfrm>
        </p:grpSpPr>
        <p:pic>
          <p:nvPicPr>
            <p:cNvPr name="Picture 3" id="3"/>
            <p:cNvPicPr>
              <a:picLocks noChangeAspect="true"/>
            </p:cNvPicPr>
            <p:nvPr/>
          </p:nvPicPr>
          <p:blipFill>
            <a:blip r:embed="rId2"/>
            <a:srcRect l="3339" t="0" r="53133" b="0"/>
            <a:stretch>
              <a:fillRect/>
            </a:stretch>
          </p:blipFill>
          <p:spPr>
            <a:xfrm flipH="false" flipV="false">
              <a:off x="0" y="0"/>
              <a:ext cx="14227905" cy="10991358"/>
            </a:xfrm>
            <a:prstGeom prst="rect">
              <a:avLst/>
            </a:prstGeom>
          </p:spPr>
        </p:pic>
        <p:pic>
          <p:nvPicPr>
            <p:cNvPr name="Picture 4" id="4"/>
            <p:cNvPicPr>
              <a:picLocks noChangeAspect="true"/>
            </p:cNvPicPr>
            <p:nvPr/>
          </p:nvPicPr>
          <p:blipFill>
            <a:blip r:embed="rId3"/>
            <a:srcRect l="5595" t="0" r="5595" b="0"/>
            <a:stretch>
              <a:fillRect/>
            </a:stretch>
          </p:blipFill>
          <p:spPr>
            <a:xfrm flipH="false" flipV="false">
              <a:off x="14545405" y="0"/>
              <a:ext cx="7113953" cy="5336929"/>
            </a:xfrm>
            <a:prstGeom prst="rect">
              <a:avLst/>
            </a:prstGeom>
          </p:spPr>
        </p:pic>
        <p:pic>
          <p:nvPicPr>
            <p:cNvPr name="Picture 5" id="5"/>
            <p:cNvPicPr>
              <a:picLocks noChangeAspect="true"/>
            </p:cNvPicPr>
            <p:nvPr/>
          </p:nvPicPr>
          <p:blipFill>
            <a:blip r:embed="rId4"/>
            <a:srcRect l="5595" t="0" r="5595" b="0"/>
            <a:stretch>
              <a:fillRect/>
            </a:stretch>
          </p:blipFill>
          <p:spPr>
            <a:xfrm flipH="false" flipV="false">
              <a:off x="14545405" y="5654429"/>
              <a:ext cx="7113953" cy="5336929"/>
            </a:xfrm>
            <a:prstGeom prst="rect">
              <a:avLst/>
            </a:prstGeom>
          </p:spPr>
        </p:pic>
      </p:grpSp>
      <p:grpSp>
        <p:nvGrpSpPr>
          <p:cNvPr name="Group 6" id="6"/>
          <p:cNvGrpSpPr/>
          <p:nvPr/>
        </p:nvGrpSpPr>
        <p:grpSpPr>
          <a:xfrm rot="0">
            <a:off x="8459590" y="1788629"/>
            <a:ext cx="6709742" cy="6709742"/>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943B"/>
            </a:solidFill>
          </p:spPr>
        </p:sp>
      </p:grpSp>
      <p:grpSp>
        <p:nvGrpSpPr>
          <p:cNvPr name="Group 8" id="8"/>
          <p:cNvGrpSpPr/>
          <p:nvPr/>
        </p:nvGrpSpPr>
        <p:grpSpPr>
          <a:xfrm rot="0">
            <a:off x="8957954" y="3249831"/>
            <a:ext cx="5749300" cy="4034056"/>
            <a:chOff x="0" y="0"/>
            <a:chExt cx="7665733" cy="5378742"/>
          </a:xfrm>
        </p:grpSpPr>
        <p:sp>
          <p:nvSpPr>
            <p:cNvPr name="TextBox 9" id="9"/>
            <p:cNvSpPr txBox="true"/>
            <p:nvPr/>
          </p:nvSpPr>
          <p:spPr>
            <a:xfrm rot="0">
              <a:off x="0" y="9525"/>
              <a:ext cx="7665733" cy="625475"/>
            </a:xfrm>
            <a:prstGeom prst="rect">
              <a:avLst/>
            </a:prstGeom>
          </p:spPr>
          <p:txBody>
            <a:bodyPr anchor="t" rtlCol="false" tIns="0" lIns="0" bIns="0" rIns="0">
              <a:spAutoFit/>
            </a:bodyPr>
            <a:lstStyle/>
            <a:p>
              <a:pPr algn="ctr">
                <a:lnSpc>
                  <a:spcPts val="3779"/>
                </a:lnSpc>
              </a:pPr>
              <a:r>
                <a:rPr lang="en-US" sz="3150">
                  <a:solidFill>
                    <a:srgbClr val="FFFFFF"/>
                  </a:solidFill>
                  <a:latin typeface="League Spartan"/>
                </a:rPr>
                <a:t>PRACTICAL</a:t>
              </a:r>
            </a:p>
          </p:txBody>
        </p:sp>
        <p:sp>
          <p:nvSpPr>
            <p:cNvPr name="TextBox 10" id="10"/>
            <p:cNvSpPr txBox="true"/>
            <p:nvPr/>
          </p:nvSpPr>
          <p:spPr>
            <a:xfrm rot="0">
              <a:off x="0" y="732658"/>
              <a:ext cx="7665733" cy="4646083"/>
            </a:xfrm>
            <a:prstGeom prst="rect">
              <a:avLst/>
            </a:prstGeom>
          </p:spPr>
          <p:txBody>
            <a:bodyPr anchor="t" rtlCol="false" tIns="0" lIns="0" bIns="0" rIns="0">
              <a:spAutoFit/>
            </a:bodyPr>
            <a:lstStyle/>
            <a:p>
              <a:pPr algn="ctr">
                <a:lnSpc>
                  <a:spcPts val="3499"/>
                </a:lnSpc>
              </a:pPr>
              <a:r>
                <a:rPr lang="en-US" sz="2499">
                  <a:solidFill>
                    <a:srgbClr val="FFFFFF"/>
                  </a:solidFill>
                  <a:latin typeface="Gidole"/>
                </a:rPr>
                <a:t>As an individual you will need to plan, prepare and present a single serve gourmet pizza, for a trendy and upmarket pizza bar, using ingredients that reflect cultural diversity on our society.</a:t>
              </a:r>
            </a:p>
            <a:p>
              <a:pPr algn="ctr">
                <a:lnSpc>
                  <a:spcPts val="3499"/>
                </a:lnSpc>
              </a:pPr>
            </a:p>
            <a:p>
              <a:pPr algn="ctr">
                <a:lnSpc>
                  <a:spcPts val="3499"/>
                </a:lnSpc>
              </a:pPr>
              <a:r>
                <a:rPr lang="en-US" sz="2499">
                  <a:solidFill>
                    <a:srgbClr val="FFFFFF"/>
                  </a:solidFill>
                  <a:latin typeface="Gidole"/>
                </a:rPr>
                <a:t>1 DOUBLE LESSON</a:t>
              </a:r>
            </a:p>
            <a:p>
              <a:pPr algn="ctr">
                <a:lnSpc>
                  <a:spcPts val="3500"/>
                </a:lnSpc>
              </a:pP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10222" r="0" b="-10222"/>
            </a:stretch>
          </a:blipFill>
        </p:spPr>
      </p:sp>
      <p:sp>
        <p:nvSpPr>
          <p:cNvPr name="AutoShape 3" id="3"/>
          <p:cNvSpPr/>
          <p:nvPr/>
        </p:nvSpPr>
        <p:spPr>
          <a:xfrm rot="0">
            <a:off x="1028700" y="1028700"/>
            <a:ext cx="8103116" cy="8229600"/>
          </a:xfrm>
          <a:prstGeom prst="rect">
            <a:avLst/>
          </a:prstGeom>
          <a:solidFill>
            <a:srgbClr val="FFFFFF"/>
          </a:solidFill>
        </p:spPr>
      </p:sp>
      <p:grpSp>
        <p:nvGrpSpPr>
          <p:cNvPr name="Group 4" id="4"/>
          <p:cNvGrpSpPr/>
          <p:nvPr/>
        </p:nvGrpSpPr>
        <p:grpSpPr>
          <a:xfrm rot="0">
            <a:off x="1534382" y="1539570"/>
            <a:ext cx="7091752" cy="7207859"/>
            <a:chOff x="0" y="0"/>
            <a:chExt cx="2536908" cy="2578442"/>
          </a:xfrm>
        </p:grpSpPr>
        <p:sp>
          <p:nvSpPr>
            <p:cNvPr name="Freeform 5" id="5"/>
            <p:cNvSpPr/>
            <p:nvPr/>
          </p:nvSpPr>
          <p:spPr>
            <a:xfrm flipH="false" flipV="false" rot="0">
              <a:off x="0" y="0"/>
              <a:ext cx="2536908" cy="2578442"/>
            </a:xfrm>
            <a:custGeom>
              <a:avLst/>
              <a:gdLst/>
              <a:ahLst/>
              <a:cxnLst/>
              <a:rect r="r" b="b" t="t" l="l"/>
              <a:pathLst>
                <a:path h="2578442" w="2536908">
                  <a:moveTo>
                    <a:pt x="0" y="0"/>
                  </a:moveTo>
                  <a:lnTo>
                    <a:pt x="0" y="2578442"/>
                  </a:lnTo>
                  <a:lnTo>
                    <a:pt x="2536908" y="2578442"/>
                  </a:lnTo>
                  <a:lnTo>
                    <a:pt x="2536908" y="0"/>
                  </a:lnTo>
                  <a:lnTo>
                    <a:pt x="0" y="0"/>
                  </a:lnTo>
                  <a:close/>
                  <a:moveTo>
                    <a:pt x="2475948" y="2517482"/>
                  </a:moveTo>
                  <a:lnTo>
                    <a:pt x="59690" y="2517482"/>
                  </a:lnTo>
                  <a:lnTo>
                    <a:pt x="59690" y="59690"/>
                  </a:lnTo>
                  <a:lnTo>
                    <a:pt x="2475948" y="59690"/>
                  </a:lnTo>
                  <a:lnTo>
                    <a:pt x="2475948" y="2517482"/>
                  </a:lnTo>
                  <a:close/>
                </a:path>
              </a:pathLst>
            </a:custGeom>
            <a:solidFill>
              <a:srgbClr val="F9943B"/>
            </a:solidFill>
          </p:spPr>
        </p:sp>
      </p:grpSp>
      <p:grpSp>
        <p:nvGrpSpPr>
          <p:cNvPr name="Group 6" id="6"/>
          <p:cNvGrpSpPr/>
          <p:nvPr/>
        </p:nvGrpSpPr>
        <p:grpSpPr>
          <a:xfrm rot="0">
            <a:off x="2200603" y="1960638"/>
            <a:ext cx="5759309" cy="6365725"/>
            <a:chOff x="0" y="0"/>
            <a:chExt cx="7679079" cy="8487633"/>
          </a:xfrm>
        </p:grpSpPr>
        <p:sp>
          <p:nvSpPr>
            <p:cNvPr name="TextBox 7" id="7"/>
            <p:cNvSpPr txBox="true"/>
            <p:nvPr/>
          </p:nvSpPr>
          <p:spPr>
            <a:xfrm rot="0">
              <a:off x="0" y="1435022"/>
              <a:ext cx="7679079" cy="6029324"/>
            </a:xfrm>
            <a:prstGeom prst="rect">
              <a:avLst/>
            </a:prstGeom>
          </p:spPr>
          <p:txBody>
            <a:bodyPr anchor="t" rtlCol="false" tIns="0" lIns="0" bIns="0" rIns="0">
              <a:spAutoFit/>
            </a:bodyPr>
            <a:lstStyle/>
            <a:p>
              <a:pPr algn="ctr">
                <a:lnSpc>
                  <a:spcPts val="3299"/>
                </a:lnSpc>
              </a:pPr>
              <a:r>
                <a:rPr lang="en-US" sz="2999">
                  <a:solidFill>
                    <a:srgbClr val="000000"/>
                  </a:solidFill>
                  <a:latin typeface="League Spartan"/>
                </a:rPr>
                <a:t>-DISH MUST REFLECT MULTICULTURALISM IN AUSTRALIA</a:t>
              </a:r>
            </a:p>
            <a:p>
              <a:pPr algn="ctr">
                <a:lnSpc>
                  <a:spcPts val="3299"/>
                </a:lnSpc>
              </a:pPr>
            </a:p>
            <a:p>
              <a:pPr algn="ctr">
                <a:lnSpc>
                  <a:spcPts val="3299"/>
                </a:lnSpc>
              </a:pPr>
              <a:r>
                <a:rPr lang="en-US" sz="2999">
                  <a:solidFill>
                    <a:srgbClr val="000000"/>
                  </a:solidFill>
                  <a:latin typeface="League Spartan"/>
                </a:rPr>
                <a:t>-Research Contemporary Plating</a:t>
              </a:r>
            </a:p>
            <a:p>
              <a:pPr algn="ctr">
                <a:lnSpc>
                  <a:spcPts val="3299"/>
                </a:lnSpc>
              </a:pPr>
            </a:p>
            <a:p>
              <a:pPr algn="ctr">
                <a:lnSpc>
                  <a:spcPts val="3299"/>
                </a:lnSpc>
              </a:pPr>
              <a:r>
                <a:rPr lang="en-US" sz="2999">
                  <a:solidFill>
                    <a:srgbClr val="000000"/>
                  </a:solidFill>
                  <a:latin typeface="League Spartan"/>
                </a:rPr>
                <a:t>- RESEARCH HOW TO </a:t>
              </a:r>
              <a:r>
                <a:rPr lang="en-US" sz="2999">
                  <a:solidFill>
                    <a:srgbClr val="000000"/>
                  </a:solidFill>
                  <a:latin typeface="League Spartan"/>
                </a:rPr>
                <a:t>creating a gourmet pizza</a:t>
              </a:r>
            </a:p>
            <a:p>
              <a:pPr algn="ctr">
                <a:lnSpc>
                  <a:spcPts val="3299"/>
                </a:lnSpc>
              </a:pPr>
            </a:p>
          </p:txBody>
        </p:sp>
        <p:sp>
          <p:nvSpPr>
            <p:cNvPr name="TextBox 8" id="8"/>
            <p:cNvSpPr txBox="true"/>
            <p:nvPr/>
          </p:nvSpPr>
          <p:spPr>
            <a:xfrm rot="0">
              <a:off x="0" y="9525"/>
              <a:ext cx="7679079" cy="625475"/>
            </a:xfrm>
            <a:prstGeom prst="rect">
              <a:avLst/>
            </a:prstGeom>
          </p:spPr>
          <p:txBody>
            <a:bodyPr anchor="t" rtlCol="false" tIns="0" lIns="0" bIns="0" rIns="0">
              <a:spAutoFit/>
            </a:bodyPr>
            <a:lstStyle/>
            <a:p>
              <a:pPr algn="ctr">
                <a:lnSpc>
                  <a:spcPts val="3779"/>
                </a:lnSpc>
              </a:pPr>
            </a:p>
          </p:txBody>
        </p:sp>
        <p:sp>
          <p:nvSpPr>
            <p:cNvPr name="TextBox 9" id="9"/>
            <p:cNvSpPr txBox="true"/>
            <p:nvPr/>
          </p:nvSpPr>
          <p:spPr>
            <a:xfrm rot="0">
              <a:off x="0" y="7921424"/>
              <a:ext cx="7679079" cy="566208"/>
            </a:xfrm>
            <a:prstGeom prst="rect">
              <a:avLst/>
            </a:prstGeom>
          </p:spPr>
          <p:txBody>
            <a:bodyPr anchor="t" rtlCol="false" tIns="0" lIns="0" bIns="0" rIns="0">
              <a:spAutoFit/>
            </a:bodyPr>
            <a:lstStyle/>
            <a:p>
              <a:pPr algn="ctr">
                <a:lnSpc>
                  <a:spcPts val="3500"/>
                </a:lnSpc>
              </a:pPr>
            </a:p>
          </p:txBody>
        </p:sp>
      </p:grpSp>
    </p:spTree>
  </p:cSld>
  <p:clrMapOvr>
    <a:masterClrMapping/>
  </p:clrMapOvr>
</p:sld>
</file>

<file path=ppt/slides/slide13.xml><?xml version="1.0" encoding="utf-8"?>
<p:sld xmlns:p="http://schemas.openxmlformats.org/presentationml/2006/main" xmlns:a="http://schemas.openxmlformats.org/drawingml/2006/main">
  <p:cSld>
    <p:bg>
      <p:bgPr>
        <a:solidFill>
          <a:srgbClr val="F9943B"/>
        </a:solidFill>
      </p:bgPr>
    </p:bg>
    <p:spTree>
      <p:nvGrpSpPr>
        <p:cNvPr id="1" name=""/>
        <p:cNvGrpSpPr/>
        <p:nvPr/>
      </p:nvGrpSpPr>
      <p:grpSpPr>
        <a:xfrm>
          <a:off x="0" y="0"/>
          <a:ext cx="0" cy="0"/>
          <a:chOff x="0" y="0"/>
          <a:chExt cx="0" cy="0"/>
        </a:xfrm>
      </p:grpSpPr>
      <p:sp>
        <p:nvSpPr>
          <p:cNvPr name="AutoShape 2" id="2"/>
          <p:cNvSpPr/>
          <p:nvPr/>
        </p:nvSpPr>
        <p:spPr>
          <a:xfrm rot="0">
            <a:off x="-654850" y="-614921"/>
            <a:ext cx="19597701" cy="5326927"/>
          </a:xfrm>
          <a:prstGeom prst="rect">
            <a:avLst/>
          </a:prstGeom>
          <a:solidFill>
            <a:srgbClr val="FFFFFF"/>
          </a:solidFill>
        </p:spPr>
      </p:sp>
      <p:sp>
        <p:nvSpPr>
          <p:cNvPr name="TextBox 3" id="3"/>
          <p:cNvSpPr txBox="true"/>
          <p:nvPr/>
        </p:nvSpPr>
        <p:spPr>
          <a:xfrm rot="0">
            <a:off x="3552835" y="1494077"/>
            <a:ext cx="11499793" cy="752475"/>
          </a:xfrm>
          <a:prstGeom prst="rect">
            <a:avLst/>
          </a:prstGeom>
        </p:spPr>
        <p:txBody>
          <a:bodyPr anchor="t" rtlCol="false" tIns="0" lIns="0" bIns="0" rIns="0">
            <a:spAutoFit/>
          </a:bodyPr>
          <a:lstStyle/>
          <a:p>
            <a:pPr algn="ctr">
              <a:lnSpc>
                <a:spcPts val="5940"/>
              </a:lnSpc>
            </a:pPr>
            <a:r>
              <a:rPr lang="en-US" sz="4950">
                <a:solidFill>
                  <a:srgbClr val="F9943B"/>
                </a:solidFill>
                <a:latin typeface="League Spartan"/>
              </a:rPr>
              <a:t>What you are getting assessed on</a:t>
            </a:r>
          </a:p>
        </p:txBody>
      </p:sp>
      <p:grpSp>
        <p:nvGrpSpPr>
          <p:cNvPr name="Group 4" id="4"/>
          <p:cNvGrpSpPr/>
          <p:nvPr/>
        </p:nvGrpSpPr>
        <p:grpSpPr>
          <a:xfrm rot="0">
            <a:off x="6619865" y="4535129"/>
            <a:ext cx="5048271" cy="4723171"/>
            <a:chOff x="0" y="0"/>
            <a:chExt cx="1805900" cy="1689604"/>
          </a:xfrm>
        </p:grpSpPr>
        <p:sp>
          <p:nvSpPr>
            <p:cNvPr name="Freeform 5" id="5"/>
            <p:cNvSpPr/>
            <p:nvPr/>
          </p:nvSpPr>
          <p:spPr>
            <a:xfrm flipH="false" flipV="false" rot="0">
              <a:off x="0" y="0"/>
              <a:ext cx="1805900" cy="1689603"/>
            </a:xfrm>
            <a:custGeom>
              <a:avLst/>
              <a:gdLst/>
              <a:ahLst/>
              <a:cxnLst/>
              <a:rect r="r" b="b" t="t" l="l"/>
              <a:pathLst>
                <a:path h="1689603" w="1805900">
                  <a:moveTo>
                    <a:pt x="0" y="0"/>
                  </a:moveTo>
                  <a:lnTo>
                    <a:pt x="0" y="1689603"/>
                  </a:lnTo>
                  <a:lnTo>
                    <a:pt x="1805900" y="1689603"/>
                  </a:lnTo>
                  <a:lnTo>
                    <a:pt x="1805900" y="0"/>
                  </a:lnTo>
                  <a:lnTo>
                    <a:pt x="0" y="0"/>
                  </a:lnTo>
                  <a:close/>
                  <a:moveTo>
                    <a:pt x="1744940" y="1628643"/>
                  </a:moveTo>
                  <a:lnTo>
                    <a:pt x="59690" y="1628643"/>
                  </a:lnTo>
                  <a:lnTo>
                    <a:pt x="59690" y="59690"/>
                  </a:lnTo>
                  <a:lnTo>
                    <a:pt x="1744940" y="59690"/>
                  </a:lnTo>
                  <a:lnTo>
                    <a:pt x="1744940" y="1628643"/>
                  </a:lnTo>
                  <a:close/>
                </a:path>
              </a:pathLst>
            </a:custGeom>
            <a:solidFill>
              <a:srgbClr val="FFFFFF"/>
            </a:solidFill>
          </p:spPr>
        </p:sp>
      </p:grpSp>
      <p:grpSp>
        <p:nvGrpSpPr>
          <p:cNvPr name="Group 6" id="6"/>
          <p:cNvGrpSpPr/>
          <p:nvPr/>
        </p:nvGrpSpPr>
        <p:grpSpPr>
          <a:xfrm rot="0">
            <a:off x="12211029" y="4535129"/>
            <a:ext cx="5048271" cy="4723171"/>
            <a:chOff x="0" y="0"/>
            <a:chExt cx="1805900" cy="1689604"/>
          </a:xfrm>
        </p:grpSpPr>
        <p:sp>
          <p:nvSpPr>
            <p:cNvPr name="Freeform 7" id="7"/>
            <p:cNvSpPr/>
            <p:nvPr/>
          </p:nvSpPr>
          <p:spPr>
            <a:xfrm flipH="false" flipV="false" rot="0">
              <a:off x="0" y="0"/>
              <a:ext cx="1805900" cy="1689603"/>
            </a:xfrm>
            <a:custGeom>
              <a:avLst/>
              <a:gdLst/>
              <a:ahLst/>
              <a:cxnLst/>
              <a:rect r="r" b="b" t="t" l="l"/>
              <a:pathLst>
                <a:path h="1689603" w="1805900">
                  <a:moveTo>
                    <a:pt x="0" y="0"/>
                  </a:moveTo>
                  <a:lnTo>
                    <a:pt x="0" y="1689603"/>
                  </a:lnTo>
                  <a:lnTo>
                    <a:pt x="1805900" y="1689603"/>
                  </a:lnTo>
                  <a:lnTo>
                    <a:pt x="1805900" y="0"/>
                  </a:lnTo>
                  <a:lnTo>
                    <a:pt x="0" y="0"/>
                  </a:lnTo>
                  <a:close/>
                  <a:moveTo>
                    <a:pt x="1744940" y="1628643"/>
                  </a:moveTo>
                  <a:lnTo>
                    <a:pt x="59690" y="1628643"/>
                  </a:lnTo>
                  <a:lnTo>
                    <a:pt x="59690" y="59690"/>
                  </a:lnTo>
                  <a:lnTo>
                    <a:pt x="1744940" y="59690"/>
                  </a:lnTo>
                  <a:lnTo>
                    <a:pt x="1744940" y="1628643"/>
                  </a:lnTo>
                  <a:close/>
                </a:path>
              </a:pathLst>
            </a:custGeom>
            <a:solidFill>
              <a:srgbClr val="FFFFFF"/>
            </a:solidFill>
          </p:spPr>
        </p:sp>
      </p:grpSp>
      <p:grpSp>
        <p:nvGrpSpPr>
          <p:cNvPr name="Group 8" id="8"/>
          <p:cNvGrpSpPr/>
          <p:nvPr/>
        </p:nvGrpSpPr>
        <p:grpSpPr>
          <a:xfrm rot="0">
            <a:off x="1028700" y="4535129"/>
            <a:ext cx="5048271" cy="4723171"/>
            <a:chOff x="0" y="0"/>
            <a:chExt cx="1805900" cy="1689604"/>
          </a:xfrm>
        </p:grpSpPr>
        <p:sp>
          <p:nvSpPr>
            <p:cNvPr name="Freeform 9" id="9"/>
            <p:cNvSpPr/>
            <p:nvPr/>
          </p:nvSpPr>
          <p:spPr>
            <a:xfrm flipH="false" flipV="false" rot="0">
              <a:off x="0" y="0"/>
              <a:ext cx="1805900" cy="1689603"/>
            </a:xfrm>
            <a:custGeom>
              <a:avLst/>
              <a:gdLst/>
              <a:ahLst/>
              <a:cxnLst/>
              <a:rect r="r" b="b" t="t" l="l"/>
              <a:pathLst>
                <a:path h="1689603" w="1805900">
                  <a:moveTo>
                    <a:pt x="0" y="0"/>
                  </a:moveTo>
                  <a:lnTo>
                    <a:pt x="0" y="1689603"/>
                  </a:lnTo>
                  <a:lnTo>
                    <a:pt x="1805900" y="1689603"/>
                  </a:lnTo>
                  <a:lnTo>
                    <a:pt x="1805900" y="0"/>
                  </a:lnTo>
                  <a:lnTo>
                    <a:pt x="0" y="0"/>
                  </a:lnTo>
                  <a:close/>
                  <a:moveTo>
                    <a:pt x="1744940" y="1628643"/>
                  </a:moveTo>
                  <a:lnTo>
                    <a:pt x="59690" y="1628643"/>
                  </a:lnTo>
                  <a:lnTo>
                    <a:pt x="59690" y="59690"/>
                  </a:lnTo>
                  <a:lnTo>
                    <a:pt x="1744940" y="59690"/>
                  </a:lnTo>
                  <a:lnTo>
                    <a:pt x="1744940" y="1628643"/>
                  </a:lnTo>
                  <a:close/>
                </a:path>
              </a:pathLst>
            </a:custGeom>
            <a:solidFill>
              <a:srgbClr val="FFFFFF"/>
            </a:solidFill>
          </p:spPr>
        </p:sp>
      </p:grpSp>
      <p:grpSp>
        <p:nvGrpSpPr>
          <p:cNvPr name="Group 10" id="10"/>
          <p:cNvGrpSpPr/>
          <p:nvPr/>
        </p:nvGrpSpPr>
        <p:grpSpPr>
          <a:xfrm rot="0">
            <a:off x="1648479" y="5143500"/>
            <a:ext cx="3808713" cy="2682392"/>
            <a:chOff x="0" y="0"/>
            <a:chExt cx="5078284" cy="3576523"/>
          </a:xfrm>
        </p:grpSpPr>
        <p:sp>
          <p:nvSpPr>
            <p:cNvPr name="TextBox 11" id="11"/>
            <p:cNvSpPr txBox="true"/>
            <p:nvPr/>
          </p:nvSpPr>
          <p:spPr>
            <a:xfrm rot="0">
              <a:off x="0" y="38100"/>
              <a:ext cx="5078284" cy="571500"/>
            </a:xfrm>
            <a:prstGeom prst="rect">
              <a:avLst/>
            </a:prstGeom>
          </p:spPr>
          <p:txBody>
            <a:bodyPr anchor="t" rtlCol="false" tIns="0" lIns="0" bIns="0" rIns="0">
              <a:spAutoFit/>
            </a:bodyPr>
            <a:lstStyle/>
            <a:p>
              <a:pPr algn="ctr">
                <a:lnSpc>
                  <a:spcPts val="3000"/>
                </a:lnSpc>
              </a:pPr>
              <a:r>
                <a:rPr lang="en-US" sz="3000" spc="359">
                  <a:solidFill>
                    <a:srgbClr val="FFFFFF"/>
                  </a:solidFill>
                  <a:latin typeface="Gidole"/>
                </a:rPr>
                <a:t>PA1</a:t>
              </a:r>
            </a:p>
          </p:txBody>
        </p:sp>
        <p:sp>
          <p:nvSpPr>
            <p:cNvPr name="TextBox 12" id="12"/>
            <p:cNvSpPr txBox="true"/>
            <p:nvPr/>
          </p:nvSpPr>
          <p:spPr>
            <a:xfrm rot="0">
              <a:off x="0" y="1618818"/>
              <a:ext cx="5078284" cy="1957705"/>
            </a:xfrm>
            <a:prstGeom prst="rect">
              <a:avLst/>
            </a:prstGeom>
          </p:spPr>
          <p:txBody>
            <a:bodyPr anchor="t" rtlCol="false" tIns="0" lIns="0" bIns="0" rIns="0">
              <a:spAutoFit/>
            </a:bodyPr>
            <a:lstStyle/>
            <a:p>
              <a:pPr algn="ctr">
                <a:lnSpc>
                  <a:spcPts val="2940"/>
                </a:lnSpc>
              </a:pPr>
              <a:r>
                <a:rPr lang="en-US" sz="2100">
                  <a:solidFill>
                    <a:srgbClr val="FFFFFF"/>
                  </a:solidFill>
                  <a:latin typeface="Gidole"/>
                </a:rPr>
                <a:t>Astute use of initiative in the development and implementation of safe management practices. </a:t>
              </a:r>
            </a:p>
            <a:p>
              <a:pPr algn="ctr">
                <a:lnSpc>
                  <a:spcPts val="2940"/>
                </a:lnSpc>
              </a:pPr>
            </a:p>
          </p:txBody>
        </p:sp>
      </p:grpSp>
      <p:grpSp>
        <p:nvGrpSpPr>
          <p:cNvPr name="Group 13" id="13"/>
          <p:cNvGrpSpPr/>
          <p:nvPr/>
        </p:nvGrpSpPr>
        <p:grpSpPr>
          <a:xfrm rot="0">
            <a:off x="7239643" y="5143500"/>
            <a:ext cx="3808713" cy="3425342"/>
            <a:chOff x="0" y="0"/>
            <a:chExt cx="5078284" cy="4567123"/>
          </a:xfrm>
        </p:grpSpPr>
        <p:sp>
          <p:nvSpPr>
            <p:cNvPr name="TextBox 14" id="14"/>
            <p:cNvSpPr txBox="true"/>
            <p:nvPr/>
          </p:nvSpPr>
          <p:spPr>
            <a:xfrm rot="0">
              <a:off x="0" y="38100"/>
              <a:ext cx="5078284" cy="571500"/>
            </a:xfrm>
            <a:prstGeom prst="rect">
              <a:avLst/>
            </a:prstGeom>
          </p:spPr>
          <p:txBody>
            <a:bodyPr anchor="t" rtlCol="false" tIns="0" lIns="0" bIns="0" rIns="0">
              <a:spAutoFit/>
            </a:bodyPr>
            <a:lstStyle/>
            <a:p>
              <a:pPr algn="ctr">
                <a:lnSpc>
                  <a:spcPts val="3000"/>
                </a:lnSpc>
              </a:pPr>
              <a:r>
                <a:rPr lang="en-US" sz="3000" spc="359">
                  <a:solidFill>
                    <a:srgbClr val="FFFFFF"/>
                  </a:solidFill>
                  <a:latin typeface="Gidole"/>
                </a:rPr>
                <a:t>PA2</a:t>
              </a:r>
            </a:p>
          </p:txBody>
        </p:sp>
        <p:sp>
          <p:nvSpPr>
            <p:cNvPr name="TextBox 15" id="15"/>
            <p:cNvSpPr txBox="true"/>
            <p:nvPr/>
          </p:nvSpPr>
          <p:spPr>
            <a:xfrm rot="0">
              <a:off x="0" y="1618818"/>
              <a:ext cx="5078284" cy="2948305"/>
            </a:xfrm>
            <a:prstGeom prst="rect">
              <a:avLst/>
            </a:prstGeom>
          </p:spPr>
          <p:txBody>
            <a:bodyPr anchor="t" rtlCol="false" tIns="0" lIns="0" bIns="0" rIns="0">
              <a:spAutoFit/>
            </a:bodyPr>
            <a:lstStyle/>
            <a:p>
              <a:pPr algn="ctr">
                <a:lnSpc>
                  <a:spcPts val="2940"/>
                </a:lnSpc>
              </a:pPr>
              <a:r>
                <a:rPr lang="en-US" sz="2100">
                  <a:solidFill>
                    <a:srgbClr val="FFFFFF"/>
                  </a:solidFill>
                  <a:latin typeface="Gidole"/>
                </a:rPr>
                <a:t>Logical selection and use of appropriate technology for practical activities.</a:t>
              </a:r>
            </a:p>
            <a:p>
              <a:pPr algn="ctr">
                <a:lnSpc>
                  <a:spcPts val="2940"/>
                </a:lnSpc>
              </a:pPr>
            </a:p>
            <a:p>
              <a:pPr algn="ctr">
                <a:lnSpc>
                  <a:spcPts val="2940"/>
                </a:lnSpc>
              </a:pPr>
            </a:p>
            <a:p>
              <a:pPr algn="ctr">
                <a:lnSpc>
                  <a:spcPts val="2940"/>
                </a:lnSpc>
              </a:pPr>
            </a:p>
          </p:txBody>
        </p:sp>
      </p:grpSp>
      <p:grpSp>
        <p:nvGrpSpPr>
          <p:cNvPr name="Group 16" id="16"/>
          <p:cNvGrpSpPr/>
          <p:nvPr/>
        </p:nvGrpSpPr>
        <p:grpSpPr>
          <a:xfrm rot="0">
            <a:off x="12830808" y="5143500"/>
            <a:ext cx="3808713" cy="3053867"/>
            <a:chOff x="0" y="0"/>
            <a:chExt cx="5078284" cy="4071823"/>
          </a:xfrm>
        </p:grpSpPr>
        <p:sp>
          <p:nvSpPr>
            <p:cNvPr name="TextBox 17" id="17"/>
            <p:cNvSpPr txBox="true"/>
            <p:nvPr/>
          </p:nvSpPr>
          <p:spPr>
            <a:xfrm rot="0">
              <a:off x="0" y="38100"/>
              <a:ext cx="5078284" cy="571500"/>
            </a:xfrm>
            <a:prstGeom prst="rect">
              <a:avLst/>
            </a:prstGeom>
          </p:spPr>
          <p:txBody>
            <a:bodyPr anchor="t" rtlCol="false" tIns="0" lIns="0" bIns="0" rIns="0">
              <a:spAutoFit/>
            </a:bodyPr>
            <a:lstStyle/>
            <a:p>
              <a:pPr algn="ctr">
                <a:lnSpc>
                  <a:spcPts val="3000"/>
                </a:lnSpc>
              </a:pPr>
              <a:r>
                <a:rPr lang="en-US" sz="3000" spc="359">
                  <a:solidFill>
                    <a:srgbClr val="FFFFFF"/>
                  </a:solidFill>
                  <a:latin typeface="Gidole"/>
                </a:rPr>
                <a:t>PA3</a:t>
              </a:r>
            </a:p>
          </p:txBody>
        </p:sp>
        <p:sp>
          <p:nvSpPr>
            <p:cNvPr name="TextBox 18" id="18"/>
            <p:cNvSpPr txBox="true"/>
            <p:nvPr/>
          </p:nvSpPr>
          <p:spPr>
            <a:xfrm rot="0">
              <a:off x="0" y="1618818"/>
              <a:ext cx="5078284" cy="2453005"/>
            </a:xfrm>
            <a:prstGeom prst="rect">
              <a:avLst/>
            </a:prstGeom>
          </p:spPr>
          <p:txBody>
            <a:bodyPr anchor="t" rtlCol="false" tIns="0" lIns="0" bIns="0" rIns="0">
              <a:spAutoFit/>
            </a:bodyPr>
            <a:lstStyle/>
            <a:p>
              <a:pPr algn="ctr">
                <a:lnSpc>
                  <a:spcPts val="2940"/>
                </a:lnSpc>
              </a:pPr>
              <a:r>
                <a:rPr lang="en-US" sz="2100">
                  <a:solidFill>
                    <a:srgbClr val="FFFFFF"/>
                  </a:solidFill>
                  <a:latin typeface="Gidole"/>
                </a:rPr>
                <a:t>Constructive and sustained application of knowledge and practical skills.</a:t>
              </a:r>
            </a:p>
            <a:p>
              <a:pPr algn="ctr">
                <a:lnSpc>
                  <a:spcPts val="2940"/>
                </a:lnSpc>
              </a:pPr>
            </a:p>
            <a:p>
              <a:pPr algn="ctr">
                <a:lnSpc>
                  <a:spcPts val="2940"/>
                </a:lnSpc>
              </a:pPr>
            </a:p>
          </p:txBody>
        </p:sp>
      </p:grpSp>
    </p:spTree>
  </p:cSld>
  <p:clrMapOvr>
    <a:masterClrMapping/>
  </p:clrMapOvr>
</p:sld>
</file>

<file path=ppt/slides/slide14.xml><?xml version="1.0" encoding="utf-8"?>
<p:sld xmlns:p="http://schemas.openxmlformats.org/presentationml/2006/main" xmlns:a="http://schemas.openxmlformats.org/drawingml/2006/main">
  <p:cSld>
    <p:bg>
      <p:bgPr>
        <a:solidFill>
          <a:srgbClr val="F9943B"/>
        </a:solidFill>
      </p:bgPr>
    </p:bg>
    <p:spTree>
      <p:nvGrpSpPr>
        <p:cNvPr id="1" name=""/>
        <p:cNvGrpSpPr/>
        <p:nvPr/>
      </p:nvGrpSpPr>
      <p:grpSpPr>
        <a:xfrm>
          <a:off x="0" y="0"/>
          <a:ext cx="0" cy="0"/>
          <a:chOff x="0" y="0"/>
          <a:chExt cx="0" cy="0"/>
        </a:xfrm>
      </p:grpSpPr>
      <p:grpSp>
        <p:nvGrpSpPr>
          <p:cNvPr name="Group 2" id="2"/>
          <p:cNvGrpSpPr/>
          <p:nvPr/>
        </p:nvGrpSpPr>
        <p:grpSpPr>
          <a:xfrm rot="0">
            <a:off x="1035122" y="1028700"/>
            <a:ext cx="16217756" cy="8229600"/>
            <a:chOff x="0" y="0"/>
            <a:chExt cx="5801521" cy="2943946"/>
          </a:xfrm>
        </p:grpSpPr>
        <p:sp>
          <p:nvSpPr>
            <p:cNvPr name="Freeform 3" id="3"/>
            <p:cNvSpPr/>
            <p:nvPr/>
          </p:nvSpPr>
          <p:spPr>
            <a:xfrm flipH="false" flipV="false" rot="0">
              <a:off x="0" y="0"/>
              <a:ext cx="5801521" cy="2943946"/>
            </a:xfrm>
            <a:custGeom>
              <a:avLst/>
              <a:gdLst/>
              <a:ahLst/>
              <a:cxnLst/>
              <a:rect r="r" b="b" t="t" l="l"/>
              <a:pathLst>
                <a:path h="2943946" w="5801521">
                  <a:moveTo>
                    <a:pt x="0" y="0"/>
                  </a:moveTo>
                  <a:lnTo>
                    <a:pt x="0" y="2943946"/>
                  </a:lnTo>
                  <a:lnTo>
                    <a:pt x="5801521" y="2943946"/>
                  </a:lnTo>
                  <a:lnTo>
                    <a:pt x="5801521" y="0"/>
                  </a:lnTo>
                  <a:lnTo>
                    <a:pt x="0" y="0"/>
                  </a:lnTo>
                  <a:close/>
                  <a:moveTo>
                    <a:pt x="5740561" y="2882986"/>
                  </a:moveTo>
                  <a:lnTo>
                    <a:pt x="59690" y="2882986"/>
                  </a:lnTo>
                  <a:lnTo>
                    <a:pt x="59690" y="59690"/>
                  </a:lnTo>
                  <a:lnTo>
                    <a:pt x="5740561" y="59690"/>
                  </a:lnTo>
                  <a:lnTo>
                    <a:pt x="5740561" y="2882986"/>
                  </a:lnTo>
                  <a:close/>
                </a:path>
              </a:pathLst>
            </a:custGeom>
            <a:solidFill>
              <a:srgbClr val="FFFFFF"/>
            </a:solidFill>
          </p:spPr>
        </p:sp>
      </p:grpSp>
      <p:grpSp>
        <p:nvGrpSpPr>
          <p:cNvPr name="Group 4" id="4"/>
          <p:cNvGrpSpPr/>
          <p:nvPr/>
        </p:nvGrpSpPr>
        <p:grpSpPr>
          <a:xfrm rot="0">
            <a:off x="3779657" y="4261223"/>
            <a:ext cx="10728685" cy="1764555"/>
            <a:chOff x="0" y="0"/>
            <a:chExt cx="14304914" cy="2352740"/>
          </a:xfrm>
        </p:grpSpPr>
        <p:sp>
          <p:nvSpPr>
            <p:cNvPr name="TextBox 5" id="5"/>
            <p:cNvSpPr txBox="true"/>
            <p:nvPr/>
          </p:nvSpPr>
          <p:spPr>
            <a:xfrm rot="0">
              <a:off x="0" y="57150"/>
              <a:ext cx="14304914" cy="1314450"/>
            </a:xfrm>
            <a:prstGeom prst="rect">
              <a:avLst/>
            </a:prstGeom>
          </p:spPr>
          <p:txBody>
            <a:bodyPr anchor="t" rtlCol="false" tIns="0" lIns="0" bIns="0" rIns="0">
              <a:spAutoFit/>
            </a:bodyPr>
            <a:lstStyle/>
            <a:p>
              <a:pPr algn="ctr">
                <a:lnSpc>
                  <a:spcPts val="7425"/>
                </a:lnSpc>
              </a:pPr>
              <a:r>
                <a:rPr lang="en-US" sz="6750">
                  <a:solidFill>
                    <a:srgbClr val="FFFFFF"/>
                  </a:solidFill>
                  <a:latin typeface="League Spartan"/>
                </a:rPr>
                <a:t>EVALUATION</a:t>
              </a:r>
            </a:p>
          </p:txBody>
        </p:sp>
        <p:sp>
          <p:nvSpPr>
            <p:cNvPr name="TextBox 6" id="6"/>
            <p:cNvSpPr txBox="true"/>
            <p:nvPr/>
          </p:nvSpPr>
          <p:spPr>
            <a:xfrm rot="0">
              <a:off x="0" y="1781240"/>
              <a:ext cx="14304914" cy="571500"/>
            </a:xfrm>
            <a:prstGeom prst="rect">
              <a:avLst/>
            </a:prstGeom>
          </p:spPr>
          <p:txBody>
            <a:bodyPr anchor="t" rtlCol="false" tIns="0" lIns="0" bIns="0" rIns="0">
              <a:spAutoFit/>
            </a:bodyPr>
            <a:lstStyle/>
            <a:p>
              <a:pPr algn="ctr">
                <a:lnSpc>
                  <a:spcPts val="3000"/>
                </a:lnSpc>
              </a:pPr>
              <a:r>
                <a:rPr lang="en-US" sz="3000" spc="359">
                  <a:solidFill>
                    <a:srgbClr val="FFFFFF"/>
                  </a:solidFill>
                  <a:latin typeface="Gidole"/>
                </a:rPr>
                <a:t>400 WORDS</a:t>
              </a:r>
            </a:p>
          </p:txBody>
        </p:sp>
      </p:grpSp>
    </p:spTree>
  </p:cSld>
  <p:clrMapOvr>
    <a:masterClrMapping/>
  </p:clrMapOvr>
</p:sld>
</file>

<file path=ppt/slides/slide15.xml><?xml version="1.0" encoding="utf-8"?>
<p:sld xmlns:p="http://schemas.openxmlformats.org/presentationml/2006/main" xmlns:a="http://schemas.openxmlformats.org/drawingml/2006/main">
  <p:cSld>
    <p:bg>
      <p:bgPr>
        <a:solidFill>
          <a:srgbClr val="F9943B"/>
        </a:solidFill>
      </p:bgPr>
    </p:bg>
    <p:spTree>
      <p:nvGrpSpPr>
        <p:cNvPr id="1" name=""/>
        <p:cNvGrpSpPr/>
        <p:nvPr/>
      </p:nvGrpSpPr>
      <p:grpSpPr>
        <a:xfrm>
          <a:off x="0" y="0"/>
          <a:ext cx="0" cy="0"/>
          <a:chOff x="0" y="0"/>
          <a:chExt cx="0" cy="0"/>
        </a:xfrm>
      </p:grpSpPr>
      <p:sp>
        <p:nvSpPr>
          <p:cNvPr name="AutoShape 2" id="2"/>
          <p:cNvSpPr/>
          <p:nvPr/>
        </p:nvSpPr>
        <p:spPr>
          <a:xfrm rot="0">
            <a:off x="-654850" y="-614921"/>
            <a:ext cx="19597701" cy="5326927"/>
          </a:xfrm>
          <a:prstGeom prst="rect">
            <a:avLst/>
          </a:prstGeom>
          <a:solidFill>
            <a:srgbClr val="FFFFFF"/>
          </a:solidFill>
        </p:spPr>
      </p:sp>
      <p:sp>
        <p:nvSpPr>
          <p:cNvPr name="TextBox 3" id="3"/>
          <p:cNvSpPr txBox="true"/>
          <p:nvPr/>
        </p:nvSpPr>
        <p:spPr>
          <a:xfrm rot="0">
            <a:off x="3552835" y="1494077"/>
            <a:ext cx="11499793" cy="752475"/>
          </a:xfrm>
          <a:prstGeom prst="rect">
            <a:avLst/>
          </a:prstGeom>
        </p:spPr>
        <p:txBody>
          <a:bodyPr anchor="t" rtlCol="false" tIns="0" lIns="0" bIns="0" rIns="0">
            <a:spAutoFit/>
          </a:bodyPr>
          <a:lstStyle/>
          <a:p>
            <a:pPr algn="ctr">
              <a:lnSpc>
                <a:spcPts val="5940"/>
              </a:lnSpc>
            </a:pPr>
            <a:r>
              <a:rPr lang="en-US" sz="4950">
                <a:solidFill>
                  <a:srgbClr val="F9943B"/>
                </a:solidFill>
                <a:latin typeface="League Spartan"/>
              </a:rPr>
              <a:t>What you are getting assessed on</a:t>
            </a:r>
          </a:p>
        </p:txBody>
      </p:sp>
      <p:grpSp>
        <p:nvGrpSpPr>
          <p:cNvPr name="Group 4" id="4"/>
          <p:cNvGrpSpPr/>
          <p:nvPr/>
        </p:nvGrpSpPr>
        <p:grpSpPr>
          <a:xfrm rot="0">
            <a:off x="6619865" y="4535129"/>
            <a:ext cx="5048271" cy="4723171"/>
            <a:chOff x="0" y="0"/>
            <a:chExt cx="1805900" cy="1689604"/>
          </a:xfrm>
        </p:grpSpPr>
        <p:sp>
          <p:nvSpPr>
            <p:cNvPr name="Freeform 5" id="5"/>
            <p:cNvSpPr/>
            <p:nvPr/>
          </p:nvSpPr>
          <p:spPr>
            <a:xfrm flipH="false" flipV="false" rot="0">
              <a:off x="0" y="0"/>
              <a:ext cx="1805900" cy="1689603"/>
            </a:xfrm>
            <a:custGeom>
              <a:avLst/>
              <a:gdLst/>
              <a:ahLst/>
              <a:cxnLst/>
              <a:rect r="r" b="b" t="t" l="l"/>
              <a:pathLst>
                <a:path h="1689603" w="1805900">
                  <a:moveTo>
                    <a:pt x="0" y="0"/>
                  </a:moveTo>
                  <a:lnTo>
                    <a:pt x="0" y="1689603"/>
                  </a:lnTo>
                  <a:lnTo>
                    <a:pt x="1805900" y="1689603"/>
                  </a:lnTo>
                  <a:lnTo>
                    <a:pt x="1805900" y="0"/>
                  </a:lnTo>
                  <a:lnTo>
                    <a:pt x="0" y="0"/>
                  </a:lnTo>
                  <a:close/>
                  <a:moveTo>
                    <a:pt x="1744940" y="1628643"/>
                  </a:moveTo>
                  <a:lnTo>
                    <a:pt x="59690" y="1628643"/>
                  </a:lnTo>
                  <a:lnTo>
                    <a:pt x="59690" y="59690"/>
                  </a:lnTo>
                  <a:lnTo>
                    <a:pt x="1744940" y="59690"/>
                  </a:lnTo>
                  <a:lnTo>
                    <a:pt x="1744940" y="1628643"/>
                  </a:lnTo>
                  <a:close/>
                </a:path>
              </a:pathLst>
            </a:custGeom>
            <a:solidFill>
              <a:srgbClr val="FFFFFF"/>
            </a:solidFill>
          </p:spPr>
        </p:sp>
      </p:grpSp>
      <p:grpSp>
        <p:nvGrpSpPr>
          <p:cNvPr name="Group 6" id="6"/>
          <p:cNvGrpSpPr/>
          <p:nvPr/>
        </p:nvGrpSpPr>
        <p:grpSpPr>
          <a:xfrm rot="0">
            <a:off x="7239643" y="5143500"/>
            <a:ext cx="3808713" cy="3425342"/>
            <a:chOff x="0" y="0"/>
            <a:chExt cx="5078284" cy="4567123"/>
          </a:xfrm>
        </p:grpSpPr>
        <p:sp>
          <p:nvSpPr>
            <p:cNvPr name="TextBox 7" id="7"/>
            <p:cNvSpPr txBox="true"/>
            <p:nvPr/>
          </p:nvSpPr>
          <p:spPr>
            <a:xfrm rot="0">
              <a:off x="0" y="38100"/>
              <a:ext cx="5078284" cy="571500"/>
            </a:xfrm>
            <a:prstGeom prst="rect">
              <a:avLst/>
            </a:prstGeom>
          </p:spPr>
          <p:txBody>
            <a:bodyPr anchor="t" rtlCol="false" tIns="0" lIns="0" bIns="0" rIns="0">
              <a:spAutoFit/>
            </a:bodyPr>
            <a:lstStyle/>
            <a:p>
              <a:pPr algn="ctr">
                <a:lnSpc>
                  <a:spcPts val="3000"/>
                </a:lnSpc>
              </a:pPr>
              <a:r>
                <a:rPr lang="en-US" sz="3000" spc="359">
                  <a:solidFill>
                    <a:srgbClr val="FFFFFF"/>
                  </a:solidFill>
                  <a:latin typeface="Gidole"/>
                </a:rPr>
                <a:t>R3</a:t>
              </a:r>
            </a:p>
          </p:txBody>
        </p:sp>
        <p:sp>
          <p:nvSpPr>
            <p:cNvPr name="TextBox 8" id="8"/>
            <p:cNvSpPr txBox="true"/>
            <p:nvPr/>
          </p:nvSpPr>
          <p:spPr>
            <a:xfrm rot="0">
              <a:off x="0" y="1618818"/>
              <a:ext cx="5078284" cy="2948305"/>
            </a:xfrm>
            <a:prstGeom prst="rect">
              <a:avLst/>
            </a:prstGeom>
          </p:spPr>
          <p:txBody>
            <a:bodyPr anchor="t" rtlCol="false" tIns="0" lIns="0" bIns="0" rIns="0">
              <a:spAutoFit/>
            </a:bodyPr>
            <a:lstStyle/>
            <a:p>
              <a:pPr algn="ctr">
                <a:lnSpc>
                  <a:spcPts val="2940"/>
                </a:lnSpc>
              </a:pPr>
              <a:r>
                <a:rPr lang="en-US" sz="2100">
                  <a:solidFill>
                    <a:srgbClr val="FFFFFF"/>
                  </a:solidFill>
                  <a:latin typeface="Gidole"/>
                </a:rPr>
                <a:t>Insightful reflection on contemporary issues related to food and hospitality.</a:t>
              </a:r>
            </a:p>
            <a:p>
              <a:pPr algn="ctr">
                <a:lnSpc>
                  <a:spcPts val="2940"/>
                </a:lnSpc>
              </a:pPr>
            </a:p>
            <a:p>
              <a:pPr algn="ctr">
                <a:lnSpc>
                  <a:spcPts val="2940"/>
                </a:lnSpc>
              </a:pPr>
            </a:p>
            <a:p>
              <a:pPr algn="ctr">
                <a:lnSpc>
                  <a:spcPts val="2940"/>
                </a:lnSpc>
              </a:pP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9943B"/>
        </a:solidFill>
      </p:bgPr>
    </p:bg>
    <p:spTree>
      <p:nvGrpSpPr>
        <p:cNvPr id="1" name=""/>
        <p:cNvGrpSpPr/>
        <p:nvPr/>
      </p:nvGrpSpPr>
      <p:grpSpPr>
        <a:xfrm>
          <a:off x="0" y="0"/>
          <a:ext cx="0" cy="0"/>
          <a:chOff x="0" y="0"/>
          <a:chExt cx="0" cy="0"/>
        </a:xfrm>
      </p:grpSpPr>
      <p:grpSp>
        <p:nvGrpSpPr>
          <p:cNvPr name="Group 2" id="2"/>
          <p:cNvGrpSpPr/>
          <p:nvPr/>
        </p:nvGrpSpPr>
        <p:grpSpPr>
          <a:xfrm rot="0">
            <a:off x="-1538390" y="824310"/>
            <a:ext cx="12346501" cy="4166062"/>
            <a:chOff x="0" y="0"/>
            <a:chExt cx="16462001" cy="5554749"/>
          </a:xfrm>
        </p:grpSpPr>
        <p:grpSp>
          <p:nvGrpSpPr>
            <p:cNvPr name="Group 3" id="3"/>
            <p:cNvGrpSpPr/>
            <p:nvPr/>
          </p:nvGrpSpPr>
          <p:grpSpPr>
            <a:xfrm rot="0">
              <a:off x="0" y="0"/>
              <a:ext cx="16462001" cy="5554749"/>
              <a:chOff x="0" y="0"/>
              <a:chExt cx="4374557" cy="1476101"/>
            </a:xfrm>
          </p:grpSpPr>
          <p:sp>
            <p:nvSpPr>
              <p:cNvPr name="Freeform 4" id="4"/>
              <p:cNvSpPr/>
              <p:nvPr/>
            </p:nvSpPr>
            <p:spPr>
              <a:xfrm flipH="false" flipV="false" rot="0">
                <a:off x="0" y="0"/>
                <a:ext cx="4374557" cy="1476101"/>
              </a:xfrm>
              <a:custGeom>
                <a:avLst/>
                <a:gdLst/>
                <a:ahLst/>
                <a:cxnLst/>
                <a:rect r="r" b="b" t="t" l="l"/>
                <a:pathLst>
                  <a:path h="1476101" w="4374557">
                    <a:moveTo>
                      <a:pt x="0" y="0"/>
                    </a:moveTo>
                    <a:lnTo>
                      <a:pt x="0" y="1476101"/>
                    </a:lnTo>
                    <a:lnTo>
                      <a:pt x="4374557" y="1476101"/>
                    </a:lnTo>
                    <a:lnTo>
                      <a:pt x="4374557" y="0"/>
                    </a:lnTo>
                    <a:lnTo>
                      <a:pt x="0" y="0"/>
                    </a:lnTo>
                    <a:close/>
                    <a:moveTo>
                      <a:pt x="4313597" y="1415140"/>
                    </a:moveTo>
                    <a:lnTo>
                      <a:pt x="59690" y="1415140"/>
                    </a:lnTo>
                    <a:lnTo>
                      <a:pt x="59690" y="59690"/>
                    </a:lnTo>
                    <a:lnTo>
                      <a:pt x="4313597" y="59690"/>
                    </a:lnTo>
                    <a:lnTo>
                      <a:pt x="4313597" y="1415140"/>
                    </a:lnTo>
                    <a:close/>
                  </a:path>
                </a:pathLst>
              </a:custGeom>
              <a:solidFill>
                <a:srgbClr val="FFFFFF"/>
              </a:solidFill>
            </p:spPr>
          </p:sp>
        </p:grpSp>
        <p:sp>
          <p:nvSpPr>
            <p:cNvPr name="TextBox 5" id="5"/>
            <p:cNvSpPr txBox="true"/>
            <p:nvPr/>
          </p:nvSpPr>
          <p:spPr>
            <a:xfrm rot="0">
              <a:off x="3160645" y="1038542"/>
              <a:ext cx="11787754" cy="3856937"/>
            </a:xfrm>
            <a:prstGeom prst="rect">
              <a:avLst/>
            </a:prstGeom>
          </p:spPr>
          <p:txBody>
            <a:bodyPr anchor="t" rtlCol="false" tIns="0" lIns="0" bIns="0" rIns="0">
              <a:spAutoFit/>
            </a:bodyPr>
            <a:lstStyle/>
            <a:p>
              <a:pPr algn="l">
                <a:lnSpc>
                  <a:spcPts val="7496"/>
                </a:lnSpc>
              </a:pPr>
              <a:r>
                <a:rPr lang="en-US" sz="6814">
                  <a:solidFill>
                    <a:srgbClr val="FFFFFF"/>
                  </a:solidFill>
                  <a:latin typeface="League Spartan"/>
                </a:rPr>
                <a:t>AREA OF STUDY 3: TRENDS IN FOOD AND CULTURE</a:t>
              </a:r>
            </a:p>
          </p:txBody>
        </p:sp>
      </p:grpSp>
      <p:sp>
        <p:nvSpPr>
          <p:cNvPr name="TextBox 6" id="6"/>
          <p:cNvSpPr txBox="true"/>
          <p:nvPr/>
        </p:nvSpPr>
        <p:spPr>
          <a:xfrm rot="0">
            <a:off x="1028700" y="6056867"/>
            <a:ext cx="11388452" cy="3405823"/>
          </a:xfrm>
          <a:prstGeom prst="rect">
            <a:avLst/>
          </a:prstGeom>
        </p:spPr>
        <p:txBody>
          <a:bodyPr anchor="t" rtlCol="false" tIns="0" lIns="0" bIns="0" rIns="0">
            <a:spAutoFit/>
          </a:bodyPr>
          <a:lstStyle/>
          <a:p>
            <a:pPr>
              <a:lnSpc>
                <a:spcPts val="3884"/>
              </a:lnSpc>
            </a:pPr>
            <a:r>
              <a:rPr lang="en-US" sz="2774">
                <a:solidFill>
                  <a:srgbClr val="FFFFFF"/>
                </a:solidFill>
                <a:latin typeface="Gidole"/>
              </a:rPr>
              <a:t>·- food of diverse cultures</a:t>
            </a:r>
          </a:p>
          <a:p>
            <a:pPr>
              <a:lnSpc>
                <a:spcPts val="3884"/>
              </a:lnSpc>
            </a:pPr>
          </a:p>
          <a:p>
            <a:pPr>
              <a:lnSpc>
                <a:spcPts val="3884"/>
              </a:lnSpc>
            </a:pPr>
            <a:r>
              <a:rPr lang="en-US" sz="2774">
                <a:solidFill>
                  <a:srgbClr val="FFFFFF"/>
                </a:solidFill>
                <a:latin typeface="Gidole"/>
              </a:rPr>
              <a:t>·- what influence decision-making about food and hospitality trends in hospitality</a:t>
            </a:r>
          </a:p>
          <a:p>
            <a:pPr>
              <a:lnSpc>
                <a:spcPts val="3884"/>
              </a:lnSpc>
            </a:pPr>
          </a:p>
          <a:p>
            <a:pPr>
              <a:lnSpc>
                <a:spcPts val="3884"/>
              </a:lnSpc>
            </a:pPr>
            <a:r>
              <a:rPr lang="en-US" sz="2774">
                <a:solidFill>
                  <a:srgbClr val="FFFFFF"/>
                </a:solidFill>
                <a:latin typeface="Gidole"/>
              </a:rPr>
              <a:t>- </a:t>
            </a:r>
            <a:r>
              <a:rPr lang="en-US" sz="2774">
                <a:solidFill>
                  <a:srgbClr val="FFFFFF"/>
                </a:solidFill>
                <a:latin typeface="Gidole"/>
              </a:rPr>
              <a:t>sociocultural influences (family, culture, money, beliefs and lifestyle)</a:t>
            </a:r>
          </a:p>
          <a:p>
            <a:pPr>
              <a:lnSpc>
                <a:spcPts val="3884"/>
              </a:lnSpc>
            </a:pPr>
          </a:p>
          <a:p>
            <a:pPr algn="l">
              <a:lnSpc>
                <a:spcPts val="3919"/>
              </a:lnSpc>
            </a:pPr>
          </a:p>
        </p:txBody>
      </p:sp>
      <p:sp>
        <p:nvSpPr>
          <p:cNvPr name="Freeform 7" id="7"/>
          <p:cNvSpPr/>
          <p:nvPr/>
        </p:nvSpPr>
        <p:spPr>
          <a:xfrm flipH="false" flipV="false" rot="-5224696">
            <a:off x="11128458" y="1028700"/>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9943B"/>
        </a:solidFill>
      </p:bgPr>
    </p:bg>
    <p:spTree>
      <p:nvGrpSpPr>
        <p:cNvPr id="1" name=""/>
        <p:cNvGrpSpPr/>
        <p:nvPr/>
      </p:nvGrpSpPr>
      <p:grpSpPr>
        <a:xfrm>
          <a:off x="0" y="0"/>
          <a:ext cx="0" cy="0"/>
          <a:chOff x="0" y="0"/>
          <a:chExt cx="0" cy="0"/>
        </a:xfrm>
      </p:grpSpPr>
      <p:sp>
        <p:nvSpPr>
          <p:cNvPr name="AutoShape 2" id="2"/>
          <p:cNvSpPr/>
          <p:nvPr/>
        </p:nvSpPr>
        <p:spPr>
          <a:xfrm rot="0">
            <a:off x="-654850" y="-614921"/>
            <a:ext cx="19597701" cy="6650546"/>
          </a:xfrm>
          <a:prstGeom prst="rect">
            <a:avLst/>
          </a:prstGeom>
          <a:solidFill>
            <a:srgbClr val="FFFFFF">
              <a:alpha val="14902"/>
            </a:srgbClr>
          </a:solidFill>
        </p:spPr>
      </p:sp>
      <p:grpSp>
        <p:nvGrpSpPr>
          <p:cNvPr name="Group 3" id="3"/>
          <p:cNvGrpSpPr/>
          <p:nvPr/>
        </p:nvGrpSpPr>
        <p:grpSpPr>
          <a:xfrm rot="0">
            <a:off x="11644911" y="3987025"/>
            <a:ext cx="4072972" cy="4072972"/>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nvGrpSpPr>
          <p:cNvPr name="Group 5" id="5"/>
          <p:cNvGrpSpPr/>
          <p:nvPr/>
        </p:nvGrpSpPr>
        <p:grpSpPr>
          <a:xfrm rot="0">
            <a:off x="7107514" y="3987025"/>
            <a:ext cx="4072972" cy="4072972"/>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nvGrpSpPr>
          <p:cNvPr name="Group 7" id="7"/>
          <p:cNvGrpSpPr/>
          <p:nvPr/>
        </p:nvGrpSpPr>
        <p:grpSpPr>
          <a:xfrm rot="0">
            <a:off x="2570117" y="3999139"/>
            <a:ext cx="4072972" cy="4072972"/>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sp>
        <p:nvSpPr>
          <p:cNvPr name="Freeform 9" id="9"/>
          <p:cNvSpPr/>
          <p:nvPr/>
        </p:nvSpPr>
        <p:spPr>
          <a:xfrm flipH="false" flipV="false" rot="0">
            <a:off x="7227366" y="4238843"/>
            <a:ext cx="3833269" cy="3833269"/>
          </a:xfrm>
          <a:custGeom>
            <a:avLst/>
            <a:gdLst/>
            <a:ahLst/>
            <a:cxnLst/>
            <a:rect r="r" b="b" t="t" l="l"/>
            <a:pathLst>
              <a:path h="3833269" w="3833269">
                <a:moveTo>
                  <a:pt x="0" y="0"/>
                </a:moveTo>
                <a:lnTo>
                  <a:pt x="3833268" y="0"/>
                </a:lnTo>
                <a:lnTo>
                  <a:pt x="3833268" y="3833268"/>
                </a:lnTo>
                <a:lnTo>
                  <a:pt x="0" y="38332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3135970" y="4612366"/>
            <a:ext cx="2717504" cy="2822289"/>
          </a:xfrm>
          <a:custGeom>
            <a:avLst/>
            <a:gdLst/>
            <a:ahLst/>
            <a:cxnLst/>
            <a:rect r="r" b="b" t="t" l="l"/>
            <a:pathLst>
              <a:path h="2822289" w="2717504">
                <a:moveTo>
                  <a:pt x="0" y="0"/>
                </a:moveTo>
                <a:lnTo>
                  <a:pt x="2717504" y="0"/>
                </a:lnTo>
                <a:lnTo>
                  <a:pt x="2717504" y="2822290"/>
                </a:lnTo>
                <a:lnTo>
                  <a:pt x="0" y="282229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2552086" y="5085348"/>
            <a:ext cx="2403000" cy="1900554"/>
          </a:xfrm>
          <a:custGeom>
            <a:avLst/>
            <a:gdLst/>
            <a:ahLst/>
            <a:cxnLst/>
            <a:rect r="r" b="b" t="t" l="l"/>
            <a:pathLst>
              <a:path h="1900554" w="2403000">
                <a:moveTo>
                  <a:pt x="0" y="0"/>
                </a:moveTo>
                <a:lnTo>
                  <a:pt x="2403000" y="0"/>
                </a:lnTo>
                <a:lnTo>
                  <a:pt x="2403000" y="1900554"/>
                </a:lnTo>
                <a:lnTo>
                  <a:pt x="0" y="190055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2" id="12"/>
          <p:cNvGrpSpPr/>
          <p:nvPr/>
        </p:nvGrpSpPr>
        <p:grpSpPr>
          <a:xfrm rot="0">
            <a:off x="3779657" y="1259960"/>
            <a:ext cx="10728685" cy="1784250"/>
            <a:chOff x="0" y="0"/>
            <a:chExt cx="14304914" cy="2379000"/>
          </a:xfrm>
        </p:grpSpPr>
        <p:sp>
          <p:nvSpPr>
            <p:cNvPr name="TextBox 13" id="13"/>
            <p:cNvSpPr txBox="true"/>
            <p:nvPr/>
          </p:nvSpPr>
          <p:spPr>
            <a:xfrm rot="0">
              <a:off x="0" y="57150"/>
              <a:ext cx="14304914" cy="1314450"/>
            </a:xfrm>
            <a:prstGeom prst="rect">
              <a:avLst/>
            </a:prstGeom>
          </p:spPr>
          <p:txBody>
            <a:bodyPr anchor="t" rtlCol="false" tIns="0" lIns="0" bIns="0" rIns="0">
              <a:spAutoFit/>
            </a:bodyPr>
            <a:lstStyle/>
            <a:p>
              <a:pPr algn="ctr">
                <a:lnSpc>
                  <a:spcPts val="7425"/>
                </a:lnSpc>
              </a:pPr>
              <a:r>
                <a:rPr lang="en-US" sz="6750">
                  <a:solidFill>
                    <a:srgbClr val="FFFFFF"/>
                  </a:solidFill>
                  <a:latin typeface="League Spartan"/>
                </a:rPr>
                <a:t>ASSESSMENT PARTS</a:t>
              </a:r>
            </a:p>
          </p:txBody>
        </p:sp>
        <p:sp>
          <p:nvSpPr>
            <p:cNvPr name="TextBox 14" id="14"/>
            <p:cNvSpPr txBox="true"/>
            <p:nvPr/>
          </p:nvSpPr>
          <p:spPr>
            <a:xfrm rot="0">
              <a:off x="0" y="1753525"/>
              <a:ext cx="14304914" cy="625475"/>
            </a:xfrm>
            <a:prstGeom prst="rect">
              <a:avLst/>
            </a:prstGeom>
          </p:spPr>
          <p:txBody>
            <a:bodyPr anchor="t" rtlCol="false" tIns="0" lIns="0" bIns="0" rIns="0">
              <a:spAutoFit/>
            </a:bodyPr>
            <a:lstStyle/>
            <a:p>
              <a:pPr algn="ctr">
                <a:lnSpc>
                  <a:spcPts val="3779"/>
                </a:lnSpc>
              </a:pPr>
              <a:r>
                <a:rPr lang="en-US" sz="3150">
                  <a:solidFill>
                    <a:srgbClr val="FFFFFF"/>
                  </a:solidFill>
                  <a:latin typeface="League Spartan"/>
                </a:rPr>
                <a:t>THREE</a:t>
              </a:r>
            </a:p>
          </p:txBody>
        </p:sp>
      </p:grpSp>
      <p:sp>
        <p:nvSpPr>
          <p:cNvPr name="TextBox 15" id="15"/>
          <p:cNvSpPr txBox="true"/>
          <p:nvPr/>
        </p:nvSpPr>
        <p:spPr>
          <a:xfrm rot="0">
            <a:off x="7425415" y="8376976"/>
            <a:ext cx="3437171" cy="441325"/>
          </a:xfrm>
          <a:prstGeom prst="rect">
            <a:avLst/>
          </a:prstGeom>
        </p:spPr>
        <p:txBody>
          <a:bodyPr anchor="t" rtlCol="false" tIns="0" lIns="0" bIns="0" rIns="0">
            <a:spAutoFit/>
          </a:bodyPr>
          <a:lstStyle/>
          <a:p>
            <a:pPr algn="ctr">
              <a:lnSpc>
                <a:spcPts val="3500"/>
              </a:lnSpc>
            </a:pPr>
            <a:r>
              <a:rPr lang="en-US" sz="2500">
                <a:solidFill>
                  <a:srgbClr val="FFFFFF"/>
                </a:solidFill>
                <a:latin typeface="Gidole"/>
              </a:rPr>
              <a:t>Practical </a:t>
            </a:r>
          </a:p>
        </p:txBody>
      </p:sp>
      <p:sp>
        <p:nvSpPr>
          <p:cNvPr name="TextBox 16" id="16"/>
          <p:cNvSpPr txBox="true"/>
          <p:nvPr/>
        </p:nvSpPr>
        <p:spPr>
          <a:xfrm rot="0">
            <a:off x="11962811" y="8376976"/>
            <a:ext cx="3437171" cy="441960"/>
          </a:xfrm>
          <a:prstGeom prst="rect">
            <a:avLst/>
          </a:prstGeom>
        </p:spPr>
        <p:txBody>
          <a:bodyPr anchor="t" rtlCol="false" tIns="0" lIns="0" bIns="0" rIns="0">
            <a:spAutoFit/>
          </a:bodyPr>
          <a:lstStyle/>
          <a:p>
            <a:pPr algn="ctr">
              <a:lnSpc>
                <a:spcPts val="3465"/>
              </a:lnSpc>
            </a:pPr>
            <a:r>
              <a:rPr lang="en-US" sz="2475">
                <a:solidFill>
                  <a:srgbClr val="FFFFFF"/>
                </a:solidFill>
                <a:latin typeface="Gidole"/>
              </a:rPr>
              <a:t>Evaluation (400 words)</a:t>
            </a:r>
          </a:p>
        </p:txBody>
      </p:sp>
      <p:sp>
        <p:nvSpPr>
          <p:cNvPr name="TextBox 17" id="17"/>
          <p:cNvSpPr txBox="true"/>
          <p:nvPr/>
        </p:nvSpPr>
        <p:spPr>
          <a:xfrm rot="0">
            <a:off x="2888018" y="8376976"/>
            <a:ext cx="3437171" cy="441325"/>
          </a:xfrm>
          <a:prstGeom prst="rect">
            <a:avLst/>
          </a:prstGeom>
        </p:spPr>
        <p:txBody>
          <a:bodyPr anchor="t" rtlCol="false" tIns="0" lIns="0" bIns="0" rIns="0">
            <a:spAutoFit/>
          </a:bodyPr>
          <a:lstStyle/>
          <a:p>
            <a:pPr algn="ctr">
              <a:lnSpc>
                <a:spcPts val="3500"/>
              </a:lnSpc>
            </a:pPr>
            <a:r>
              <a:rPr lang="en-US" sz="2500">
                <a:solidFill>
                  <a:srgbClr val="FFFFFF"/>
                </a:solidFill>
                <a:latin typeface="Gidole"/>
              </a:rPr>
              <a:t>Research Task (400 words)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9943B"/>
        </a:solidFill>
      </p:bgPr>
    </p:bg>
    <p:spTree>
      <p:nvGrpSpPr>
        <p:cNvPr id="1" name=""/>
        <p:cNvGrpSpPr/>
        <p:nvPr/>
      </p:nvGrpSpPr>
      <p:grpSpPr>
        <a:xfrm>
          <a:off x="0" y="0"/>
          <a:ext cx="0" cy="0"/>
          <a:chOff x="0" y="0"/>
          <a:chExt cx="0" cy="0"/>
        </a:xfrm>
      </p:grpSpPr>
      <p:sp>
        <p:nvSpPr>
          <p:cNvPr name="AutoShape 2" id="2"/>
          <p:cNvSpPr/>
          <p:nvPr/>
        </p:nvSpPr>
        <p:spPr>
          <a:xfrm rot="0">
            <a:off x="-471681" y="-527133"/>
            <a:ext cx="7835409" cy="11341265"/>
          </a:xfrm>
          <a:prstGeom prst="rect">
            <a:avLst/>
          </a:prstGeom>
          <a:solidFill>
            <a:srgbClr val="FFFFFF"/>
          </a:solidFill>
        </p:spPr>
      </p:sp>
      <p:grpSp>
        <p:nvGrpSpPr>
          <p:cNvPr name="Group 3" id="3"/>
          <p:cNvGrpSpPr/>
          <p:nvPr/>
        </p:nvGrpSpPr>
        <p:grpSpPr>
          <a:xfrm rot="0">
            <a:off x="6800447" y="1028700"/>
            <a:ext cx="10458853" cy="8229600"/>
            <a:chOff x="0" y="0"/>
            <a:chExt cx="3741409" cy="2943946"/>
          </a:xfrm>
        </p:grpSpPr>
        <p:sp>
          <p:nvSpPr>
            <p:cNvPr name="Freeform 4" id="4"/>
            <p:cNvSpPr/>
            <p:nvPr/>
          </p:nvSpPr>
          <p:spPr>
            <a:xfrm flipH="false" flipV="false" rot="0">
              <a:off x="0" y="0"/>
              <a:ext cx="3741409" cy="2943946"/>
            </a:xfrm>
            <a:custGeom>
              <a:avLst/>
              <a:gdLst/>
              <a:ahLst/>
              <a:cxnLst/>
              <a:rect r="r" b="b" t="t" l="l"/>
              <a:pathLst>
                <a:path h="2943946" w="3741409">
                  <a:moveTo>
                    <a:pt x="0" y="0"/>
                  </a:moveTo>
                  <a:lnTo>
                    <a:pt x="0" y="2943946"/>
                  </a:lnTo>
                  <a:lnTo>
                    <a:pt x="3741409" y="2943946"/>
                  </a:lnTo>
                  <a:lnTo>
                    <a:pt x="3741409" y="0"/>
                  </a:lnTo>
                  <a:lnTo>
                    <a:pt x="0" y="0"/>
                  </a:lnTo>
                  <a:close/>
                  <a:moveTo>
                    <a:pt x="3680449" y="2882986"/>
                  </a:moveTo>
                  <a:lnTo>
                    <a:pt x="59690" y="2882986"/>
                  </a:lnTo>
                  <a:lnTo>
                    <a:pt x="59690" y="59690"/>
                  </a:lnTo>
                  <a:lnTo>
                    <a:pt x="3680449" y="59690"/>
                  </a:lnTo>
                  <a:lnTo>
                    <a:pt x="3680449" y="2882986"/>
                  </a:lnTo>
                  <a:close/>
                </a:path>
              </a:pathLst>
            </a:custGeom>
            <a:solidFill>
              <a:srgbClr val="FFFFFF"/>
            </a:solidFill>
          </p:spPr>
        </p:sp>
      </p:grpSp>
      <p:sp>
        <p:nvSpPr>
          <p:cNvPr name="TextBox 5" id="5"/>
          <p:cNvSpPr txBox="true"/>
          <p:nvPr/>
        </p:nvSpPr>
        <p:spPr>
          <a:xfrm rot="0">
            <a:off x="1028700" y="1085850"/>
            <a:ext cx="5017697" cy="1914525"/>
          </a:xfrm>
          <a:prstGeom prst="rect">
            <a:avLst/>
          </a:prstGeom>
        </p:spPr>
        <p:txBody>
          <a:bodyPr anchor="t" rtlCol="false" tIns="0" lIns="0" bIns="0" rIns="0">
            <a:spAutoFit/>
          </a:bodyPr>
          <a:lstStyle/>
          <a:p>
            <a:pPr>
              <a:lnSpc>
                <a:spcPts val="7425"/>
              </a:lnSpc>
            </a:pPr>
            <a:r>
              <a:rPr lang="en-US" sz="6750">
                <a:solidFill>
                  <a:srgbClr val="F9943B"/>
                </a:solidFill>
                <a:latin typeface="League Spartan"/>
              </a:rPr>
              <a:t>RESEARCH</a:t>
            </a:r>
          </a:p>
          <a:p>
            <a:pPr algn="l">
              <a:lnSpc>
                <a:spcPts val="7425"/>
              </a:lnSpc>
            </a:pPr>
            <a:r>
              <a:rPr lang="en-US" sz="6750">
                <a:solidFill>
                  <a:srgbClr val="F9943B"/>
                </a:solidFill>
                <a:latin typeface="League Spartan"/>
              </a:rPr>
              <a:t>TASK</a:t>
            </a:r>
          </a:p>
        </p:txBody>
      </p:sp>
      <p:grpSp>
        <p:nvGrpSpPr>
          <p:cNvPr name="Group 6" id="6"/>
          <p:cNvGrpSpPr/>
          <p:nvPr/>
        </p:nvGrpSpPr>
        <p:grpSpPr>
          <a:xfrm rot="0">
            <a:off x="8385461" y="2357891"/>
            <a:ext cx="7686684" cy="5249085"/>
            <a:chOff x="0" y="0"/>
            <a:chExt cx="10248912" cy="6998780"/>
          </a:xfrm>
        </p:grpSpPr>
        <p:sp>
          <p:nvSpPr>
            <p:cNvPr name="TextBox 7" id="7"/>
            <p:cNvSpPr txBox="true"/>
            <p:nvPr/>
          </p:nvSpPr>
          <p:spPr>
            <a:xfrm rot="0">
              <a:off x="0" y="38100"/>
              <a:ext cx="10248912" cy="1079500"/>
            </a:xfrm>
            <a:prstGeom prst="rect">
              <a:avLst/>
            </a:prstGeom>
          </p:spPr>
          <p:txBody>
            <a:bodyPr anchor="t" rtlCol="false" tIns="0" lIns="0" bIns="0" rIns="0">
              <a:spAutoFit/>
            </a:bodyPr>
            <a:lstStyle/>
            <a:p>
              <a:pPr>
                <a:lnSpc>
                  <a:spcPts val="3000"/>
                </a:lnSpc>
              </a:pPr>
              <a:r>
                <a:rPr lang="en-US" sz="3000" spc="359">
                  <a:solidFill>
                    <a:srgbClr val="FFFFFF"/>
                  </a:solidFill>
                  <a:latin typeface="Gidole"/>
                </a:rPr>
                <a:t>400 WORDS</a:t>
              </a:r>
            </a:p>
            <a:p>
              <a:pPr algn="l">
                <a:lnSpc>
                  <a:spcPts val="3000"/>
                </a:lnSpc>
              </a:pPr>
            </a:p>
          </p:txBody>
        </p:sp>
        <p:sp>
          <p:nvSpPr>
            <p:cNvPr name="TextBox 8" id="8"/>
            <p:cNvSpPr txBox="true"/>
            <p:nvPr/>
          </p:nvSpPr>
          <p:spPr>
            <a:xfrm rot="0">
              <a:off x="0" y="1184297"/>
              <a:ext cx="10248912" cy="5814483"/>
            </a:xfrm>
            <a:prstGeom prst="rect">
              <a:avLst/>
            </a:prstGeom>
          </p:spPr>
          <p:txBody>
            <a:bodyPr anchor="t" rtlCol="false" tIns="0" lIns="0" bIns="0" rIns="0">
              <a:spAutoFit/>
            </a:bodyPr>
            <a:lstStyle/>
            <a:p>
              <a:pPr>
                <a:lnSpc>
                  <a:spcPts val="3499"/>
                </a:lnSpc>
              </a:pPr>
              <a:r>
                <a:rPr lang="en-US" sz="2499">
                  <a:solidFill>
                    <a:srgbClr val="FFFFFF"/>
                  </a:solidFill>
                  <a:latin typeface="Gidole"/>
                </a:rPr>
                <a:t>Investigate and critically analyse how the diversity of culture in Australia has impacted Australian foods, in particular, pizza. Research the following question and present your findings:</a:t>
              </a:r>
            </a:p>
            <a:p>
              <a:pPr>
                <a:lnSpc>
                  <a:spcPts val="3499"/>
                </a:lnSpc>
              </a:pPr>
            </a:p>
            <a:p>
              <a:pPr>
                <a:lnSpc>
                  <a:spcPts val="3499"/>
                </a:lnSpc>
              </a:pPr>
            </a:p>
            <a:p>
              <a:pPr>
                <a:lnSpc>
                  <a:spcPts val="3499"/>
                </a:lnSpc>
              </a:pPr>
              <a:r>
                <a:rPr lang="en-US" sz="2499">
                  <a:solidFill>
                    <a:srgbClr val="FFFFFF"/>
                  </a:solidFill>
                  <a:latin typeface="League Spartan"/>
                </a:rPr>
                <a:t>Pizza has evolved throughout the years in Australia. To what extent does this reflect Australia’s multiculturalism?</a:t>
              </a:r>
            </a:p>
            <a:p>
              <a:pPr>
                <a:lnSpc>
                  <a:spcPts val="3499"/>
                </a:lnSpc>
              </a:pPr>
            </a:p>
            <a:p>
              <a:pPr algn="l">
                <a:lnSpc>
                  <a:spcPts val="3500"/>
                </a:lnSpc>
              </a:pPr>
            </a:p>
          </p:txBody>
        </p:sp>
      </p:grpSp>
      <p:sp>
        <p:nvSpPr>
          <p:cNvPr name="Freeform 9" id="9"/>
          <p:cNvSpPr/>
          <p:nvPr/>
        </p:nvSpPr>
        <p:spPr>
          <a:xfrm flipH="false" flipV="false" rot="0">
            <a:off x="1028700" y="4604793"/>
            <a:ext cx="5313294" cy="4656309"/>
          </a:xfrm>
          <a:custGeom>
            <a:avLst/>
            <a:gdLst/>
            <a:ahLst/>
            <a:cxnLst/>
            <a:rect r="r" b="b" t="t" l="l"/>
            <a:pathLst>
              <a:path h="4656309" w="5313294">
                <a:moveTo>
                  <a:pt x="0" y="0"/>
                </a:moveTo>
                <a:lnTo>
                  <a:pt x="5313294" y="0"/>
                </a:lnTo>
                <a:lnTo>
                  <a:pt x="5313294" y="4656309"/>
                </a:lnTo>
                <a:lnTo>
                  <a:pt x="0" y="4656309"/>
                </a:lnTo>
                <a:lnTo>
                  <a:pt x="0" y="0"/>
                </a:lnTo>
                <a:close/>
              </a:path>
            </a:pathLst>
          </a:custGeom>
          <a:blipFill>
            <a:blip r:embed="rId2"/>
            <a:stretch>
              <a:fillRect l="-15767" t="0" r="-15767"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9144000" y="-503911"/>
            <a:ext cx="9705391" cy="11294823"/>
          </a:xfrm>
          <a:prstGeom prst="rect">
            <a:avLst/>
          </a:prstGeom>
          <a:solidFill>
            <a:srgbClr val="F9943B"/>
          </a:solidFill>
        </p:spPr>
      </p:sp>
      <p:sp>
        <p:nvSpPr>
          <p:cNvPr name="Freeform 3" id="3"/>
          <p:cNvSpPr/>
          <p:nvPr/>
        </p:nvSpPr>
        <p:spPr>
          <a:xfrm flipH="false" flipV="false" rot="0">
            <a:off x="10181181" y="1025898"/>
            <a:ext cx="7078119" cy="8232402"/>
          </a:xfrm>
          <a:custGeom>
            <a:avLst/>
            <a:gdLst/>
            <a:ahLst/>
            <a:cxnLst/>
            <a:rect r="r" b="b" t="t" l="l"/>
            <a:pathLst>
              <a:path h="8232402" w="7078119">
                <a:moveTo>
                  <a:pt x="0" y="0"/>
                </a:moveTo>
                <a:lnTo>
                  <a:pt x="7078119" y="0"/>
                </a:lnTo>
                <a:lnTo>
                  <a:pt x="7078119" y="8232402"/>
                </a:lnTo>
                <a:lnTo>
                  <a:pt x="0" y="8232402"/>
                </a:lnTo>
                <a:lnTo>
                  <a:pt x="0" y="0"/>
                </a:lnTo>
                <a:close/>
              </a:path>
            </a:pathLst>
          </a:custGeom>
          <a:blipFill>
            <a:blip r:embed="rId2"/>
            <a:stretch>
              <a:fillRect l="-37285" t="0" r="-37285" b="0"/>
            </a:stretch>
          </a:blipFill>
        </p:spPr>
      </p:sp>
      <p:grpSp>
        <p:nvGrpSpPr>
          <p:cNvPr name="Group 4" id="4"/>
          <p:cNvGrpSpPr/>
          <p:nvPr/>
        </p:nvGrpSpPr>
        <p:grpSpPr>
          <a:xfrm rot="0">
            <a:off x="10685235" y="1538170"/>
            <a:ext cx="6070011" cy="7207859"/>
            <a:chOff x="0" y="0"/>
            <a:chExt cx="2171404" cy="2578442"/>
          </a:xfrm>
        </p:grpSpPr>
        <p:sp>
          <p:nvSpPr>
            <p:cNvPr name="Freeform 5" id="5"/>
            <p:cNvSpPr/>
            <p:nvPr/>
          </p:nvSpPr>
          <p:spPr>
            <a:xfrm flipH="false" flipV="false" rot="0">
              <a:off x="0" y="0"/>
              <a:ext cx="2171404" cy="2578442"/>
            </a:xfrm>
            <a:custGeom>
              <a:avLst/>
              <a:gdLst/>
              <a:ahLst/>
              <a:cxnLst/>
              <a:rect r="r" b="b" t="t" l="l"/>
              <a:pathLst>
                <a:path h="2578442" w="2171404">
                  <a:moveTo>
                    <a:pt x="0" y="0"/>
                  </a:moveTo>
                  <a:lnTo>
                    <a:pt x="0" y="2578442"/>
                  </a:lnTo>
                  <a:lnTo>
                    <a:pt x="2171404" y="2578442"/>
                  </a:lnTo>
                  <a:lnTo>
                    <a:pt x="2171404" y="0"/>
                  </a:lnTo>
                  <a:lnTo>
                    <a:pt x="0" y="0"/>
                  </a:lnTo>
                  <a:close/>
                  <a:moveTo>
                    <a:pt x="2110444" y="2517482"/>
                  </a:moveTo>
                  <a:lnTo>
                    <a:pt x="59690" y="2517482"/>
                  </a:lnTo>
                  <a:lnTo>
                    <a:pt x="59690" y="59690"/>
                  </a:lnTo>
                  <a:lnTo>
                    <a:pt x="2110444" y="59690"/>
                  </a:lnTo>
                  <a:lnTo>
                    <a:pt x="2110444" y="2517482"/>
                  </a:lnTo>
                  <a:close/>
                </a:path>
              </a:pathLst>
            </a:custGeom>
            <a:solidFill>
              <a:srgbClr val="FFFFFF">
                <a:alpha val="80000"/>
              </a:srgbClr>
            </a:solidFill>
          </p:spPr>
        </p:sp>
      </p:grpSp>
      <p:grpSp>
        <p:nvGrpSpPr>
          <p:cNvPr name="Group 6" id="6"/>
          <p:cNvGrpSpPr/>
          <p:nvPr/>
        </p:nvGrpSpPr>
        <p:grpSpPr>
          <a:xfrm rot="0">
            <a:off x="1028700" y="2205751"/>
            <a:ext cx="7082928" cy="5875499"/>
            <a:chOff x="0" y="0"/>
            <a:chExt cx="9443904" cy="7833998"/>
          </a:xfrm>
        </p:grpSpPr>
        <p:sp>
          <p:nvSpPr>
            <p:cNvPr name="TextBox 7" id="7"/>
            <p:cNvSpPr txBox="true"/>
            <p:nvPr/>
          </p:nvSpPr>
          <p:spPr>
            <a:xfrm rot="0">
              <a:off x="0" y="57150"/>
              <a:ext cx="9443904" cy="1314450"/>
            </a:xfrm>
            <a:prstGeom prst="rect">
              <a:avLst/>
            </a:prstGeom>
          </p:spPr>
          <p:txBody>
            <a:bodyPr anchor="t" rtlCol="false" tIns="0" lIns="0" bIns="0" rIns="0">
              <a:spAutoFit/>
            </a:bodyPr>
            <a:lstStyle/>
            <a:p>
              <a:pPr algn="l">
                <a:lnSpc>
                  <a:spcPts val="7425"/>
                </a:lnSpc>
              </a:pPr>
              <a:r>
                <a:rPr lang="en-US" sz="6750">
                  <a:solidFill>
                    <a:srgbClr val="F9943B"/>
                  </a:solidFill>
                  <a:latin typeface="League Spartan"/>
                </a:rPr>
                <a:t>INTRODUCTION</a:t>
              </a:r>
            </a:p>
          </p:txBody>
        </p:sp>
        <p:sp>
          <p:nvSpPr>
            <p:cNvPr name="TextBox 8" id="8"/>
            <p:cNvSpPr txBox="true"/>
            <p:nvPr/>
          </p:nvSpPr>
          <p:spPr>
            <a:xfrm rot="0">
              <a:off x="0" y="1690741"/>
              <a:ext cx="9443904" cy="625475"/>
            </a:xfrm>
            <a:prstGeom prst="rect">
              <a:avLst/>
            </a:prstGeom>
          </p:spPr>
          <p:txBody>
            <a:bodyPr anchor="t" rtlCol="false" tIns="0" lIns="0" bIns="0" rIns="0">
              <a:spAutoFit/>
            </a:bodyPr>
            <a:lstStyle/>
            <a:p>
              <a:pPr algn="l">
                <a:lnSpc>
                  <a:spcPts val="3779"/>
                </a:lnSpc>
              </a:pPr>
            </a:p>
          </p:txBody>
        </p:sp>
        <p:sp>
          <p:nvSpPr>
            <p:cNvPr name="TextBox 9" id="9"/>
            <p:cNvSpPr txBox="true"/>
            <p:nvPr/>
          </p:nvSpPr>
          <p:spPr>
            <a:xfrm rot="0">
              <a:off x="0" y="3187915"/>
              <a:ext cx="9443904" cy="4646083"/>
            </a:xfrm>
            <a:prstGeom prst="rect">
              <a:avLst/>
            </a:prstGeom>
          </p:spPr>
          <p:txBody>
            <a:bodyPr anchor="t" rtlCol="false" tIns="0" lIns="0" bIns="0" rIns="0">
              <a:spAutoFit/>
            </a:bodyPr>
            <a:lstStyle/>
            <a:p>
              <a:pPr>
                <a:lnSpc>
                  <a:spcPts val="3499"/>
                </a:lnSpc>
              </a:pPr>
              <a:r>
                <a:rPr lang="en-US" sz="2499">
                  <a:solidFill>
                    <a:srgbClr val="F9943B"/>
                  </a:solidFill>
                  <a:latin typeface="Gidole"/>
                </a:rPr>
                <a:t>Australia is host to a broad range of cultural foods and traditions. Unlike other countries, there has never been food specifically traditional to westernized Australia (Symons, 2014). Rather, Australian cuisine has been widely influenced by other countries. This is due to the migration of a diverse variety of people, bringing with them their culinary traditions (MTA, 2020). </a:t>
              </a:r>
            </a:p>
            <a:p>
              <a:pPr algn="l">
                <a:lnSpc>
                  <a:spcPts val="3500"/>
                </a:lnSpc>
              </a:pP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27111"/>
            </a:stretch>
          </a:blipFill>
        </p:spPr>
      </p:sp>
      <p:grpSp>
        <p:nvGrpSpPr>
          <p:cNvPr name="Group 3" id="3"/>
          <p:cNvGrpSpPr/>
          <p:nvPr/>
        </p:nvGrpSpPr>
        <p:grpSpPr>
          <a:xfrm rot="0">
            <a:off x="5377521" y="-859185"/>
            <a:ext cx="7532959" cy="12084536"/>
            <a:chOff x="0" y="0"/>
            <a:chExt cx="10043945" cy="16112715"/>
          </a:xfrm>
        </p:grpSpPr>
        <p:grpSp>
          <p:nvGrpSpPr>
            <p:cNvPr name="Group 4" id="4"/>
            <p:cNvGrpSpPr/>
            <p:nvPr/>
          </p:nvGrpSpPr>
          <p:grpSpPr>
            <a:xfrm rot="0">
              <a:off x="0" y="0"/>
              <a:ext cx="10043945" cy="16112715"/>
              <a:chOff x="0" y="0"/>
              <a:chExt cx="2694739" cy="4322959"/>
            </a:xfrm>
          </p:grpSpPr>
          <p:sp>
            <p:nvSpPr>
              <p:cNvPr name="Freeform 5" id="5"/>
              <p:cNvSpPr/>
              <p:nvPr/>
            </p:nvSpPr>
            <p:spPr>
              <a:xfrm flipH="false" flipV="false" rot="0">
                <a:off x="0" y="0"/>
                <a:ext cx="2694739" cy="4322959"/>
              </a:xfrm>
              <a:custGeom>
                <a:avLst/>
                <a:gdLst/>
                <a:ahLst/>
                <a:cxnLst/>
                <a:rect r="r" b="b" t="t" l="l"/>
                <a:pathLst>
                  <a:path h="4322959" w="2694739">
                    <a:moveTo>
                      <a:pt x="0" y="0"/>
                    </a:moveTo>
                    <a:lnTo>
                      <a:pt x="0" y="4322959"/>
                    </a:lnTo>
                    <a:lnTo>
                      <a:pt x="2694739" y="4322959"/>
                    </a:lnTo>
                    <a:lnTo>
                      <a:pt x="2694739" y="0"/>
                    </a:lnTo>
                    <a:lnTo>
                      <a:pt x="0" y="0"/>
                    </a:lnTo>
                    <a:close/>
                    <a:moveTo>
                      <a:pt x="2633779" y="4261999"/>
                    </a:moveTo>
                    <a:lnTo>
                      <a:pt x="59690" y="4261999"/>
                    </a:lnTo>
                    <a:lnTo>
                      <a:pt x="59690" y="59690"/>
                    </a:lnTo>
                    <a:lnTo>
                      <a:pt x="2633779" y="59690"/>
                    </a:lnTo>
                    <a:lnTo>
                      <a:pt x="2633779" y="4261999"/>
                    </a:lnTo>
                    <a:close/>
                  </a:path>
                </a:pathLst>
              </a:custGeom>
              <a:solidFill>
                <a:srgbClr val="FFFFFF"/>
              </a:solidFill>
            </p:spPr>
          </p:sp>
        </p:grpSp>
        <p:sp>
          <p:nvSpPr>
            <p:cNvPr name="TextBox 6" id="6"/>
            <p:cNvSpPr txBox="true"/>
            <p:nvPr/>
          </p:nvSpPr>
          <p:spPr>
            <a:xfrm rot="0">
              <a:off x="779929" y="2421930"/>
              <a:ext cx="8484087" cy="12117918"/>
            </a:xfrm>
            <a:prstGeom prst="rect">
              <a:avLst/>
            </a:prstGeom>
          </p:spPr>
          <p:txBody>
            <a:bodyPr anchor="t" rtlCol="false" tIns="0" lIns="0" bIns="0" rIns="0">
              <a:spAutoFit/>
            </a:bodyPr>
            <a:lstStyle/>
            <a:p>
              <a:pPr>
                <a:lnSpc>
                  <a:spcPts val="7384"/>
                </a:lnSpc>
              </a:pPr>
              <a:r>
                <a:rPr lang="en-US" sz="5274">
                  <a:solidFill>
                    <a:srgbClr val="FFFFFF"/>
                  </a:solidFill>
                  <a:latin typeface="League Spartan"/>
                </a:rPr>
                <a:t>BODY</a:t>
              </a:r>
            </a:p>
            <a:p>
              <a:pPr>
                <a:lnSpc>
                  <a:spcPts val="5844"/>
                </a:lnSpc>
              </a:pPr>
            </a:p>
            <a:p>
              <a:pPr>
                <a:lnSpc>
                  <a:spcPts val="3465"/>
                </a:lnSpc>
              </a:pPr>
              <a:r>
                <a:rPr lang="en-US" sz="2475">
                  <a:solidFill>
                    <a:srgbClr val="FFFFFF"/>
                  </a:solidFill>
                  <a:latin typeface="Gidole"/>
                </a:rPr>
                <a:t>Possible Body Paragraphs:</a:t>
              </a:r>
            </a:p>
            <a:p>
              <a:pPr>
                <a:lnSpc>
                  <a:spcPts val="3465"/>
                </a:lnSpc>
              </a:pPr>
            </a:p>
            <a:p>
              <a:pPr>
                <a:lnSpc>
                  <a:spcPts val="3465"/>
                </a:lnSpc>
              </a:pPr>
              <a:r>
                <a:rPr lang="en-US" sz="2475">
                  <a:solidFill>
                    <a:srgbClr val="FFFFFF"/>
                  </a:solidFill>
                  <a:latin typeface="Gidole"/>
                </a:rPr>
                <a:t> + Immigration to Australia throughout the years and how this has affected food in Australia</a:t>
              </a:r>
            </a:p>
            <a:p>
              <a:pPr>
                <a:lnSpc>
                  <a:spcPts val="3465"/>
                </a:lnSpc>
              </a:pPr>
            </a:p>
            <a:p>
              <a:pPr>
                <a:lnSpc>
                  <a:spcPts val="3465"/>
                </a:lnSpc>
              </a:pPr>
              <a:r>
                <a:rPr lang="en-US" sz="2475">
                  <a:solidFill>
                    <a:srgbClr val="FFFFFF"/>
                  </a:solidFill>
                  <a:latin typeface="Gidole"/>
                </a:rPr>
                <a:t> + History of Pizza</a:t>
              </a:r>
            </a:p>
            <a:p>
              <a:pPr>
                <a:lnSpc>
                  <a:spcPts val="3465"/>
                </a:lnSpc>
              </a:pPr>
            </a:p>
            <a:p>
              <a:pPr>
                <a:lnSpc>
                  <a:spcPts val="3465"/>
                </a:lnSpc>
              </a:pPr>
              <a:r>
                <a:rPr lang="en-US" sz="2475">
                  <a:solidFill>
                    <a:srgbClr val="FFFFFF"/>
                  </a:solidFill>
                  <a:latin typeface="Gidole"/>
                </a:rPr>
                <a:t> + Pizza menu changes throughout the years (link to immigration)</a:t>
              </a:r>
            </a:p>
            <a:p>
              <a:pPr>
                <a:lnSpc>
                  <a:spcPts val="3465"/>
                </a:lnSpc>
              </a:pPr>
            </a:p>
            <a:p>
              <a:pPr>
                <a:lnSpc>
                  <a:spcPts val="3465"/>
                </a:lnSpc>
              </a:pPr>
              <a:r>
                <a:rPr lang="en-US" sz="2475">
                  <a:solidFill>
                    <a:srgbClr val="FFFFFF"/>
                  </a:solidFill>
                  <a:latin typeface="Gidole"/>
                </a:rPr>
                <a:t>+ Identifying cultures which are reflected through ingredients we have here in Australia. This includes processes and identifying blended ingredients. (flavours, where these flavours and processes come from)</a:t>
              </a:r>
            </a:p>
            <a:p>
              <a:pPr>
                <a:lnSpc>
                  <a:spcPts val="3465"/>
                </a:lnSpc>
              </a:pPr>
            </a:p>
            <a:p>
              <a:pPr>
                <a:lnSpc>
                  <a:spcPts val="3465"/>
                </a:lnSpc>
              </a:pP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88471" y="-529934"/>
            <a:ext cx="8610730" cy="11344067"/>
          </a:xfrm>
          <a:custGeom>
            <a:avLst/>
            <a:gdLst/>
            <a:ahLst/>
            <a:cxnLst/>
            <a:rect r="r" b="b" t="t" l="l"/>
            <a:pathLst>
              <a:path h="11344067" w="8610730">
                <a:moveTo>
                  <a:pt x="0" y="0"/>
                </a:moveTo>
                <a:lnTo>
                  <a:pt x="8610730" y="0"/>
                </a:lnTo>
                <a:lnTo>
                  <a:pt x="8610730" y="11344067"/>
                </a:lnTo>
                <a:lnTo>
                  <a:pt x="0" y="11344067"/>
                </a:lnTo>
                <a:lnTo>
                  <a:pt x="0" y="0"/>
                </a:lnTo>
                <a:close/>
              </a:path>
            </a:pathLst>
          </a:custGeom>
          <a:blipFill>
            <a:blip r:embed="rId2"/>
            <a:stretch>
              <a:fillRect l="0" t="-6857" r="0" b="-6857"/>
            </a:stretch>
          </a:blipFill>
        </p:spPr>
      </p:sp>
      <p:grpSp>
        <p:nvGrpSpPr>
          <p:cNvPr name="Group 3" id="3"/>
          <p:cNvGrpSpPr/>
          <p:nvPr/>
        </p:nvGrpSpPr>
        <p:grpSpPr>
          <a:xfrm rot="0">
            <a:off x="7102325" y="1028700"/>
            <a:ext cx="10156975" cy="8229600"/>
            <a:chOff x="0" y="0"/>
            <a:chExt cx="3633419" cy="2943946"/>
          </a:xfrm>
        </p:grpSpPr>
        <p:sp>
          <p:nvSpPr>
            <p:cNvPr name="Freeform 4" id="4"/>
            <p:cNvSpPr/>
            <p:nvPr/>
          </p:nvSpPr>
          <p:spPr>
            <a:xfrm flipH="false" flipV="false" rot="0">
              <a:off x="0" y="0"/>
              <a:ext cx="3633419" cy="2943946"/>
            </a:xfrm>
            <a:custGeom>
              <a:avLst/>
              <a:gdLst/>
              <a:ahLst/>
              <a:cxnLst/>
              <a:rect r="r" b="b" t="t" l="l"/>
              <a:pathLst>
                <a:path h="2943946" w="3633419">
                  <a:moveTo>
                    <a:pt x="0" y="0"/>
                  </a:moveTo>
                  <a:lnTo>
                    <a:pt x="0" y="2943946"/>
                  </a:lnTo>
                  <a:lnTo>
                    <a:pt x="3633419" y="2943946"/>
                  </a:lnTo>
                  <a:lnTo>
                    <a:pt x="3633419" y="0"/>
                  </a:lnTo>
                  <a:lnTo>
                    <a:pt x="0" y="0"/>
                  </a:lnTo>
                  <a:close/>
                  <a:moveTo>
                    <a:pt x="3572459" y="2882986"/>
                  </a:moveTo>
                  <a:lnTo>
                    <a:pt x="59690" y="2882986"/>
                  </a:lnTo>
                  <a:lnTo>
                    <a:pt x="59690" y="59690"/>
                  </a:lnTo>
                  <a:lnTo>
                    <a:pt x="3572459" y="59690"/>
                  </a:lnTo>
                  <a:lnTo>
                    <a:pt x="3572459" y="2882986"/>
                  </a:lnTo>
                  <a:close/>
                </a:path>
              </a:pathLst>
            </a:custGeom>
            <a:solidFill>
              <a:srgbClr val="F9943B"/>
            </a:solidFill>
          </p:spPr>
        </p:sp>
      </p:grpSp>
      <p:grpSp>
        <p:nvGrpSpPr>
          <p:cNvPr name="Group 5" id="5"/>
          <p:cNvGrpSpPr/>
          <p:nvPr/>
        </p:nvGrpSpPr>
        <p:grpSpPr>
          <a:xfrm rot="0">
            <a:off x="9061753" y="3263026"/>
            <a:ext cx="7082928" cy="3760949"/>
            <a:chOff x="0" y="0"/>
            <a:chExt cx="9443904" cy="5014598"/>
          </a:xfrm>
        </p:grpSpPr>
        <p:sp>
          <p:nvSpPr>
            <p:cNvPr name="TextBox 6" id="6"/>
            <p:cNvSpPr txBox="true"/>
            <p:nvPr/>
          </p:nvSpPr>
          <p:spPr>
            <a:xfrm rot="0">
              <a:off x="0" y="57150"/>
              <a:ext cx="9443904" cy="1314450"/>
            </a:xfrm>
            <a:prstGeom prst="rect">
              <a:avLst/>
            </a:prstGeom>
          </p:spPr>
          <p:txBody>
            <a:bodyPr anchor="t" rtlCol="false" tIns="0" lIns="0" bIns="0" rIns="0">
              <a:spAutoFit/>
            </a:bodyPr>
            <a:lstStyle/>
            <a:p>
              <a:pPr algn="l">
                <a:lnSpc>
                  <a:spcPts val="7425"/>
                </a:lnSpc>
              </a:pPr>
              <a:r>
                <a:rPr lang="en-US" sz="6750">
                  <a:solidFill>
                    <a:srgbClr val="F9943B"/>
                  </a:solidFill>
                  <a:latin typeface="League Spartan"/>
                </a:rPr>
                <a:t>CONCLUSION</a:t>
              </a:r>
            </a:p>
          </p:txBody>
        </p:sp>
        <p:sp>
          <p:nvSpPr>
            <p:cNvPr name="TextBox 7" id="7"/>
            <p:cNvSpPr txBox="true"/>
            <p:nvPr/>
          </p:nvSpPr>
          <p:spPr>
            <a:xfrm rot="0">
              <a:off x="0" y="1690741"/>
              <a:ext cx="9443904" cy="1895475"/>
            </a:xfrm>
            <a:prstGeom prst="rect">
              <a:avLst/>
            </a:prstGeom>
          </p:spPr>
          <p:txBody>
            <a:bodyPr anchor="t" rtlCol="false" tIns="0" lIns="0" bIns="0" rIns="0">
              <a:spAutoFit/>
            </a:bodyPr>
            <a:lstStyle/>
            <a:p>
              <a:pPr algn="l">
                <a:lnSpc>
                  <a:spcPts val="3779"/>
                </a:lnSpc>
              </a:pPr>
              <a:r>
                <a:rPr lang="en-US" sz="3150">
                  <a:solidFill>
                    <a:srgbClr val="F9943B"/>
                  </a:solidFill>
                  <a:latin typeface="League Spartan"/>
                </a:rPr>
                <a:t>ANSWER THE QUESTION BASED ON WHAT YOU HAVE RESEARCHED</a:t>
              </a:r>
            </a:p>
          </p:txBody>
        </p:sp>
        <p:sp>
          <p:nvSpPr>
            <p:cNvPr name="TextBox 8" id="8"/>
            <p:cNvSpPr txBox="true"/>
            <p:nvPr/>
          </p:nvSpPr>
          <p:spPr>
            <a:xfrm rot="0">
              <a:off x="0" y="4448390"/>
              <a:ext cx="9443904" cy="566208"/>
            </a:xfrm>
            <a:prstGeom prst="rect">
              <a:avLst/>
            </a:prstGeom>
          </p:spPr>
          <p:txBody>
            <a:bodyPr anchor="t" rtlCol="false" tIns="0" lIns="0" bIns="0" rIns="0">
              <a:spAutoFit/>
            </a:bodyPr>
            <a:lstStyle/>
            <a:p>
              <a:pPr algn="l">
                <a:lnSpc>
                  <a:spcPts val="3500"/>
                </a:lnSpc>
              </a:pP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7363727" y="-527133"/>
            <a:ext cx="11563102" cy="11341265"/>
          </a:xfrm>
          <a:prstGeom prst="rect">
            <a:avLst/>
          </a:prstGeom>
          <a:solidFill>
            <a:srgbClr val="F9943B">
              <a:alpha val="14902"/>
            </a:srgbClr>
          </a:solidFill>
        </p:spPr>
      </p:sp>
      <p:grpSp>
        <p:nvGrpSpPr>
          <p:cNvPr name="Group 3" id="3"/>
          <p:cNvGrpSpPr/>
          <p:nvPr/>
        </p:nvGrpSpPr>
        <p:grpSpPr>
          <a:xfrm rot="0">
            <a:off x="1035122" y="1028700"/>
            <a:ext cx="16217756" cy="8229600"/>
            <a:chOff x="0" y="0"/>
            <a:chExt cx="5801521" cy="2943946"/>
          </a:xfrm>
        </p:grpSpPr>
        <p:sp>
          <p:nvSpPr>
            <p:cNvPr name="Freeform 4" id="4"/>
            <p:cNvSpPr/>
            <p:nvPr/>
          </p:nvSpPr>
          <p:spPr>
            <a:xfrm flipH="false" flipV="false" rot="0">
              <a:off x="0" y="0"/>
              <a:ext cx="5801521" cy="2943946"/>
            </a:xfrm>
            <a:custGeom>
              <a:avLst/>
              <a:gdLst/>
              <a:ahLst/>
              <a:cxnLst/>
              <a:rect r="r" b="b" t="t" l="l"/>
              <a:pathLst>
                <a:path h="2943946" w="5801521">
                  <a:moveTo>
                    <a:pt x="0" y="0"/>
                  </a:moveTo>
                  <a:lnTo>
                    <a:pt x="0" y="2943946"/>
                  </a:lnTo>
                  <a:lnTo>
                    <a:pt x="5801521" y="2943946"/>
                  </a:lnTo>
                  <a:lnTo>
                    <a:pt x="5801521" y="0"/>
                  </a:lnTo>
                  <a:lnTo>
                    <a:pt x="0" y="0"/>
                  </a:lnTo>
                  <a:close/>
                  <a:moveTo>
                    <a:pt x="5740561" y="2882986"/>
                  </a:moveTo>
                  <a:lnTo>
                    <a:pt x="59690" y="2882986"/>
                  </a:lnTo>
                  <a:lnTo>
                    <a:pt x="59690" y="59690"/>
                  </a:lnTo>
                  <a:lnTo>
                    <a:pt x="5740561" y="59690"/>
                  </a:lnTo>
                  <a:lnTo>
                    <a:pt x="5740561" y="2882986"/>
                  </a:lnTo>
                  <a:close/>
                </a:path>
              </a:pathLst>
            </a:custGeom>
            <a:solidFill>
              <a:srgbClr val="F9943B"/>
            </a:solidFill>
          </p:spPr>
        </p:sp>
      </p:grpSp>
      <p:sp>
        <p:nvSpPr>
          <p:cNvPr name="TextBox 5" id="5"/>
          <p:cNvSpPr txBox="true"/>
          <p:nvPr/>
        </p:nvSpPr>
        <p:spPr>
          <a:xfrm rot="0">
            <a:off x="1963971" y="4267331"/>
            <a:ext cx="4852976" cy="720725"/>
          </a:xfrm>
          <a:prstGeom prst="rect">
            <a:avLst/>
          </a:prstGeom>
        </p:spPr>
        <p:txBody>
          <a:bodyPr anchor="t" rtlCol="false" tIns="0" lIns="0" bIns="0" rIns="0">
            <a:spAutoFit/>
          </a:bodyPr>
          <a:lstStyle/>
          <a:p>
            <a:pPr algn="l">
              <a:lnSpc>
                <a:spcPts val="5500"/>
              </a:lnSpc>
            </a:pPr>
            <a:r>
              <a:rPr lang="en-US" sz="5000">
                <a:solidFill>
                  <a:srgbClr val="F9943B"/>
                </a:solidFill>
                <a:latin typeface="League Spartan"/>
              </a:rPr>
              <a:t>REFERENENCE</a:t>
            </a:r>
          </a:p>
        </p:txBody>
      </p:sp>
      <p:grpSp>
        <p:nvGrpSpPr>
          <p:cNvPr name="Group 6" id="6"/>
          <p:cNvGrpSpPr/>
          <p:nvPr/>
        </p:nvGrpSpPr>
        <p:grpSpPr>
          <a:xfrm rot="0">
            <a:off x="8367318" y="1811241"/>
            <a:ext cx="7686684" cy="6664519"/>
            <a:chOff x="0" y="0"/>
            <a:chExt cx="10248912" cy="8886025"/>
          </a:xfrm>
        </p:grpSpPr>
        <p:sp>
          <p:nvSpPr>
            <p:cNvPr name="TextBox 7" id="7"/>
            <p:cNvSpPr txBox="true"/>
            <p:nvPr/>
          </p:nvSpPr>
          <p:spPr>
            <a:xfrm rot="0">
              <a:off x="0" y="38100"/>
              <a:ext cx="10248912" cy="571500"/>
            </a:xfrm>
            <a:prstGeom prst="rect">
              <a:avLst/>
            </a:prstGeom>
          </p:spPr>
          <p:txBody>
            <a:bodyPr anchor="t" rtlCol="false" tIns="0" lIns="0" bIns="0" rIns="0">
              <a:spAutoFit/>
            </a:bodyPr>
            <a:lstStyle/>
            <a:p>
              <a:pPr algn="l">
                <a:lnSpc>
                  <a:spcPts val="3000"/>
                </a:lnSpc>
              </a:pPr>
              <a:r>
                <a:rPr lang="en-US" sz="3000" spc="359">
                  <a:solidFill>
                    <a:srgbClr val="F9943B"/>
                  </a:solidFill>
                  <a:latin typeface="Gidole"/>
                </a:rPr>
                <a:t>IN-TEXT</a:t>
              </a:r>
            </a:p>
          </p:txBody>
        </p:sp>
        <p:sp>
          <p:nvSpPr>
            <p:cNvPr name="TextBox 8" id="8"/>
            <p:cNvSpPr txBox="true"/>
            <p:nvPr/>
          </p:nvSpPr>
          <p:spPr>
            <a:xfrm rot="0">
              <a:off x="0" y="4262145"/>
              <a:ext cx="10248912" cy="1079500"/>
            </a:xfrm>
            <a:prstGeom prst="rect">
              <a:avLst/>
            </a:prstGeom>
          </p:spPr>
          <p:txBody>
            <a:bodyPr anchor="t" rtlCol="false" tIns="0" lIns="0" bIns="0" rIns="0">
              <a:spAutoFit/>
            </a:bodyPr>
            <a:lstStyle/>
            <a:p>
              <a:pPr algn="l">
                <a:lnSpc>
                  <a:spcPts val="3000"/>
                </a:lnSpc>
              </a:pPr>
              <a:r>
                <a:rPr lang="en-US" sz="3000" spc="359">
                  <a:solidFill>
                    <a:srgbClr val="F9943B"/>
                  </a:solidFill>
                  <a:latin typeface="Gidole"/>
                </a:rPr>
                <a:t>REFERENCE LIST (IN ALPHABETICAL ORDER)</a:t>
              </a:r>
            </a:p>
          </p:txBody>
        </p:sp>
        <p:sp>
          <p:nvSpPr>
            <p:cNvPr name="TextBox 9" id="9"/>
            <p:cNvSpPr txBox="true"/>
            <p:nvPr/>
          </p:nvSpPr>
          <p:spPr>
            <a:xfrm rot="0">
              <a:off x="0" y="666772"/>
              <a:ext cx="10248912" cy="2318808"/>
            </a:xfrm>
            <a:prstGeom prst="rect">
              <a:avLst/>
            </a:prstGeom>
          </p:spPr>
          <p:txBody>
            <a:bodyPr anchor="t" rtlCol="false" tIns="0" lIns="0" bIns="0" rIns="0">
              <a:spAutoFit/>
            </a:bodyPr>
            <a:lstStyle/>
            <a:p>
              <a:pPr algn="l">
                <a:lnSpc>
                  <a:spcPts val="3500"/>
                </a:lnSpc>
              </a:pPr>
              <a:r>
                <a:rPr lang="en-US" sz="2500">
                  <a:solidFill>
                    <a:srgbClr val="F9943B"/>
                  </a:solidFill>
                  <a:latin typeface="Gidole"/>
                </a:rPr>
                <a:t>Many pizza establishments are making accommodations such as providing options for vegan dietary requirements, an example being the introduction of vegan cheese to common pizza flavour combinations (Khalil, 2019). </a:t>
              </a:r>
            </a:p>
          </p:txBody>
        </p:sp>
        <p:sp>
          <p:nvSpPr>
            <p:cNvPr name="TextBox 10" id="10"/>
            <p:cNvSpPr txBox="true"/>
            <p:nvPr/>
          </p:nvSpPr>
          <p:spPr>
            <a:xfrm rot="0">
              <a:off x="0" y="5408341"/>
              <a:ext cx="10248912" cy="3477683"/>
            </a:xfrm>
            <a:prstGeom prst="rect">
              <a:avLst/>
            </a:prstGeom>
          </p:spPr>
          <p:txBody>
            <a:bodyPr anchor="t" rtlCol="false" tIns="0" lIns="0" bIns="0" rIns="0">
              <a:spAutoFit/>
            </a:bodyPr>
            <a:lstStyle/>
            <a:p>
              <a:pPr>
                <a:lnSpc>
                  <a:spcPts val="3499"/>
                </a:lnSpc>
              </a:pPr>
              <a:r>
                <a:rPr lang="en-US" sz="2499">
                  <a:solidFill>
                    <a:srgbClr val="F9943B"/>
                  </a:solidFill>
                  <a:latin typeface="Gidole"/>
                </a:rPr>
                <a:t>Khalil, S. 2019, ‘Pizza Hut launches six vegan menu items’ </a:t>
              </a:r>
              <a:r>
                <a:rPr lang="en-US" sz="2499">
                  <a:solidFill>
                    <a:srgbClr val="F9943B"/>
                  </a:solidFill>
                  <a:latin typeface="Gidole"/>
                  <a:hlinkClick r:id="rId2" tooltip="https://www.news.com.au/lifestyle/food/eat/pizza-hut-launches-six-vegan-menu-items/news-story/887191fd191c90117f6766b5a7592c5b"/>
                </a:rPr>
                <a:t>https://www.news.com.au/lifestyle/food/eat/pizza-hut-launches-six-vegan-menu-items/news-story/887191fd191c90117f6766b5a7592c5b</a:t>
              </a:r>
              <a:r>
                <a:rPr lang="en-US" sz="2499">
                  <a:solidFill>
                    <a:srgbClr val="F9943B"/>
                  </a:solidFill>
                  <a:latin typeface="Gidole"/>
                </a:rPr>
                <a:t> ,​ accessed 10/02/2020</a:t>
              </a:r>
            </a:p>
            <a:p>
              <a:pPr algn="l">
                <a:lnSpc>
                  <a:spcPts val="3500"/>
                </a:lnSpc>
              </a:pPr>
            </a:p>
          </p:txBody>
        </p:sp>
      </p:grpSp>
    </p:spTree>
  </p:cSld>
  <p:clrMapOvr>
    <a:masterClrMapping/>
  </p:clrMapOvr>
</p:sld>
</file>

<file path=ppt/slides/slide9.xml><?xml version="1.0" encoding="utf-8"?>
<p:sld xmlns:p="http://schemas.openxmlformats.org/presentationml/2006/main" xmlns:a="http://schemas.openxmlformats.org/drawingml/2006/main">
  <p:cSld>
    <p:bg>
      <p:bgPr>
        <a:solidFill>
          <a:srgbClr val="F9943B"/>
        </a:solidFill>
      </p:bgPr>
    </p:bg>
    <p:spTree>
      <p:nvGrpSpPr>
        <p:cNvPr id="1" name=""/>
        <p:cNvGrpSpPr/>
        <p:nvPr/>
      </p:nvGrpSpPr>
      <p:grpSpPr>
        <a:xfrm>
          <a:off x="0" y="0"/>
          <a:ext cx="0" cy="0"/>
          <a:chOff x="0" y="0"/>
          <a:chExt cx="0" cy="0"/>
        </a:xfrm>
      </p:grpSpPr>
      <p:sp>
        <p:nvSpPr>
          <p:cNvPr name="AutoShape 2" id="2"/>
          <p:cNvSpPr/>
          <p:nvPr/>
        </p:nvSpPr>
        <p:spPr>
          <a:xfrm rot="0">
            <a:off x="-654850" y="-614921"/>
            <a:ext cx="19597701" cy="5326927"/>
          </a:xfrm>
          <a:prstGeom prst="rect">
            <a:avLst/>
          </a:prstGeom>
          <a:solidFill>
            <a:srgbClr val="FFFFFF"/>
          </a:solidFill>
        </p:spPr>
      </p:sp>
      <p:sp>
        <p:nvSpPr>
          <p:cNvPr name="TextBox 3" id="3"/>
          <p:cNvSpPr txBox="true"/>
          <p:nvPr/>
        </p:nvSpPr>
        <p:spPr>
          <a:xfrm rot="0">
            <a:off x="3552835" y="1494077"/>
            <a:ext cx="11499793" cy="752475"/>
          </a:xfrm>
          <a:prstGeom prst="rect">
            <a:avLst/>
          </a:prstGeom>
        </p:spPr>
        <p:txBody>
          <a:bodyPr anchor="t" rtlCol="false" tIns="0" lIns="0" bIns="0" rIns="0">
            <a:spAutoFit/>
          </a:bodyPr>
          <a:lstStyle/>
          <a:p>
            <a:pPr algn="ctr">
              <a:lnSpc>
                <a:spcPts val="5940"/>
              </a:lnSpc>
            </a:pPr>
            <a:r>
              <a:rPr lang="en-US" sz="4950">
                <a:solidFill>
                  <a:srgbClr val="F9943B"/>
                </a:solidFill>
                <a:latin typeface="League Spartan"/>
              </a:rPr>
              <a:t>What you are getting assessed on</a:t>
            </a:r>
          </a:p>
        </p:txBody>
      </p:sp>
      <p:grpSp>
        <p:nvGrpSpPr>
          <p:cNvPr name="Group 4" id="4"/>
          <p:cNvGrpSpPr/>
          <p:nvPr/>
        </p:nvGrpSpPr>
        <p:grpSpPr>
          <a:xfrm rot="0">
            <a:off x="6619865" y="4535129"/>
            <a:ext cx="5048271" cy="4723171"/>
            <a:chOff x="0" y="0"/>
            <a:chExt cx="1805900" cy="1689604"/>
          </a:xfrm>
        </p:grpSpPr>
        <p:sp>
          <p:nvSpPr>
            <p:cNvPr name="Freeform 5" id="5"/>
            <p:cNvSpPr/>
            <p:nvPr/>
          </p:nvSpPr>
          <p:spPr>
            <a:xfrm flipH="false" flipV="false" rot="0">
              <a:off x="0" y="0"/>
              <a:ext cx="1805900" cy="1689603"/>
            </a:xfrm>
            <a:custGeom>
              <a:avLst/>
              <a:gdLst/>
              <a:ahLst/>
              <a:cxnLst/>
              <a:rect r="r" b="b" t="t" l="l"/>
              <a:pathLst>
                <a:path h="1689603" w="1805900">
                  <a:moveTo>
                    <a:pt x="0" y="0"/>
                  </a:moveTo>
                  <a:lnTo>
                    <a:pt x="0" y="1689603"/>
                  </a:lnTo>
                  <a:lnTo>
                    <a:pt x="1805900" y="1689603"/>
                  </a:lnTo>
                  <a:lnTo>
                    <a:pt x="1805900" y="0"/>
                  </a:lnTo>
                  <a:lnTo>
                    <a:pt x="0" y="0"/>
                  </a:lnTo>
                  <a:close/>
                  <a:moveTo>
                    <a:pt x="1744940" y="1628643"/>
                  </a:moveTo>
                  <a:lnTo>
                    <a:pt x="59690" y="1628643"/>
                  </a:lnTo>
                  <a:lnTo>
                    <a:pt x="59690" y="59690"/>
                  </a:lnTo>
                  <a:lnTo>
                    <a:pt x="1744940" y="59690"/>
                  </a:lnTo>
                  <a:lnTo>
                    <a:pt x="1744940" y="1628643"/>
                  </a:lnTo>
                  <a:close/>
                </a:path>
              </a:pathLst>
            </a:custGeom>
            <a:solidFill>
              <a:srgbClr val="FFFFFF"/>
            </a:solidFill>
          </p:spPr>
        </p:sp>
      </p:grpSp>
      <p:grpSp>
        <p:nvGrpSpPr>
          <p:cNvPr name="Group 6" id="6"/>
          <p:cNvGrpSpPr/>
          <p:nvPr/>
        </p:nvGrpSpPr>
        <p:grpSpPr>
          <a:xfrm rot="0">
            <a:off x="12211029" y="4535129"/>
            <a:ext cx="5048271" cy="4723171"/>
            <a:chOff x="0" y="0"/>
            <a:chExt cx="1805900" cy="1689604"/>
          </a:xfrm>
        </p:grpSpPr>
        <p:sp>
          <p:nvSpPr>
            <p:cNvPr name="Freeform 7" id="7"/>
            <p:cNvSpPr/>
            <p:nvPr/>
          </p:nvSpPr>
          <p:spPr>
            <a:xfrm flipH="false" flipV="false" rot="0">
              <a:off x="0" y="0"/>
              <a:ext cx="1805900" cy="1689603"/>
            </a:xfrm>
            <a:custGeom>
              <a:avLst/>
              <a:gdLst/>
              <a:ahLst/>
              <a:cxnLst/>
              <a:rect r="r" b="b" t="t" l="l"/>
              <a:pathLst>
                <a:path h="1689603" w="1805900">
                  <a:moveTo>
                    <a:pt x="0" y="0"/>
                  </a:moveTo>
                  <a:lnTo>
                    <a:pt x="0" y="1689603"/>
                  </a:lnTo>
                  <a:lnTo>
                    <a:pt x="1805900" y="1689603"/>
                  </a:lnTo>
                  <a:lnTo>
                    <a:pt x="1805900" y="0"/>
                  </a:lnTo>
                  <a:lnTo>
                    <a:pt x="0" y="0"/>
                  </a:lnTo>
                  <a:close/>
                  <a:moveTo>
                    <a:pt x="1744940" y="1628643"/>
                  </a:moveTo>
                  <a:lnTo>
                    <a:pt x="59690" y="1628643"/>
                  </a:lnTo>
                  <a:lnTo>
                    <a:pt x="59690" y="59690"/>
                  </a:lnTo>
                  <a:lnTo>
                    <a:pt x="1744940" y="59690"/>
                  </a:lnTo>
                  <a:lnTo>
                    <a:pt x="1744940" y="1628643"/>
                  </a:lnTo>
                  <a:close/>
                </a:path>
              </a:pathLst>
            </a:custGeom>
            <a:solidFill>
              <a:srgbClr val="FFFFFF"/>
            </a:solidFill>
          </p:spPr>
        </p:sp>
      </p:grpSp>
      <p:grpSp>
        <p:nvGrpSpPr>
          <p:cNvPr name="Group 8" id="8"/>
          <p:cNvGrpSpPr/>
          <p:nvPr/>
        </p:nvGrpSpPr>
        <p:grpSpPr>
          <a:xfrm rot="0">
            <a:off x="1028700" y="4535129"/>
            <a:ext cx="5048271" cy="4723171"/>
            <a:chOff x="0" y="0"/>
            <a:chExt cx="1805900" cy="1689604"/>
          </a:xfrm>
        </p:grpSpPr>
        <p:sp>
          <p:nvSpPr>
            <p:cNvPr name="Freeform 9" id="9"/>
            <p:cNvSpPr/>
            <p:nvPr/>
          </p:nvSpPr>
          <p:spPr>
            <a:xfrm flipH="false" flipV="false" rot="0">
              <a:off x="0" y="0"/>
              <a:ext cx="1805900" cy="1689603"/>
            </a:xfrm>
            <a:custGeom>
              <a:avLst/>
              <a:gdLst/>
              <a:ahLst/>
              <a:cxnLst/>
              <a:rect r="r" b="b" t="t" l="l"/>
              <a:pathLst>
                <a:path h="1689603" w="1805900">
                  <a:moveTo>
                    <a:pt x="0" y="0"/>
                  </a:moveTo>
                  <a:lnTo>
                    <a:pt x="0" y="1689603"/>
                  </a:lnTo>
                  <a:lnTo>
                    <a:pt x="1805900" y="1689603"/>
                  </a:lnTo>
                  <a:lnTo>
                    <a:pt x="1805900" y="0"/>
                  </a:lnTo>
                  <a:lnTo>
                    <a:pt x="0" y="0"/>
                  </a:lnTo>
                  <a:close/>
                  <a:moveTo>
                    <a:pt x="1744940" y="1628643"/>
                  </a:moveTo>
                  <a:lnTo>
                    <a:pt x="59690" y="1628643"/>
                  </a:lnTo>
                  <a:lnTo>
                    <a:pt x="59690" y="59690"/>
                  </a:lnTo>
                  <a:lnTo>
                    <a:pt x="1744940" y="59690"/>
                  </a:lnTo>
                  <a:lnTo>
                    <a:pt x="1744940" y="1628643"/>
                  </a:lnTo>
                  <a:close/>
                </a:path>
              </a:pathLst>
            </a:custGeom>
            <a:solidFill>
              <a:srgbClr val="FFFFFF"/>
            </a:solidFill>
          </p:spPr>
        </p:sp>
      </p:grpSp>
      <p:grpSp>
        <p:nvGrpSpPr>
          <p:cNvPr name="Group 10" id="10"/>
          <p:cNvGrpSpPr/>
          <p:nvPr/>
        </p:nvGrpSpPr>
        <p:grpSpPr>
          <a:xfrm rot="0">
            <a:off x="1648479" y="5143500"/>
            <a:ext cx="3808713" cy="3796817"/>
            <a:chOff x="0" y="0"/>
            <a:chExt cx="5078284" cy="5062423"/>
          </a:xfrm>
        </p:grpSpPr>
        <p:sp>
          <p:nvSpPr>
            <p:cNvPr name="TextBox 11" id="11"/>
            <p:cNvSpPr txBox="true"/>
            <p:nvPr/>
          </p:nvSpPr>
          <p:spPr>
            <a:xfrm rot="0">
              <a:off x="0" y="38100"/>
              <a:ext cx="5078284" cy="571500"/>
            </a:xfrm>
            <a:prstGeom prst="rect">
              <a:avLst/>
            </a:prstGeom>
          </p:spPr>
          <p:txBody>
            <a:bodyPr anchor="t" rtlCol="false" tIns="0" lIns="0" bIns="0" rIns="0">
              <a:spAutoFit/>
            </a:bodyPr>
            <a:lstStyle/>
            <a:p>
              <a:pPr algn="ctr">
                <a:lnSpc>
                  <a:spcPts val="3000"/>
                </a:lnSpc>
              </a:pPr>
              <a:r>
                <a:rPr lang="en-US" sz="3000" spc="359">
                  <a:solidFill>
                    <a:srgbClr val="FFFFFF"/>
                  </a:solidFill>
                  <a:latin typeface="Gidole"/>
                </a:rPr>
                <a:t>I1</a:t>
              </a:r>
            </a:p>
          </p:txBody>
        </p:sp>
        <p:sp>
          <p:nvSpPr>
            <p:cNvPr name="TextBox 12" id="12"/>
            <p:cNvSpPr txBox="true"/>
            <p:nvPr/>
          </p:nvSpPr>
          <p:spPr>
            <a:xfrm rot="0">
              <a:off x="0" y="1618818"/>
              <a:ext cx="5078284" cy="3443605"/>
            </a:xfrm>
            <a:prstGeom prst="rect">
              <a:avLst/>
            </a:prstGeom>
          </p:spPr>
          <p:txBody>
            <a:bodyPr anchor="t" rtlCol="false" tIns="0" lIns="0" bIns="0" rIns="0">
              <a:spAutoFit/>
            </a:bodyPr>
            <a:lstStyle/>
            <a:p>
              <a:pPr algn="ctr">
                <a:lnSpc>
                  <a:spcPts val="2940"/>
                </a:lnSpc>
              </a:pPr>
              <a:r>
                <a:rPr lang="en-US" sz="2100">
                  <a:solidFill>
                    <a:srgbClr val="FFFFFF"/>
                  </a:solidFill>
                  <a:latin typeface="Gidole"/>
                </a:rPr>
                <a:t>Productive, well-planned, and well-organised investigation of contemporary issues related to the food and hospitality industry or to food and hospitality in family and community settings.</a:t>
              </a:r>
            </a:p>
            <a:p>
              <a:pPr algn="ctr">
                <a:lnSpc>
                  <a:spcPts val="2940"/>
                </a:lnSpc>
              </a:pPr>
            </a:p>
          </p:txBody>
        </p:sp>
      </p:grpSp>
      <p:grpSp>
        <p:nvGrpSpPr>
          <p:cNvPr name="Group 13" id="13"/>
          <p:cNvGrpSpPr/>
          <p:nvPr/>
        </p:nvGrpSpPr>
        <p:grpSpPr>
          <a:xfrm rot="0">
            <a:off x="7239643" y="5143500"/>
            <a:ext cx="3808713" cy="3425342"/>
            <a:chOff x="0" y="0"/>
            <a:chExt cx="5078284" cy="4567123"/>
          </a:xfrm>
        </p:grpSpPr>
        <p:sp>
          <p:nvSpPr>
            <p:cNvPr name="TextBox 14" id="14"/>
            <p:cNvSpPr txBox="true"/>
            <p:nvPr/>
          </p:nvSpPr>
          <p:spPr>
            <a:xfrm rot="0">
              <a:off x="0" y="38100"/>
              <a:ext cx="5078284" cy="571500"/>
            </a:xfrm>
            <a:prstGeom prst="rect">
              <a:avLst/>
            </a:prstGeom>
          </p:spPr>
          <p:txBody>
            <a:bodyPr anchor="t" rtlCol="false" tIns="0" lIns="0" bIns="0" rIns="0">
              <a:spAutoFit/>
            </a:bodyPr>
            <a:lstStyle/>
            <a:p>
              <a:pPr algn="ctr">
                <a:lnSpc>
                  <a:spcPts val="3000"/>
                </a:lnSpc>
              </a:pPr>
              <a:r>
                <a:rPr lang="en-US" sz="3000" spc="359">
                  <a:solidFill>
                    <a:srgbClr val="FFFFFF"/>
                  </a:solidFill>
                  <a:latin typeface="Gidole"/>
                </a:rPr>
                <a:t>I2</a:t>
              </a:r>
            </a:p>
          </p:txBody>
        </p:sp>
        <p:sp>
          <p:nvSpPr>
            <p:cNvPr name="TextBox 15" id="15"/>
            <p:cNvSpPr txBox="true"/>
            <p:nvPr/>
          </p:nvSpPr>
          <p:spPr>
            <a:xfrm rot="0">
              <a:off x="0" y="1618818"/>
              <a:ext cx="5078284" cy="2948305"/>
            </a:xfrm>
            <a:prstGeom prst="rect">
              <a:avLst/>
            </a:prstGeom>
          </p:spPr>
          <p:txBody>
            <a:bodyPr anchor="t" rtlCol="false" tIns="0" lIns="0" bIns="0" rIns="0">
              <a:spAutoFit/>
            </a:bodyPr>
            <a:lstStyle/>
            <a:p>
              <a:pPr algn="ctr">
                <a:lnSpc>
                  <a:spcPts val="2940"/>
                </a:lnSpc>
              </a:pPr>
              <a:r>
                <a:rPr lang="en-US" sz="2100">
                  <a:solidFill>
                    <a:srgbClr val="FFFFFF"/>
                  </a:solidFill>
                  <a:latin typeface="Gidole"/>
                </a:rPr>
                <a:t>Focused and discerning identification and use of a variety of primary and/or secondary sources, with appropriate acknowledgment.</a:t>
              </a:r>
            </a:p>
            <a:p>
              <a:pPr algn="ctr">
                <a:lnSpc>
                  <a:spcPts val="2940"/>
                </a:lnSpc>
              </a:pPr>
            </a:p>
            <a:p>
              <a:pPr algn="ctr">
                <a:lnSpc>
                  <a:spcPts val="2940"/>
                </a:lnSpc>
              </a:pPr>
            </a:p>
          </p:txBody>
        </p:sp>
      </p:grpSp>
      <p:grpSp>
        <p:nvGrpSpPr>
          <p:cNvPr name="Group 16" id="16"/>
          <p:cNvGrpSpPr/>
          <p:nvPr/>
        </p:nvGrpSpPr>
        <p:grpSpPr>
          <a:xfrm rot="0">
            <a:off x="12830808" y="5143500"/>
            <a:ext cx="3808713" cy="3425342"/>
            <a:chOff x="0" y="0"/>
            <a:chExt cx="5078284" cy="4567123"/>
          </a:xfrm>
        </p:grpSpPr>
        <p:sp>
          <p:nvSpPr>
            <p:cNvPr name="TextBox 17" id="17"/>
            <p:cNvSpPr txBox="true"/>
            <p:nvPr/>
          </p:nvSpPr>
          <p:spPr>
            <a:xfrm rot="0">
              <a:off x="0" y="38100"/>
              <a:ext cx="5078284" cy="571500"/>
            </a:xfrm>
            <a:prstGeom prst="rect">
              <a:avLst/>
            </a:prstGeom>
          </p:spPr>
          <p:txBody>
            <a:bodyPr anchor="t" rtlCol="false" tIns="0" lIns="0" bIns="0" rIns="0">
              <a:spAutoFit/>
            </a:bodyPr>
            <a:lstStyle/>
            <a:p>
              <a:pPr algn="ctr">
                <a:lnSpc>
                  <a:spcPts val="3000"/>
                </a:lnSpc>
              </a:pPr>
              <a:r>
                <a:rPr lang="en-US" sz="3000" spc="359">
                  <a:solidFill>
                    <a:srgbClr val="FFFFFF"/>
                  </a:solidFill>
                  <a:latin typeface="Gidole"/>
                </a:rPr>
                <a:t>I3</a:t>
              </a:r>
            </a:p>
          </p:txBody>
        </p:sp>
        <p:sp>
          <p:nvSpPr>
            <p:cNvPr name="TextBox 18" id="18"/>
            <p:cNvSpPr txBox="true"/>
            <p:nvPr/>
          </p:nvSpPr>
          <p:spPr>
            <a:xfrm rot="0">
              <a:off x="0" y="1618818"/>
              <a:ext cx="5078284" cy="2948305"/>
            </a:xfrm>
            <a:prstGeom prst="rect">
              <a:avLst/>
            </a:prstGeom>
          </p:spPr>
          <p:txBody>
            <a:bodyPr anchor="t" rtlCol="false" tIns="0" lIns="0" bIns="0" rIns="0">
              <a:spAutoFit/>
            </a:bodyPr>
            <a:lstStyle/>
            <a:p>
              <a:pPr algn="ctr">
                <a:lnSpc>
                  <a:spcPts val="2940"/>
                </a:lnSpc>
              </a:pPr>
              <a:r>
                <a:rPr lang="en-US" sz="2100">
                  <a:solidFill>
                    <a:srgbClr val="FFFFFF"/>
                  </a:solidFill>
                  <a:latin typeface="Gidole"/>
                </a:rPr>
                <a:t>Highly effective application of literacy and numeracy skills, including clear and consistent use of appropriate terminology.</a:t>
              </a:r>
            </a:p>
            <a:p>
              <a:pPr algn="ctr">
                <a:lnSpc>
                  <a:spcPts val="2940"/>
                </a:lnSpc>
              </a:pPr>
            </a:p>
            <a:p>
              <a:pPr algn="ctr">
                <a:lnSpc>
                  <a:spcPts val="2940"/>
                </a:lnSpc>
              </a:p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DAFD1Cfr1dI</dc:identifier>
  <dcterms:modified xsi:type="dcterms:W3CDTF">2011-08-01T06:04:30Z</dcterms:modified>
  <cp:revision>1</cp:revision>
  <dc:title>Gourmet pizza</dc:title>
</cp:coreProperties>
</file>