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0" r:id="rId7"/>
    <p:sldId id="262" r:id="rId8"/>
    <p:sldId id="263" r:id="rId9"/>
    <p:sldId id="264" r:id="rId10"/>
    <p:sldId id="265" r:id="rId11"/>
    <p:sldId id="266" r:id="rId12"/>
    <p:sldId id="272" r:id="rId13"/>
    <p:sldId id="267" r:id="rId14"/>
    <p:sldId id="269" r:id="rId15"/>
    <p:sldId id="270" r:id="rId16"/>
    <p:sldId id="271" r:id="rId17"/>
    <p:sldId id="273" r:id="rId18"/>
    <p:sldId id="268"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3" autoAdjust="0"/>
    <p:restoredTop sz="94660"/>
  </p:normalViewPr>
  <p:slideViewPr>
    <p:cSldViewPr snapToGrid="0">
      <p:cViewPr>
        <p:scale>
          <a:sx n="63" d="100"/>
          <a:sy n="63" d="100"/>
        </p:scale>
        <p:origin x="688"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87CF7F67-091B-456F-A5C8-57C7E015FE9A}" type="datetimeFigureOut">
              <a:rPr lang="en-AU" smtClean="0"/>
              <a:t>30/08/2024</a:t>
            </a:fld>
            <a:endParaRPr lang="en-AU"/>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AU"/>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335B9036-F074-4098-88D2-7928F89DED3C}" type="slidenum">
              <a:rPr lang="en-AU" smtClean="0"/>
              <a:t>‹#›</a:t>
            </a:fld>
            <a:endParaRPr lang="en-AU"/>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17850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CF7F67-091B-456F-A5C8-57C7E015FE9A}" type="datetimeFigureOut">
              <a:rPr lang="en-AU" smtClean="0"/>
              <a:t>30/08/2024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35B9036-F074-4098-88D2-7928F89DED3C}" type="slidenum">
              <a:rPr lang="en-AU" smtClean="0"/>
              <a:t>‹#›</a:t>
            </a:fld>
            <a:endParaRPr lang="en-AU"/>
          </a:p>
        </p:txBody>
      </p:sp>
    </p:spTree>
    <p:extLst>
      <p:ext uri="{BB962C8B-B14F-4D97-AF65-F5344CB8AC3E}">
        <p14:creationId xmlns:p14="http://schemas.microsoft.com/office/powerpoint/2010/main" val="2681026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CF7F67-091B-456F-A5C8-57C7E015FE9A}" type="datetimeFigureOut">
              <a:rPr lang="en-AU" smtClean="0"/>
              <a:t>30/08/2024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35B9036-F074-4098-88D2-7928F89DED3C}" type="slidenum">
              <a:rPr lang="en-AU" smtClean="0"/>
              <a:t>‹#›</a:t>
            </a:fld>
            <a:endParaRPr lang="en-AU"/>
          </a:p>
        </p:txBody>
      </p:sp>
    </p:spTree>
    <p:extLst>
      <p:ext uri="{BB962C8B-B14F-4D97-AF65-F5344CB8AC3E}">
        <p14:creationId xmlns:p14="http://schemas.microsoft.com/office/powerpoint/2010/main" val="2274461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CF7F67-091B-456F-A5C8-57C7E015FE9A}" type="datetimeFigureOut">
              <a:rPr lang="en-AU" smtClean="0"/>
              <a:t>30/08/2024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35B9036-F074-4098-88D2-7928F89DED3C}" type="slidenum">
              <a:rPr lang="en-AU" smtClean="0"/>
              <a:t>‹#›</a:t>
            </a:fld>
            <a:endParaRPr lang="en-AU"/>
          </a:p>
        </p:txBody>
      </p:sp>
    </p:spTree>
    <p:extLst>
      <p:ext uri="{BB962C8B-B14F-4D97-AF65-F5344CB8AC3E}">
        <p14:creationId xmlns:p14="http://schemas.microsoft.com/office/powerpoint/2010/main" val="1937478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87CF7F67-091B-456F-A5C8-57C7E015FE9A}" type="datetimeFigureOut">
              <a:rPr lang="en-AU" smtClean="0"/>
              <a:t>30/08/2024</a:t>
            </a:fld>
            <a:endParaRPr lang="en-AU"/>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AU"/>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335B9036-F074-4098-88D2-7928F89DED3C}" type="slidenum">
              <a:rPr lang="en-AU" smtClean="0"/>
              <a:t>‹#›</a:t>
            </a:fld>
            <a:endParaRPr lang="en-AU"/>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300401727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CF7F67-091B-456F-A5C8-57C7E015FE9A}" type="datetimeFigureOut">
              <a:rPr lang="en-AU" smtClean="0"/>
              <a:t>30/08/2024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35B9036-F074-4098-88D2-7928F89DED3C}" type="slidenum">
              <a:rPr lang="en-AU" smtClean="0"/>
              <a:t>‹#›</a:t>
            </a:fld>
            <a:endParaRPr lang="en-AU"/>
          </a:p>
        </p:txBody>
      </p:sp>
    </p:spTree>
    <p:extLst>
      <p:ext uri="{BB962C8B-B14F-4D97-AF65-F5344CB8AC3E}">
        <p14:creationId xmlns:p14="http://schemas.microsoft.com/office/powerpoint/2010/main" val="410659140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CF7F67-091B-456F-A5C8-57C7E015FE9A}" type="datetimeFigureOut">
              <a:rPr lang="en-AU" smtClean="0"/>
              <a:t>30/08/2024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335B9036-F074-4098-88D2-7928F89DED3C}" type="slidenum">
              <a:rPr lang="en-AU" smtClean="0"/>
              <a:t>‹#›</a:t>
            </a:fld>
            <a:endParaRPr lang="en-AU"/>
          </a:p>
        </p:txBody>
      </p:sp>
    </p:spTree>
    <p:extLst>
      <p:ext uri="{BB962C8B-B14F-4D97-AF65-F5344CB8AC3E}">
        <p14:creationId xmlns:p14="http://schemas.microsoft.com/office/powerpoint/2010/main" val="3328191463"/>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CF7F67-091B-456F-A5C8-57C7E015FE9A}" type="datetimeFigureOut">
              <a:rPr lang="en-AU" smtClean="0"/>
              <a:t>30/08/2024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335B9036-F074-4098-88D2-7928F89DED3C}" type="slidenum">
              <a:rPr lang="en-AU" smtClean="0"/>
              <a:t>‹#›</a:t>
            </a:fld>
            <a:endParaRPr lang="en-AU"/>
          </a:p>
        </p:txBody>
      </p:sp>
    </p:spTree>
    <p:extLst>
      <p:ext uri="{BB962C8B-B14F-4D97-AF65-F5344CB8AC3E}">
        <p14:creationId xmlns:p14="http://schemas.microsoft.com/office/powerpoint/2010/main" val="3780242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CF7F67-091B-456F-A5C8-57C7E015FE9A}" type="datetimeFigureOut">
              <a:rPr lang="en-AU" smtClean="0"/>
              <a:t>30/08/2024</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335B9036-F074-4098-88D2-7928F89DED3C}" type="slidenum">
              <a:rPr lang="en-AU" smtClean="0"/>
              <a:t>‹#›</a:t>
            </a:fld>
            <a:endParaRPr lang="en-AU"/>
          </a:p>
        </p:txBody>
      </p:sp>
    </p:spTree>
    <p:extLst>
      <p:ext uri="{BB962C8B-B14F-4D97-AF65-F5344CB8AC3E}">
        <p14:creationId xmlns:p14="http://schemas.microsoft.com/office/powerpoint/2010/main" val="702434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87CF7F67-091B-456F-A5C8-57C7E015FE9A}" type="datetimeFigureOut">
              <a:rPr lang="en-AU" smtClean="0"/>
              <a:t>30/08/2024</a:t>
            </a:fld>
            <a:endParaRPr lang="en-AU"/>
          </a:p>
        </p:txBody>
      </p:sp>
      <p:sp>
        <p:nvSpPr>
          <p:cNvPr id="6" name="Footer Placeholder 5"/>
          <p:cNvSpPr>
            <a:spLocks noGrp="1"/>
          </p:cNvSpPr>
          <p:nvPr>
            <p:ph type="ftr" sz="quarter" idx="11"/>
          </p:nvPr>
        </p:nvSpPr>
        <p:spPr>
          <a:xfrm>
            <a:off x="2103620" y="6375679"/>
            <a:ext cx="3482179" cy="345796"/>
          </a:xfrm>
        </p:spPr>
        <p:txBody>
          <a:bodyPr/>
          <a:lstStyle/>
          <a:p>
            <a:endParaRPr lang="en-AU"/>
          </a:p>
        </p:txBody>
      </p:sp>
      <p:sp>
        <p:nvSpPr>
          <p:cNvPr id="7" name="Slide Number Placeholder 6"/>
          <p:cNvSpPr>
            <a:spLocks noGrp="1"/>
          </p:cNvSpPr>
          <p:nvPr>
            <p:ph type="sldNum" sz="quarter" idx="12"/>
          </p:nvPr>
        </p:nvSpPr>
        <p:spPr>
          <a:xfrm>
            <a:off x="5691014" y="6375679"/>
            <a:ext cx="1232456" cy="345796"/>
          </a:xfrm>
        </p:spPr>
        <p:txBody>
          <a:bodyPr/>
          <a:lstStyle/>
          <a:p>
            <a:fld id="{335B9036-F074-4098-88D2-7928F89DED3C}" type="slidenum">
              <a:rPr lang="en-AU" smtClean="0"/>
              <a:t>‹#›</a:t>
            </a:fld>
            <a:endParaRPr lang="en-AU"/>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99198607"/>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87CF7F67-091B-456F-A5C8-57C7E015FE9A}" type="datetimeFigureOut">
              <a:rPr lang="en-AU" smtClean="0"/>
              <a:t>30/08/2024</a:t>
            </a:fld>
            <a:endParaRPr lang="en-AU"/>
          </a:p>
        </p:txBody>
      </p:sp>
      <p:sp>
        <p:nvSpPr>
          <p:cNvPr id="6" name="Footer Placeholder 5"/>
          <p:cNvSpPr>
            <a:spLocks noGrp="1"/>
          </p:cNvSpPr>
          <p:nvPr>
            <p:ph type="ftr" sz="quarter" idx="11"/>
          </p:nvPr>
        </p:nvSpPr>
        <p:spPr>
          <a:xfrm>
            <a:off x="2103621" y="6375679"/>
            <a:ext cx="3482178" cy="345796"/>
          </a:xfrm>
        </p:spPr>
        <p:txBody>
          <a:bodyPr/>
          <a:lstStyle/>
          <a:p>
            <a:endParaRPr lang="en-AU"/>
          </a:p>
        </p:txBody>
      </p:sp>
      <p:sp>
        <p:nvSpPr>
          <p:cNvPr id="7" name="Slide Number Placeholder 6"/>
          <p:cNvSpPr>
            <a:spLocks noGrp="1"/>
          </p:cNvSpPr>
          <p:nvPr>
            <p:ph type="sldNum" sz="quarter" idx="12"/>
          </p:nvPr>
        </p:nvSpPr>
        <p:spPr>
          <a:xfrm>
            <a:off x="5687568" y="6375679"/>
            <a:ext cx="1234440" cy="345796"/>
          </a:xfrm>
        </p:spPr>
        <p:txBody>
          <a:bodyPr/>
          <a:lstStyle/>
          <a:p>
            <a:fld id="{335B9036-F074-4098-88D2-7928F89DED3C}" type="slidenum">
              <a:rPr lang="en-AU" smtClean="0"/>
              <a:t>‹#›</a:t>
            </a:fld>
            <a:endParaRPr lang="en-AU"/>
          </a:p>
        </p:txBody>
      </p:sp>
    </p:spTree>
    <p:extLst>
      <p:ext uri="{BB962C8B-B14F-4D97-AF65-F5344CB8AC3E}">
        <p14:creationId xmlns:p14="http://schemas.microsoft.com/office/powerpoint/2010/main" val="1154996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87CF7F67-091B-456F-A5C8-57C7E015FE9A}" type="datetimeFigureOut">
              <a:rPr lang="en-AU" smtClean="0"/>
              <a:t>30/08/2024</a:t>
            </a:fld>
            <a:endParaRPr lang="en-AU"/>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AU"/>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35B9036-F074-4098-88D2-7928F89DED3C}" type="slidenum">
              <a:rPr lang="en-AU" smtClean="0"/>
              <a:t>‹#›</a:t>
            </a:fld>
            <a:endParaRPr lang="en-AU"/>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686388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eatforhealth.gov.au/"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foodstandards.gov.au/consumer/safety/faqsafety/pages/foodsafetyfactsheets/foodsafetypracticesa70.aspx" TargetMode="External"/><Relationship Id="rId2" Type="http://schemas.openxmlformats.org/officeDocument/2006/relationships/hyperlink" Target="https://www.healthdirect.gov.au/food-safety" TargetMode="External"/><Relationship Id="rId1" Type="http://schemas.openxmlformats.org/officeDocument/2006/relationships/slideLayout" Target="../slideLayouts/slideLayout2.xml"/><Relationship Id="rId4" Type="http://schemas.openxmlformats.org/officeDocument/2006/relationships/hyperlink" Target="https://www.foodstandards.gov.au/consumer/safety/faqsafety/Pages/default.aspx"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8CD50-3840-4405-87D8-EA1A88FCE0AD}"/>
              </a:ext>
            </a:extLst>
          </p:cNvPr>
          <p:cNvSpPr>
            <a:spLocks noGrp="1"/>
          </p:cNvSpPr>
          <p:nvPr>
            <p:ph type="ctrTitle"/>
          </p:nvPr>
        </p:nvSpPr>
        <p:spPr/>
        <p:txBody>
          <a:bodyPr/>
          <a:lstStyle/>
          <a:p>
            <a:r>
              <a:rPr lang="en-AU" dirty="0"/>
              <a:t>Group activity-</a:t>
            </a:r>
            <a:r>
              <a:rPr lang="en-AU" sz="4800" dirty="0"/>
              <a:t>grazing style boxes</a:t>
            </a:r>
            <a:endParaRPr lang="en-AU" dirty="0"/>
          </a:p>
        </p:txBody>
      </p:sp>
      <p:sp>
        <p:nvSpPr>
          <p:cNvPr id="3" name="Subtitle 2">
            <a:extLst>
              <a:ext uri="{FF2B5EF4-FFF2-40B4-BE49-F238E27FC236}">
                <a16:creationId xmlns:a16="http://schemas.microsoft.com/office/drawing/2014/main" id="{4FBFEDBF-B377-42E7-9CCE-E38CC757B104}"/>
              </a:ext>
            </a:extLst>
          </p:cNvPr>
          <p:cNvSpPr>
            <a:spLocks noGrp="1"/>
          </p:cNvSpPr>
          <p:nvPr>
            <p:ph type="subTitle" idx="1"/>
          </p:nvPr>
        </p:nvSpPr>
        <p:spPr/>
        <p:txBody>
          <a:bodyPr>
            <a:normAutofit lnSpcReduction="10000"/>
          </a:bodyPr>
          <a:lstStyle/>
          <a:p>
            <a:r>
              <a:rPr lang="en-AU" dirty="0"/>
              <a:t>Wednesday 25</a:t>
            </a:r>
            <a:r>
              <a:rPr lang="en-AU" baseline="30000" dirty="0"/>
              <a:t>th</a:t>
            </a:r>
            <a:r>
              <a:rPr lang="en-AU" dirty="0"/>
              <a:t> September</a:t>
            </a:r>
          </a:p>
          <a:p>
            <a:r>
              <a:rPr lang="en-AU" dirty="0"/>
              <a:t>20% weighting</a:t>
            </a:r>
          </a:p>
        </p:txBody>
      </p:sp>
    </p:spTree>
    <p:extLst>
      <p:ext uri="{BB962C8B-B14F-4D97-AF65-F5344CB8AC3E}">
        <p14:creationId xmlns:p14="http://schemas.microsoft.com/office/powerpoint/2010/main" val="30470488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6747F-0E40-444D-9A33-5DA6BEA472E0}"/>
              </a:ext>
            </a:extLst>
          </p:cNvPr>
          <p:cNvSpPr>
            <a:spLocks noGrp="1"/>
          </p:cNvSpPr>
          <p:nvPr>
            <p:ph type="title"/>
          </p:nvPr>
        </p:nvSpPr>
        <p:spPr/>
        <p:txBody>
          <a:bodyPr/>
          <a:lstStyle/>
          <a:p>
            <a:r>
              <a:rPr lang="en-AU" dirty="0"/>
              <a:t>Aim</a:t>
            </a:r>
          </a:p>
        </p:txBody>
      </p:sp>
      <p:sp>
        <p:nvSpPr>
          <p:cNvPr id="3" name="Content Placeholder 2">
            <a:extLst>
              <a:ext uri="{FF2B5EF4-FFF2-40B4-BE49-F238E27FC236}">
                <a16:creationId xmlns:a16="http://schemas.microsoft.com/office/drawing/2014/main" id="{774AC843-B0BC-4087-9256-A9EFFDD179F5}"/>
              </a:ext>
            </a:extLst>
          </p:cNvPr>
          <p:cNvSpPr>
            <a:spLocks noGrp="1"/>
          </p:cNvSpPr>
          <p:nvPr>
            <p:ph idx="1"/>
          </p:nvPr>
        </p:nvSpPr>
        <p:spPr/>
        <p:txBody>
          <a:bodyPr/>
          <a:lstStyle/>
          <a:p>
            <a:pPr>
              <a:buFontTx/>
              <a:buChar char="-"/>
            </a:pPr>
            <a:r>
              <a:rPr lang="en-AU" dirty="0"/>
              <a:t>State the task (one sentence)</a:t>
            </a:r>
          </a:p>
          <a:p>
            <a:pPr>
              <a:buFontTx/>
              <a:buChar char="-"/>
            </a:pPr>
            <a:r>
              <a:rPr lang="en-AU" dirty="0"/>
              <a:t>What will the chosen menu demonstrate in terms of the task, criteria and area of study.</a:t>
            </a:r>
          </a:p>
          <a:p>
            <a:pPr>
              <a:buFontTx/>
              <a:buChar char="-"/>
            </a:pPr>
            <a:endParaRPr lang="en-AU" dirty="0"/>
          </a:p>
          <a:p>
            <a:pPr marL="0" indent="0">
              <a:buNone/>
            </a:pPr>
            <a:r>
              <a:rPr lang="en-AU" dirty="0"/>
              <a:t>EXAMPLE:</a:t>
            </a:r>
          </a:p>
          <a:p>
            <a:pPr>
              <a:buFontTx/>
              <a:buChar char="-"/>
            </a:pPr>
            <a:endParaRPr lang="en-AU" dirty="0"/>
          </a:p>
          <a:p>
            <a:pPr>
              <a:buFontTx/>
              <a:buChar char="-"/>
            </a:pPr>
            <a:endParaRPr lang="en-AU" dirty="0"/>
          </a:p>
        </p:txBody>
      </p:sp>
      <p:pic>
        <p:nvPicPr>
          <p:cNvPr id="4" name="Picture 3">
            <a:extLst>
              <a:ext uri="{FF2B5EF4-FFF2-40B4-BE49-F238E27FC236}">
                <a16:creationId xmlns:a16="http://schemas.microsoft.com/office/drawing/2014/main" id="{2EED3A1F-E1FC-4547-85CB-EFCE671C4A31}"/>
              </a:ext>
            </a:extLst>
          </p:cNvPr>
          <p:cNvPicPr>
            <a:picLocks noChangeAspect="1"/>
          </p:cNvPicPr>
          <p:nvPr/>
        </p:nvPicPr>
        <p:blipFill>
          <a:blip r:embed="rId2"/>
          <a:stretch>
            <a:fillRect/>
          </a:stretch>
        </p:blipFill>
        <p:spPr>
          <a:xfrm>
            <a:off x="1183481" y="4171950"/>
            <a:ext cx="10467975" cy="1314450"/>
          </a:xfrm>
          <a:prstGeom prst="rect">
            <a:avLst/>
          </a:prstGeom>
        </p:spPr>
      </p:pic>
    </p:spTree>
    <p:extLst>
      <p:ext uri="{BB962C8B-B14F-4D97-AF65-F5344CB8AC3E}">
        <p14:creationId xmlns:p14="http://schemas.microsoft.com/office/powerpoint/2010/main" val="41824754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75BA8-BB3E-4E13-A05F-F1CCB7EE6E5A}"/>
              </a:ext>
            </a:extLst>
          </p:cNvPr>
          <p:cNvSpPr>
            <a:spLocks noGrp="1"/>
          </p:cNvSpPr>
          <p:nvPr>
            <p:ph type="title"/>
          </p:nvPr>
        </p:nvSpPr>
        <p:spPr/>
        <p:txBody>
          <a:bodyPr>
            <a:normAutofit/>
          </a:bodyPr>
          <a:lstStyle/>
          <a:p>
            <a:r>
              <a:rPr lang="en-AU" sz="8000" dirty="0"/>
              <a:t>Collaboration and event management</a:t>
            </a:r>
          </a:p>
        </p:txBody>
      </p:sp>
      <p:sp>
        <p:nvSpPr>
          <p:cNvPr id="3" name="Text Placeholder 2">
            <a:extLst>
              <a:ext uri="{FF2B5EF4-FFF2-40B4-BE49-F238E27FC236}">
                <a16:creationId xmlns:a16="http://schemas.microsoft.com/office/drawing/2014/main" id="{8FDF6FA6-9430-4C2A-B0F6-41FAA8CBCF8B}"/>
              </a:ext>
            </a:extLst>
          </p:cNvPr>
          <p:cNvSpPr>
            <a:spLocks noGrp="1"/>
          </p:cNvSpPr>
          <p:nvPr>
            <p:ph type="body" idx="1"/>
          </p:nvPr>
        </p:nvSpPr>
        <p:spPr/>
        <p:txBody>
          <a:bodyPr>
            <a:normAutofit fontScale="62500" lnSpcReduction="20000"/>
          </a:bodyPr>
          <a:lstStyle/>
          <a:p>
            <a:r>
              <a:rPr lang="en-AU" dirty="0"/>
              <a:t>This is like your factors and justification combined</a:t>
            </a:r>
          </a:p>
          <a:p>
            <a:endParaRPr lang="en-AU" dirty="0"/>
          </a:p>
          <a:p>
            <a:r>
              <a:rPr lang="en-AU" dirty="0"/>
              <a:t>Include a paragraph for each factor</a:t>
            </a:r>
          </a:p>
        </p:txBody>
      </p:sp>
    </p:spTree>
    <p:extLst>
      <p:ext uri="{BB962C8B-B14F-4D97-AF65-F5344CB8AC3E}">
        <p14:creationId xmlns:p14="http://schemas.microsoft.com/office/powerpoint/2010/main" val="24553220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40F6A-7827-4189-9344-E36125D3DBFD}"/>
              </a:ext>
            </a:extLst>
          </p:cNvPr>
          <p:cNvSpPr>
            <a:spLocks noGrp="1"/>
          </p:cNvSpPr>
          <p:nvPr>
            <p:ph type="title"/>
          </p:nvPr>
        </p:nvSpPr>
        <p:spPr/>
        <p:txBody>
          <a:bodyPr/>
          <a:lstStyle/>
          <a:p>
            <a:r>
              <a:rPr lang="en-AU" dirty="0"/>
              <a:t>Outline of Menu</a:t>
            </a:r>
          </a:p>
        </p:txBody>
      </p:sp>
      <p:sp>
        <p:nvSpPr>
          <p:cNvPr id="3" name="Content Placeholder 2">
            <a:extLst>
              <a:ext uri="{FF2B5EF4-FFF2-40B4-BE49-F238E27FC236}">
                <a16:creationId xmlns:a16="http://schemas.microsoft.com/office/drawing/2014/main" id="{920FD4A6-6A0F-486A-B697-776905ECA3B9}"/>
              </a:ext>
            </a:extLst>
          </p:cNvPr>
          <p:cNvSpPr>
            <a:spLocks noGrp="1"/>
          </p:cNvSpPr>
          <p:nvPr>
            <p:ph idx="1"/>
          </p:nvPr>
        </p:nvSpPr>
        <p:spPr/>
        <p:txBody>
          <a:bodyPr/>
          <a:lstStyle/>
          <a:p>
            <a:r>
              <a:rPr lang="en-AU" dirty="0"/>
              <a:t>This can be linked as an appendix </a:t>
            </a:r>
          </a:p>
        </p:txBody>
      </p:sp>
    </p:spTree>
    <p:extLst>
      <p:ext uri="{BB962C8B-B14F-4D97-AF65-F5344CB8AC3E}">
        <p14:creationId xmlns:p14="http://schemas.microsoft.com/office/powerpoint/2010/main" val="24642133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77E78-D141-481F-ABE0-255B9B2CDB02}"/>
              </a:ext>
            </a:extLst>
          </p:cNvPr>
          <p:cNvSpPr>
            <a:spLocks noGrp="1"/>
          </p:cNvSpPr>
          <p:nvPr>
            <p:ph type="title"/>
          </p:nvPr>
        </p:nvSpPr>
        <p:spPr/>
        <p:txBody>
          <a:bodyPr/>
          <a:lstStyle/>
          <a:p>
            <a:r>
              <a:rPr lang="en-AU" dirty="0"/>
              <a:t>Healthy eating practices</a:t>
            </a:r>
          </a:p>
        </p:txBody>
      </p:sp>
      <p:sp>
        <p:nvSpPr>
          <p:cNvPr id="3" name="Content Placeholder 2">
            <a:extLst>
              <a:ext uri="{FF2B5EF4-FFF2-40B4-BE49-F238E27FC236}">
                <a16:creationId xmlns:a16="http://schemas.microsoft.com/office/drawing/2014/main" id="{379B822E-0D54-4BE9-9B77-3495252256F9}"/>
              </a:ext>
            </a:extLst>
          </p:cNvPr>
          <p:cNvSpPr>
            <a:spLocks noGrp="1"/>
          </p:cNvSpPr>
          <p:nvPr>
            <p:ph idx="1"/>
          </p:nvPr>
        </p:nvSpPr>
        <p:spPr/>
        <p:txBody>
          <a:bodyPr/>
          <a:lstStyle/>
          <a:p>
            <a:pPr marL="0" indent="0">
              <a:buNone/>
            </a:pPr>
            <a:r>
              <a:rPr lang="en-AU" dirty="0"/>
              <a:t>A good website for information in Australia about healthy eating is </a:t>
            </a:r>
            <a:r>
              <a:rPr lang="en-AU" dirty="0">
                <a:hlinkClick r:id="rId2"/>
              </a:rPr>
              <a:t>https://www.eatforhealth.gov.au/</a:t>
            </a:r>
            <a:endParaRPr lang="en-AU" dirty="0"/>
          </a:p>
          <a:p>
            <a:pPr marL="0" indent="0">
              <a:buNone/>
            </a:pPr>
            <a:endParaRPr lang="en-AU" dirty="0"/>
          </a:p>
          <a:p>
            <a:pPr marL="0" indent="0">
              <a:buNone/>
            </a:pPr>
            <a:endParaRPr lang="en-AU" dirty="0"/>
          </a:p>
        </p:txBody>
      </p:sp>
    </p:spTree>
    <p:extLst>
      <p:ext uri="{BB962C8B-B14F-4D97-AF65-F5344CB8AC3E}">
        <p14:creationId xmlns:p14="http://schemas.microsoft.com/office/powerpoint/2010/main" val="2057537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E0B1A-42EF-474A-B421-1EE35C1CE426}"/>
              </a:ext>
            </a:extLst>
          </p:cNvPr>
          <p:cNvSpPr>
            <a:spLocks noGrp="1"/>
          </p:cNvSpPr>
          <p:nvPr>
            <p:ph type="title"/>
          </p:nvPr>
        </p:nvSpPr>
        <p:spPr/>
        <p:txBody>
          <a:bodyPr/>
          <a:lstStyle/>
          <a:p>
            <a:r>
              <a:rPr lang="en-AU" dirty="0"/>
              <a:t>Safe food handling practices</a:t>
            </a:r>
          </a:p>
        </p:txBody>
      </p:sp>
      <p:sp>
        <p:nvSpPr>
          <p:cNvPr id="3" name="Content Placeholder 2">
            <a:extLst>
              <a:ext uri="{FF2B5EF4-FFF2-40B4-BE49-F238E27FC236}">
                <a16:creationId xmlns:a16="http://schemas.microsoft.com/office/drawing/2014/main" id="{2274EAA7-C9AE-4D7F-8F24-5D2F1B48A62F}"/>
              </a:ext>
            </a:extLst>
          </p:cNvPr>
          <p:cNvSpPr>
            <a:spLocks noGrp="1"/>
          </p:cNvSpPr>
          <p:nvPr>
            <p:ph idx="1"/>
          </p:nvPr>
        </p:nvSpPr>
        <p:spPr/>
        <p:txBody>
          <a:bodyPr/>
          <a:lstStyle/>
          <a:p>
            <a:pPr marL="0" indent="0">
              <a:buNone/>
            </a:pPr>
            <a:r>
              <a:rPr lang="en-AU" dirty="0"/>
              <a:t>The impact of relevant legislation in relation to food production, storage, distribution, service, and contamination.</a:t>
            </a:r>
          </a:p>
          <a:p>
            <a:pPr marL="0" indent="0">
              <a:buNone/>
            </a:pPr>
            <a:endParaRPr lang="en-AU" dirty="0"/>
          </a:p>
          <a:p>
            <a:pPr marL="0" indent="0">
              <a:buNone/>
            </a:pPr>
            <a:r>
              <a:rPr lang="en-AU" dirty="0"/>
              <a:t>Food Preparation and Storage</a:t>
            </a:r>
          </a:p>
          <a:p>
            <a:pPr>
              <a:buFontTx/>
              <a:buChar char="-"/>
            </a:pPr>
            <a:r>
              <a:rPr lang="en-AU" dirty="0">
                <a:hlinkClick r:id="rId2"/>
              </a:rPr>
              <a:t>https://www.healthdirect.gov.au/food-safety</a:t>
            </a:r>
            <a:endParaRPr lang="en-AU" dirty="0"/>
          </a:p>
          <a:p>
            <a:pPr>
              <a:buFontTx/>
              <a:buChar char="-"/>
            </a:pPr>
            <a:r>
              <a:rPr lang="en-AU" dirty="0">
                <a:hlinkClick r:id="rId3"/>
              </a:rPr>
              <a:t>https://www.foodstandards.gov.au/consumer/safety/faqsafety/pages/foodsafetyfactsheets/foodsafetypracticesa70.aspx</a:t>
            </a:r>
            <a:endParaRPr lang="en-AU" dirty="0"/>
          </a:p>
          <a:p>
            <a:pPr>
              <a:buFontTx/>
              <a:buChar char="-"/>
            </a:pPr>
            <a:r>
              <a:rPr lang="en-AU" dirty="0">
                <a:hlinkClick r:id="rId4"/>
              </a:rPr>
              <a:t>https://www.foodstandards.gov.au/consumer/safety/faqsafety/Pages/default.aspx</a:t>
            </a:r>
            <a:endParaRPr lang="en-AU" dirty="0"/>
          </a:p>
          <a:p>
            <a:pPr marL="0" indent="0">
              <a:buNone/>
            </a:pPr>
            <a:endParaRPr lang="en-AU" dirty="0"/>
          </a:p>
          <a:p>
            <a:pPr>
              <a:buFontTx/>
              <a:buChar char="-"/>
            </a:pPr>
            <a:endParaRPr lang="en-AU" dirty="0"/>
          </a:p>
          <a:p>
            <a:pPr marL="0" indent="0">
              <a:buNone/>
            </a:pPr>
            <a:endParaRPr lang="en-AU" dirty="0"/>
          </a:p>
          <a:p>
            <a:pPr marL="0" indent="0">
              <a:buNone/>
            </a:pPr>
            <a:endParaRPr lang="en-AU" dirty="0"/>
          </a:p>
        </p:txBody>
      </p:sp>
    </p:spTree>
    <p:extLst>
      <p:ext uri="{BB962C8B-B14F-4D97-AF65-F5344CB8AC3E}">
        <p14:creationId xmlns:p14="http://schemas.microsoft.com/office/powerpoint/2010/main" val="30122732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2D6CE9D5-28BB-4329-B5E2-B06131F27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4" name="Rectangle 23">
            <a:extLst>
              <a:ext uri="{FF2B5EF4-FFF2-40B4-BE49-F238E27FC236}">
                <a16:creationId xmlns:a16="http://schemas.microsoft.com/office/drawing/2014/main" id="{8D9F7D40-5D59-4F59-A331-D8F7710AC9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AU"/>
          </a:p>
        </p:txBody>
      </p:sp>
      <p:sp>
        <p:nvSpPr>
          <p:cNvPr id="26" name="Freeform 11">
            <a:extLst>
              <a:ext uri="{FF2B5EF4-FFF2-40B4-BE49-F238E27FC236}">
                <a16:creationId xmlns:a16="http://schemas.microsoft.com/office/drawing/2014/main" id="{E2B1BC2F-AEBF-4990-A7F9-197AAF28BC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548664" y="0"/>
            <a:ext cx="4643336"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txBody>
          <a:bodyPr/>
          <a:lstStyle/>
          <a:p>
            <a:endParaRPr lang="en-AU"/>
          </a:p>
        </p:txBody>
      </p:sp>
      <p:pic>
        <p:nvPicPr>
          <p:cNvPr id="4" name="Content Placeholder 3">
            <a:extLst>
              <a:ext uri="{FF2B5EF4-FFF2-40B4-BE49-F238E27FC236}">
                <a16:creationId xmlns:a16="http://schemas.microsoft.com/office/drawing/2014/main" id="{94672F16-35B1-4F50-A320-82CAAFEA435B}"/>
              </a:ext>
            </a:extLst>
          </p:cNvPr>
          <p:cNvPicPr>
            <a:picLocks noChangeAspect="1"/>
          </p:cNvPicPr>
          <p:nvPr/>
        </p:nvPicPr>
        <p:blipFill>
          <a:blip r:embed="rId2"/>
          <a:stretch>
            <a:fillRect/>
          </a:stretch>
        </p:blipFill>
        <p:spPr>
          <a:xfrm>
            <a:off x="535264" y="2056436"/>
            <a:ext cx="6646372" cy="1944064"/>
          </a:xfrm>
          <a:prstGeom prst="rect">
            <a:avLst/>
          </a:prstGeom>
        </p:spPr>
      </p:pic>
      <p:sp>
        <p:nvSpPr>
          <p:cNvPr id="8" name="Content Placeholder 7">
            <a:extLst>
              <a:ext uri="{FF2B5EF4-FFF2-40B4-BE49-F238E27FC236}">
                <a16:creationId xmlns:a16="http://schemas.microsoft.com/office/drawing/2014/main" id="{478CB53B-E610-48A9-95AD-2520FDFC0508}"/>
              </a:ext>
            </a:extLst>
          </p:cNvPr>
          <p:cNvSpPr>
            <a:spLocks noGrp="1"/>
          </p:cNvSpPr>
          <p:nvPr>
            <p:ph idx="1"/>
          </p:nvPr>
        </p:nvSpPr>
        <p:spPr>
          <a:xfrm>
            <a:off x="8339328" y="1655065"/>
            <a:ext cx="3090672" cy="4224528"/>
          </a:xfrm>
        </p:spPr>
        <p:txBody>
          <a:bodyPr>
            <a:normAutofit/>
          </a:bodyPr>
          <a:lstStyle/>
          <a:p>
            <a:r>
              <a:rPr lang="en-US" sz="1600" dirty="0">
                <a:solidFill>
                  <a:schemeClr val="bg1"/>
                </a:solidFill>
              </a:rPr>
              <a:t>This is a discussion about how to make sure the event works well and is planned well.</a:t>
            </a:r>
          </a:p>
        </p:txBody>
      </p:sp>
      <p:pic>
        <p:nvPicPr>
          <p:cNvPr id="5" name="Picture 4">
            <a:extLst>
              <a:ext uri="{FF2B5EF4-FFF2-40B4-BE49-F238E27FC236}">
                <a16:creationId xmlns:a16="http://schemas.microsoft.com/office/drawing/2014/main" id="{7E6D93F7-4FD5-475D-8B4D-3BF26038D6D2}"/>
              </a:ext>
            </a:extLst>
          </p:cNvPr>
          <p:cNvPicPr>
            <a:picLocks noChangeAspect="1"/>
          </p:cNvPicPr>
          <p:nvPr/>
        </p:nvPicPr>
        <p:blipFill>
          <a:blip r:embed="rId3"/>
          <a:stretch>
            <a:fillRect/>
          </a:stretch>
        </p:blipFill>
        <p:spPr>
          <a:xfrm>
            <a:off x="592878" y="4846035"/>
            <a:ext cx="6565121" cy="1204721"/>
          </a:xfrm>
          <a:prstGeom prst="rect">
            <a:avLst/>
          </a:prstGeom>
        </p:spPr>
      </p:pic>
      <p:sp>
        <p:nvSpPr>
          <p:cNvPr id="6" name="TextBox 5">
            <a:extLst>
              <a:ext uri="{FF2B5EF4-FFF2-40B4-BE49-F238E27FC236}">
                <a16:creationId xmlns:a16="http://schemas.microsoft.com/office/drawing/2014/main" id="{001816E6-F630-4942-8BD3-0AF02136D146}"/>
              </a:ext>
            </a:extLst>
          </p:cNvPr>
          <p:cNvSpPr txBox="1"/>
          <p:nvPr/>
        </p:nvSpPr>
        <p:spPr>
          <a:xfrm>
            <a:off x="592878" y="1534728"/>
            <a:ext cx="2505334" cy="369332"/>
          </a:xfrm>
          <a:prstGeom prst="rect">
            <a:avLst/>
          </a:prstGeom>
          <a:noFill/>
        </p:spPr>
        <p:txBody>
          <a:bodyPr wrap="square" rtlCol="0">
            <a:spAutoFit/>
          </a:bodyPr>
          <a:lstStyle/>
          <a:p>
            <a:r>
              <a:rPr lang="en-AU" dirty="0"/>
              <a:t>Example 1</a:t>
            </a:r>
          </a:p>
        </p:txBody>
      </p:sp>
      <p:sp>
        <p:nvSpPr>
          <p:cNvPr id="14" name="TextBox 13">
            <a:extLst>
              <a:ext uri="{FF2B5EF4-FFF2-40B4-BE49-F238E27FC236}">
                <a16:creationId xmlns:a16="http://schemas.microsoft.com/office/drawing/2014/main" id="{68C6DBE2-6C45-4A2D-A10D-06F14AA00A0E}"/>
              </a:ext>
            </a:extLst>
          </p:cNvPr>
          <p:cNvSpPr txBox="1"/>
          <p:nvPr/>
        </p:nvSpPr>
        <p:spPr>
          <a:xfrm>
            <a:off x="592878" y="4389477"/>
            <a:ext cx="2505334" cy="369332"/>
          </a:xfrm>
          <a:prstGeom prst="rect">
            <a:avLst/>
          </a:prstGeom>
          <a:noFill/>
        </p:spPr>
        <p:txBody>
          <a:bodyPr wrap="square" rtlCol="0">
            <a:spAutoFit/>
          </a:bodyPr>
          <a:lstStyle/>
          <a:p>
            <a:r>
              <a:rPr lang="en-AU" dirty="0"/>
              <a:t>Example 2</a:t>
            </a:r>
          </a:p>
        </p:txBody>
      </p:sp>
      <p:sp>
        <p:nvSpPr>
          <p:cNvPr id="16" name="Title 1">
            <a:extLst>
              <a:ext uri="{FF2B5EF4-FFF2-40B4-BE49-F238E27FC236}">
                <a16:creationId xmlns:a16="http://schemas.microsoft.com/office/drawing/2014/main" id="{C0BD02FF-B136-45D1-AD7C-A05F13F4CF97}"/>
              </a:ext>
            </a:extLst>
          </p:cNvPr>
          <p:cNvSpPr txBox="1">
            <a:spLocks/>
          </p:cNvSpPr>
          <p:nvPr/>
        </p:nvSpPr>
        <p:spPr>
          <a:xfrm>
            <a:off x="457611" y="79878"/>
            <a:ext cx="10178322" cy="1492132"/>
          </a:xfrm>
          <a:prstGeom prst="rect">
            <a:avLst/>
          </a:prstGeom>
        </p:spPr>
        <p:txBody>
          <a:bodyPr vert="horz" lIns="91440" tIns="45720" rIns="91440" bIns="45720" rtlCol="0" anchor="t">
            <a:normAutofit fontScale="92500"/>
          </a:bodyPr>
          <a:lst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a:lstStyle>
          <a:p>
            <a:r>
              <a:rPr lang="en-AU" sz="5400" dirty="0">
                <a:solidFill>
                  <a:schemeClr val="accent1"/>
                </a:solidFill>
              </a:rPr>
              <a:t>Organisation, time </a:t>
            </a:r>
          </a:p>
          <a:p>
            <a:r>
              <a:rPr lang="en-AU" sz="5400" dirty="0">
                <a:solidFill>
                  <a:schemeClr val="accent1"/>
                </a:solidFill>
              </a:rPr>
              <a:t>management and collaboration</a:t>
            </a:r>
            <a:endParaRPr lang="en-AU" dirty="0"/>
          </a:p>
        </p:txBody>
      </p:sp>
    </p:spTree>
    <p:extLst>
      <p:ext uri="{BB962C8B-B14F-4D97-AF65-F5344CB8AC3E}">
        <p14:creationId xmlns:p14="http://schemas.microsoft.com/office/powerpoint/2010/main" val="8417480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CDA24-F9A5-4512-AB75-4E208916FE09}"/>
              </a:ext>
            </a:extLst>
          </p:cNvPr>
          <p:cNvSpPr>
            <a:spLocks noGrp="1"/>
          </p:cNvSpPr>
          <p:nvPr>
            <p:ph type="title"/>
          </p:nvPr>
        </p:nvSpPr>
        <p:spPr/>
        <p:txBody>
          <a:bodyPr/>
          <a:lstStyle/>
          <a:p>
            <a:r>
              <a:rPr lang="en-AU" dirty="0"/>
              <a:t>Link to Contemporary trends</a:t>
            </a:r>
            <a:br>
              <a:rPr lang="en-AU" dirty="0"/>
            </a:br>
            <a:r>
              <a:rPr lang="en-AU" dirty="0"/>
              <a:t>(Gourmet Grazing Boxes)</a:t>
            </a:r>
          </a:p>
        </p:txBody>
      </p:sp>
      <p:pic>
        <p:nvPicPr>
          <p:cNvPr id="4" name="Content Placeholder 3">
            <a:extLst>
              <a:ext uri="{FF2B5EF4-FFF2-40B4-BE49-F238E27FC236}">
                <a16:creationId xmlns:a16="http://schemas.microsoft.com/office/drawing/2014/main" id="{5B3B8BC8-EA3A-4D52-913D-15E401D917FD}"/>
              </a:ext>
            </a:extLst>
          </p:cNvPr>
          <p:cNvPicPr>
            <a:picLocks noGrp="1" noChangeAspect="1"/>
          </p:cNvPicPr>
          <p:nvPr>
            <p:ph idx="1"/>
          </p:nvPr>
        </p:nvPicPr>
        <p:blipFill>
          <a:blip r:embed="rId2"/>
          <a:stretch>
            <a:fillRect/>
          </a:stretch>
        </p:blipFill>
        <p:spPr>
          <a:xfrm>
            <a:off x="1441722" y="4553313"/>
            <a:ext cx="10091282" cy="1211693"/>
          </a:xfrm>
          <a:prstGeom prst="rect">
            <a:avLst/>
          </a:prstGeom>
        </p:spPr>
      </p:pic>
      <p:sp>
        <p:nvSpPr>
          <p:cNvPr id="5" name="TextBox 4">
            <a:extLst>
              <a:ext uri="{FF2B5EF4-FFF2-40B4-BE49-F238E27FC236}">
                <a16:creationId xmlns:a16="http://schemas.microsoft.com/office/drawing/2014/main" id="{FD0BA15F-B898-45B3-9FBA-58F89ABB54B2}"/>
              </a:ext>
            </a:extLst>
          </p:cNvPr>
          <p:cNvSpPr txBox="1"/>
          <p:nvPr/>
        </p:nvSpPr>
        <p:spPr>
          <a:xfrm>
            <a:off x="1441722" y="2586038"/>
            <a:ext cx="9123884" cy="1754326"/>
          </a:xfrm>
          <a:prstGeom prst="rect">
            <a:avLst/>
          </a:prstGeom>
          <a:noFill/>
        </p:spPr>
        <p:txBody>
          <a:bodyPr wrap="square" rtlCol="0">
            <a:spAutoFit/>
          </a:bodyPr>
          <a:lstStyle/>
          <a:p>
            <a:r>
              <a:rPr lang="en-AU" dirty="0"/>
              <a:t>Here you need to discuss gourmet grazing boxes and how contemporary trends will be demonstrated through this as well as in general.  You could also discuss your chosen theme or cuisine choice here.</a:t>
            </a:r>
          </a:p>
          <a:p>
            <a:endParaRPr lang="en-AU" dirty="0"/>
          </a:p>
          <a:p>
            <a:endParaRPr lang="en-AU" dirty="0"/>
          </a:p>
          <a:p>
            <a:r>
              <a:rPr lang="en-AU" b="1" dirty="0"/>
              <a:t>Example (how you also need to include you decision in relation grazing boxes)</a:t>
            </a:r>
          </a:p>
        </p:txBody>
      </p:sp>
    </p:spTree>
    <p:extLst>
      <p:ext uri="{BB962C8B-B14F-4D97-AF65-F5344CB8AC3E}">
        <p14:creationId xmlns:p14="http://schemas.microsoft.com/office/powerpoint/2010/main" val="27821163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75BA8-BB3E-4E13-A05F-F1CCB7EE6E5A}"/>
              </a:ext>
            </a:extLst>
          </p:cNvPr>
          <p:cNvSpPr>
            <a:spLocks noGrp="1"/>
          </p:cNvSpPr>
          <p:nvPr>
            <p:ph type="title"/>
          </p:nvPr>
        </p:nvSpPr>
        <p:spPr/>
        <p:txBody>
          <a:bodyPr>
            <a:normAutofit/>
          </a:bodyPr>
          <a:lstStyle/>
          <a:p>
            <a:r>
              <a:rPr lang="en-AU" sz="7200" dirty="0"/>
              <a:t>Implementation Strategies</a:t>
            </a:r>
          </a:p>
        </p:txBody>
      </p:sp>
      <p:sp>
        <p:nvSpPr>
          <p:cNvPr id="3" name="Text Placeholder 2">
            <a:extLst>
              <a:ext uri="{FF2B5EF4-FFF2-40B4-BE49-F238E27FC236}">
                <a16:creationId xmlns:a16="http://schemas.microsoft.com/office/drawing/2014/main" id="{8FDF6FA6-9430-4C2A-B0F6-41FAA8CBCF8B}"/>
              </a:ext>
            </a:extLst>
          </p:cNvPr>
          <p:cNvSpPr>
            <a:spLocks noGrp="1"/>
          </p:cNvSpPr>
          <p:nvPr>
            <p:ph type="body" idx="1"/>
          </p:nvPr>
        </p:nvSpPr>
        <p:spPr/>
        <p:txBody>
          <a:bodyPr>
            <a:normAutofit/>
          </a:bodyPr>
          <a:lstStyle/>
          <a:p>
            <a:r>
              <a:rPr lang="en-AU" dirty="0"/>
              <a:t>Can be written in dot point form</a:t>
            </a:r>
          </a:p>
        </p:txBody>
      </p:sp>
    </p:spTree>
    <p:extLst>
      <p:ext uri="{BB962C8B-B14F-4D97-AF65-F5344CB8AC3E}">
        <p14:creationId xmlns:p14="http://schemas.microsoft.com/office/powerpoint/2010/main" val="40080035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9EC57-BB83-45F7-9B94-F61D43652C5F}"/>
              </a:ext>
            </a:extLst>
          </p:cNvPr>
          <p:cNvSpPr>
            <a:spLocks noGrp="1"/>
          </p:cNvSpPr>
          <p:nvPr>
            <p:ph type="title"/>
          </p:nvPr>
        </p:nvSpPr>
        <p:spPr/>
        <p:txBody>
          <a:bodyPr/>
          <a:lstStyle/>
          <a:p>
            <a:r>
              <a:rPr lang="en-AU" dirty="0"/>
              <a:t>Implementation strategies</a:t>
            </a:r>
          </a:p>
        </p:txBody>
      </p:sp>
      <p:sp>
        <p:nvSpPr>
          <p:cNvPr id="3" name="Content Placeholder 2">
            <a:extLst>
              <a:ext uri="{FF2B5EF4-FFF2-40B4-BE49-F238E27FC236}">
                <a16:creationId xmlns:a16="http://schemas.microsoft.com/office/drawing/2014/main" id="{C8FE9F3E-27EC-4198-B182-50432DF414D4}"/>
              </a:ext>
            </a:extLst>
          </p:cNvPr>
          <p:cNvSpPr>
            <a:spLocks noGrp="1"/>
          </p:cNvSpPr>
          <p:nvPr>
            <p:ph idx="1"/>
          </p:nvPr>
        </p:nvSpPr>
        <p:spPr>
          <a:xfrm>
            <a:off x="1101660" y="2200275"/>
            <a:ext cx="10178322" cy="4400837"/>
          </a:xfrm>
        </p:spPr>
        <p:txBody>
          <a:bodyPr>
            <a:normAutofit fontScale="70000" lnSpcReduction="20000"/>
          </a:bodyPr>
          <a:lstStyle/>
          <a:p>
            <a:pPr marL="0" indent="0">
              <a:buNone/>
            </a:pPr>
            <a:r>
              <a:rPr lang="en-AU" sz="2300" b="1" dirty="0"/>
              <a:t>Example: Implementation Strategies</a:t>
            </a:r>
          </a:p>
          <a:p>
            <a:pPr marL="0" indent="0">
              <a:buNone/>
            </a:pPr>
            <a:r>
              <a:rPr lang="en-AU" sz="2300" dirty="0"/>
              <a:t>The following steps will be completed to ensure the successful running of the event:</a:t>
            </a:r>
          </a:p>
          <a:p>
            <a:pPr lvl="0"/>
            <a:r>
              <a:rPr lang="en-AU" sz="2300" dirty="0"/>
              <a:t>Group discussions on general planning involving job allocations and time management. </a:t>
            </a:r>
          </a:p>
          <a:p>
            <a:pPr lvl="0"/>
            <a:r>
              <a:rPr lang="en-AU" sz="2300" dirty="0"/>
              <a:t>A variety of themes were discussed and what was decided upon was a farm inspired theme due to the availability of resources to decorate and a variety of relevant, healthy food options. </a:t>
            </a:r>
          </a:p>
          <a:p>
            <a:pPr lvl="0"/>
            <a:r>
              <a:rPr lang="en-AU" sz="2300" dirty="0"/>
              <a:t>The guest list was checked over thoroughly and invitations were completed and sent out (Appendix 3).</a:t>
            </a:r>
          </a:p>
          <a:p>
            <a:pPr lvl="0"/>
            <a:r>
              <a:rPr lang="en-AU" sz="2300" dirty="0"/>
              <a:t>Lessons provided will be used to research recipes that are appropriate for this event.</a:t>
            </a:r>
          </a:p>
          <a:p>
            <a:pPr lvl="0"/>
            <a:r>
              <a:rPr lang="en-AU" sz="2300" dirty="0"/>
              <a:t>Farm decorations will be organised along with child friendly activities to ensure enjoyment (Appendix 4).</a:t>
            </a:r>
          </a:p>
          <a:p>
            <a:pPr lvl="0"/>
            <a:r>
              <a:rPr lang="en-AU" sz="2300" dirty="0"/>
              <a:t>Individually prepare recipes along with food orders will be submitted at appropriate times for preparations. </a:t>
            </a:r>
          </a:p>
          <a:p>
            <a:pPr lvl="0"/>
            <a:r>
              <a:rPr lang="en-AU" sz="2300" dirty="0"/>
              <a:t>Some food will be prepared prior to the day to avoid chaotic preparation while remaining processes will be accomplished on the day. </a:t>
            </a:r>
          </a:p>
          <a:p>
            <a:pPr lvl="0"/>
            <a:r>
              <a:rPr lang="en-AU" sz="2300" dirty="0"/>
              <a:t>A detailed job allocation plan will be created to ensure appropriate set up of the gym and smooth running of activities on the day (Appendix 5).</a:t>
            </a:r>
          </a:p>
          <a:p>
            <a:pPr lvl="0"/>
            <a:r>
              <a:rPr lang="en-AU" sz="2300" dirty="0"/>
              <a:t>Equipment will be cleaned throughout to ensure cleanliness and ethics. </a:t>
            </a:r>
          </a:p>
          <a:p>
            <a:endParaRPr lang="en-AU" dirty="0"/>
          </a:p>
        </p:txBody>
      </p:sp>
      <p:sp>
        <p:nvSpPr>
          <p:cNvPr id="4" name="TextBox 3">
            <a:extLst>
              <a:ext uri="{FF2B5EF4-FFF2-40B4-BE49-F238E27FC236}">
                <a16:creationId xmlns:a16="http://schemas.microsoft.com/office/drawing/2014/main" id="{5F6136B4-19C0-423C-AFFB-CF185D9D5666}"/>
              </a:ext>
            </a:extLst>
          </p:cNvPr>
          <p:cNvSpPr txBox="1"/>
          <p:nvPr/>
        </p:nvSpPr>
        <p:spPr>
          <a:xfrm>
            <a:off x="1251678" y="1285875"/>
            <a:ext cx="9165431" cy="369332"/>
          </a:xfrm>
          <a:prstGeom prst="rect">
            <a:avLst/>
          </a:prstGeom>
          <a:noFill/>
        </p:spPr>
        <p:txBody>
          <a:bodyPr wrap="square" rtlCol="0">
            <a:spAutoFit/>
          </a:bodyPr>
          <a:lstStyle/>
          <a:p>
            <a:r>
              <a:rPr lang="en-AU" dirty="0"/>
              <a:t>These are all the logistical steps that need to be completed for the event to run smoothly.</a:t>
            </a:r>
          </a:p>
        </p:txBody>
      </p:sp>
    </p:spTree>
    <p:extLst>
      <p:ext uri="{BB962C8B-B14F-4D97-AF65-F5344CB8AC3E}">
        <p14:creationId xmlns:p14="http://schemas.microsoft.com/office/powerpoint/2010/main" val="19295262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61A68B-4D98-42D2-B50C-676126823E09}"/>
              </a:ext>
            </a:extLst>
          </p:cNvPr>
          <p:cNvSpPr>
            <a:spLocks noGrp="1"/>
          </p:cNvSpPr>
          <p:nvPr>
            <p:ph type="title"/>
          </p:nvPr>
        </p:nvSpPr>
        <p:spPr/>
        <p:txBody>
          <a:bodyPr/>
          <a:lstStyle/>
          <a:p>
            <a:r>
              <a:rPr lang="en-AU" dirty="0"/>
              <a:t>include</a:t>
            </a:r>
          </a:p>
        </p:txBody>
      </p:sp>
      <p:sp>
        <p:nvSpPr>
          <p:cNvPr id="3" name="Text Placeholder 2">
            <a:extLst>
              <a:ext uri="{FF2B5EF4-FFF2-40B4-BE49-F238E27FC236}">
                <a16:creationId xmlns:a16="http://schemas.microsoft.com/office/drawing/2014/main" id="{449D6866-D5D1-4A1E-A73C-9D4D0DFFC730}"/>
              </a:ext>
            </a:extLst>
          </p:cNvPr>
          <p:cNvSpPr>
            <a:spLocks noGrp="1"/>
          </p:cNvSpPr>
          <p:nvPr>
            <p:ph type="body" idx="1"/>
          </p:nvPr>
        </p:nvSpPr>
        <p:spPr/>
        <p:txBody>
          <a:bodyPr/>
          <a:lstStyle/>
          <a:p>
            <a:r>
              <a:rPr lang="en-AU" dirty="0"/>
              <a:t>Appendices and references as required</a:t>
            </a:r>
          </a:p>
        </p:txBody>
      </p:sp>
    </p:spTree>
    <p:extLst>
      <p:ext uri="{BB962C8B-B14F-4D97-AF65-F5344CB8AC3E}">
        <p14:creationId xmlns:p14="http://schemas.microsoft.com/office/powerpoint/2010/main" val="14439193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17606-BF0D-463D-9DE2-D6A279B009AA}"/>
              </a:ext>
            </a:extLst>
          </p:cNvPr>
          <p:cNvSpPr>
            <a:spLocks noGrp="1"/>
          </p:cNvSpPr>
          <p:nvPr>
            <p:ph type="title"/>
          </p:nvPr>
        </p:nvSpPr>
        <p:spPr/>
        <p:txBody>
          <a:bodyPr>
            <a:normAutofit fontScale="90000"/>
          </a:bodyPr>
          <a:lstStyle/>
          <a:p>
            <a:r>
              <a:rPr lang="en-AU" b="1" dirty="0"/>
              <a:t>Area of Study 3: </a:t>
            </a:r>
            <a:r>
              <a:rPr lang="en-AU" dirty="0"/>
              <a:t>Political and Legal Influence</a:t>
            </a:r>
            <a:br>
              <a:rPr lang="en-AU" dirty="0"/>
            </a:br>
            <a:endParaRPr lang="en-AU" dirty="0"/>
          </a:p>
        </p:txBody>
      </p:sp>
      <p:sp>
        <p:nvSpPr>
          <p:cNvPr id="3" name="Content Placeholder 2">
            <a:extLst>
              <a:ext uri="{FF2B5EF4-FFF2-40B4-BE49-F238E27FC236}">
                <a16:creationId xmlns:a16="http://schemas.microsoft.com/office/drawing/2014/main" id="{9D31D368-6F8D-4EFA-A30E-1BC13219481A}"/>
              </a:ext>
            </a:extLst>
          </p:cNvPr>
          <p:cNvSpPr>
            <a:spLocks noGrp="1"/>
          </p:cNvSpPr>
          <p:nvPr>
            <p:ph idx="1"/>
          </p:nvPr>
        </p:nvSpPr>
        <p:spPr/>
        <p:txBody>
          <a:bodyPr/>
          <a:lstStyle/>
          <a:p>
            <a:r>
              <a:rPr lang="en-AU" dirty="0"/>
              <a:t>The impact of relevant legislation in relation to food production, storage, distribution, service, and contamination.</a:t>
            </a:r>
            <a:br>
              <a:rPr lang="en-AU" dirty="0"/>
            </a:br>
            <a:endParaRPr lang="en-AU" dirty="0"/>
          </a:p>
        </p:txBody>
      </p:sp>
    </p:spTree>
    <p:extLst>
      <p:ext uri="{BB962C8B-B14F-4D97-AF65-F5344CB8AC3E}">
        <p14:creationId xmlns:p14="http://schemas.microsoft.com/office/powerpoint/2010/main" val="8691885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BF5D6-3863-4EC5-921C-31AD0E992E82}"/>
              </a:ext>
            </a:extLst>
          </p:cNvPr>
          <p:cNvSpPr>
            <a:spLocks noGrp="1"/>
          </p:cNvSpPr>
          <p:nvPr>
            <p:ph type="title"/>
          </p:nvPr>
        </p:nvSpPr>
        <p:spPr/>
        <p:txBody>
          <a:bodyPr/>
          <a:lstStyle/>
          <a:p>
            <a:r>
              <a:rPr lang="en-AU" dirty="0"/>
              <a:t>purpose</a:t>
            </a:r>
          </a:p>
        </p:txBody>
      </p:sp>
      <p:sp>
        <p:nvSpPr>
          <p:cNvPr id="3" name="Content Placeholder 2">
            <a:extLst>
              <a:ext uri="{FF2B5EF4-FFF2-40B4-BE49-F238E27FC236}">
                <a16:creationId xmlns:a16="http://schemas.microsoft.com/office/drawing/2014/main" id="{8262B786-F241-44A6-9E50-194D0F7986D1}"/>
              </a:ext>
            </a:extLst>
          </p:cNvPr>
          <p:cNvSpPr>
            <a:spLocks noGrp="1"/>
          </p:cNvSpPr>
          <p:nvPr>
            <p:ph idx="1"/>
          </p:nvPr>
        </p:nvSpPr>
        <p:spPr/>
        <p:txBody>
          <a:bodyPr/>
          <a:lstStyle/>
          <a:p>
            <a:pPr marL="0" indent="0">
              <a:buNone/>
            </a:pPr>
            <a:r>
              <a:rPr lang="en-AU" dirty="0"/>
              <a:t>To demonstrate your ability to: </a:t>
            </a:r>
          </a:p>
          <a:p>
            <a:pPr lvl="0"/>
            <a:r>
              <a:rPr lang="en-AU" dirty="0"/>
              <a:t>Investigate the contemporary trend of grazing style boxes, identifying safe food handling practices and relevant legislation in relation to food production, storage, distribution, service and contamination.</a:t>
            </a:r>
          </a:p>
          <a:p>
            <a:pPr lvl="0"/>
            <a:r>
              <a:rPr lang="en-AU" dirty="0"/>
              <a:t>Apply management, organisational, and problem - solving skills that demonstrate an understanding of contemporary issues in the food and hospitality industry</a:t>
            </a:r>
          </a:p>
          <a:p>
            <a:pPr lvl="0"/>
            <a:r>
              <a:rPr lang="en-AU" dirty="0"/>
              <a:t>Work collaboratively to prepare and present individual grazing boxes which offer healthy options for college staff, using safe food handling practices.</a:t>
            </a:r>
          </a:p>
          <a:p>
            <a:pPr lvl="0"/>
            <a:r>
              <a:rPr lang="en-AU" dirty="0"/>
              <a:t>Evaluate your practical application.</a:t>
            </a:r>
          </a:p>
          <a:p>
            <a:pPr marL="0" indent="0">
              <a:buNone/>
            </a:pPr>
            <a:endParaRPr lang="en-AU" dirty="0"/>
          </a:p>
        </p:txBody>
      </p:sp>
    </p:spTree>
    <p:extLst>
      <p:ext uri="{BB962C8B-B14F-4D97-AF65-F5344CB8AC3E}">
        <p14:creationId xmlns:p14="http://schemas.microsoft.com/office/powerpoint/2010/main" val="3088936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635BA-2D48-44D7-8D82-89F00B9B047E}"/>
              </a:ext>
            </a:extLst>
          </p:cNvPr>
          <p:cNvSpPr>
            <a:spLocks noGrp="1"/>
          </p:cNvSpPr>
          <p:nvPr>
            <p:ph type="title"/>
          </p:nvPr>
        </p:nvSpPr>
        <p:spPr/>
        <p:txBody>
          <a:bodyPr>
            <a:normAutofit fontScale="90000"/>
          </a:bodyPr>
          <a:lstStyle/>
          <a:p>
            <a:r>
              <a:rPr lang="en-US" b="1" dirty="0"/>
              <a:t>Assessment Task: </a:t>
            </a:r>
            <a:br>
              <a:rPr lang="en-US" b="1" dirty="0"/>
            </a:br>
            <a:br>
              <a:rPr lang="en-AU" b="1" dirty="0"/>
            </a:br>
            <a:endParaRPr lang="en-AU" dirty="0"/>
          </a:p>
        </p:txBody>
      </p:sp>
      <p:sp>
        <p:nvSpPr>
          <p:cNvPr id="3" name="Content Placeholder 2">
            <a:extLst>
              <a:ext uri="{FF2B5EF4-FFF2-40B4-BE49-F238E27FC236}">
                <a16:creationId xmlns:a16="http://schemas.microsoft.com/office/drawing/2014/main" id="{BF9B6DBD-6DAA-4520-912A-E7D3B57D0180}"/>
              </a:ext>
            </a:extLst>
          </p:cNvPr>
          <p:cNvSpPr>
            <a:spLocks noGrp="1"/>
          </p:cNvSpPr>
          <p:nvPr>
            <p:ph idx="1"/>
          </p:nvPr>
        </p:nvSpPr>
        <p:spPr/>
        <p:txBody>
          <a:bodyPr/>
          <a:lstStyle/>
          <a:p>
            <a:pPr marL="0" indent="0">
              <a:buNone/>
            </a:pPr>
            <a:r>
              <a:rPr lang="en-US" dirty="0"/>
              <a:t>As a group you required to plan and create individual grazing style boxes, with consideration of food safe practices: </a:t>
            </a:r>
          </a:p>
          <a:p>
            <a:pPr marL="0" indent="0">
              <a:buNone/>
            </a:pPr>
            <a:br>
              <a:rPr lang="en-AU" b="1" dirty="0"/>
            </a:br>
            <a:r>
              <a:rPr lang="en-US" b="1" dirty="0"/>
              <a:t>On Wednesday of </a:t>
            </a:r>
            <a:r>
              <a:rPr lang="en-US" b="1"/>
              <a:t>25th September </a:t>
            </a:r>
            <a:r>
              <a:rPr lang="en-US" b="1" dirty="0"/>
              <a:t>2024 (Week 9, Term 3)</a:t>
            </a:r>
            <a:br>
              <a:rPr lang="en-US" dirty="0"/>
            </a:br>
            <a:endParaRPr lang="en-AU" dirty="0"/>
          </a:p>
        </p:txBody>
      </p:sp>
    </p:spTree>
    <p:extLst>
      <p:ext uri="{BB962C8B-B14F-4D97-AF65-F5344CB8AC3E}">
        <p14:creationId xmlns:p14="http://schemas.microsoft.com/office/powerpoint/2010/main" val="1360789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B9DBF-1076-4118-8B30-3331FC94A71C}"/>
              </a:ext>
            </a:extLst>
          </p:cNvPr>
          <p:cNvSpPr>
            <a:spLocks noGrp="1"/>
          </p:cNvSpPr>
          <p:nvPr>
            <p:ph type="title"/>
          </p:nvPr>
        </p:nvSpPr>
        <p:spPr/>
        <p:txBody>
          <a:bodyPr/>
          <a:lstStyle/>
          <a:p>
            <a:r>
              <a:rPr lang="en-AU" dirty="0"/>
              <a:t>There are 3 Parts</a:t>
            </a:r>
          </a:p>
        </p:txBody>
      </p:sp>
      <p:sp>
        <p:nvSpPr>
          <p:cNvPr id="3" name="Text Placeholder 2">
            <a:extLst>
              <a:ext uri="{FF2B5EF4-FFF2-40B4-BE49-F238E27FC236}">
                <a16:creationId xmlns:a16="http://schemas.microsoft.com/office/drawing/2014/main" id="{CE401010-525A-44C0-8B88-7C84B87806CB}"/>
              </a:ext>
            </a:extLst>
          </p:cNvPr>
          <p:cNvSpPr>
            <a:spLocks noGrp="1"/>
          </p:cNvSpPr>
          <p:nvPr>
            <p:ph type="body" idx="1"/>
          </p:nvPr>
        </p:nvSpPr>
        <p:spPr/>
        <p:txBody>
          <a:bodyPr/>
          <a:lstStyle/>
          <a:p>
            <a:r>
              <a:rPr lang="en-AU" dirty="0"/>
              <a:t>Within the assignment</a:t>
            </a:r>
          </a:p>
        </p:txBody>
      </p:sp>
    </p:spTree>
    <p:extLst>
      <p:ext uri="{BB962C8B-B14F-4D97-AF65-F5344CB8AC3E}">
        <p14:creationId xmlns:p14="http://schemas.microsoft.com/office/powerpoint/2010/main" val="26007719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E7C39-CAB8-4878-9F3B-B1B85284781B}"/>
              </a:ext>
            </a:extLst>
          </p:cNvPr>
          <p:cNvSpPr>
            <a:spLocks noGrp="1"/>
          </p:cNvSpPr>
          <p:nvPr>
            <p:ph type="title"/>
          </p:nvPr>
        </p:nvSpPr>
        <p:spPr/>
        <p:txBody>
          <a:bodyPr/>
          <a:lstStyle/>
          <a:p>
            <a:r>
              <a:rPr lang="en-AU" dirty="0"/>
              <a:t>Performance standards</a:t>
            </a:r>
          </a:p>
        </p:txBody>
      </p:sp>
      <p:sp>
        <p:nvSpPr>
          <p:cNvPr id="3" name="Content Placeholder 2">
            <a:extLst>
              <a:ext uri="{FF2B5EF4-FFF2-40B4-BE49-F238E27FC236}">
                <a16:creationId xmlns:a16="http://schemas.microsoft.com/office/drawing/2014/main" id="{32597819-7F22-4AF9-BE72-B8452B52CDE6}"/>
              </a:ext>
            </a:extLst>
          </p:cNvPr>
          <p:cNvSpPr>
            <a:spLocks noGrp="1"/>
          </p:cNvSpPr>
          <p:nvPr>
            <p:ph idx="1"/>
          </p:nvPr>
        </p:nvSpPr>
        <p:spPr/>
        <p:txBody>
          <a:bodyPr>
            <a:normAutofit fontScale="62500" lnSpcReduction="20000"/>
          </a:bodyPr>
          <a:lstStyle/>
          <a:p>
            <a:pPr marL="0" indent="0">
              <a:buNone/>
            </a:pPr>
            <a:r>
              <a:rPr lang="en-US" b="1" dirty="0"/>
              <a:t>Group Decision-Making</a:t>
            </a:r>
            <a:endParaRPr lang="en-AU" b="1" i="1" dirty="0"/>
          </a:p>
          <a:p>
            <a:r>
              <a:rPr lang="en-US" dirty="0"/>
              <a:t>In groups consider contemporary trends relating to </a:t>
            </a:r>
            <a:r>
              <a:rPr lang="en-US" b="1" dirty="0"/>
              <a:t>Area of Study 3: Political and Legal Influences</a:t>
            </a:r>
            <a:r>
              <a:rPr lang="en-US" dirty="0"/>
              <a:t>. The task is to, as a group, plan, </a:t>
            </a:r>
            <a:r>
              <a:rPr lang="en-US" dirty="0" err="1"/>
              <a:t>organise</a:t>
            </a:r>
            <a:r>
              <a:rPr lang="en-US" dirty="0"/>
              <a:t> and create individual grazing style boxes for college staff.  You will have opportunities to respond constructively to other group members and to share responsibilities in decision-making </a:t>
            </a:r>
            <a:r>
              <a:rPr lang="en-US" b="1" dirty="0"/>
              <a:t>(C1).</a:t>
            </a:r>
            <a:r>
              <a:rPr lang="en-US" dirty="0"/>
              <a:t> You will need to consider generally healthy options in planning your menu </a:t>
            </a:r>
            <a:r>
              <a:rPr lang="en-US" b="1" dirty="0"/>
              <a:t>(C2). </a:t>
            </a:r>
            <a:r>
              <a:rPr lang="en-US" dirty="0"/>
              <a:t>The issues discussed, decisions made, and tasks allocated must be recorded by the group under supervision in class </a:t>
            </a:r>
            <a:r>
              <a:rPr lang="en-US" b="1" dirty="0"/>
              <a:t>(P1, P2). </a:t>
            </a:r>
          </a:p>
          <a:p>
            <a:pPr marL="0" indent="0">
              <a:buNone/>
            </a:pPr>
            <a:endParaRPr lang="en-AU" dirty="0"/>
          </a:p>
          <a:p>
            <a:r>
              <a:rPr lang="en-US" dirty="0"/>
              <a:t>The record should be a maximum of 500 words if written or a maximum of 3 minutes for an oral presentation, or the equivalent in multimodal form.</a:t>
            </a:r>
            <a:endParaRPr lang="en-AU" dirty="0"/>
          </a:p>
          <a:p>
            <a:endParaRPr lang="en-AU" dirty="0"/>
          </a:p>
        </p:txBody>
      </p:sp>
      <p:sp>
        <p:nvSpPr>
          <p:cNvPr id="4" name="Text Placeholder 3">
            <a:extLst>
              <a:ext uri="{FF2B5EF4-FFF2-40B4-BE49-F238E27FC236}">
                <a16:creationId xmlns:a16="http://schemas.microsoft.com/office/drawing/2014/main" id="{140FC0A5-F035-478F-BF9C-E3B91D3A9892}"/>
              </a:ext>
            </a:extLst>
          </p:cNvPr>
          <p:cNvSpPr>
            <a:spLocks noGrp="1"/>
          </p:cNvSpPr>
          <p:nvPr>
            <p:ph type="body" sz="half" idx="2"/>
          </p:nvPr>
        </p:nvSpPr>
        <p:spPr/>
        <p:txBody>
          <a:bodyPr>
            <a:normAutofit fontScale="92500" lnSpcReduction="20000"/>
          </a:bodyPr>
          <a:lstStyle/>
          <a:p>
            <a:r>
              <a:rPr lang="en-AU" dirty="0"/>
              <a:t>Initiation of ideas and procedures, display of leadership within the group, and proactive and inclusive response to members of the group.</a:t>
            </a:r>
          </a:p>
          <a:p>
            <a:r>
              <a:rPr lang="en-AU" dirty="0"/>
              <a:t>Proactive and focused involvement in group activities and discussions to support healthy eating practices.</a:t>
            </a:r>
          </a:p>
          <a:p>
            <a:r>
              <a:rPr lang="en-AU" dirty="0"/>
              <a:t>Astute identification and discussion of factors involved in problem-solving related to the food and hospitality industry.</a:t>
            </a:r>
          </a:p>
          <a:p>
            <a:r>
              <a:rPr lang="en-AU" dirty="0"/>
              <a:t>Sophisticated and well-informed decision-making about problem-solving and implementation strategies.</a:t>
            </a:r>
          </a:p>
          <a:p>
            <a:endParaRPr lang="en-AU" dirty="0"/>
          </a:p>
        </p:txBody>
      </p:sp>
    </p:spTree>
    <p:extLst>
      <p:ext uri="{BB962C8B-B14F-4D97-AF65-F5344CB8AC3E}">
        <p14:creationId xmlns:p14="http://schemas.microsoft.com/office/powerpoint/2010/main" val="29435202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A53DE-3010-44B5-85CE-2F39C251BF2B}"/>
              </a:ext>
            </a:extLst>
          </p:cNvPr>
          <p:cNvSpPr>
            <a:spLocks noGrp="1"/>
          </p:cNvSpPr>
          <p:nvPr>
            <p:ph type="title"/>
          </p:nvPr>
        </p:nvSpPr>
        <p:spPr/>
        <p:txBody>
          <a:bodyPr/>
          <a:lstStyle/>
          <a:p>
            <a:r>
              <a:rPr lang="en-AU" dirty="0"/>
              <a:t>Performance standards</a:t>
            </a:r>
          </a:p>
        </p:txBody>
      </p:sp>
      <p:sp>
        <p:nvSpPr>
          <p:cNvPr id="3" name="Content Placeholder 2">
            <a:extLst>
              <a:ext uri="{FF2B5EF4-FFF2-40B4-BE49-F238E27FC236}">
                <a16:creationId xmlns:a16="http://schemas.microsoft.com/office/drawing/2014/main" id="{DA2B0F47-EDE9-4945-8BF1-773289ADE1A7}"/>
              </a:ext>
            </a:extLst>
          </p:cNvPr>
          <p:cNvSpPr>
            <a:spLocks noGrp="1"/>
          </p:cNvSpPr>
          <p:nvPr>
            <p:ph idx="1"/>
          </p:nvPr>
        </p:nvSpPr>
        <p:spPr/>
        <p:txBody>
          <a:bodyPr>
            <a:normAutofit fontScale="55000" lnSpcReduction="20000"/>
          </a:bodyPr>
          <a:lstStyle/>
          <a:p>
            <a:pPr marL="0" indent="0">
              <a:buNone/>
            </a:pPr>
            <a:r>
              <a:rPr lang="en-US" b="1" dirty="0"/>
              <a:t>Group Practical Application</a:t>
            </a:r>
            <a:endParaRPr lang="en-AU" b="1" i="1" dirty="0"/>
          </a:p>
          <a:p>
            <a:r>
              <a:rPr lang="en-US" dirty="0"/>
              <a:t>In groups, select, prepare, and present individual gourmet grazing boxes for staff suitable to store and take away from the college. You will demonstrate your ability to participate effectively in a team to implement a group practical application to support healthy eating practices. </a:t>
            </a:r>
            <a:endParaRPr lang="en-AU" dirty="0"/>
          </a:p>
          <a:p>
            <a:r>
              <a:rPr lang="en-US" dirty="0"/>
              <a:t>You will need to demonstrate appropriate techniques and generate and maintain quality control </a:t>
            </a:r>
            <a:r>
              <a:rPr lang="en-US" b="1" dirty="0"/>
              <a:t>(PA 1),</a:t>
            </a:r>
            <a:r>
              <a:rPr lang="en-US" dirty="0"/>
              <a:t> manage you time, techniques and resources </a:t>
            </a:r>
            <a:r>
              <a:rPr lang="en-US" b="1" dirty="0"/>
              <a:t>(PA 2)</a:t>
            </a:r>
            <a:r>
              <a:rPr lang="en-US" dirty="0"/>
              <a:t> and implement safe food handling and management practices </a:t>
            </a:r>
            <a:r>
              <a:rPr lang="en-US" b="1" dirty="0"/>
              <a:t>(PA 4).</a:t>
            </a:r>
            <a:endParaRPr lang="en-AU" dirty="0"/>
          </a:p>
          <a:p>
            <a:r>
              <a:rPr lang="en-US" dirty="0"/>
              <a:t>You will need to work effectively and co-operative within the group</a:t>
            </a:r>
            <a:r>
              <a:rPr lang="en-US" b="1" dirty="0"/>
              <a:t> (C1).</a:t>
            </a:r>
            <a:endParaRPr lang="en-AU" dirty="0"/>
          </a:p>
          <a:p>
            <a:endParaRPr lang="en-AU" dirty="0"/>
          </a:p>
          <a:p>
            <a:r>
              <a:rPr lang="en-US" dirty="0"/>
              <a:t>Trial food practical applications are carried out over a 1 week period throughout the group decision making task.</a:t>
            </a:r>
            <a:endParaRPr lang="en-AU" dirty="0"/>
          </a:p>
          <a:p>
            <a:pPr marL="0" indent="0">
              <a:buNone/>
            </a:pPr>
            <a:endParaRPr lang="en-AU" dirty="0"/>
          </a:p>
        </p:txBody>
      </p:sp>
      <p:sp>
        <p:nvSpPr>
          <p:cNvPr id="4" name="Text Placeholder 3">
            <a:extLst>
              <a:ext uri="{FF2B5EF4-FFF2-40B4-BE49-F238E27FC236}">
                <a16:creationId xmlns:a16="http://schemas.microsoft.com/office/drawing/2014/main" id="{F0932B15-A9D0-4F4A-B2D2-3AE5D2A54D52}"/>
              </a:ext>
            </a:extLst>
          </p:cNvPr>
          <p:cNvSpPr>
            <a:spLocks noGrp="1"/>
          </p:cNvSpPr>
          <p:nvPr>
            <p:ph type="body" sz="half" idx="2"/>
          </p:nvPr>
        </p:nvSpPr>
        <p:spPr/>
        <p:txBody>
          <a:bodyPr>
            <a:normAutofit fontScale="92500" lnSpcReduction="20000"/>
          </a:bodyPr>
          <a:lstStyle/>
          <a:p>
            <a:r>
              <a:rPr lang="en-AU" dirty="0"/>
              <a:t>Ongoing and productive implementation of appropriate techniques, and sophisticated generation and maintenance of quality control in preparing and serving food.</a:t>
            </a:r>
          </a:p>
          <a:p>
            <a:r>
              <a:rPr lang="en-AU" dirty="0"/>
              <a:t>Productive and efficient organisation and management of time and resources.</a:t>
            </a:r>
          </a:p>
          <a:p>
            <a:r>
              <a:rPr lang="en-AU" dirty="0"/>
              <a:t>Sustained and thorough application of safe food-handling and management </a:t>
            </a:r>
          </a:p>
          <a:p>
            <a:r>
              <a:rPr lang="en-AU" dirty="0"/>
              <a:t>Initiation of ideas and procedures, display of leadership within the group, and proactive and inclusive response to members of the group.</a:t>
            </a:r>
          </a:p>
          <a:p>
            <a:endParaRPr lang="en-AU" dirty="0"/>
          </a:p>
        </p:txBody>
      </p:sp>
    </p:spTree>
    <p:extLst>
      <p:ext uri="{BB962C8B-B14F-4D97-AF65-F5344CB8AC3E}">
        <p14:creationId xmlns:p14="http://schemas.microsoft.com/office/powerpoint/2010/main" val="634982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8D28A-F2BD-43AB-9799-D890B321901C}"/>
              </a:ext>
            </a:extLst>
          </p:cNvPr>
          <p:cNvSpPr>
            <a:spLocks noGrp="1"/>
          </p:cNvSpPr>
          <p:nvPr>
            <p:ph type="title"/>
          </p:nvPr>
        </p:nvSpPr>
        <p:spPr/>
        <p:txBody>
          <a:bodyPr/>
          <a:lstStyle/>
          <a:p>
            <a:r>
              <a:rPr lang="en-AU" dirty="0"/>
              <a:t>Performance standards</a:t>
            </a:r>
          </a:p>
        </p:txBody>
      </p:sp>
      <p:sp>
        <p:nvSpPr>
          <p:cNvPr id="3" name="Content Placeholder 2">
            <a:extLst>
              <a:ext uri="{FF2B5EF4-FFF2-40B4-BE49-F238E27FC236}">
                <a16:creationId xmlns:a16="http://schemas.microsoft.com/office/drawing/2014/main" id="{4EF50E2E-790A-4581-A945-673B33386F1C}"/>
              </a:ext>
            </a:extLst>
          </p:cNvPr>
          <p:cNvSpPr>
            <a:spLocks noGrp="1"/>
          </p:cNvSpPr>
          <p:nvPr>
            <p:ph idx="1"/>
          </p:nvPr>
        </p:nvSpPr>
        <p:spPr/>
        <p:txBody>
          <a:bodyPr>
            <a:normAutofit fontScale="70000" lnSpcReduction="20000"/>
          </a:bodyPr>
          <a:lstStyle/>
          <a:p>
            <a:pPr marL="0" indent="0">
              <a:buNone/>
            </a:pPr>
            <a:r>
              <a:rPr lang="en-US" b="1" i="1" dirty="0"/>
              <a:t>Individual Evaluation Report</a:t>
            </a:r>
            <a:endParaRPr lang="en-AU" b="1" i="1" dirty="0"/>
          </a:p>
          <a:p>
            <a:r>
              <a:rPr lang="en-AU" dirty="0"/>
              <a:t>You will complete an individual evaluation, in which you formulate conclusions about the effectiveness with which the group members worked, evaluate the outcome of your own performance, evaluate the outcome and recommend possible improvements </a:t>
            </a:r>
            <a:r>
              <a:rPr lang="en-AU" b="1" dirty="0"/>
              <a:t>(E1).</a:t>
            </a:r>
            <a:r>
              <a:rPr lang="en-AU" dirty="0"/>
              <a:t> You should also evaluate the impact of technology on the food and hospitality industry </a:t>
            </a:r>
            <a:r>
              <a:rPr lang="en-AU" b="1" dirty="0"/>
              <a:t>(E2).</a:t>
            </a:r>
            <a:endParaRPr lang="en-AU" dirty="0"/>
          </a:p>
          <a:p>
            <a:br>
              <a:rPr lang="en-US" dirty="0"/>
            </a:br>
            <a:r>
              <a:rPr lang="en-US" dirty="0"/>
              <a:t>An individual evaluation report may be presented in written, oral, or multimodal form. It should be a maximum of 500 words if written or a maximum of 3 minutes for an oral presentation, or the equivalent in multimodal form.</a:t>
            </a:r>
            <a:endParaRPr lang="en-AU" dirty="0"/>
          </a:p>
          <a:p>
            <a:endParaRPr lang="en-AU" dirty="0"/>
          </a:p>
        </p:txBody>
      </p:sp>
      <p:sp>
        <p:nvSpPr>
          <p:cNvPr id="4" name="Text Placeholder 3">
            <a:extLst>
              <a:ext uri="{FF2B5EF4-FFF2-40B4-BE49-F238E27FC236}">
                <a16:creationId xmlns:a16="http://schemas.microsoft.com/office/drawing/2014/main" id="{0B79FDC4-DFAF-459D-8D3A-397B47F8536A}"/>
              </a:ext>
            </a:extLst>
          </p:cNvPr>
          <p:cNvSpPr>
            <a:spLocks noGrp="1"/>
          </p:cNvSpPr>
          <p:nvPr>
            <p:ph type="body" sz="half" idx="2"/>
          </p:nvPr>
        </p:nvSpPr>
        <p:spPr/>
        <p:txBody>
          <a:bodyPr/>
          <a:lstStyle/>
          <a:p>
            <a:r>
              <a:rPr lang="en-AU" dirty="0"/>
              <a:t>Insightful evaluation of the processes and outcomes of practical and group activities, including their own performance.</a:t>
            </a:r>
          </a:p>
          <a:p>
            <a:r>
              <a:rPr lang="en-AU" dirty="0"/>
              <a:t>Sophisticated appraisal of the impact of technology, and/or sustainable practices or globalisation, on the food and hospitality industry.</a:t>
            </a:r>
          </a:p>
          <a:p>
            <a:endParaRPr lang="en-AU" dirty="0"/>
          </a:p>
        </p:txBody>
      </p:sp>
    </p:spTree>
    <p:extLst>
      <p:ext uri="{BB962C8B-B14F-4D97-AF65-F5344CB8AC3E}">
        <p14:creationId xmlns:p14="http://schemas.microsoft.com/office/powerpoint/2010/main" val="1866429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39AAEA-2554-412B-9854-A09DA6D1DBC4}"/>
              </a:ext>
            </a:extLst>
          </p:cNvPr>
          <p:cNvSpPr>
            <a:spLocks noGrp="1"/>
          </p:cNvSpPr>
          <p:nvPr>
            <p:ph type="title"/>
          </p:nvPr>
        </p:nvSpPr>
        <p:spPr/>
        <p:txBody>
          <a:bodyPr>
            <a:normAutofit fontScale="90000"/>
          </a:bodyPr>
          <a:lstStyle/>
          <a:p>
            <a:r>
              <a:rPr lang="en-AU" dirty="0"/>
              <a:t>Group decision making </a:t>
            </a:r>
            <a:r>
              <a:rPr lang="en-AU" sz="8000" dirty="0"/>
              <a:t>outline</a:t>
            </a:r>
            <a:endParaRPr lang="en-AU" dirty="0"/>
          </a:p>
        </p:txBody>
      </p:sp>
      <p:sp>
        <p:nvSpPr>
          <p:cNvPr id="3" name="Text Placeholder 2">
            <a:extLst>
              <a:ext uri="{FF2B5EF4-FFF2-40B4-BE49-F238E27FC236}">
                <a16:creationId xmlns:a16="http://schemas.microsoft.com/office/drawing/2014/main" id="{661BF97B-0720-47A3-A8B3-EA294BC4DDAB}"/>
              </a:ext>
            </a:extLst>
          </p:cNvPr>
          <p:cNvSpPr>
            <a:spLocks noGrp="1"/>
          </p:cNvSpPr>
          <p:nvPr>
            <p:ph type="body" idx="1"/>
          </p:nvPr>
        </p:nvSpPr>
        <p:spPr/>
        <p:txBody>
          <a:bodyPr/>
          <a:lstStyle/>
          <a:p>
            <a:r>
              <a:rPr lang="en-AU" dirty="0"/>
              <a:t>Essentially a group action plan</a:t>
            </a:r>
          </a:p>
        </p:txBody>
      </p:sp>
    </p:spTree>
    <p:extLst>
      <p:ext uri="{BB962C8B-B14F-4D97-AF65-F5344CB8AC3E}">
        <p14:creationId xmlns:p14="http://schemas.microsoft.com/office/powerpoint/2010/main" val="994372528"/>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otalTime>334</TotalTime>
  <Words>1204</Words>
  <Application>Microsoft Office PowerPoint</Application>
  <PresentationFormat>Widescreen</PresentationFormat>
  <Paragraphs>93</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Gill Sans MT</vt:lpstr>
      <vt:lpstr>Impact</vt:lpstr>
      <vt:lpstr>Badge</vt:lpstr>
      <vt:lpstr>Group activity-grazing style boxes</vt:lpstr>
      <vt:lpstr>Area of Study 3: Political and Legal Influence </vt:lpstr>
      <vt:lpstr>purpose</vt:lpstr>
      <vt:lpstr>Assessment Task:   </vt:lpstr>
      <vt:lpstr>There are 3 Parts</vt:lpstr>
      <vt:lpstr>Performance standards</vt:lpstr>
      <vt:lpstr>Performance standards</vt:lpstr>
      <vt:lpstr>Performance standards</vt:lpstr>
      <vt:lpstr>Group decision making outline</vt:lpstr>
      <vt:lpstr>Aim</vt:lpstr>
      <vt:lpstr>Collaboration and event management</vt:lpstr>
      <vt:lpstr>Outline of Menu</vt:lpstr>
      <vt:lpstr>Healthy eating practices</vt:lpstr>
      <vt:lpstr>Safe food handling practices</vt:lpstr>
      <vt:lpstr>PowerPoint Presentation</vt:lpstr>
      <vt:lpstr>Link to Contemporary trends (Gourmet Grazing Boxes)</vt:lpstr>
      <vt:lpstr>Implementation Strategies</vt:lpstr>
      <vt:lpstr>Implementation strategies</vt:lpstr>
      <vt:lpstr>include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Group activity-grazing style boxes</dc:title>
  <dc:creator>Shannon Wild</dc:creator>
  <cp:lastModifiedBy>Shannon Kennedy</cp:lastModifiedBy>
  <cp:revision>11</cp:revision>
  <dcterms:created xsi:type="dcterms:W3CDTF">2020-09-03T02:49:23Z</dcterms:created>
  <dcterms:modified xsi:type="dcterms:W3CDTF">2024-08-30T02:33:59Z</dcterms:modified>
</cp:coreProperties>
</file>