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35"/>
  </p:notesMasterIdLst>
  <p:sldIdLst>
    <p:sldId id="256" r:id="rId2"/>
    <p:sldId id="257" r:id="rId3"/>
    <p:sldId id="258" r:id="rId4"/>
    <p:sldId id="259" r:id="rId5"/>
    <p:sldId id="286" r:id="rId6"/>
    <p:sldId id="282" r:id="rId7"/>
    <p:sldId id="283" r:id="rId8"/>
    <p:sldId id="284" r:id="rId9"/>
    <p:sldId id="285" r:id="rId10"/>
    <p:sldId id="279" r:id="rId11"/>
    <p:sldId id="290" r:id="rId12"/>
    <p:sldId id="288" r:id="rId13"/>
    <p:sldId id="272" r:id="rId14"/>
    <p:sldId id="273" r:id="rId15"/>
    <p:sldId id="261" r:id="rId16"/>
    <p:sldId id="262" r:id="rId17"/>
    <p:sldId id="263" r:id="rId18"/>
    <p:sldId id="264" r:id="rId19"/>
    <p:sldId id="265" r:id="rId20"/>
    <p:sldId id="266" r:id="rId21"/>
    <p:sldId id="267" r:id="rId22"/>
    <p:sldId id="268" r:id="rId23"/>
    <p:sldId id="269" r:id="rId24"/>
    <p:sldId id="280" r:id="rId25"/>
    <p:sldId id="294" r:id="rId26"/>
    <p:sldId id="295" r:id="rId27"/>
    <p:sldId id="296" r:id="rId28"/>
    <p:sldId id="298" r:id="rId29"/>
    <p:sldId id="270" r:id="rId30"/>
    <p:sldId id="299" r:id="rId31"/>
    <p:sldId id="297" r:id="rId32"/>
    <p:sldId id="300" r:id="rId33"/>
    <p:sldId id="30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60"/>
  </p:normalViewPr>
  <p:slideViewPr>
    <p:cSldViewPr>
      <p:cViewPr varScale="1">
        <p:scale>
          <a:sx n="62" d="100"/>
          <a:sy n="62" d="100"/>
        </p:scale>
        <p:origin x="154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5AB43-AF1C-4D41-96CA-70D4FE869329}" type="datetimeFigureOut">
              <a:rPr lang="en-AU" smtClean="0"/>
              <a:t>27/10/2023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8F294-3817-429A-B5C7-FE50A47949DA}" type="slidenum">
              <a:rPr lang="en-AU" smtClean="0"/>
              <a:t>‹#›</a:t>
            </a:fld>
            <a:endParaRPr lang="en-AU"/>
          </a:p>
        </p:txBody>
      </p:sp>
    </p:spTree>
    <p:extLst>
      <p:ext uri="{BB962C8B-B14F-4D97-AF65-F5344CB8AC3E}">
        <p14:creationId xmlns:p14="http://schemas.microsoft.com/office/powerpoint/2010/main" val="313557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70E3C1-586F-46DA-985C-119D1F9B44D7}" type="slidenum">
              <a:rPr lang="zh-CN" altLang="en-US" smtClean="0"/>
              <a:pPr/>
              <a:t>13</a:t>
            </a:fld>
            <a:endParaRPr lang="zh-CN" altLang="en-US"/>
          </a:p>
        </p:txBody>
      </p:sp>
    </p:spTree>
    <p:extLst>
      <p:ext uri="{BB962C8B-B14F-4D97-AF65-F5344CB8AC3E}">
        <p14:creationId xmlns:p14="http://schemas.microsoft.com/office/powerpoint/2010/main" val="404587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2E8F294-3817-429A-B5C7-FE50A47949DA}" type="slidenum">
              <a:rPr lang="en-AU" smtClean="0"/>
              <a:t>30</a:t>
            </a:fld>
            <a:endParaRPr lang="en-AU"/>
          </a:p>
        </p:txBody>
      </p:sp>
    </p:spTree>
    <p:extLst>
      <p:ext uri="{BB962C8B-B14F-4D97-AF65-F5344CB8AC3E}">
        <p14:creationId xmlns:p14="http://schemas.microsoft.com/office/powerpoint/2010/main" val="331996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2E8F294-3817-429A-B5C7-FE50A47949DA}" type="slidenum">
              <a:rPr lang="en-AU" smtClean="0"/>
              <a:t>31</a:t>
            </a:fld>
            <a:endParaRPr lang="en-AU"/>
          </a:p>
        </p:txBody>
      </p:sp>
    </p:spTree>
    <p:extLst>
      <p:ext uri="{BB962C8B-B14F-4D97-AF65-F5344CB8AC3E}">
        <p14:creationId xmlns:p14="http://schemas.microsoft.com/office/powerpoint/2010/main" val="374352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3491" y="796631"/>
            <a:ext cx="6251304"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5" name="Footer Placeholder 4"/>
          <p:cNvSpPr>
            <a:spLocks noGrp="1"/>
          </p:cNvSpPr>
          <p:nvPr>
            <p:ph type="ftr" sz="quarter" idx="11"/>
          </p:nvPr>
        </p:nvSpPr>
        <p:spPr>
          <a:xfrm>
            <a:off x="1443490" y="329308"/>
            <a:ext cx="3719283" cy="309201"/>
          </a:xfrm>
        </p:spPr>
        <p:txBody>
          <a:bodyPr/>
          <a:lstStyle/>
          <a:p>
            <a:endParaRPr lang="zh-CN" altLang="en-US"/>
          </a:p>
        </p:txBody>
      </p:sp>
      <p:sp>
        <p:nvSpPr>
          <p:cNvPr id="6" name="Slide Number Placeholder 5"/>
          <p:cNvSpPr>
            <a:spLocks noGrp="1"/>
          </p:cNvSpPr>
          <p:nvPr>
            <p:ph type="sldNum" sz="quarter" idx="12"/>
          </p:nvPr>
        </p:nvSpPr>
        <p:spPr>
          <a:xfrm>
            <a:off x="477760" y="798973"/>
            <a:ext cx="802005" cy="503578"/>
          </a:xfr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96426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9021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1275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36876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26711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76329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00106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7992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70963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2023/10/27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23028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fld id="{530820CF-B880-4189-942D-D702A7CBA730}" type="datetimeFigureOut">
              <a:rPr lang="zh-CN" altLang="en-US" smtClean="0"/>
              <a:pPr/>
              <a:t>2023/10/27</a:t>
            </a:fld>
            <a:endParaRPr lang="zh-CN" altLang="en-US"/>
          </a:p>
        </p:txBody>
      </p:sp>
      <p:sp>
        <p:nvSpPr>
          <p:cNvPr id="6" name="Footer Placeholder 5"/>
          <p:cNvSpPr>
            <a:spLocks noGrp="1"/>
          </p:cNvSpPr>
          <p:nvPr>
            <p:ph type="ftr" sz="quarter" idx="11"/>
          </p:nvPr>
        </p:nvSpPr>
        <p:spPr>
          <a:xfrm>
            <a:off x="1437530" y="318641"/>
            <a:ext cx="3082083" cy="320931"/>
          </a:xfrm>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6465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2769" b="-2769"/>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30820CF-B880-4189-942D-D702A7CBA730}" type="datetimeFigureOut">
              <a:rPr lang="zh-CN" altLang="en-US" smtClean="0"/>
              <a:pPr/>
              <a:t>2023/10/27</a:t>
            </a:fld>
            <a:endParaRPr lang="zh-CN" altLang="en-US"/>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C913308-F349-4B6D-A68A-DD1791B4A57B}" type="slidenum">
              <a:rPr lang="zh-CN" altLang="en-US" smtClean="0"/>
              <a:pPr/>
              <a:t>‹#›</a:t>
            </a:fld>
            <a:endParaRPr lang="zh-CN" altLang="en-US"/>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101401"/>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au/url?sa=i&amp;rct=j&amp;q=&amp;esrc=s&amp;source=images&amp;cd=&amp;cad=rja&amp;uact=8&amp;ved=0ahUKEwi5xe6byZDWAhUFk5QKHb0HBhkQjRwIBw&amp;url=http://www.shakespearesglobe.com/about-us/opportunities/job-vacancies&amp;psig=AFQjCNFSrYe8o4glOiR127ghLa4EXPC-Sw&amp;ust=150478771123719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ahUKEwiUsvfcyJDWAhWLnJQKHcE1BSQQjRwIBw&amp;url=https://www.nlm.nih.gov/exhibition/shakespeare/merchant.html&amp;psig=AFQjCNEnc8J55F2tWEdXGSsxCoNQniZoUg&amp;ust=1504787546987001"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clickv.ie/w/_gT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43491" y="908720"/>
            <a:ext cx="6251304" cy="2232248"/>
          </a:xfrm>
        </p:spPr>
        <p:txBody>
          <a:bodyPr>
            <a:normAutofit fontScale="90000"/>
          </a:bodyPr>
          <a:lstStyle/>
          <a:p>
            <a:r>
              <a:rPr lang="en-US" altLang="zh-CN" sz="6700" dirty="0"/>
              <a:t>The Merchant of Venice</a:t>
            </a:r>
            <a:br>
              <a:rPr lang="en-US" altLang="zh-CN" dirty="0"/>
            </a:br>
            <a:endParaRPr lang="zh-CN" altLang="en-US" dirty="0"/>
          </a:p>
        </p:txBody>
      </p:sp>
      <p:pic>
        <p:nvPicPr>
          <p:cNvPr id="1026" name="Picture 2" descr="C:\Users\lenovo\Documents\2017\2nd placement\新建文件夹\antonio.jpg"/>
          <p:cNvPicPr>
            <a:picLocks noChangeAspect="1" noChangeArrowheads="1"/>
          </p:cNvPicPr>
          <p:nvPr/>
        </p:nvPicPr>
        <p:blipFill>
          <a:blip r:embed="rId2"/>
          <a:srcRect/>
          <a:stretch>
            <a:fillRect/>
          </a:stretch>
        </p:blipFill>
        <p:spPr bwMode="auto">
          <a:xfrm>
            <a:off x="1866303" y="2852936"/>
            <a:ext cx="5405679" cy="352099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3491" y="1"/>
            <a:ext cx="6251303" cy="1124744"/>
          </a:xfrm>
        </p:spPr>
        <p:txBody>
          <a:bodyPr>
            <a:normAutofit/>
          </a:bodyPr>
          <a:lstStyle/>
          <a:p>
            <a:r>
              <a:rPr lang="en-US" altLang="zh-CN" dirty="0"/>
              <a:t>Sh</a:t>
            </a:r>
            <a:r>
              <a:rPr lang="en-US" dirty="0"/>
              <a:t>akespeare's theatre </a:t>
            </a:r>
            <a:br>
              <a:rPr lang="en-US" dirty="0"/>
            </a:br>
            <a:endParaRPr lang="zh-CN" altLang="en-US" dirty="0"/>
          </a:p>
        </p:txBody>
      </p:sp>
      <p:sp>
        <p:nvSpPr>
          <p:cNvPr id="3" name="内容占位符 2"/>
          <p:cNvSpPr>
            <a:spLocks noGrp="1"/>
          </p:cNvSpPr>
          <p:nvPr>
            <p:ph idx="1"/>
          </p:nvPr>
        </p:nvSpPr>
        <p:spPr>
          <a:xfrm>
            <a:off x="1443491" y="548681"/>
            <a:ext cx="6251303" cy="2232248"/>
          </a:xfrm>
        </p:spPr>
        <p:txBody>
          <a:bodyPr/>
          <a:lstStyle/>
          <a:p>
            <a:pPr fontAlgn="t"/>
            <a:r>
              <a:rPr lang="en-US" dirty="0"/>
              <a:t>There were no kisses on stage in Shakespeare’s plays because all the women were played by boys!</a:t>
            </a:r>
          </a:p>
          <a:p>
            <a:pPr fontAlgn="t"/>
            <a:r>
              <a:rPr lang="en-US" dirty="0"/>
              <a:t>All classes attended – how can you tell?</a:t>
            </a:r>
          </a:p>
          <a:p>
            <a:pPr fontAlgn="t"/>
            <a:endParaRPr lang="en-US" dirty="0"/>
          </a:p>
          <a:p>
            <a:pPr fontAlgn="t"/>
            <a:endParaRPr lang="en-US" dirty="0"/>
          </a:p>
          <a:p>
            <a:endParaRPr lang="zh-CN" altLang="en-US" dirty="0"/>
          </a:p>
        </p:txBody>
      </p:sp>
      <p:pic>
        <p:nvPicPr>
          <p:cNvPr id="2050" name="Picture 2" descr="「shakespeare globe」的圖片搜尋結果">
            <a:hlinkClick r:id="rId2"/>
          </p:cNvPr>
          <p:cNvPicPr>
            <a:picLocks noChangeAspect="1" noChangeArrowheads="1"/>
          </p:cNvPicPr>
          <p:nvPr/>
        </p:nvPicPr>
        <p:blipFill>
          <a:blip r:embed="rId3"/>
          <a:srcRect/>
          <a:stretch>
            <a:fillRect/>
          </a:stretch>
        </p:blipFill>
        <p:spPr bwMode="auto">
          <a:xfrm>
            <a:off x="375709" y="2517996"/>
            <a:ext cx="8386866" cy="3791323"/>
          </a:xfrm>
          <a:prstGeom prst="rect">
            <a:avLst/>
          </a:prstGeom>
          <a:noFill/>
        </p:spPr>
      </p:pic>
    </p:spTree>
    <p:extLst>
      <p:ext uri="{BB962C8B-B14F-4D97-AF65-F5344CB8AC3E}">
        <p14:creationId xmlns:p14="http://schemas.microsoft.com/office/powerpoint/2010/main" val="210183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8B5E-FB85-4226-B7DE-A3586AB931F0}"/>
              </a:ext>
            </a:extLst>
          </p:cNvPr>
          <p:cNvSpPr>
            <a:spLocks noGrp="1"/>
          </p:cNvSpPr>
          <p:nvPr>
            <p:ph type="title"/>
          </p:nvPr>
        </p:nvSpPr>
        <p:spPr>
          <a:xfrm>
            <a:off x="1443491" y="188641"/>
            <a:ext cx="6251303" cy="792088"/>
          </a:xfrm>
        </p:spPr>
        <p:txBody>
          <a:bodyPr/>
          <a:lstStyle/>
          <a:p>
            <a:r>
              <a:rPr lang="en-AU" dirty="0"/>
              <a:t>True or false?</a:t>
            </a:r>
          </a:p>
        </p:txBody>
      </p:sp>
      <p:graphicFrame>
        <p:nvGraphicFramePr>
          <p:cNvPr id="4" name="Content Placeholder 3">
            <a:extLst>
              <a:ext uri="{FF2B5EF4-FFF2-40B4-BE49-F238E27FC236}">
                <a16:creationId xmlns:a16="http://schemas.microsoft.com/office/drawing/2014/main" id="{72EA2F49-FF18-4218-A299-0BE50A21327E}"/>
              </a:ext>
            </a:extLst>
          </p:cNvPr>
          <p:cNvGraphicFramePr>
            <a:graphicFrameLocks noGrp="1"/>
          </p:cNvGraphicFramePr>
          <p:nvPr>
            <p:ph idx="1"/>
            <p:extLst>
              <p:ext uri="{D42A27DB-BD31-4B8C-83A1-F6EECF244321}">
                <p14:modId xmlns:p14="http://schemas.microsoft.com/office/powerpoint/2010/main" val="127693938"/>
              </p:ext>
            </p:extLst>
          </p:nvPr>
        </p:nvGraphicFramePr>
        <p:xfrm>
          <a:off x="1259632" y="836712"/>
          <a:ext cx="7200800" cy="5760638"/>
        </p:xfrm>
        <a:graphic>
          <a:graphicData uri="http://schemas.openxmlformats.org/drawingml/2006/table">
            <a:tbl>
              <a:tblPr firstRow="1" firstCol="1" bandRow="1">
                <a:tableStyleId>{5C22544A-7EE6-4342-B048-85BDC9FD1C3A}</a:tableStyleId>
              </a:tblPr>
              <a:tblGrid>
                <a:gridCol w="7200800">
                  <a:extLst>
                    <a:ext uri="{9D8B030D-6E8A-4147-A177-3AD203B41FA5}">
                      <a16:colId xmlns:a16="http://schemas.microsoft.com/office/drawing/2014/main" val="2050310073"/>
                    </a:ext>
                  </a:extLst>
                </a:gridCol>
              </a:tblGrid>
              <a:tr h="351389">
                <a:tc>
                  <a:txBody>
                    <a:bodyPr/>
                    <a:lstStyle/>
                    <a:p>
                      <a:pPr marL="345440" indent="-285750" algn="l">
                        <a:lnSpc>
                          <a:spcPct val="107000"/>
                        </a:lnSpc>
                        <a:spcAft>
                          <a:spcPts val="0"/>
                        </a:spcAft>
                        <a:buClr>
                          <a:schemeClr val="accent1"/>
                        </a:buClr>
                        <a:buFont typeface="Arial" panose="020B0604020202020204" pitchFamily="34" charset="0"/>
                        <a:buChar char="•"/>
                      </a:pPr>
                      <a:r>
                        <a:rPr lang="en-AU" sz="1800" dirty="0">
                          <a:effectLst/>
                        </a:rPr>
                        <a:t>Only men could act on the stage</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1678958"/>
                  </a:ext>
                </a:extLst>
              </a:tr>
              <a:tr h="373115">
                <a:tc>
                  <a:txBody>
                    <a:bodyPr/>
                    <a:lstStyle/>
                    <a:p>
                      <a:pPr marL="340360" indent="-285750" algn="l">
                        <a:lnSpc>
                          <a:spcPct val="107000"/>
                        </a:lnSpc>
                        <a:spcAft>
                          <a:spcPts val="0"/>
                        </a:spcAft>
                        <a:buClr>
                          <a:schemeClr val="accent1"/>
                        </a:buClr>
                        <a:buFont typeface="Arial" panose="020B0604020202020204" pitchFamily="34" charset="0"/>
                        <a:buChar char="•"/>
                      </a:pPr>
                      <a:r>
                        <a:rPr lang="en-AU" sz="1800" dirty="0">
                          <a:effectLst/>
                        </a:rPr>
                        <a:t>All the audience had to keep quiet</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291251"/>
                  </a:ext>
                </a:extLst>
              </a:tr>
              <a:tr h="373115">
                <a:tc>
                  <a:txBody>
                    <a:bodyPr/>
                    <a:lstStyle/>
                    <a:p>
                      <a:pPr marL="335915" indent="-285750" algn="l">
                        <a:lnSpc>
                          <a:spcPct val="107000"/>
                        </a:lnSpc>
                        <a:spcAft>
                          <a:spcPts val="0"/>
                        </a:spcAft>
                        <a:buClr>
                          <a:schemeClr val="accent1"/>
                        </a:buClr>
                        <a:buFont typeface="Arial" panose="020B0604020202020204" pitchFamily="34" charset="0"/>
                        <a:buChar char="•"/>
                      </a:pPr>
                      <a:r>
                        <a:rPr lang="en-AU" sz="1800" dirty="0">
                          <a:effectLst/>
                        </a:rPr>
                        <a:t>Only rich people could go to the plays</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2179553"/>
                  </a:ext>
                </a:extLst>
              </a:tr>
              <a:tr h="351389">
                <a:tc>
                  <a:txBody>
                    <a:bodyPr/>
                    <a:lstStyle/>
                    <a:p>
                      <a:pPr marL="340360" indent="-285750" algn="l">
                        <a:lnSpc>
                          <a:spcPct val="107000"/>
                        </a:lnSpc>
                        <a:spcAft>
                          <a:spcPts val="0"/>
                        </a:spcAft>
                        <a:buClr>
                          <a:schemeClr val="accent1"/>
                        </a:buClr>
                        <a:buFont typeface="Arial" panose="020B0604020202020204" pitchFamily="34" charset="0"/>
                        <a:buChar char="•"/>
                      </a:pPr>
                      <a:r>
                        <a:rPr lang="en-AU" sz="1800" dirty="0">
                          <a:effectLst/>
                        </a:rPr>
                        <a:t>Eating and drinking were banned</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2988561"/>
                  </a:ext>
                </a:extLst>
              </a:tr>
              <a:tr h="359447">
                <a:tc>
                  <a:txBody>
                    <a:bodyPr/>
                    <a:lstStyle/>
                    <a:p>
                      <a:pPr marL="322580" marR="201295" indent="-285750" algn="l">
                        <a:lnSpc>
                          <a:spcPct val="107000"/>
                        </a:lnSpc>
                        <a:spcAft>
                          <a:spcPts val="0"/>
                        </a:spcAft>
                        <a:buClr>
                          <a:schemeClr val="accent1"/>
                        </a:buClr>
                        <a:buFont typeface="Arial" panose="020B0604020202020204" pitchFamily="34" charset="0"/>
                        <a:buChar char="•"/>
                      </a:pPr>
                      <a:r>
                        <a:rPr lang="en-AU" sz="1800" dirty="0">
                          <a:effectLst/>
                        </a:rPr>
                        <a:t>They used trap doors and different levels on the stage</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076136"/>
                  </a:ext>
                </a:extLst>
              </a:tr>
              <a:tr h="373115">
                <a:tc>
                  <a:txBody>
                    <a:bodyPr/>
                    <a:lstStyle/>
                    <a:p>
                      <a:pPr marL="322580" indent="-285750" algn="l">
                        <a:lnSpc>
                          <a:spcPct val="107000"/>
                        </a:lnSpc>
                        <a:spcAft>
                          <a:spcPts val="0"/>
                        </a:spcAft>
                        <a:buClr>
                          <a:schemeClr val="accent1"/>
                        </a:buClr>
                        <a:buFont typeface="Arial" panose="020B0604020202020204" pitchFamily="34" charset="0"/>
                        <a:buChar char="•"/>
                      </a:pPr>
                      <a:r>
                        <a:rPr lang="en-AU" sz="1800" dirty="0">
                          <a:effectLst/>
                        </a:rPr>
                        <a:t>A playhouse was a small house for children</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863140"/>
                  </a:ext>
                </a:extLst>
              </a:tr>
              <a:tr h="351389">
                <a:tc>
                  <a:txBody>
                    <a:bodyPr/>
                    <a:lstStyle/>
                    <a:p>
                      <a:pPr marL="322580" indent="-285750" algn="l">
                        <a:lnSpc>
                          <a:spcPct val="107000"/>
                        </a:lnSpc>
                        <a:spcAft>
                          <a:spcPts val="0"/>
                        </a:spcAft>
                        <a:buClr>
                          <a:schemeClr val="accent1"/>
                        </a:buClr>
                        <a:buFont typeface="Arial" panose="020B0604020202020204" pitchFamily="34" charset="0"/>
                        <a:buChar char="•"/>
                      </a:pPr>
                      <a:r>
                        <a:rPr lang="en-AU" sz="1800" dirty="0">
                          <a:effectLst/>
                        </a:rPr>
                        <a:t>Some people wanted to ban plays</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601379"/>
                  </a:ext>
                </a:extLst>
              </a:tr>
              <a:tr h="351389">
                <a:tc>
                  <a:txBody>
                    <a:bodyPr/>
                    <a:lstStyle/>
                    <a:p>
                      <a:pPr marL="313055" indent="-285750" algn="l">
                        <a:lnSpc>
                          <a:spcPct val="107000"/>
                        </a:lnSpc>
                        <a:spcAft>
                          <a:spcPts val="0"/>
                        </a:spcAft>
                        <a:buClr>
                          <a:schemeClr val="accent1"/>
                        </a:buClr>
                        <a:buFont typeface="Arial" panose="020B0604020202020204" pitchFamily="34" charset="0"/>
                        <a:buChar char="•"/>
                      </a:pPr>
                      <a:r>
                        <a:rPr lang="en-AU" sz="1800" dirty="0">
                          <a:effectLst/>
                        </a:rPr>
                        <a:t>They did not use costumes</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9544728"/>
                  </a:ext>
                </a:extLst>
              </a:tr>
              <a:tr h="351389">
                <a:tc>
                  <a:txBody>
                    <a:bodyPr/>
                    <a:lstStyle/>
                    <a:p>
                      <a:pPr marL="308610" indent="-285750" algn="l">
                        <a:lnSpc>
                          <a:spcPct val="107000"/>
                        </a:lnSpc>
                        <a:spcAft>
                          <a:spcPts val="0"/>
                        </a:spcAft>
                        <a:buClr>
                          <a:schemeClr val="accent1"/>
                        </a:buClr>
                        <a:buFont typeface="Arial" panose="020B0604020202020204" pitchFamily="34" charset="0"/>
                        <a:buChar char="•"/>
                      </a:pPr>
                      <a:r>
                        <a:rPr lang="en-AU" sz="1800" dirty="0">
                          <a:effectLst/>
                        </a:rPr>
                        <a:t>They did use props</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106745"/>
                  </a:ext>
                </a:extLst>
              </a:tr>
              <a:tr h="351389">
                <a:tc>
                  <a:txBody>
                    <a:bodyPr/>
                    <a:lstStyle/>
                    <a:p>
                      <a:pPr marL="304165" marR="59690" indent="-285750" algn="l">
                        <a:lnSpc>
                          <a:spcPct val="107000"/>
                        </a:lnSpc>
                        <a:spcAft>
                          <a:spcPts val="0"/>
                        </a:spcAft>
                        <a:buClr>
                          <a:schemeClr val="accent1"/>
                        </a:buClr>
                        <a:buFont typeface="Arial" panose="020B0604020202020204" pitchFamily="34" charset="0"/>
                        <a:buChar char="•"/>
                      </a:pPr>
                      <a:r>
                        <a:rPr lang="en-AU" sz="1800" dirty="0">
                          <a:effectLst/>
                        </a:rPr>
                        <a:t>The people playing comic roles could make up extra bits</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628190"/>
                  </a:ext>
                </a:extLst>
              </a:tr>
              <a:tr h="351389">
                <a:tc>
                  <a:txBody>
                    <a:bodyPr/>
                    <a:lstStyle/>
                    <a:p>
                      <a:pPr marL="304165" indent="-285750" algn="l">
                        <a:lnSpc>
                          <a:spcPct val="107000"/>
                        </a:lnSpc>
                        <a:spcAft>
                          <a:spcPts val="0"/>
                        </a:spcAft>
                        <a:buClr>
                          <a:schemeClr val="accent1"/>
                        </a:buClr>
                        <a:buFont typeface="Arial" panose="020B0604020202020204" pitchFamily="34" charset="0"/>
                        <a:buChar char="•"/>
                      </a:pPr>
                      <a:r>
                        <a:rPr lang="en-AU" sz="1800" dirty="0">
                          <a:effectLst/>
                        </a:rPr>
                        <a:t>There were very few theatres</a:t>
                      </a:r>
                      <a:endParaRPr lang="en-AU"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615471"/>
                  </a:ext>
                </a:extLst>
              </a:tr>
              <a:tr h="373115">
                <a:tc>
                  <a:txBody>
                    <a:bodyPr/>
                    <a:lstStyle/>
                    <a:p>
                      <a:pPr marL="299720" indent="-285750" algn="l">
                        <a:lnSpc>
                          <a:spcPct val="107000"/>
                        </a:lnSpc>
                        <a:spcAft>
                          <a:spcPts val="0"/>
                        </a:spcAft>
                        <a:buClr>
                          <a:schemeClr val="accent1"/>
                        </a:buClr>
                        <a:buFont typeface="Arial" panose="020B0604020202020204" pitchFamily="34" charset="0"/>
                        <a:buChar char="•"/>
                      </a:pPr>
                      <a:r>
                        <a:rPr lang="en-AU" sz="1800" dirty="0">
                          <a:effectLst/>
                        </a:rPr>
                        <a:t>The plays were always staged at night</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0599615"/>
                  </a:ext>
                </a:extLst>
              </a:tr>
              <a:tr h="351389">
                <a:tc>
                  <a:txBody>
                    <a:bodyPr/>
                    <a:lstStyle/>
                    <a:p>
                      <a:pPr marL="299720" indent="-285750" algn="l">
                        <a:lnSpc>
                          <a:spcPct val="107000"/>
                        </a:lnSpc>
                        <a:spcAft>
                          <a:spcPts val="0"/>
                        </a:spcAft>
                        <a:buClr>
                          <a:schemeClr val="accent1"/>
                        </a:buClr>
                        <a:buFont typeface="Arial" panose="020B0604020202020204" pitchFamily="34" charset="0"/>
                        <a:buChar char="•"/>
                      </a:pPr>
                      <a:r>
                        <a:rPr lang="en-AU" sz="1800" dirty="0">
                          <a:effectLst/>
                        </a:rPr>
                        <a:t>Queen Elizabeth hated plays</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9377205"/>
                  </a:ext>
                </a:extLst>
              </a:tr>
              <a:tr h="373115">
                <a:tc>
                  <a:txBody>
                    <a:bodyPr/>
                    <a:lstStyle/>
                    <a:p>
                      <a:pPr marL="294640" indent="-285750" algn="l">
                        <a:lnSpc>
                          <a:spcPct val="107000"/>
                        </a:lnSpc>
                        <a:spcAft>
                          <a:spcPts val="0"/>
                        </a:spcAft>
                        <a:buClr>
                          <a:schemeClr val="accent1"/>
                        </a:buClr>
                        <a:buFont typeface="Arial" panose="020B0604020202020204" pitchFamily="34" charset="0"/>
                        <a:buChar char="•"/>
                      </a:pPr>
                      <a:r>
                        <a:rPr lang="en-AU" sz="1800" dirty="0">
                          <a:effectLst/>
                        </a:rPr>
                        <a:t>A player was another name for a musician</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6003103"/>
                  </a:ext>
                </a:extLst>
              </a:tr>
              <a:tr h="373115">
                <a:tc>
                  <a:txBody>
                    <a:bodyPr/>
                    <a:lstStyle/>
                    <a:p>
                      <a:pPr marL="294640" indent="-285750" algn="l">
                        <a:lnSpc>
                          <a:spcPct val="107000"/>
                        </a:lnSpc>
                        <a:spcAft>
                          <a:spcPts val="0"/>
                        </a:spcAft>
                        <a:buClr>
                          <a:schemeClr val="accent1"/>
                        </a:buClr>
                        <a:buFont typeface="Arial" panose="020B0604020202020204" pitchFamily="34" charset="0"/>
                        <a:buChar char="•"/>
                      </a:pPr>
                      <a:r>
                        <a:rPr lang="en-AU" sz="1800" dirty="0">
                          <a:effectLst/>
                        </a:rPr>
                        <a:t>Most of the playhouses were round</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53314"/>
                  </a:ext>
                </a:extLst>
              </a:tr>
              <a:tr h="351389">
                <a:tc>
                  <a:txBody>
                    <a:bodyPr/>
                    <a:lstStyle/>
                    <a:p>
                      <a:pPr marL="285750" marR="118745" indent="-285750" algn="just">
                        <a:lnSpc>
                          <a:spcPct val="107000"/>
                        </a:lnSpc>
                        <a:spcAft>
                          <a:spcPts val="0"/>
                        </a:spcAft>
                        <a:buClr>
                          <a:schemeClr val="accent1"/>
                        </a:buClr>
                        <a:buFont typeface="Arial" panose="020B0604020202020204" pitchFamily="34" charset="0"/>
                        <a:buChar char="•"/>
                      </a:pPr>
                      <a:r>
                        <a:rPr lang="en-AU" sz="1800" dirty="0">
                          <a:effectLst/>
                        </a:rPr>
                        <a:t>The audience for a play would be about 20 people</a:t>
                      </a:r>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3695" marR="25999" marT="4278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470682"/>
                  </a:ext>
                </a:extLst>
              </a:tr>
            </a:tbl>
          </a:graphicData>
        </a:graphic>
      </p:graphicFrame>
    </p:spTree>
    <p:extLst>
      <p:ext uri="{BB962C8B-B14F-4D97-AF65-F5344CB8AC3E}">
        <p14:creationId xmlns:p14="http://schemas.microsoft.com/office/powerpoint/2010/main" val="224300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53DA-501D-4DCE-8177-881ABDCB4FD9}"/>
              </a:ext>
            </a:extLst>
          </p:cNvPr>
          <p:cNvSpPr>
            <a:spLocks noGrp="1"/>
          </p:cNvSpPr>
          <p:nvPr>
            <p:ph type="title"/>
          </p:nvPr>
        </p:nvSpPr>
        <p:spPr>
          <a:xfrm>
            <a:off x="1443491" y="804521"/>
            <a:ext cx="6251303" cy="824280"/>
          </a:xfrm>
        </p:spPr>
        <p:txBody>
          <a:bodyPr>
            <a:normAutofit fontScale="90000"/>
          </a:bodyPr>
          <a:lstStyle/>
          <a:p>
            <a:r>
              <a:rPr lang="en-AU" dirty="0">
                <a:ea typeface="Calibri" panose="020F0502020204030204" pitchFamily="34" charset="0"/>
                <a:cs typeface="Arial" panose="020B0604020202020204" pitchFamily="34" charset="0"/>
              </a:rPr>
              <a:t>Language</a:t>
            </a:r>
            <a:br>
              <a:rPr lang="en-AU" dirty="0">
                <a:ea typeface="Calibri" panose="020F0502020204030204" pitchFamily="34" charset="0"/>
                <a:cs typeface="Arial" panose="020B0604020202020204" pitchFamily="34" charset="0"/>
              </a:rPr>
            </a:br>
            <a:endParaRPr lang="en-AU" dirty="0"/>
          </a:p>
        </p:txBody>
      </p:sp>
      <p:sp>
        <p:nvSpPr>
          <p:cNvPr id="3" name="Content Placeholder 2">
            <a:extLst>
              <a:ext uri="{FF2B5EF4-FFF2-40B4-BE49-F238E27FC236}">
                <a16:creationId xmlns:a16="http://schemas.microsoft.com/office/drawing/2014/main" id="{7B933E00-BAB1-47CF-AEC4-770A592C18FF}"/>
              </a:ext>
            </a:extLst>
          </p:cNvPr>
          <p:cNvSpPr>
            <a:spLocks noGrp="1"/>
          </p:cNvSpPr>
          <p:nvPr>
            <p:ph idx="1"/>
          </p:nvPr>
        </p:nvSpPr>
        <p:spPr>
          <a:xfrm>
            <a:off x="683568" y="1556792"/>
            <a:ext cx="7776864" cy="5400600"/>
          </a:xfrm>
        </p:spPr>
        <p:txBody>
          <a:bodyPr>
            <a:normAutofit/>
          </a:bodyPr>
          <a:lstStyle/>
          <a:p>
            <a:pPr marL="342900" lvl="0" indent="-342900">
              <a:lnSpc>
                <a:spcPct val="115000"/>
              </a:lnSpc>
              <a:spcAft>
                <a:spcPts val="0"/>
              </a:spcAft>
              <a:buFont typeface="Symbol" panose="05050102010706020507" pitchFamily="18" charset="2"/>
              <a:buChar char=""/>
            </a:pPr>
            <a:r>
              <a:rPr lang="en-AU" sz="2200" dirty="0">
                <a:ea typeface="Calibri" panose="020F0502020204030204" pitchFamily="34" charset="0"/>
                <a:cs typeface="Arial" panose="020B0604020202020204" pitchFamily="34" charset="0"/>
              </a:rPr>
              <a:t>Uses Elizabethan English – renowned for puns.</a:t>
            </a:r>
          </a:p>
          <a:p>
            <a:pPr marL="342900" lvl="0" indent="-342900">
              <a:lnSpc>
                <a:spcPct val="115000"/>
              </a:lnSpc>
              <a:spcAft>
                <a:spcPts val="0"/>
              </a:spcAft>
              <a:buFont typeface="Symbol" panose="05050102010706020507" pitchFamily="18" charset="2"/>
              <a:buChar char=""/>
            </a:pPr>
            <a:r>
              <a:rPr lang="en-AU" sz="2200" dirty="0">
                <a:ea typeface="Calibri" panose="020F0502020204030204" pitchFamily="34" charset="0"/>
                <a:cs typeface="Arial" panose="020B0604020202020204" pitchFamily="34" charset="0"/>
              </a:rPr>
              <a:t>At the start of the 1500s, the English were not proud of their language… But, translations made of other works at the time and the Bible being translated into English really extended the English language and added a LOT of new words. By the end of the 1500s, English was one of the most varied languages, with the largest number of synonyms. </a:t>
            </a:r>
          </a:p>
          <a:p>
            <a:pPr marL="342900" lvl="0" indent="-342900">
              <a:lnSpc>
                <a:spcPct val="115000"/>
              </a:lnSpc>
              <a:spcAft>
                <a:spcPts val="1000"/>
              </a:spcAft>
              <a:buFont typeface="Symbol" panose="05050102010706020507" pitchFamily="18" charset="2"/>
              <a:buChar char=""/>
            </a:pPr>
            <a:r>
              <a:rPr lang="en-AU" sz="2200" dirty="0">
                <a:ea typeface="Calibri" panose="020F0502020204030204" pitchFamily="34" charset="0"/>
                <a:cs typeface="Arial" panose="020B0604020202020204" pitchFamily="34" charset="0"/>
              </a:rPr>
              <a:t>Shakespeare’s plays are written in blank verse mostly – some of it rhymes, but not all of it. This is NOT how the Elizabethans talked! </a:t>
            </a:r>
          </a:p>
          <a:p>
            <a:endParaRPr lang="en-AU" dirty="0"/>
          </a:p>
        </p:txBody>
      </p:sp>
    </p:spTree>
    <p:extLst>
      <p:ext uri="{BB962C8B-B14F-4D97-AF65-F5344CB8AC3E}">
        <p14:creationId xmlns:p14="http://schemas.microsoft.com/office/powerpoint/2010/main" val="69599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520" y="0"/>
            <a:ext cx="9252519" cy="1340768"/>
          </a:xfrm>
        </p:spPr>
        <p:txBody>
          <a:bodyPr>
            <a:normAutofit/>
          </a:bodyPr>
          <a:lstStyle/>
          <a:p>
            <a:r>
              <a:rPr lang="en-US" altLang="zh-CN" sz="7200" dirty="0"/>
              <a:t>Context</a:t>
            </a:r>
            <a:endParaRPr lang="zh-CN" altLang="en-US" sz="7200" i="1" dirty="0"/>
          </a:p>
        </p:txBody>
      </p:sp>
      <p:sp>
        <p:nvSpPr>
          <p:cNvPr id="3" name="内容占位符 2"/>
          <p:cNvSpPr>
            <a:spLocks noGrp="1"/>
          </p:cNvSpPr>
          <p:nvPr>
            <p:ph idx="1"/>
          </p:nvPr>
        </p:nvSpPr>
        <p:spPr>
          <a:xfrm>
            <a:off x="4211960" y="2273496"/>
            <a:ext cx="4824536" cy="4395863"/>
          </a:xfrm>
        </p:spPr>
        <p:txBody>
          <a:bodyPr>
            <a:normAutofit/>
          </a:bodyPr>
          <a:lstStyle/>
          <a:p>
            <a:r>
              <a:rPr lang="en-US" altLang="zh-CN" dirty="0"/>
              <a:t>Patriarchy was practiced worldwide</a:t>
            </a:r>
          </a:p>
          <a:p>
            <a:r>
              <a:rPr lang="en-US" altLang="zh-CN" dirty="0"/>
              <a:t>Women were considered physically and intellectually inferior to men</a:t>
            </a:r>
          </a:p>
          <a:p>
            <a:r>
              <a:rPr lang="en-US" altLang="zh-CN" dirty="0"/>
              <a:t>Unmarried girls needed to obey their fathers</a:t>
            </a:r>
          </a:p>
          <a:p>
            <a:r>
              <a:rPr lang="en-US" altLang="zh-CN" dirty="0"/>
              <a:t>Married women needed to obey their husbands. All their property belonged to their husbands.</a:t>
            </a:r>
            <a:endParaRPr lang="zh-CN" altLang="en-US" dirty="0"/>
          </a:p>
        </p:txBody>
      </p:sp>
      <p:sp>
        <p:nvSpPr>
          <p:cNvPr id="5" name="标题 1">
            <a:extLst>
              <a:ext uri="{FF2B5EF4-FFF2-40B4-BE49-F238E27FC236}">
                <a16:creationId xmlns:a16="http://schemas.microsoft.com/office/drawing/2014/main" id="{151F8C1F-5610-4CC2-B914-A408940BBAEA}"/>
              </a:ext>
            </a:extLst>
          </p:cNvPr>
          <p:cNvSpPr txBox="1">
            <a:spLocks/>
          </p:cNvSpPr>
          <p:nvPr/>
        </p:nvSpPr>
        <p:spPr>
          <a:xfrm>
            <a:off x="3275856" y="1340768"/>
            <a:ext cx="6251303" cy="631299"/>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a:lstStyle>
          <a:p>
            <a:r>
              <a:rPr lang="en-US" altLang="zh-CN" dirty="0"/>
              <a:t>Women</a:t>
            </a:r>
            <a:endParaRPr lang="zh-CN" altLang="en-US" i="1" dirty="0"/>
          </a:p>
        </p:txBody>
      </p:sp>
      <p:pic>
        <p:nvPicPr>
          <p:cNvPr id="5122" name="Picture 2" descr="Image result for elizabethan women rich paintings">
            <a:extLst>
              <a:ext uri="{FF2B5EF4-FFF2-40B4-BE49-F238E27FC236}">
                <a16:creationId xmlns:a16="http://schemas.microsoft.com/office/drawing/2014/main" id="{3A473956-D9EA-43CB-A522-FD8F0115BC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0" r="1689"/>
          <a:stretch/>
        </p:blipFill>
        <p:spPr bwMode="auto">
          <a:xfrm>
            <a:off x="251520" y="1348181"/>
            <a:ext cx="3867237"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09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6348" y="207219"/>
            <a:ext cx="6251303" cy="1049235"/>
          </a:xfrm>
        </p:spPr>
        <p:txBody>
          <a:bodyPr/>
          <a:lstStyle/>
          <a:p>
            <a:r>
              <a:rPr lang="en-US" altLang="zh-CN" dirty="0"/>
              <a:t>Portia</a:t>
            </a:r>
            <a:endParaRPr lang="zh-CN" altLang="en-US" dirty="0"/>
          </a:p>
        </p:txBody>
      </p:sp>
      <p:sp>
        <p:nvSpPr>
          <p:cNvPr id="3" name="内容占位符 2"/>
          <p:cNvSpPr>
            <a:spLocks noGrp="1"/>
          </p:cNvSpPr>
          <p:nvPr>
            <p:ph idx="1"/>
          </p:nvPr>
        </p:nvSpPr>
        <p:spPr>
          <a:xfrm>
            <a:off x="457200" y="1052736"/>
            <a:ext cx="4042792" cy="5688632"/>
          </a:xfrm>
        </p:spPr>
        <p:txBody>
          <a:bodyPr>
            <a:normAutofit fontScale="92500" lnSpcReduction="20000"/>
          </a:bodyPr>
          <a:lstStyle/>
          <a:p>
            <a:r>
              <a:rPr lang="en-US" altLang="zh-CN" dirty="0"/>
              <a:t>Beautiful, intelligent, inherited her late father’s wealth</a:t>
            </a:r>
          </a:p>
          <a:p>
            <a:r>
              <a:rPr lang="en-US" altLang="zh-CN" dirty="0"/>
              <a:t>Not allowed to decide who she will marry but has to follow her father’s will and marry whoever wins her father’s lottery</a:t>
            </a:r>
          </a:p>
          <a:p>
            <a:pPr marL="0" indent="0" fontAlgn="t">
              <a:lnSpc>
                <a:spcPct val="110000"/>
              </a:lnSpc>
              <a:spcBef>
                <a:spcPts val="0"/>
              </a:spcBef>
              <a:buNone/>
            </a:pPr>
            <a:endParaRPr lang="en-US" dirty="0"/>
          </a:p>
          <a:p>
            <a:pPr marL="0" indent="0" fontAlgn="t">
              <a:lnSpc>
                <a:spcPct val="110000"/>
              </a:lnSpc>
              <a:spcBef>
                <a:spcPts val="0"/>
              </a:spcBef>
              <a:buNone/>
            </a:pPr>
            <a:r>
              <a:rPr lang="en-US" dirty="0"/>
              <a:t>"</a:t>
            </a:r>
            <a:r>
              <a:rPr lang="en-US" i="1" dirty="0"/>
              <a:t>O me</a:t>
            </a:r>
            <a:r>
              <a:rPr lang="en-US" dirty="0"/>
              <a:t>,</a:t>
            </a:r>
            <a:r>
              <a:rPr lang="en-US" i="1" dirty="0"/>
              <a:t> the word "choose!" I </a:t>
            </a:r>
            <a:endParaRPr lang="en-US" dirty="0"/>
          </a:p>
          <a:p>
            <a:pPr marL="0" indent="0" fontAlgn="t">
              <a:lnSpc>
                <a:spcPct val="110000"/>
              </a:lnSpc>
              <a:spcBef>
                <a:spcPts val="0"/>
              </a:spcBef>
              <a:buNone/>
            </a:pPr>
            <a:r>
              <a:rPr lang="en-US" i="1" dirty="0"/>
              <a:t>may neither choose who I would nor refuse who I</a:t>
            </a:r>
            <a:endParaRPr lang="en-US" dirty="0"/>
          </a:p>
          <a:p>
            <a:pPr marL="0" indent="0" fontAlgn="t">
              <a:lnSpc>
                <a:spcPct val="110000"/>
              </a:lnSpc>
              <a:spcBef>
                <a:spcPts val="0"/>
              </a:spcBef>
              <a:buNone/>
            </a:pPr>
            <a:r>
              <a:rPr lang="en-US" i="1" dirty="0"/>
              <a:t>dislike. So is the will of a living daughter curbed by </a:t>
            </a:r>
            <a:endParaRPr lang="en-US" dirty="0"/>
          </a:p>
          <a:p>
            <a:pPr marL="0" indent="0" fontAlgn="t">
              <a:lnSpc>
                <a:spcPct val="110000"/>
              </a:lnSpc>
              <a:spcBef>
                <a:spcPts val="0"/>
              </a:spcBef>
              <a:buNone/>
            </a:pPr>
            <a:r>
              <a:rPr lang="en-US" i="1" dirty="0"/>
              <a:t>the will of a dead father. Is it not hard</a:t>
            </a:r>
            <a:r>
              <a:rPr lang="en-US" dirty="0"/>
              <a:t>,</a:t>
            </a:r>
            <a:r>
              <a:rPr lang="en-US" i="1" dirty="0"/>
              <a:t> Nerissa</a:t>
            </a:r>
            <a:r>
              <a:rPr lang="en-US" dirty="0"/>
              <a:t>,</a:t>
            </a:r>
            <a:r>
              <a:rPr lang="en-US" i="1" dirty="0"/>
              <a:t> that </a:t>
            </a:r>
            <a:endParaRPr lang="en-US" dirty="0"/>
          </a:p>
          <a:p>
            <a:pPr marL="0" indent="0" fontAlgn="t">
              <a:lnSpc>
                <a:spcPct val="110000"/>
              </a:lnSpc>
              <a:spcBef>
                <a:spcPts val="0"/>
              </a:spcBef>
              <a:buNone/>
            </a:pPr>
            <a:r>
              <a:rPr lang="en-US" i="1" dirty="0"/>
              <a:t>I cannot choose one</a:t>
            </a:r>
            <a:r>
              <a:rPr lang="en-US" dirty="0"/>
              <a:t>,</a:t>
            </a:r>
            <a:r>
              <a:rPr lang="en-US" i="1" dirty="0"/>
              <a:t> nor refuse none</a:t>
            </a:r>
            <a:r>
              <a:rPr lang="en-US" dirty="0"/>
              <a:t>? " </a:t>
            </a:r>
          </a:p>
          <a:p>
            <a:pPr marL="0" indent="0" fontAlgn="t">
              <a:lnSpc>
                <a:spcPct val="110000"/>
              </a:lnSpc>
              <a:spcBef>
                <a:spcPts val="0"/>
              </a:spcBef>
              <a:buNone/>
            </a:pPr>
            <a:endParaRPr lang="en-US" dirty="0"/>
          </a:p>
          <a:p>
            <a:pPr fontAlgn="t">
              <a:lnSpc>
                <a:spcPct val="110000"/>
              </a:lnSpc>
              <a:spcBef>
                <a:spcPts val="0"/>
              </a:spcBef>
            </a:pPr>
            <a:r>
              <a:rPr lang="en-US" dirty="0"/>
              <a:t>She says that when she marries Bassanio all her wealth will belong to him.</a:t>
            </a:r>
          </a:p>
          <a:p>
            <a:pPr marL="0" indent="0" fontAlgn="t">
              <a:lnSpc>
                <a:spcPct val="110000"/>
              </a:lnSpc>
              <a:spcBef>
                <a:spcPts val="0"/>
              </a:spcBef>
              <a:buNone/>
            </a:pPr>
            <a:endParaRPr lang="en-US" dirty="0"/>
          </a:p>
          <a:p>
            <a:endParaRPr lang="en-US" altLang="zh-CN" dirty="0"/>
          </a:p>
          <a:p>
            <a:endParaRPr lang="zh-CN" altLang="en-US" dirty="0"/>
          </a:p>
        </p:txBody>
      </p:sp>
      <p:pic>
        <p:nvPicPr>
          <p:cNvPr id="4" name="Picture 2" descr="Related image">
            <a:extLst>
              <a:ext uri="{FF2B5EF4-FFF2-40B4-BE49-F238E27FC236}">
                <a16:creationId xmlns:a16="http://schemas.microsoft.com/office/drawing/2014/main" id="{9BC8104B-C532-4829-8621-6EA4C18DB0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110"/>
          <a:stretch/>
        </p:blipFill>
        <p:spPr bwMode="auto">
          <a:xfrm>
            <a:off x="4860032" y="1052736"/>
            <a:ext cx="3941441"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9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61563" y="1124744"/>
            <a:ext cx="3171826" cy="692696"/>
          </a:xfrm>
        </p:spPr>
        <p:txBody>
          <a:bodyPr/>
          <a:lstStyle/>
          <a:p>
            <a:r>
              <a:rPr lang="en-US" dirty="0"/>
              <a:t>Jews</a:t>
            </a:r>
            <a:endParaRPr lang="zh-CN" altLang="en-US" dirty="0"/>
          </a:p>
        </p:txBody>
      </p:sp>
      <p:sp>
        <p:nvSpPr>
          <p:cNvPr id="3" name="内容占位符 2"/>
          <p:cNvSpPr>
            <a:spLocks noGrp="1"/>
          </p:cNvSpPr>
          <p:nvPr>
            <p:ph idx="1"/>
          </p:nvPr>
        </p:nvSpPr>
        <p:spPr>
          <a:xfrm>
            <a:off x="-36513" y="0"/>
            <a:ext cx="5926053" cy="4149080"/>
          </a:xfrm>
        </p:spPr>
        <p:txBody>
          <a:bodyPr>
            <a:normAutofit fontScale="77500" lnSpcReduction="20000"/>
          </a:bodyPr>
          <a:lstStyle/>
          <a:p>
            <a:r>
              <a:rPr lang="en-US" altLang="zh-CN" dirty="0"/>
              <a:t>Play written in 1596 or 1597</a:t>
            </a:r>
          </a:p>
          <a:p>
            <a:r>
              <a:rPr lang="en-US" altLang="zh-CN" dirty="0"/>
              <a:t>Catholicism  and its attitudes dominant in Europe – they blamed the Jews for the crucifixion of Christ</a:t>
            </a:r>
          </a:p>
          <a:p>
            <a:r>
              <a:rPr lang="en-US" altLang="zh-CN" dirty="0"/>
              <a:t>The Crusades exacerbated Christian hatred of Jews and in 1290 Edward I of England expelled all Jews</a:t>
            </a:r>
          </a:p>
          <a:p>
            <a:r>
              <a:rPr lang="en-US" altLang="zh-CN" dirty="0"/>
              <a:t>Jews were discriminated against and marginalized, frequently becoming the victims of Christian violence</a:t>
            </a:r>
          </a:p>
          <a:p>
            <a:r>
              <a:rPr lang="en-US" altLang="zh-CN" dirty="0"/>
              <a:t>Not allowed to own land leading to them keeping most of their wealth in coins. This and the fact that Christians couldn’t lend to Christians allowed them to become money lenders. Christians hated going to Jews for money</a:t>
            </a:r>
          </a:p>
          <a:p>
            <a:r>
              <a:rPr lang="en-US" altLang="zh-CN" dirty="0"/>
              <a:t>Often portrayed as villains and became the subject of mockery in literature</a:t>
            </a:r>
          </a:p>
        </p:txBody>
      </p:sp>
      <p:pic>
        <p:nvPicPr>
          <p:cNvPr id="5122" name="Picture 2" descr="C:\Users\lenovo\Documents\2017\2nd placement\新建文件夹\Antonio_reproaching_Shylock-Tales_from_Shakespeare-e1432132182832.gif"/>
          <p:cNvPicPr>
            <a:picLocks noChangeAspect="1" noChangeArrowheads="1"/>
          </p:cNvPicPr>
          <p:nvPr/>
        </p:nvPicPr>
        <p:blipFill>
          <a:blip r:embed="rId2"/>
          <a:srcRect/>
          <a:stretch>
            <a:fillRect/>
          </a:stretch>
        </p:blipFill>
        <p:spPr bwMode="auto">
          <a:xfrm>
            <a:off x="469594" y="4149080"/>
            <a:ext cx="4610100" cy="2495550"/>
          </a:xfrm>
          <a:prstGeom prst="rect">
            <a:avLst/>
          </a:prstGeom>
          <a:noFill/>
        </p:spPr>
      </p:pic>
      <p:pic>
        <p:nvPicPr>
          <p:cNvPr id="5" name="Picture 2" descr="「antonio and shylock」的圖片搜尋結果">
            <a:hlinkClick r:id="rId3"/>
            <a:extLst>
              <a:ext uri="{FF2B5EF4-FFF2-40B4-BE49-F238E27FC236}">
                <a16:creationId xmlns:a16="http://schemas.microsoft.com/office/drawing/2014/main" id="{8660A069-CA94-41B8-88F4-98464998AA48}"/>
              </a:ext>
            </a:extLst>
          </p:cNvPr>
          <p:cNvPicPr>
            <a:picLocks noChangeAspect="1" noChangeArrowheads="1"/>
          </p:cNvPicPr>
          <p:nvPr/>
        </p:nvPicPr>
        <p:blipFill>
          <a:blip r:embed="rId4"/>
          <a:srcRect/>
          <a:stretch>
            <a:fillRect/>
          </a:stretch>
        </p:blipFill>
        <p:spPr bwMode="auto">
          <a:xfrm>
            <a:off x="5889541" y="2659408"/>
            <a:ext cx="3171825" cy="40767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3491" y="-99391"/>
            <a:ext cx="6251303" cy="864096"/>
          </a:xfrm>
        </p:spPr>
        <p:txBody>
          <a:bodyPr/>
          <a:lstStyle/>
          <a:p>
            <a:r>
              <a:rPr lang="en-AU" altLang="zh-CN" dirty="0"/>
              <a:t>Shylock</a:t>
            </a:r>
            <a:endParaRPr lang="zh-CN" altLang="en-US" dirty="0"/>
          </a:p>
        </p:txBody>
      </p:sp>
      <p:sp>
        <p:nvSpPr>
          <p:cNvPr id="3" name="内容占位符 2"/>
          <p:cNvSpPr>
            <a:spLocks noGrp="1"/>
          </p:cNvSpPr>
          <p:nvPr>
            <p:ph idx="1"/>
          </p:nvPr>
        </p:nvSpPr>
        <p:spPr>
          <a:xfrm>
            <a:off x="3203848" y="548680"/>
            <a:ext cx="5940152" cy="6192688"/>
          </a:xfrm>
        </p:spPr>
        <p:txBody>
          <a:bodyPr>
            <a:normAutofit fontScale="85000" lnSpcReduction="10000"/>
          </a:bodyPr>
          <a:lstStyle/>
          <a:p>
            <a:endParaRPr lang="en-US" altLang="zh-CN" dirty="0"/>
          </a:p>
          <a:p>
            <a:r>
              <a:rPr lang="en-US" dirty="0"/>
              <a:t>Christopher Marlowe's play </a:t>
            </a:r>
            <a:r>
              <a:rPr lang="en-US" i="1" dirty="0"/>
              <a:t>The Jew of Malta</a:t>
            </a:r>
            <a:r>
              <a:rPr lang="en-US" dirty="0"/>
              <a:t>, depicting a murderous Jewish villain became a great popular success, and it is reasonable to presume it might have inspired Shakespeare when he was creating the character ‘Shylock’ in the </a:t>
            </a:r>
            <a:r>
              <a:rPr lang="en-US" i="1" dirty="0"/>
              <a:t>Merchant of Venice. </a:t>
            </a:r>
          </a:p>
          <a:p>
            <a:r>
              <a:rPr lang="en-US" altLang="zh-CN" dirty="0"/>
              <a:t>Shylock is </a:t>
            </a:r>
            <a:r>
              <a:rPr lang="en-US" dirty="0"/>
              <a:t>greedy, mean and ruthless Jewish money lender, who values money more than his own daughter and is so bloodthirsty that he wants as his payment, his enemy’s heart.</a:t>
            </a:r>
            <a:endParaRPr lang="en-US" altLang="zh-CN" dirty="0"/>
          </a:p>
          <a:p>
            <a:r>
              <a:rPr lang="en-US" dirty="0"/>
              <a:t>However, in comparison to the Jewish villain in Marlowe's </a:t>
            </a:r>
            <a:r>
              <a:rPr lang="en-US" i="1" dirty="0"/>
              <a:t>The Jew of Malta</a:t>
            </a:r>
            <a:r>
              <a:rPr lang="en-US" dirty="0"/>
              <a:t>, Shakespeare's Shylock is a much more complex character and Shakespeare granted him more human features by revealing to audience that Shylock's hatred is born out of the mistreatment he had suffered in a Christian society. This is why many readers and playgoers have found Shylock a compelling and sympathetic figure.</a:t>
            </a:r>
          </a:p>
          <a:p>
            <a:r>
              <a:rPr lang="en-US">
                <a:hlinkClick r:id="rId2"/>
              </a:rPr>
              <a:t>https://clickv.ie/w/_gTr</a:t>
            </a:r>
            <a:endParaRPr lang="en-US"/>
          </a:p>
          <a:p>
            <a:endParaRPr lang="en-US" dirty="0"/>
          </a:p>
          <a:p>
            <a:endParaRPr lang="en-AU" dirty="0"/>
          </a:p>
          <a:p>
            <a:pPr marL="0" indent="0">
              <a:buNone/>
            </a:pPr>
            <a:endParaRPr lang="zh-CN" altLang="en-US" dirty="0"/>
          </a:p>
        </p:txBody>
      </p:sp>
      <p:pic>
        <p:nvPicPr>
          <p:cNvPr id="6146" name="Picture 2" descr="C:\Users\lenovo\Documents\2017\2nd placement\新建文件夹\shylock-1.jpg"/>
          <p:cNvPicPr>
            <a:picLocks noChangeAspect="1" noChangeArrowheads="1"/>
          </p:cNvPicPr>
          <p:nvPr/>
        </p:nvPicPr>
        <p:blipFill>
          <a:blip r:embed="rId3"/>
          <a:srcRect/>
          <a:stretch>
            <a:fillRect/>
          </a:stretch>
        </p:blipFill>
        <p:spPr bwMode="auto">
          <a:xfrm>
            <a:off x="0" y="1928802"/>
            <a:ext cx="3143272" cy="38041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main characters in the play:</a:t>
            </a:r>
            <a:br>
              <a:rPr lang="zh-CN" altLang="en-US" dirty="0"/>
            </a:br>
            <a:endParaRPr lang="zh-CN" altLang="en-US" dirty="0"/>
          </a:p>
        </p:txBody>
      </p:sp>
      <p:sp>
        <p:nvSpPr>
          <p:cNvPr id="3" name="内容占位符 2"/>
          <p:cNvSpPr>
            <a:spLocks noGrp="1"/>
          </p:cNvSpPr>
          <p:nvPr>
            <p:ph idx="1"/>
          </p:nvPr>
        </p:nvSpPr>
        <p:spPr/>
        <p:txBody>
          <a:bodyPr>
            <a:normAutofit fontScale="92500" lnSpcReduction="20000"/>
          </a:bodyPr>
          <a:lstStyle/>
          <a:p>
            <a:r>
              <a:rPr lang="en-US" b="1" dirty="0"/>
              <a:t>Shylock</a:t>
            </a:r>
            <a:r>
              <a:rPr lang="en-US" dirty="0"/>
              <a:t> -  A Jewish moneylender in Venice. Angered by his mistreatment at the hands of Venice’s Christians, particularly Antonio, Shylock schemes to eke out his revenge by ruthlessly demanding as payment a pound of Antonio’s flesh. Although seen by the rest of the play’s characters as an inhuman monster, Shylock at times diverges from stereotype and reveals himself to be quite human. These contradictions, and his eloquent expressions of hatred, have earned Shylock a place as one of Shakespeare’s most memorable characters.</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b="1" dirty="0"/>
              <a:t>Portia </a:t>
            </a:r>
            <a:r>
              <a:rPr lang="en-US" dirty="0"/>
              <a:t>-  A wealthy heiress from Belmont. Portia’s beauty is matched only by her intelligence. Bound by a clause in her father’s will that forces her to marry whichever suitor chooses correctly among three caskets, Portia is nonetheless able to marry her true love, Bassanio. Far and away the most clever of the play’s characters, it is Portia, in the disguise of a young law clerk, who saves Antonio from Shylock’s knife.</a:t>
            </a:r>
            <a:endParaRPr lang="zh-CN" altLang="en-US" dirty="0"/>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b="1" dirty="0"/>
              <a:t>Antonio</a:t>
            </a:r>
            <a:r>
              <a:rPr lang="en-US" dirty="0"/>
              <a:t> -  The merchant whose love for his friend </a:t>
            </a:r>
            <a:r>
              <a:rPr lang="en-US" dirty="0" err="1"/>
              <a:t>Bassanio</a:t>
            </a:r>
            <a:r>
              <a:rPr lang="en-US" dirty="0"/>
              <a:t> prompts him to sign Shylock’s contract and almost lose his life. Antonio is something of a mercurial figure, often inexplicably melancholy and, as Shylock points out, possessed of an incorrigible dislike of Jews. Nonetheless, Antonio is beloved of his friends and proves merciful to Shylock, albeit with conditions.</a:t>
            </a:r>
            <a:endParaRPr lang="zh-CN" altLang="en-US" dirty="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3491" y="404665"/>
            <a:ext cx="6251303" cy="1080120"/>
          </a:xfrm>
        </p:spPr>
        <p:txBody>
          <a:bodyPr/>
          <a:lstStyle/>
          <a:p>
            <a:r>
              <a:rPr lang="en-US" altLang="zh-CN" dirty="0"/>
              <a:t>William Shakespeare</a:t>
            </a:r>
            <a:endParaRPr lang="zh-CN" altLang="en-US" dirty="0"/>
          </a:p>
        </p:txBody>
      </p:sp>
      <p:sp>
        <p:nvSpPr>
          <p:cNvPr id="3" name="内容占位符 2"/>
          <p:cNvSpPr>
            <a:spLocks noGrp="1"/>
          </p:cNvSpPr>
          <p:nvPr>
            <p:ph idx="1"/>
          </p:nvPr>
        </p:nvSpPr>
        <p:spPr>
          <a:xfrm>
            <a:off x="395536" y="1276241"/>
            <a:ext cx="5904656" cy="2728824"/>
          </a:xfrm>
        </p:spPr>
        <p:txBody>
          <a:bodyPr>
            <a:normAutofit/>
          </a:bodyPr>
          <a:lstStyle/>
          <a:p>
            <a:r>
              <a:rPr lang="en-US" altLang="zh-CN" dirty="0"/>
              <a:t>1564-1616</a:t>
            </a:r>
          </a:p>
          <a:p>
            <a:r>
              <a:rPr lang="en-US" altLang="zh-CN" dirty="0"/>
              <a:t>English playwright, author and actor</a:t>
            </a:r>
          </a:p>
          <a:p>
            <a:r>
              <a:rPr lang="en-US" altLang="zh-CN" dirty="0"/>
              <a:t>Generally considered England’s greatest author</a:t>
            </a:r>
          </a:p>
          <a:p>
            <a:r>
              <a:rPr lang="en-AU" altLang="zh-CN" dirty="0"/>
              <a:t>He wrote 38 plays, 154 sonnets, 2 long narrative poems, and a few other verses.</a:t>
            </a:r>
          </a:p>
          <a:p>
            <a:endParaRPr lang="en-US" altLang="zh-CN" dirty="0"/>
          </a:p>
          <a:p>
            <a:endParaRPr lang="zh-CN" altLang="en-US" dirty="0"/>
          </a:p>
        </p:txBody>
      </p:sp>
      <p:pic>
        <p:nvPicPr>
          <p:cNvPr id="2050" name="Picture 2" descr="C:\Users\lenovo\Documents\2017\2nd placement\新建文件夹\william-shakespeare---the-life-of-the-bard.jpg"/>
          <p:cNvPicPr>
            <a:picLocks noChangeAspect="1" noChangeArrowheads="1"/>
          </p:cNvPicPr>
          <p:nvPr/>
        </p:nvPicPr>
        <p:blipFill>
          <a:blip r:embed="rId2"/>
          <a:srcRect/>
          <a:stretch>
            <a:fillRect/>
          </a:stretch>
        </p:blipFill>
        <p:spPr bwMode="auto">
          <a:xfrm>
            <a:off x="4427984" y="4077071"/>
            <a:ext cx="4286280" cy="23762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en-US" b="1" dirty="0" err="1"/>
              <a:t>Bassanio</a:t>
            </a:r>
            <a:r>
              <a:rPr lang="en-US" b="1" dirty="0"/>
              <a:t> </a:t>
            </a:r>
            <a:r>
              <a:rPr lang="en-US" dirty="0"/>
              <a:t>-  A gentleman of Venice, and a kinsman and dear friend to Antonio. Bassanio’s love for the wealthy Portia leads him to borrow money from Shylock with Antonio as his guarantor. An ineffectual businessman, he needs to marry well to recover his fortunes:</a:t>
            </a:r>
          </a:p>
          <a:p>
            <a:pPr marL="0" indent="0">
              <a:buNone/>
            </a:pPr>
            <a:endParaRPr lang="en-US" sz="100" dirty="0"/>
          </a:p>
          <a:p>
            <a:pPr marL="230400" indent="0" fontAlgn="t">
              <a:spcBef>
                <a:spcPts val="0"/>
              </a:spcBef>
              <a:buNone/>
            </a:pPr>
            <a:r>
              <a:rPr lang="en-US" i="1" dirty="0"/>
              <a:t>Tis not unknown to you</a:t>
            </a:r>
            <a:r>
              <a:rPr lang="en-US" dirty="0"/>
              <a:t>,</a:t>
            </a:r>
            <a:r>
              <a:rPr lang="en-US" i="1" dirty="0"/>
              <a:t> Antonio</a:t>
            </a:r>
            <a:r>
              <a:rPr lang="en-US" dirty="0"/>
              <a:t>,</a:t>
            </a:r>
            <a:r>
              <a:rPr lang="en-US" i="1" dirty="0"/>
              <a:t> </a:t>
            </a:r>
            <a:endParaRPr lang="en-US" dirty="0"/>
          </a:p>
          <a:p>
            <a:pPr marL="230400" indent="0" fontAlgn="t">
              <a:spcBef>
                <a:spcPts val="0"/>
              </a:spcBef>
              <a:buNone/>
            </a:pPr>
            <a:r>
              <a:rPr lang="en-US" i="1" dirty="0"/>
              <a:t>How much I have disabled mine estate </a:t>
            </a:r>
            <a:endParaRPr lang="en-US" dirty="0"/>
          </a:p>
          <a:p>
            <a:pPr marL="230400" indent="0" fontAlgn="t">
              <a:spcBef>
                <a:spcPts val="0"/>
              </a:spcBef>
              <a:buNone/>
            </a:pPr>
            <a:r>
              <a:rPr lang="en-US" i="1" dirty="0"/>
              <a:t>By something showing a more swelling port</a:t>
            </a:r>
            <a:endParaRPr lang="en-US" dirty="0"/>
          </a:p>
          <a:p>
            <a:pPr marL="230400" indent="0" fontAlgn="t">
              <a:spcBef>
                <a:spcPts val="0"/>
              </a:spcBef>
              <a:buNone/>
            </a:pPr>
            <a:r>
              <a:rPr lang="en-US" i="1" dirty="0"/>
              <a:t>Than my faint means would grant continuance</a:t>
            </a:r>
            <a:endParaRPr lang="en-US" dirty="0"/>
          </a:p>
          <a:p>
            <a:pPr marL="230400" indent="0">
              <a:buNone/>
            </a:pPr>
            <a:r>
              <a:rPr lang="en-US" dirty="0"/>
              <a:t>However, Bassanio proves himself a worthy suitor, correctly identifying the casket that contains Portia’s portrait.</a:t>
            </a:r>
          </a:p>
          <a:p>
            <a:endParaRPr lang="zh-CN" altLang="en-US" dirty="0"/>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b="1" dirty="0" err="1"/>
              <a:t>Gratiano</a:t>
            </a:r>
            <a:r>
              <a:rPr lang="en-US" dirty="0"/>
              <a:t> -  A friend of </a:t>
            </a:r>
            <a:r>
              <a:rPr lang="en-US" dirty="0" err="1"/>
              <a:t>Bassanio’s</a:t>
            </a:r>
            <a:r>
              <a:rPr lang="en-US" dirty="0"/>
              <a:t> who accompanies him to Belmont. A coarse and garrulous young man, </a:t>
            </a:r>
            <a:r>
              <a:rPr lang="en-US" dirty="0" err="1"/>
              <a:t>Gratiano</a:t>
            </a:r>
            <a:r>
              <a:rPr lang="en-US" dirty="0"/>
              <a:t> is Shylock’s most vocal and insulting critic during the trial. While Bassanio courts Portia, Gratiano falls in love with and eventually weds Portia’s lady-in-waiting, Nerissa.</a:t>
            </a:r>
            <a:endParaRPr lang="zh-CN" altLang="en-US" dirty="0"/>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b="1" dirty="0"/>
              <a:t>Jessica</a:t>
            </a:r>
            <a:r>
              <a:rPr lang="en-US" dirty="0"/>
              <a:t> -  Although she is Shylock’s daughter, Jessica hates life in her father’s house, and elopes with the young Christian gentleman, Lorenzo. The fate of her soul is often in doubt: the play’s characters wonder if her marriage can overcome the fact that she was born a Jew, and we wonder if her sale of a ring given to her father by her mother is excessively callous.</a:t>
            </a:r>
            <a:endParaRPr lang="zh-CN" altLang="en-US" dirty="0"/>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b="1" dirty="0"/>
              <a:t>Lorenzo </a:t>
            </a:r>
            <a:r>
              <a:rPr lang="en-US" dirty="0"/>
              <a:t>-  A friend of </a:t>
            </a:r>
            <a:r>
              <a:rPr lang="en-US" dirty="0" err="1"/>
              <a:t>Bassanio</a:t>
            </a:r>
            <a:r>
              <a:rPr lang="en-US" dirty="0"/>
              <a:t> and Antonio, Lorenzo is in love with Shylock’s daughter, Jessica. He schemes to help Jessica escape from her father’s house, and he eventually elopes with her to Belmont</a:t>
            </a:r>
            <a:endParaRPr lang="zh-CN" altLang="en-US" dirty="0"/>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1DE9-2B66-4D08-882C-41C5A4D79BF2}"/>
              </a:ext>
            </a:extLst>
          </p:cNvPr>
          <p:cNvSpPr>
            <a:spLocks noGrp="1"/>
          </p:cNvSpPr>
          <p:nvPr>
            <p:ph type="title"/>
          </p:nvPr>
        </p:nvSpPr>
        <p:spPr/>
        <p:txBody>
          <a:bodyPr/>
          <a:lstStyle/>
          <a:p>
            <a:r>
              <a:rPr lang="en-AU" dirty="0"/>
              <a:t>Quiz</a:t>
            </a:r>
          </a:p>
        </p:txBody>
      </p:sp>
      <p:sp>
        <p:nvSpPr>
          <p:cNvPr id="3" name="Content Placeholder 2">
            <a:extLst>
              <a:ext uri="{FF2B5EF4-FFF2-40B4-BE49-F238E27FC236}">
                <a16:creationId xmlns:a16="http://schemas.microsoft.com/office/drawing/2014/main" id="{75998072-23C7-402A-9712-B07F8886B05A}"/>
              </a:ext>
            </a:extLst>
          </p:cNvPr>
          <p:cNvSpPr>
            <a:spLocks noGrp="1"/>
          </p:cNvSpPr>
          <p:nvPr>
            <p:ph idx="1"/>
          </p:nvPr>
        </p:nvSpPr>
        <p:spPr/>
        <p:txBody>
          <a:bodyPr>
            <a:normAutofit fontScale="92500" lnSpcReduction="20000"/>
          </a:bodyPr>
          <a:lstStyle/>
          <a:p>
            <a:r>
              <a:rPr lang="en-AU" dirty="0"/>
              <a:t>Bassanio fancies ?</a:t>
            </a:r>
          </a:p>
          <a:p>
            <a:r>
              <a:rPr lang="en-AU" dirty="0"/>
              <a:t>Antonio is best friends with ?</a:t>
            </a:r>
          </a:p>
          <a:p>
            <a:r>
              <a:rPr lang="en-AU" dirty="0"/>
              <a:t>Shylock hates ?</a:t>
            </a:r>
          </a:p>
          <a:p>
            <a:r>
              <a:rPr lang="en-AU" dirty="0"/>
              <a:t>Portia marries ?</a:t>
            </a:r>
          </a:p>
          <a:p>
            <a:r>
              <a:rPr lang="en-AU" dirty="0"/>
              <a:t>? helps out Antonio</a:t>
            </a:r>
          </a:p>
          <a:p>
            <a:r>
              <a:rPr lang="en-AU" dirty="0"/>
              <a:t>Antonio borrows money from ?</a:t>
            </a:r>
          </a:p>
          <a:p>
            <a:r>
              <a:rPr lang="en-AU" dirty="0"/>
              <a:t>? and ? live in Venice</a:t>
            </a:r>
          </a:p>
          <a:p>
            <a:r>
              <a:rPr lang="en-AU" dirty="0"/>
              <a:t>? is a Christian</a:t>
            </a:r>
          </a:p>
          <a:p>
            <a:pPr marL="137160" indent="0">
              <a:buNone/>
            </a:pPr>
            <a:endParaRPr lang="en-AU" dirty="0"/>
          </a:p>
        </p:txBody>
      </p:sp>
    </p:spTree>
    <p:extLst>
      <p:ext uri="{BB962C8B-B14F-4D97-AF65-F5344CB8AC3E}">
        <p14:creationId xmlns:p14="http://schemas.microsoft.com/office/powerpoint/2010/main" val="3487497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FB7D-7136-485D-8401-CF43E11E0561}"/>
              </a:ext>
            </a:extLst>
          </p:cNvPr>
          <p:cNvSpPr>
            <a:spLocks noGrp="1"/>
          </p:cNvSpPr>
          <p:nvPr>
            <p:ph type="title"/>
          </p:nvPr>
        </p:nvSpPr>
        <p:spPr>
          <a:xfrm>
            <a:off x="457200" y="116632"/>
            <a:ext cx="8229600" cy="576064"/>
          </a:xfrm>
        </p:spPr>
        <p:txBody>
          <a:bodyPr>
            <a:normAutofit/>
          </a:bodyPr>
          <a:lstStyle/>
          <a:p>
            <a:r>
              <a:rPr lang="en-AU" dirty="0"/>
              <a:t>Portia’s Mercy Speech</a:t>
            </a:r>
          </a:p>
        </p:txBody>
      </p:sp>
      <p:sp>
        <p:nvSpPr>
          <p:cNvPr id="3" name="Content Placeholder 2">
            <a:extLst>
              <a:ext uri="{FF2B5EF4-FFF2-40B4-BE49-F238E27FC236}">
                <a16:creationId xmlns:a16="http://schemas.microsoft.com/office/drawing/2014/main" id="{07DEB976-6312-4EE1-BF1C-35C33D753DBE}"/>
              </a:ext>
            </a:extLst>
          </p:cNvPr>
          <p:cNvSpPr>
            <a:spLocks noGrp="1"/>
          </p:cNvSpPr>
          <p:nvPr>
            <p:ph idx="1"/>
          </p:nvPr>
        </p:nvSpPr>
        <p:spPr>
          <a:xfrm>
            <a:off x="5220072" y="836712"/>
            <a:ext cx="3672408" cy="5544616"/>
          </a:xfrm>
        </p:spPr>
        <p:txBody>
          <a:bodyPr>
            <a:normAutofit fontScale="25000" lnSpcReduction="20000"/>
          </a:bodyPr>
          <a:lstStyle/>
          <a:p>
            <a:pPr>
              <a:lnSpc>
                <a:spcPct val="120000"/>
              </a:lnSpc>
              <a:spcBef>
                <a:spcPts val="600"/>
              </a:spcBef>
              <a:spcAft>
                <a:spcPts val="600"/>
              </a:spcAft>
            </a:pPr>
            <a:r>
              <a:rPr lang="en-AU" sz="5600" dirty="0"/>
              <a:t>What difference does it make to the meaning if the order of the sentence is changed to “like the gentle rain from heaven, it drops”? – Foregrounding/signposting</a:t>
            </a:r>
          </a:p>
          <a:p>
            <a:pPr>
              <a:lnSpc>
                <a:spcPct val="120000"/>
              </a:lnSpc>
              <a:spcBef>
                <a:spcPts val="600"/>
              </a:spcBef>
              <a:spcAft>
                <a:spcPts val="600"/>
              </a:spcAft>
            </a:pPr>
            <a:r>
              <a:rPr lang="en-AU" sz="5600" dirty="0"/>
              <a:t>What impact does the repetition of the word “it” have on the meaning? - Repetition</a:t>
            </a:r>
          </a:p>
          <a:p>
            <a:pPr>
              <a:lnSpc>
                <a:spcPct val="120000"/>
              </a:lnSpc>
              <a:spcBef>
                <a:spcPts val="600"/>
              </a:spcBef>
              <a:spcAft>
                <a:spcPts val="600"/>
              </a:spcAft>
            </a:pPr>
            <a:r>
              <a:rPr lang="en-AU" sz="5600" dirty="0"/>
              <a:t>What does the insertion of the word “Jew” do to our understanding of the text? – Word choice (attitude revealed)</a:t>
            </a:r>
          </a:p>
          <a:p>
            <a:pPr>
              <a:lnSpc>
                <a:spcPct val="120000"/>
              </a:lnSpc>
              <a:spcBef>
                <a:spcPts val="600"/>
              </a:spcBef>
              <a:spcAft>
                <a:spcPts val="600"/>
              </a:spcAft>
            </a:pPr>
            <a:r>
              <a:rPr lang="en-AU" sz="5600" dirty="0"/>
              <a:t>If the sentence was written “none of us would see salvation in the strict course of justice” what would be lost from the meaning here? – juxtaposition/foregrounding</a:t>
            </a:r>
          </a:p>
          <a:p>
            <a:pPr>
              <a:lnSpc>
                <a:spcPct val="120000"/>
              </a:lnSpc>
              <a:spcBef>
                <a:spcPts val="600"/>
              </a:spcBef>
              <a:spcAft>
                <a:spcPts val="600"/>
              </a:spcAft>
            </a:pPr>
            <a:r>
              <a:rPr lang="en-AU" sz="5600" dirty="0"/>
              <a:t>How is Portia's use of pronouns effective here? – Word choice (</a:t>
            </a:r>
            <a:r>
              <a:rPr lang="en-AU" sz="5600"/>
              <a:t>attitude revealed)</a:t>
            </a:r>
            <a:endParaRPr lang="en-AU" sz="5600" dirty="0"/>
          </a:p>
          <a:p>
            <a:pPr>
              <a:lnSpc>
                <a:spcPct val="120000"/>
              </a:lnSpc>
              <a:spcBef>
                <a:spcPts val="600"/>
              </a:spcBef>
              <a:spcAft>
                <a:spcPts val="600"/>
              </a:spcAft>
            </a:pPr>
            <a:r>
              <a:rPr lang="en-AU" sz="5600" dirty="0"/>
              <a:t>What meaning does the phrase “if thou follow” add to this sentence? – Word choice (significant addition)</a:t>
            </a:r>
          </a:p>
          <a:p>
            <a:pPr>
              <a:lnSpc>
                <a:spcPct val="120000"/>
              </a:lnSpc>
              <a:spcBef>
                <a:spcPts val="600"/>
              </a:spcBef>
              <a:spcAft>
                <a:spcPts val="600"/>
              </a:spcAft>
            </a:pPr>
            <a:endParaRPr lang="en-AU" dirty="0"/>
          </a:p>
        </p:txBody>
      </p:sp>
      <p:sp>
        <p:nvSpPr>
          <p:cNvPr id="4" name="Content Placeholder 2">
            <a:extLst>
              <a:ext uri="{FF2B5EF4-FFF2-40B4-BE49-F238E27FC236}">
                <a16:creationId xmlns:a16="http://schemas.microsoft.com/office/drawing/2014/main" id="{0E203E4B-0E9F-49A4-8E95-6FC69789B511}"/>
              </a:ext>
            </a:extLst>
          </p:cNvPr>
          <p:cNvSpPr txBox="1">
            <a:spLocks/>
          </p:cNvSpPr>
          <p:nvPr/>
        </p:nvSpPr>
        <p:spPr>
          <a:xfrm>
            <a:off x="152400" y="629072"/>
            <a:ext cx="5868144" cy="6381328"/>
          </a:xfrm>
          <a:prstGeom prst="rect">
            <a:avLst/>
          </a:prstGeom>
        </p:spPr>
        <p:txBody>
          <a:bodyPr vert="horz">
            <a:normAutofit fontScale="250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nSpc>
                <a:spcPct val="120000"/>
              </a:lnSpc>
              <a:spcBef>
                <a:spcPts val="600"/>
              </a:spcBef>
              <a:spcAft>
                <a:spcPts val="600"/>
              </a:spcAft>
              <a:buNone/>
            </a:pPr>
            <a:r>
              <a:rPr lang="en-AU" sz="6600" dirty="0"/>
              <a:t>The quality of mercy is not strained.</a:t>
            </a:r>
            <a:br>
              <a:rPr lang="en-AU" sz="6600" dirty="0"/>
            </a:br>
            <a:r>
              <a:rPr lang="en-AU" sz="6600" dirty="0">
                <a:solidFill>
                  <a:schemeClr val="bg1"/>
                </a:solidFill>
                <a:highlight>
                  <a:srgbClr val="FFFF00"/>
                </a:highlight>
              </a:rPr>
              <a:t>It </a:t>
            </a:r>
            <a:r>
              <a:rPr lang="en-AU" sz="6600" dirty="0" err="1">
                <a:solidFill>
                  <a:schemeClr val="bg1"/>
                </a:solidFill>
                <a:highlight>
                  <a:srgbClr val="FFFF00"/>
                </a:highlight>
              </a:rPr>
              <a:t>droppeth</a:t>
            </a:r>
            <a:r>
              <a:rPr lang="en-AU" sz="6600" dirty="0">
                <a:solidFill>
                  <a:schemeClr val="bg1"/>
                </a:solidFill>
                <a:highlight>
                  <a:srgbClr val="FFFF00"/>
                </a:highlight>
              </a:rPr>
              <a:t> </a:t>
            </a:r>
            <a:r>
              <a:rPr lang="en-AU" sz="6600" dirty="0"/>
              <a:t>as the gentle rain from heaven</a:t>
            </a:r>
            <a:br>
              <a:rPr lang="en-AU" sz="6600" dirty="0"/>
            </a:br>
            <a:r>
              <a:rPr lang="en-AU" sz="6600" dirty="0"/>
              <a:t>Upon the place beneath. </a:t>
            </a:r>
            <a:r>
              <a:rPr lang="en-AU" sz="6600" dirty="0">
                <a:solidFill>
                  <a:schemeClr val="bg1"/>
                </a:solidFill>
                <a:highlight>
                  <a:srgbClr val="FFFF00"/>
                </a:highlight>
              </a:rPr>
              <a:t>It</a:t>
            </a:r>
            <a:r>
              <a:rPr lang="en-AU" sz="6600" dirty="0"/>
              <a:t> is twice blest:</a:t>
            </a:r>
            <a:br>
              <a:rPr lang="en-AU" sz="6600" dirty="0"/>
            </a:br>
            <a:r>
              <a:rPr lang="en-AU" sz="6600" dirty="0">
                <a:solidFill>
                  <a:schemeClr val="bg1"/>
                </a:solidFill>
                <a:highlight>
                  <a:srgbClr val="FFFF00"/>
                </a:highlight>
              </a:rPr>
              <a:t>It</a:t>
            </a:r>
            <a:r>
              <a:rPr lang="en-AU" sz="6600" dirty="0"/>
              <a:t> </a:t>
            </a:r>
            <a:r>
              <a:rPr lang="en-AU" sz="6600" dirty="0" err="1"/>
              <a:t>blesseth</a:t>
            </a:r>
            <a:r>
              <a:rPr lang="en-AU" sz="6600" dirty="0"/>
              <a:t> him that gives and him that takes.</a:t>
            </a:r>
            <a:br>
              <a:rPr lang="en-AU" sz="6600" dirty="0"/>
            </a:br>
            <a:r>
              <a:rPr lang="en-AU" sz="6600" dirty="0" err="1"/>
              <a:t>'Tis</a:t>
            </a:r>
            <a:r>
              <a:rPr lang="en-AU" sz="6600" dirty="0"/>
              <a:t> mightiest in the mightiest; </a:t>
            </a:r>
            <a:r>
              <a:rPr lang="en-AU" sz="6600" dirty="0">
                <a:solidFill>
                  <a:schemeClr val="bg1"/>
                </a:solidFill>
                <a:highlight>
                  <a:srgbClr val="FFFF00"/>
                </a:highlight>
              </a:rPr>
              <a:t>it</a:t>
            </a:r>
            <a:r>
              <a:rPr lang="en-AU" sz="6600" dirty="0"/>
              <a:t> becomes</a:t>
            </a:r>
            <a:br>
              <a:rPr lang="en-AU" sz="6600" dirty="0"/>
            </a:br>
            <a:r>
              <a:rPr lang="en-AU" sz="6600" dirty="0"/>
              <a:t>The </a:t>
            </a:r>
            <a:r>
              <a:rPr lang="en-AU" sz="6600" dirty="0" err="1"/>
              <a:t>thronèd</a:t>
            </a:r>
            <a:r>
              <a:rPr lang="en-AU" sz="6600" dirty="0"/>
              <a:t> monarch better than his crown.</a:t>
            </a:r>
            <a:br>
              <a:rPr lang="en-AU" sz="6600" dirty="0"/>
            </a:br>
            <a:r>
              <a:rPr lang="en-AU" sz="6600" dirty="0"/>
              <a:t>His </a:t>
            </a:r>
            <a:r>
              <a:rPr lang="en-AU" sz="6600" dirty="0" err="1"/>
              <a:t>scepter</a:t>
            </a:r>
            <a:r>
              <a:rPr lang="en-AU" sz="6600" dirty="0"/>
              <a:t> shows the force of temporal power,</a:t>
            </a:r>
            <a:br>
              <a:rPr lang="en-AU" sz="6600" dirty="0"/>
            </a:br>
            <a:r>
              <a:rPr lang="en-AU" sz="6600" dirty="0"/>
              <a:t>The attribute to awe and majesty</a:t>
            </a:r>
            <a:br>
              <a:rPr lang="en-AU" sz="6600" dirty="0"/>
            </a:br>
            <a:r>
              <a:rPr lang="en-AU" sz="6600" dirty="0"/>
              <a:t>Wherein doth sit the dread and fear of kings;</a:t>
            </a:r>
            <a:br>
              <a:rPr lang="en-AU" sz="6600" dirty="0"/>
            </a:br>
            <a:r>
              <a:rPr lang="en-AU" sz="6600" dirty="0"/>
              <a:t>But mercy is above this </a:t>
            </a:r>
            <a:r>
              <a:rPr lang="en-AU" sz="6600" dirty="0" err="1"/>
              <a:t>sceptered</a:t>
            </a:r>
            <a:r>
              <a:rPr lang="en-AU" sz="6600" dirty="0"/>
              <a:t> sway.</a:t>
            </a:r>
            <a:br>
              <a:rPr lang="en-AU" sz="6600" dirty="0"/>
            </a:br>
            <a:r>
              <a:rPr lang="en-AU" sz="6600" dirty="0"/>
              <a:t>It is </a:t>
            </a:r>
            <a:r>
              <a:rPr lang="en-AU" sz="6600" dirty="0" err="1"/>
              <a:t>enthronèd</a:t>
            </a:r>
            <a:r>
              <a:rPr lang="en-AU" sz="6600" dirty="0"/>
              <a:t> in the hearts of kings;</a:t>
            </a:r>
            <a:br>
              <a:rPr lang="en-AU" sz="6600" dirty="0"/>
            </a:br>
            <a:r>
              <a:rPr lang="en-AU" sz="6600" dirty="0"/>
              <a:t>It is an attribute to God Himself;</a:t>
            </a:r>
            <a:br>
              <a:rPr lang="en-AU" sz="6600" dirty="0"/>
            </a:br>
            <a:r>
              <a:rPr lang="en-AU" sz="6600" dirty="0"/>
              <a:t>And earthly power doth then show </a:t>
            </a:r>
            <a:r>
              <a:rPr lang="en-AU" sz="6600" dirty="0" err="1"/>
              <a:t>likest</a:t>
            </a:r>
            <a:r>
              <a:rPr lang="en-AU" sz="6600" dirty="0"/>
              <a:t> God's</a:t>
            </a:r>
            <a:br>
              <a:rPr lang="en-AU" sz="6600" dirty="0"/>
            </a:br>
            <a:r>
              <a:rPr lang="en-AU" sz="6600" dirty="0"/>
              <a:t>When mercy seasons justice. Therefore, </a:t>
            </a:r>
            <a:r>
              <a:rPr lang="en-AU" sz="6600" dirty="0">
                <a:solidFill>
                  <a:schemeClr val="bg1"/>
                </a:solidFill>
                <a:highlight>
                  <a:srgbClr val="FFFF00"/>
                </a:highlight>
              </a:rPr>
              <a:t>Jew</a:t>
            </a:r>
            <a:r>
              <a:rPr lang="en-AU" sz="6600" dirty="0"/>
              <a:t>,</a:t>
            </a:r>
            <a:br>
              <a:rPr lang="en-AU" sz="6600" dirty="0"/>
            </a:br>
            <a:r>
              <a:rPr lang="en-AU" sz="6600" dirty="0">
                <a:solidFill>
                  <a:schemeClr val="bg1"/>
                </a:solidFill>
                <a:highlight>
                  <a:srgbClr val="FFFF00"/>
                </a:highlight>
              </a:rPr>
              <a:t>Though justice be thy plea, consider this:</a:t>
            </a:r>
            <a:br>
              <a:rPr lang="en-AU" sz="6600" dirty="0">
                <a:solidFill>
                  <a:schemeClr val="bg1"/>
                </a:solidFill>
                <a:highlight>
                  <a:srgbClr val="FFFF00"/>
                </a:highlight>
              </a:rPr>
            </a:br>
            <a:r>
              <a:rPr lang="en-AU" sz="6600" dirty="0">
                <a:solidFill>
                  <a:schemeClr val="bg1"/>
                </a:solidFill>
                <a:highlight>
                  <a:srgbClr val="FFFF00"/>
                </a:highlight>
              </a:rPr>
              <a:t>That in the course of justice </a:t>
            </a:r>
            <a:r>
              <a:rPr lang="en-AU" sz="6600" dirty="0"/>
              <a:t>none of </a:t>
            </a:r>
            <a:r>
              <a:rPr lang="en-AU" sz="6600" dirty="0">
                <a:solidFill>
                  <a:schemeClr val="bg1"/>
                </a:solidFill>
                <a:highlight>
                  <a:srgbClr val="FFFF00"/>
                </a:highlight>
              </a:rPr>
              <a:t>us</a:t>
            </a:r>
            <a:br>
              <a:rPr lang="en-AU" sz="6600" dirty="0"/>
            </a:br>
            <a:r>
              <a:rPr lang="en-AU" sz="6600" dirty="0"/>
              <a:t>Should see salvation. </a:t>
            </a:r>
            <a:r>
              <a:rPr lang="en-AU" sz="6600" dirty="0">
                <a:solidFill>
                  <a:schemeClr val="bg1"/>
                </a:solidFill>
                <a:highlight>
                  <a:srgbClr val="FFFF00"/>
                </a:highlight>
              </a:rPr>
              <a:t>We</a:t>
            </a:r>
            <a:r>
              <a:rPr lang="en-AU" sz="6600" dirty="0"/>
              <a:t> do pray for mercy,</a:t>
            </a:r>
            <a:br>
              <a:rPr lang="en-AU" sz="6600" dirty="0"/>
            </a:br>
            <a:r>
              <a:rPr lang="en-AU" sz="6600" dirty="0"/>
              <a:t>And that same prayer doth teach </a:t>
            </a:r>
            <a:r>
              <a:rPr lang="en-AU" sz="6600" dirty="0">
                <a:solidFill>
                  <a:schemeClr val="bg1"/>
                </a:solidFill>
                <a:highlight>
                  <a:srgbClr val="FFFF00"/>
                </a:highlight>
              </a:rPr>
              <a:t>us</a:t>
            </a:r>
            <a:r>
              <a:rPr lang="en-AU" sz="6600" dirty="0"/>
              <a:t> all to render</a:t>
            </a:r>
            <a:br>
              <a:rPr lang="en-AU" sz="6600" dirty="0"/>
            </a:br>
            <a:r>
              <a:rPr lang="en-AU" sz="6600" dirty="0"/>
              <a:t>The deeds of mercy. I have spoke thus much</a:t>
            </a:r>
            <a:br>
              <a:rPr lang="en-AU" sz="6600" dirty="0"/>
            </a:br>
            <a:r>
              <a:rPr lang="en-AU" sz="6600" dirty="0"/>
              <a:t>To mitigate the justice of thy plea,</a:t>
            </a:r>
            <a:br>
              <a:rPr lang="en-AU" sz="6600" dirty="0"/>
            </a:br>
            <a:r>
              <a:rPr lang="en-AU" sz="6600" dirty="0"/>
              <a:t>Which, </a:t>
            </a:r>
            <a:r>
              <a:rPr lang="en-AU" sz="6600" dirty="0">
                <a:solidFill>
                  <a:schemeClr val="bg1"/>
                </a:solidFill>
                <a:highlight>
                  <a:srgbClr val="FFFF00"/>
                </a:highlight>
              </a:rPr>
              <a:t>if thou follow</a:t>
            </a:r>
            <a:r>
              <a:rPr lang="en-AU" sz="6600" dirty="0"/>
              <a:t>, this strict court of Venice</a:t>
            </a:r>
            <a:br>
              <a:rPr lang="en-AU" sz="6600" dirty="0"/>
            </a:br>
            <a:r>
              <a:rPr lang="en-AU" sz="6600" dirty="0"/>
              <a:t>Must needs give sentence '</a:t>
            </a:r>
            <a:r>
              <a:rPr lang="en-AU" sz="6600" dirty="0" err="1"/>
              <a:t>gainst</a:t>
            </a:r>
            <a:r>
              <a:rPr lang="en-AU" sz="6600" dirty="0"/>
              <a:t> the merchant</a:t>
            </a:r>
            <a:br>
              <a:rPr lang="en-AU" sz="6600" dirty="0"/>
            </a:br>
            <a:r>
              <a:rPr lang="en-AU" sz="6600" dirty="0"/>
              <a:t>there.</a:t>
            </a:r>
          </a:p>
          <a:p>
            <a:endParaRPr lang="en-AU" dirty="0"/>
          </a:p>
        </p:txBody>
      </p:sp>
    </p:spTree>
    <p:extLst>
      <p:ext uri="{BB962C8B-B14F-4D97-AF65-F5344CB8AC3E}">
        <p14:creationId xmlns:p14="http://schemas.microsoft.com/office/powerpoint/2010/main" val="75646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4B51-1FA0-458E-8042-37D3C896A286}"/>
              </a:ext>
            </a:extLst>
          </p:cNvPr>
          <p:cNvSpPr>
            <a:spLocks noGrp="1"/>
          </p:cNvSpPr>
          <p:nvPr>
            <p:ph type="title"/>
          </p:nvPr>
        </p:nvSpPr>
        <p:spPr>
          <a:xfrm>
            <a:off x="1443491" y="332657"/>
            <a:ext cx="6251303" cy="1008112"/>
          </a:xfrm>
        </p:spPr>
        <p:txBody>
          <a:bodyPr/>
          <a:lstStyle/>
          <a:p>
            <a:r>
              <a:rPr lang="en-AU" dirty="0"/>
              <a:t>Latin Roots</a:t>
            </a:r>
          </a:p>
        </p:txBody>
      </p:sp>
      <p:sp>
        <p:nvSpPr>
          <p:cNvPr id="3" name="Content Placeholder 2">
            <a:extLst>
              <a:ext uri="{FF2B5EF4-FFF2-40B4-BE49-F238E27FC236}">
                <a16:creationId xmlns:a16="http://schemas.microsoft.com/office/drawing/2014/main" id="{E115C34D-8B90-4A5E-8050-3BE3F73937C4}"/>
              </a:ext>
            </a:extLst>
          </p:cNvPr>
          <p:cNvSpPr>
            <a:spLocks noGrp="1"/>
          </p:cNvSpPr>
          <p:nvPr>
            <p:ph idx="1"/>
          </p:nvPr>
        </p:nvSpPr>
        <p:spPr>
          <a:xfrm>
            <a:off x="457200" y="1340769"/>
            <a:ext cx="8229600" cy="5517231"/>
          </a:xfrm>
        </p:spPr>
        <p:txBody>
          <a:bodyPr>
            <a:normAutofit/>
          </a:bodyPr>
          <a:lstStyle/>
          <a:p>
            <a:r>
              <a:rPr lang="en-AU" sz="2400" dirty="0"/>
              <a:t>Temporal - Middle English: from Latin </a:t>
            </a:r>
            <a:r>
              <a:rPr lang="en-AU" sz="2400" i="1" dirty="0"/>
              <a:t>temporalis</a:t>
            </a:r>
            <a:r>
              <a:rPr lang="en-AU" sz="2400" dirty="0"/>
              <a:t>, from </a:t>
            </a:r>
            <a:r>
              <a:rPr lang="en-AU" sz="2400" i="1" dirty="0"/>
              <a:t>tempus</a:t>
            </a:r>
            <a:r>
              <a:rPr lang="en-AU" sz="2400" dirty="0"/>
              <a:t>, </a:t>
            </a:r>
            <a:r>
              <a:rPr lang="en-AU" sz="2400" i="1" dirty="0" err="1"/>
              <a:t>tempor</a:t>
            </a:r>
            <a:r>
              <a:rPr lang="en-AU" sz="2400" i="1" dirty="0"/>
              <a:t>-</a:t>
            </a:r>
            <a:r>
              <a:rPr lang="en-AU" sz="2400" dirty="0"/>
              <a:t> ‘time’.</a:t>
            </a:r>
          </a:p>
          <a:p>
            <a:endParaRPr lang="en-AU" sz="2400" dirty="0"/>
          </a:p>
          <a:p>
            <a:r>
              <a:rPr lang="en-AU" sz="2400" dirty="0"/>
              <a:t>Attribute - late 15th century: from Latin verb </a:t>
            </a:r>
            <a:r>
              <a:rPr lang="en-AU" sz="2400" i="1" dirty="0" err="1"/>
              <a:t>attribuere</a:t>
            </a:r>
            <a:r>
              <a:rPr lang="en-AU" sz="2400" dirty="0"/>
              <a:t>, from </a:t>
            </a:r>
            <a:r>
              <a:rPr lang="en-AU" sz="2400" i="1" dirty="0"/>
              <a:t>ad-</a:t>
            </a:r>
            <a:r>
              <a:rPr lang="en-AU" sz="2400" dirty="0"/>
              <a:t> ‘to’ + </a:t>
            </a:r>
            <a:r>
              <a:rPr lang="en-AU" sz="2400" i="1" dirty="0" err="1"/>
              <a:t>tribuere</a:t>
            </a:r>
            <a:r>
              <a:rPr lang="en-AU" sz="2400" dirty="0"/>
              <a:t> ‘assign’.</a:t>
            </a:r>
          </a:p>
          <a:p>
            <a:endParaRPr lang="en-AU" sz="2400" dirty="0"/>
          </a:p>
          <a:p>
            <a:r>
              <a:rPr lang="en-AU" sz="2400" dirty="0"/>
              <a:t>Mitigate - late Middle English: from Latin </a:t>
            </a:r>
            <a:r>
              <a:rPr lang="en-AU" sz="2400" i="1" dirty="0" err="1"/>
              <a:t>mitigat</a:t>
            </a:r>
            <a:r>
              <a:rPr lang="en-AU" sz="2400" i="1" dirty="0"/>
              <a:t>-</a:t>
            </a:r>
            <a:r>
              <a:rPr lang="en-AU" sz="2400" dirty="0"/>
              <a:t> ‘softened, alleviated’, from </a:t>
            </a:r>
            <a:r>
              <a:rPr lang="en-AU" sz="2400" i="1" dirty="0"/>
              <a:t>mitis</a:t>
            </a:r>
            <a:r>
              <a:rPr lang="en-AU" sz="2400" dirty="0"/>
              <a:t> ‘mild’.</a:t>
            </a:r>
          </a:p>
          <a:p>
            <a:endParaRPr lang="en-AU" dirty="0"/>
          </a:p>
          <a:p>
            <a:endParaRPr lang="en-AU" dirty="0"/>
          </a:p>
        </p:txBody>
      </p:sp>
    </p:spTree>
    <p:extLst>
      <p:ext uri="{BB962C8B-B14F-4D97-AF65-F5344CB8AC3E}">
        <p14:creationId xmlns:p14="http://schemas.microsoft.com/office/powerpoint/2010/main" val="548627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DED954-2A70-4C3F-966C-0875547FA31A}"/>
              </a:ext>
            </a:extLst>
          </p:cNvPr>
          <p:cNvSpPr/>
          <p:nvPr/>
        </p:nvSpPr>
        <p:spPr>
          <a:xfrm>
            <a:off x="323528" y="1215286"/>
            <a:ext cx="3888432" cy="4616648"/>
          </a:xfrm>
          <a:prstGeom prst="rect">
            <a:avLst/>
          </a:prstGeom>
        </p:spPr>
        <p:txBody>
          <a:bodyPr wrap="square">
            <a:spAutoFit/>
          </a:bodyPr>
          <a:lstStyle/>
          <a:p>
            <a:r>
              <a:rPr lang="en-AU" sz="1400" dirty="0"/>
              <a:t>							</a:t>
            </a:r>
          </a:p>
          <a:p>
            <a:pPr marL="285750" indent="-285750">
              <a:buClr>
                <a:schemeClr val="accent1"/>
              </a:buClr>
              <a:buFont typeface="Arial" panose="020B0604020202020204" pitchFamily="34" charset="0"/>
              <a:buChar char="•"/>
            </a:pPr>
            <a:r>
              <a:rPr lang="en-AU" sz="2000" dirty="0"/>
              <a:t>abstract, abstain, aversion</a:t>
            </a:r>
          </a:p>
          <a:p>
            <a:pPr marL="285750" indent="-285750">
              <a:buClr>
                <a:schemeClr val="accent1"/>
              </a:buClr>
              <a:buFont typeface="Arial" panose="020B0604020202020204" pitchFamily="34" charset="0"/>
              <a:buChar char="•"/>
            </a:pPr>
            <a:r>
              <a:rPr lang="en-AU" sz="2000" dirty="0"/>
              <a:t>acrid, acrimony, exacerbate</a:t>
            </a:r>
          </a:p>
          <a:p>
            <a:pPr marL="285750" indent="-285750">
              <a:buClr>
                <a:schemeClr val="accent1"/>
              </a:buClr>
              <a:buFont typeface="Arial" panose="020B0604020202020204" pitchFamily="34" charset="0"/>
              <a:buChar char="•"/>
            </a:pPr>
            <a:r>
              <a:rPr lang="en-AU" sz="2000" dirty="0"/>
              <a:t>audible, audience, auditorium</a:t>
            </a:r>
          </a:p>
          <a:p>
            <a:pPr marL="285750" indent="-285750">
              <a:buClr>
                <a:schemeClr val="accent1"/>
              </a:buClr>
              <a:buFont typeface="Arial" panose="020B0604020202020204" pitchFamily="34" charset="0"/>
              <a:buChar char="•"/>
            </a:pPr>
            <a:r>
              <a:rPr lang="en-AU" sz="2000" dirty="0"/>
              <a:t>benefit, benign, benefactor</a:t>
            </a:r>
          </a:p>
          <a:p>
            <a:pPr marL="285750" indent="-285750">
              <a:buClr>
                <a:schemeClr val="accent1"/>
              </a:buClr>
              <a:buFont typeface="Arial" panose="020B0604020202020204" pitchFamily="34" charset="0"/>
              <a:buChar char="•"/>
            </a:pPr>
            <a:r>
              <a:rPr lang="en-AU" sz="2000" dirty="0"/>
              <a:t>abbreviate, brief</a:t>
            </a:r>
          </a:p>
          <a:p>
            <a:pPr marL="285750" indent="-285750">
              <a:buClr>
                <a:schemeClr val="accent1"/>
              </a:buClr>
              <a:buFont typeface="Arial" panose="020B0604020202020204" pitchFamily="34" charset="0"/>
              <a:buChar char="•"/>
            </a:pPr>
            <a:r>
              <a:rPr lang="en-AU" sz="2000" dirty="0"/>
              <a:t>circus, circulate</a:t>
            </a:r>
          </a:p>
          <a:p>
            <a:pPr marL="285750" indent="-285750">
              <a:buClr>
                <a:schemeClr val="accent1"/>
              </a:buClr>
              <a:buFont typeface="Arial" panose="020B0604020202020204" pitchFamily="34" charset="0"/>
              <a:buChar char="•"/>
            </a:pPr>
            <a:r>
              <a:rPr lang="en-AU" sz="2000" dirty="0"/>
              <a:t>dictate, edict, dictionary</a:t>
            </a:r>
          </a:p>
          <a:p>
            <a:pPr marL="285750" indent="-285750">
              <a:buClr>
                <a:schemeClr val="accent1"/>
              </a:buClr>
              <a:buFont typeface="Arial" panose="020B0604020202020204" pitchFamily="34" charset="0"/>
              <a:buChar char="•"/>
            </a:pPr>
            <a:r>
              <a:rPr lang="en-AU" sz="2000" dirty="0"/>
              <a:t>deduce, produce, educate</a:t>
            </a:r>
          </a:p>
          <a:p>
            <a:pPr marL="285750" indent="-285750">
              <a:buClr>
                <a:schemeClr val="accent1"/>
              </a:buClr>
              <a:buFont typeface="Arial" panose="020B0604020202020204" pitchFamily="34" charset="0"/>
              <a:buChar char="•"/>
            </a:pPr>
            <a:r>
              <a:rPr lang="en-AU" sz="2000" dirty="0"/>
              <a:t>founder, foundation, funding</a:t>
            </a:r>
          </a:p>
          <a:p>
            <a:pPr marL="285750" indent="-285750">
              <a:buClr>
                <a:schemeClr val="accent1"/>
              </a:buClr>
              <a:buFont typeface="Arial" panose="020B0604020202020204" pitchFamily="34" charset="0"/>
              <a:buChar char="•"/>
            </a:pPr>
            <a:r>
              <a:rPr lang="en-AU" sz="2000" dirty="0"/>
              <a:t>gene, generate, generous</a:t>
            </a:r>
          </a:p>
          <a:p>
            <a:pPr marL="285750" indent="-285750">
              <a:buClr>
                <a:schemeClr val="accent1"/>
              </a:buClr>
              <a:buFont typeface="Arial" panose="020B0604020202020204" pitchFamily="34" charset="0"/>
              <a:buChar char="•"/>
            </a:pPr>
            <a:r>
              <a:rPr lang="en-AU" sz="2000" dirty="0"/>
              <a:t>ability, exhibit, inhabit</a:t>
            </a:r>
          </a:p>
          <a:p>
            <a:pPr marL="285750" indent="-285750">
              <a:buClr>
                <a:schemeClr val="accent1"/>
              </a:buClr>
              <a:buFont typeface="Arial" panose="020B0604020202020204" pitchFamily="34" charset="0"/>
              <a:buChar char="•"/>
            </a:pPr>
            <a:r>
              <a:rPr lang="en-AU" sz="2000" dirty="0"/>
              <a:t>jury, justice, justify</a:t>
            </a:r>
          </a:p>
          <a:p>
            <a:pPr marL="285750" indent="-285750">
              <a:buClr>
                <a:schemeClr val="accent1"/>
              </a:buClr>
              <a:buFont typeface="Arial" panose="020B0604020202020204" pitchFamily="34" charset="0"/>
              <a:buChar char="•"/>
            </a:pPr>
            <a:r>
              <a:rPr lang="en-AU" sz="2000" dirty="0"/>
              <a:t>levitate, elevate, leverage</a:t>
            </a:r>
          </a:p>
        </p:txBody>
      </p:sp>
      <p:sp>
        <p:nvSpPr>
          <p:cNvPr id="7" name="Rectangle 6">
            <a:extLst>
              <a:ext uri="{FF2B5EF4-FFF2-40B4-BE49-F238E27FC236}">
                <a16:creationId xmlns:a16="http://schemas.microsoft.com/office/drawing/2014/main" id="{124E5156-0D1B-43A4-A458-0D1D8792EAC6}"/>
              </a:ext>
            </a:extLst>
          </p:cNvPr>
          <p:cNvSpPr/>
          <p:nvPr/>
        </p:nvSpPr>
        <p:spPr>
          <a:xfrm>
            <a:off x="4572000" y="1430729"/>
            <a:ext cx="4392488" cy="4401205"/>
          </a:xfrm>
          <a:prstGeom prst="rect">
            <a:avLst/>
          </a:prstGeom>
        </p:spPr>
        <p:txBody>
          <a:bodyPr wrap="square">
            <a:spAutoFit/>
          </a:bodyPr>
          <a:lstStyle/>
          <a:p>
            <a:pPr marL="285750" indent="-285750">
              <a:buClr>
                <a:schemeClr val="accent1"/>
              </a:buClr>
              <a:buFont typeface="Arial" panose="020B0604020202020204" pitchFamily="34" charset="0"/>
              <a:buChar char="•"/>
            </a:pPr>
            <a:r>
              <a:rPr lang="en-AU" sz="2000" dirty="0"/>
              <a:t>logic, apologize, analogy</a:t>
            </a:r>
          </a:p>
          <a:p>
            <a:pPr marL="285750" indent="-285750">
              <a:buClr>
                <a:schemeClr val="accent1"/>
              </a:buClr>
              <a:buFont typeface="Arial" panose="020B0604020202020204" pitchFamily="34" charset="0"/>
              <a:buChar char="•"/>
            </a:pPr>
            <a:r>
              <a:rPr lang="en-AU" sz="2000" dirty="0"/>
              <a:t>lucid, illuminate, translucent</a:t>
            </a:r>
          </a:p>
          <a:p>
            <a:pPr marL="285750" indent="-285750">
              <a:buClr>
                <a:schemeClr val="accent1"/>
              </a:buClr>
              <a:buFont typeface="Arial" panose="020B0604020202020204" pitchFamily="34" charset="0"/>
              <a:buChar char="•"/>
            </a:pPr>
            <a:r>
              <a:rPr lang="en-AU" sz="2000" dirty="0"/>
              <a:t>manual, manicure, manipulate</a:t>
            </a:r>
          </a:p>
          <a:p>
            <a:pPr marL="285750" indent="-285750">
              <a:buClr>
                <a:schemeClr val="accent1"/>
              </a:buClr>
              <a:buFont typeface="Arial" panose="020B0604020202020204" pitchFamily="34" charset="0"/>
              <a:buChar char="•"/>
            </a:pPr>
            <a:r>
              <a:rPr lang="en-AU" sz="2000" dirty="0"/>
              <a:t>missile, transmit, permit</a:t>
            </a:r>
          </a:p>
          <a:p>
            <a:pPr marL="285750" indent="-285750">
              <a:buClr>
                <a:schemeClr val="accent1"/>
              </a:buClr>
              <a:buFont typeface="Arial" panose="020B0604020202020204" pitchFamily="34" charset="0"/>
              <a:buChar char="•"/>
            </a:pPr>
            <a:r>
              <a:rPr lang="en-AU" sz="2000" dirty="0"/>
              <a:t>omnivorous, omnipotent, </a:t>
            </a:r>
            <a:r>
              <a:rPr lang="en-AU" sz="2000" dirty="0" err="1"/>
              <a:t>omniscent</a:t>
            </a:r>
            <a:endParaRPr lang="en-AU" sz="2000" dirty="0"/>
          </a:p>
          <a:p>
            <a:pPr marL="285750" indent="-285750">
              <a:buClr>
                <a:schemeClr val="accent1"/>
              </a:buClr>
              <a:buFont typeface="Arial" panose="020B0604020202020204" pitchFamily="34" charset="0"/>
              <a:buChar char="•"/>
            </a:pPr>
            <a:r>
              <a:rPr lang="en-AU" sz="2000" dirty="0"/>
              <a:t>pacify, pacific, pacifist</a:t>
            </a:r>
          </a:p>
          <a:p>
            <a:pPr marL="285750" indent="-285750">
              <a:buClr>
                <a:schemeClr val="accent1"/>
              </a:buClr>
              <a:buFont typeface="Arial" panose="020B0604020202020204" pitchFamily="34" charset="0"/>
              <a:buChar char="•"/>
            </a:pPr>
            <a:r>
              <a:rPr lang="en-AU" sz="2000" dirty="0"/>
              <a:t>tranquil, requiem, acquit</a:t>
            </a:r>
          </a:p>
          <a:p>
            <a:pPr marL="285750" indent="-285750">
              <a:buClr>
                <a:schemeClr val="accent1"/>
              </a:buClr>
              <a:buFont typeface="Arial" panose="020B0604020202020204" pitchFamily="34" charset="0"/>
              <a:buChar char="•"/>
            </a:pPr>
            <a:r>
              <a:rPr lang="en-AU" sz="2000" dirty="0"/>
              <a:t>script, proscribe, describe</a:t>
            </a:r>
          </a:p>
          <a:p>
            <a:pPr marL="285750" indent="-285750">
              <a:buClr>
                <a:schemeClr val="accent1"/>
              </a:buClr>
              <a:buFont typeface="Arial" panose="020B0604020202020204" pitchFamily="34" charset="0"/>
              <a:buChar char="•"/>
            </a:pPr>
            <a:r>
              <a:rPr lang="en-AU" sz="2000" dirty="0"/>
              <a:t>sensitive, sentient, resent</a:t>
            </a:r>
          </a:p>
          <a:p>
            <a:pPr marL="285750" indent="-285750">
              <a:buClr>
                <a:schemeClr val="accent1"/>
              </a:buClr>
              <a:buFont typeface="Arial" panose="020B0604020202020204" pitchFamily="34" charset="0"/>
              <a:buChar char="•"/>
            </a:pPr>
            <a:r>
              <a:rPr lang="en-AU" sz="2000" dirty="0"/>
              <a:t>terrain, territory, extra-terrestrial</a:t>
            </a:r>
          </a:p>
          <a:p>
            <a:pPr marL="285750" indent="-285750">
              <a:buClr>
                <a:schemeClr val="accent1"/>
              </a:buClr>
              <a:buFont typeface="Arial" panose="020B0604020202020204" pitchFamily="34" charset="0"/>
              <a:buChar char="•"/>
            </a:pPr>
            <a:r>
              <a:rPr lang="en-AU" sz="2000" dirty="0"/>
              <a:t>timid, timorous</a:t>
            </a:r>
          </a:p>
          <a:p>
            <a:pPr marL="285750" indent="-285750">
              <a:buClr>
                <a:schemeClr val="accent1"/>
              </a:buClr>
              <a:buFont typeface="Arial" panose="020B0604020202020204" pitchFamily="34" charset="0"/>
              <a:buChar char="•"/>
            </a:pPr>
            <a:r>
              <a:rPr lang="en-AU" sz="2000" dirty="0"/>
              <a:t>vacuum, vacate, evacuate</a:t>
            </a:r>
          </a:p>
          <a:p>
            <a:pPr marL="285750" indent="-285750">
              <a:buClr>
                <a:schemeClr val="accent1"/>
              </a:buClr>
              <a:buFont typeface="Arial" panose="020B0604020202020204" pitchFamily="34" charset="0"/>
              <a:buChar char="•"/>
            </a:pPr>
            <a:r>
              <a:rPr lang="en-AU" sz="2000" dirty="0"/>
              <a:t>video, vivid, invisible</a:t>
            </a:r>
            <a:endParaRPr lang="en-AU" dirty="0"/>
          </a:p>
        </p:txBody>
      </p:sp>
      <p:sp>
        <p:nvSpPr>
          <p:cNvPr id="11" name="Rectangle 10">
            <a:extLst>
              <a:ext uri="{FF2B5EF4-FFF2-40B4-BE49-F238E27FC236}">
                <a16:creationId xmlns:a16="http://schemas.microsoft.com/office/drawing/2014/main" id="{75195DFE-EC21-41AB-A167-8D95EEBC2B09}"/>
              </a:ext>
            </a:extLst>
          </p:cNvPr>
          <p:cNvSpPr/>
          <p:nvPr/>
        </p:nvSpPr>
        <p:spPr>
          <a:xfrm>
            <a:off x="2915816" y="476672"/>
            <a:ext cx="3312368" cy="584775"/>
          </a:xfrm>
          <a:prstGeom prst="rect">
            <a:avLst/>
          </a:prstGeom>
        </p:spPr>
        <p:txBody>
          <a:bodyPr wrap="square">
            <a:spAutoFit/>
          </a:bodyPr>
          <a:lstStyle/>
          <a:p>
            <a:r>
              <a:rPr lang="en-AU" sz="3200" cap="all" dirty="0">
                <a:solidFill>
                  <a:srgbClr val="FB8C29"/>
                </a:solidFill>
                <a:ea typeface="Calibri" panose="020F0502020204030204" pitchFamily="34" charset="0"/>
                <a:cs typeface="Arial" panose="020B0604020202020204" pitchFamily="34" charset="0"/>
              </a:rPr>
              <a:t>Your turn</a:t>
            </a:r>
            <a:endParaRPr lang="en-AU" dirty="0"/>
          </a:p>
        </p:txBody>
      </p:sp>
    </p:spTree>
    <p:extLst>
      <p:ext uri="{BB962C8B-B14F-4D97-AF65-F5344CB8AC3E}">
        <p14:creationId xmlns:p14="http://schemas.microsoft.com/office/powerpoint/2010/main" val="246070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0998-C7C4-4DBA-994C-B3E37029CC2E}"/>
              </a:ext>
            </a:extLst>
          </p:cNvPr>
          <p:cNvSpPr>
            <a:spLocks noGrp="1"/>
          </p:cNvSpPr>
          <p:nvPr>
            <p:ph type="title"/>
          </p:nvPr>
        </p:nvSpPr>
        <p:spPr>
          <a:xfrm>
            <a:off x="1443491" y="188640"/>
            <a:ext cx="6251303" cy="1152127"/>
          </a:xfrm>
        </p:spPr>
        <p:txBody>
          <a:bodyPr/>
          <a:lstStyle/>
          <a:p>
            <a:r>
              <a:rPr lang="en-AU" dirty="0"/>
              <a:t>Your turn</a:t>
            </a:r>
          </a:p>
        </p:txBody>
      </p:sp>
      <p:sp>
        <p:nvSpPr>
          <p:cNvPr id="3" name="Content Placeholder 2">
            <a:extLst>
              <a:ext uri="{FF2B5EF4-FFF2-40B4-BE49-F238E27FC236}">
                <a16:creationId xmlns:a16="http://schemas.microsoft.com/office/drawing/2014/main" id="{C495F300-D10B-48E6-AC92-E45C9A04ECB1}"/>
              </a:ext>
            </a:extLst>
          </p:cNvPr>
          <p:cNvSpPr>
            <a:spLocks noGrp="1"/>
          </p:cNvSpPr>
          <p:nvPr>
            <p:ph idx="1"/>
          </p:nvPr>
        </p:nvSpPr>
        <p:spPr>
          <a:xfrm>
            <a:off x="899593" y="1340767"/>
            <a:ext cx="7416824" cy="4752529"/>
          </a:xfrm>
        </p:spPr>
        <p:txBody>
          <a:bodyPr>
            <a:normAutofit/>
          </a:bodyPr>
          <a:lstStyle/>
          <a:p>
            <a:r>
              <a:rPr lang="en-AU" sz="2400" dirty="0"/>
              <a:t>Examine how Antonio speaks to Shylock in Act 1 Scene 3. What words and phrases reflect their relationship?</a:t>
            </a:r>
          </a:p>
          <a:p>
            <a:r>
              <a:rPr lang="en-AU" sz="2400" dirty="0"/>
              <a:t>Look at how Shylock speaks to Antonio. Is there an imbalance of power in this relationship? How can you tell – give examples.</a:t>
            </a:r>
          </a:p>
          <a:p>
            <a:r>
              <a:rPr lang="en-AU" sz="2400" dirty="0"/>
              <a:t>What frames Antonio as a hero despite his racism and Shylock as a villain?</a:t>
            </a:r>
          </a:p>
          <a:p>
            <a:r>
              <a:rPr lang="en-AU" sz="2400" dirty="0"/>
              <a:t>You can use </a:t>
            </a:r>
            <a:r>
              <a:rPr lang="en-AU" sz="2400" dirty="0" err="1"/>
              <a:t>Sparknotes</a:t>
            </a:r>
            <a:r>
              <a:rPr lang="en-AU" sz="2400" dirty="0"/>
              <a:t> to help you</a:t>
            </a:r>
          </a:p>
        </p:txBody>
      </p:sp>
    </p:spTree>
    <p:extLst>
      <p:ext uri="{BB962C8B-B14F-4D97-AF65-F5344CB8AC3E}">
        <p14:creationId xmlns:p14="http://schemas.microsoft.com/office/powerpoint/2010/main" val="327605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The main themes of the play:</a:t>
            </a:r>
            <a:br>
              <a:rPr lang="zh-CN" altLang="en-US" dirty="0"/>
            </a:br>
            <a:r>
              <a:rPr lang="en-US" dirty="0"/>
              <a:t> </a:t>
            </a:r>
            <a:br>
              <a:rPr lang="zh-CN" altLang="en-US" dirty="0"/>
            </a:br>
            <a:endParaRPr lang="zh-CN" altLang="en-US" dirty="0"/>
          </a:p>
        </p:txBody>
      </p:sp>
      <p:sp>
        <p:nvSpPr>
          <p:cNvPr id="3" name="内容占位符 2"/>
          <p:cNvSpPr>
            <a:spLocks noGrp="1"/>
          </p:cNvSpPr>
          <p:nvPr>
            <p:ph idx="1"/>
          </p:nvPr>
        </p:nvSpPr>
        <p:spPr>
          <a:xfrm>
            <a:off x="827584" y="1700808"/>
            <a:ext cx="7416823" cy="4536503"/>
          </a:xfrm>
        </p:spPr>
        <p:txBody>
          <a:bodyPr>
            <a:normAutofit/>
          </a:bodyPr>
          <a:lstStyle/>
          <a:p>
            <a:r>
              <a:rPr lang="en-US" sz="2400" dirty="0"/>
              <a:t>Self-interest vs Love</a:t>
            </a:r>
            <a:endParaRPr lang="zh-CN" altLang="en-US" sz="2400" dirty="0"/>
          </a:p>
          <a:p>
            <a:r>
              <a:rPr lang="en-US" sz="2400" dirty="0"/>
              <a:t>The divine quality of mercy</a:t>
            </a:r>
            <a:endParaRPr lang="zh-CN" altLang="en-US" sz="2400" dirty="0"/>
          </a:p>
          <a:p>
            <a:r>
              <a:rPr lang="en-AU" sz="2400" dirty="0"/>
              <a:t>Racial discrimination/h</a:t>
            </a:r>
            <a:r>
              <a:rPr lang="en-US" sz="2400" dirty="0" err="1"/>
              <a:t>atred</a:t>
            </a:r>
            <a:r>
              <a:rPr lang="en-US" sz="2400" dirty="0"/>
              <a:t> as a cyclical phenomenon </a:t>
            </a:r>
            <a:endParaRPr lang="zh-CN" altLang="en-US" sz="2400" dirty="0"/>
          </a:p>
          <a:p>
            <a:r>
              <a:rPr lang="en-AU" sz="2400" dirty="0"/>
              <a:t>Father/daughter relationships/</a:t>
            </a:r>
            <a:r>
              <a:rPr lang="en-US" altLang="zh-CN" sz="2400" dirty="0"/>
              <a:t>Family loyalty</a:t>
            </a:r>
            <a:endParaRPr lang="en-US" sz="2400" dirty="0"/>
          </a:p>
          <a:p>
            <a:pPr lvl="0"/>
            <a:r>
              <a:rPr lang="en-AU" sz="2400" dirty="0"/>
              <a:t>Love and friendship</a:t>
            </a:r>
          </a:p>
          <a:p>
            <a:pPr lvl="0"/>
            <a:r>
              <a:rPr lang="en-AU" sz="2400" dirty="0"/>
              <a:t>Money’s rightful place</a:t>
            </a: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91880" y="188640"/>
            <a:ext cx="5194920" cy="6120720"/>
          </a:xfrm>
        </p:spPr>
        <p:txBody>
          <a:bodyPr>
            <a:normAutofit/>
          </a:bodyPr>
          <a:lstStyle/>
          <a:p>
            <a:r>
              <a:rPr lang="en-US" dirty="0"/>
              <a:t>was born in Stratford-upon-Avon, Warwickshire , England in 1564</a:t>
            </a:r>
          </a:p>
          <a:p>
            <a:r>
              <a:rPr lang="en-US" altLang="zh-CN" dirty="0"/>
              <a:t>Parents: John Shakespeare &amp; Mary Shakespeare</a:t>
            </a:r>
          </a:p>
          <a:p>
            <a:r>
              <a:rPr lang="en-US" dirty="0"/>
              <a:t>Possibly educated at King Edward VI school. </a:t>
            </a:r>
          </a:p>
          <a:p>
            <a:r>
              <a:rPr lang="en-US" dirty="0"/>
              <a:t>Married Anne Hathaway at the age of 18. His wife was 8 years older he.  </a:t>
            </a:r>
            <a:endParaRPr lang="zh-CN" altLang="en-US" dirty="0"/>
          </a:p>
        </p:txBody>
      </p:sp>
      <p:pic>
        <p:nvPicPr>
          <p:cNvPr id="3074" name="Picture 2" descr="C:\Users\lenovo\Documents\2017\2nd placement\新建文件夹\William_Shakespeares_birthplace,_Stratford-upon-Avon_26l2007.jpg"/>
          <p:cNvPicPr>
            <a:picLocks noChangeAspect="1" noChangeArrowheads="1"/>
          </p:cNvPicPr>
          <p:nvPr/>
        </p:nvPicPr>
        <p:blipFill>
          <a:blip r:embed="rId2"/>
          <a:srcRect/>
          <a:stretch>
            <a:fillRect/>
          </a:stretch>
        </p:blipFill>
        <p:spPr bwMode="auto">
          <a:xfrm>
            <a:off x="5196868" y="3593035"/>
            <a:ext cx="3182881" cy="3219890"/>
          </a:xfrm>
          <a:prstGeom prst="rect">
            <a:avLst/>
          </a:prstGeom>
          <a:noFill/>
        </p:spPr>
      </p:pic>
      <p:pic>
        <p:nvPicPr>
          <p:cNvPr id="4098" name="Picture 2" descr="Image result for map stratford upon avon">
            <a:extLst>
              <a:ext uri="{FF2B5EF4-FFF2-40B4-BE49-F238E27FC236}">
                <a16:creationId xmlns:a16="http://schemas.microsoft.com/office/drawing/2014/main" id="{D6E5101D-4D4B-4B8C-8862-EF74E8E78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0160"/>
            <a:ext cx="3186159" cy="32994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new place stratford">
            <a:extLst>
              <a:ext uri="{FF2B5EF4-FFF2-40B4-BE49-F238E27FC236}">
                <a16:creationId xmlns:a16="http://schemas.microsoft.com/office/drawing/2014/main" id="{F70811E9-DA06-4B2C-9A19-81DBC4433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08" y="3600568"/>
            <a:ext cx="4316261" cy="3204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30DF-DDDB-4E9D-9E2F-CA999F7643B1}"/>
              </a:ext>
            </a:extLst>
          </p:cNvPr>
          <p:cNvSpPr>
            <a:spLocks noGrp="1"/>
          </p:cNvSpPr>
          <p:nvPr>
            <p:ph type="title"/>
          </p:nvPr>
        </p:nvSpPr>
        <p:spPr/>
        <p:txBody>
          <a:bodyPr/>
          <a:lstStyle/>
          <a:p>
            <a:r>
              <a:rPr lang="en-AU" dirty="0"/>
              <a:t>Symbols</a:t>
            </a:r>
          </a:p>
        </p:txBody>
      </p:sp>
      <p:sp>
        <p:nvSpPr>
          <p:cNvPr id="3" name="Content Placeholder 2">
            <a:extLst>
              <a:ext uri="{FF2B5EF4-FFF2-40B4-BE49-F238E27FC236}">
                <a16:creationId xmlns:a16="http://schemas.microsoft.com/office/drawing/2014/main" id="{53A68177-79C9-4F3D-AA6F-EA1D7B5220EC}"/>
              </a:ext>
            </a:extLst>
          </p:cNvPr>
          <p:cNvSpPr>
            <a:spLocks noGrp="1"/>
          </p:cNvSpPr>
          <p:nvPr>
            <p:ph idx="1"/>
          </p:nvPr>
        </p:nvSpPr>
        <p:spPr>
          <a:xfrm>
            <a:off x="899592" y="1772817"/>
            <a:ext cx="7344815" cy="4392488"/>
          </a:xfrm>
        </p:spPr>
        <p:txBody>
          <a:bodyPr>
            <a:normAutofit/>
          </a:bodyPr>
          <a:lstStyle/>
          <a:p>
            <a:r>
              <a:rPr lang="en-AU" sz="2400" dirty="0"/>
              <a:t>The caskets – gold, silver and lead</a:t>
            </a:r>
          </a:p>
          <a:p>
            <a:r>
              <a:rPr lang="en-AU" sz="2400" dirty="0"/>
              <a:t>The pound of flesh</a:t>
            </a:r>
          </a:p>
          <a:p>
            <a:r>
              <a:rPr lang="en-AU" sz="2400" dirty="0"/>
              <a:t>Leah’s ring</a:t>
            </a:r>
          </a:p>
          <a:p>
            <a:r>
              <a:rPr lang="en-AU" sz="2400" dirty="0"/>
              <a:t>Portia’s ring</a:t>
            </a:r>
          </a:p>
          <a:p>
            <a:endParaRPr lang="en-AU" sz="2400" dirty="0"/>
          </a:p>
          <a:p>
            <a:r>
              <a:rPr lang="en-AU" sz="2400" dirty="0"/>
              <a:t>With a partner, work out what these symbols mean in the play. Use online sources to help if you need to.</a:t>
            </a:r>
          </a:p>
          <a:p>
            <a:endParaRPr lang="en-AU" dirty="0"/>
          </a:p>
        </p:txBody>
      </p:sp>
    </p:spTree>
    <p:extLst>
      <p:ext uri="{BB962C8B-B14F-4D97-AF65-F5344CB8AC3E}">
        <p14:creationId xmlns:p14="http://schemas.microsoft.com/office/powerpoint/2010/main" val="798274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F91E-EE4D-4E48-AE7F-140E7592242E}"/>
              </a:ext>
            </a:extLst>
          </p:cNvPr>
          <p:cNvSpPr>
            <a:spLocks noGrp="1"/>
          </p:cNvSpPr>
          <p:nvPr>
            <p:ph type="title"/>
          </p:nvPr>
        </p:nvSpPr>
        <p:spPr>
          <a:xfrm>
            <a:off x="1443491" y="116633"/>
            <a:ext cx="6251303" cy="907612"/>
          </a:xfrm>
        </p:spPr>
        <p:txBody>
          <a:bodyPr/>
          <a:lstStyle/>
          <a:p>
            <a:r>
              <a:rPr lang="en-AU" dirty="0"/>
              <a:t>Choose 2 themes</a:t>
            </a:r>
          </a:p>
        </p:txBody>
      </p:sp>
      <p:sp>
        <p:nvSpPr>
          <p:cNvPr id="3" name="Content Placeholder 2">
            <a:extLst>
              <a:ext uri="{FF2B5EF4-FFF2-40B4-BE49-F238E27FC236}">
                <a16:creationId xmlns:a16="http://schemas.microsoft.com/office/drawing/2014/main" id="{37DA8E07-E01D-4FF8-8E84-C902D8683474}"/>
              </a:ext>
            </a:extLst>
          </p:cNvPr>
          <p:cNvSpPr>
            <a:spLocks noGrp="1"/>
          </p:cNvSpPr>
          <p:nvPr>
            <p:ph idx="1"/>
          </p:nvPr>
        </p:nvSpPr>
        <p:spPr>
          <a:xfrm>
            <a:off x="755576" y="926216"/>
            <a:ext cx="7848872" cy="5815151"/>
          </a:xfrm>
        </p:spPr>
        <p:txBody>
          <a:bodyPr>
            <a:normAutofit/>
          </a:bodyPr>
          <a:lstStyle/>
          <a:p>
            <a:r>
              <a:rPr lang="en-US" sz="1800" dirty="0"/>
              <a:t>Self-interest vs Love		The divine quality of mercy</a:t>
            </a:r>
            <a:endParaRPr lang="zh-CN" altLang="en-US" sz="1800" dirty="0"/>
          </a:p>
          <a:p>
            <a:r>
              <a:rPr lang="en-AU" sz="1800" dirty="0"/>
              <a:t>Racial discrimination/h</a:t>
            </a:r>
            <a:r>
              <a:rPr lang="en-US" sz="1800" dirty="0" err="1"/>
              <a:t>atred</a:t>
            </a:r>
            <a:r>
              <a:rPr lang="en-US" sz="1800" dirty="0"/>
              <a:t> as a cyclical phenomenon </a:t>
            </a:r>
            <a:endParaRPr lang="zh-CN" altLang="en-US" sz="1800" dirty="0"/>
          </a:p>
          <a:p>
            <a:r>
              <a:rPr lang="en-AU" sz="1800" dirty="0"/>
              <a:t>Father/daughter relationships/</a:t>
            </a:r>
            <a:r>
              <a:rPr lang="en-US" altLang="zh-CN" sz="1800" dirty="0"/>
              <a:t>Family loyalty</a:t>
            </a:r>
            <a:endParaRPr lang="en-US" sz="1800" dirty="0"/>
          </a:p>
          <a:p>
            <a:pPr lvl="0"/>
            <a:r>
              <a:rPr lang="en-AU" sz="1800" dirty="0"/>
              <a:t>Love and friendship		Money’s rightful place</a:t>
            </a:r>
          </a:p>
          <a:p>
            <a:pPr lvl="0"/>
            <a:endParaRPr lang="en-AU" sz="100" dirty="0"/>
          </a:p>
          <a:p>
            <a:r>
              <a:rPr lang="en-AU" sz="1800" dirty="0"/>
              <a:t>Create a mind map for each including examples, characters and quotes and symbols to illustrate how Shakespeare develops these themes in the play.</a:t>
            </a:r>
          </a:p>
          <a:p>
            <a:endParaRPr lang="en-AU" sz="1800" dirty="0"/>
          </a:p>
          <a:p>
            <a:endParaRPr lang="en-AU" sz="1800" dirty="0"/>
          </a:p>
          <a:p>
            <a:endParaRPr lang="en-AU" sz="1800" dirty="0"/>
          </a:p>
        </p:txBody>
      </p:sp>
      <p:sp>
        <p:nvSpPr>
          <p:cNvPr id="4" name="Oval 3">
            <a:extLst>
              <a:ext uri="{FF2B5EF4-FFF2-40B4-BE49-F238E27FC236}">
                <a16:creationId xmlns:a16="http://schemas.microsoft.com/office/drawing/2014/main" id="{D1EB3918-81F1-4873-9765-B9B6AE59DA21}"/>
              </a:ext>
            </a:extLst>
          </p:cNvPr>
          <p:cNvSpPr/>
          <p:nvPr/>
        </p:nvSpPr>
        <p:spPr>
          <a:xfrm>
            <a:off x="3821909" y="4647557"/>
            <a:ext cx="1440160"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Themes</a:t>
            </a:r>
          </a:p>
        </p:txBody>
      </p:sp>
      <p:sp>
        <p:nvSpPr>
          <p:cNvPr id="5" name="Oval 4">
            <a:extLst>
              <a:ext uri="{FF2B5EF4-FFF2-40B4-BE49-F238E27FC236}">
                <a16:creationId xmlns:a16="http://schemas.microsoft.com/office/drawing/2014/main" id="{FACBD028-D7D7-4BCD-9462-099160ACA03D}"/>
              </a:ext>
            </a:extLst>
          </p:cNvPr>
          <p:cNvSpPr/>
          <p:nvPr/>
        </p:nvSpPr>
        <p:spPr>
          <a:xfrm>
            <a:off x="6344767" y="4758102"/>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Theme 1</a:t>
            </a:r>
          </a:p>
        </p:txBody>
      </p:sp>
      <p:sp>
        <p:nvSpPr>
          <p:cNvPr id="6" name="Oval 5">
            <a:extLst>
              <a:ext uri="{FF2B5EF4-FFF2-40B4-BE49-F238E27FC236}">
                <a16:creationId xmlns:a16="http://schemas.microsoft.com/office/drawing/2014/main" id="{220E3D4D-5319-4BDF-9AD8-A2D5B9563B33}"/>
              </a:ext>
            </a:extLst>
          </p:cNvPr>
          <p:cNvSpPr/>
          <p:nvPr/>
        </p:nvSpPr>
        <p:spPr>
          <a:xfrm>
            <a:off x="1047948" y="4758102"/>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Theme 2</a:t>
            </a:r>
          </a:p>
        </p:txBody>
      </p:sp>
      <p:sp>
        <p:nvSpPr>
          <p:cNvPr id="7" name="Oval 6">
            <a:extLst>
              <a:ext uri="{FF2B5EF4-FFF2-40B4-BE49-F238E27FC236}">
                <a16:creationId xmlns:a16="http://schemas.microsoft.com/office/drawing/2014/main" id="{44D34FBB-6C35-4916-9290-7BBB7B59FB9E}"/>
              </a:ext>
            </a:extLst>
          </p:cNvPr>
          <p:cNvSpPr/>
          <p:nvPr/>
        </p:nvSpPr>
        <p:spPr>
          <a:xfrm>
            <a:off x="7101183" y="3945555"/>
            <a:ext cx="187220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Example 2</a:t>
            </a:r>
          </a:p>
        </p:txBody>
      </p:sp>
      <p:sp>
        <p:nvSpPr>
          <p:cNvPr id="8" name="Oval 7">
            <a:extLst>
              <a:ext uri="{FF2B5EF4-FFF2-40B4-BE49-F238E27FC236}">
                <a16:creationId xmlns:a16="http://schemas.microsoft.com/office/drawing/2014/main" id="{C89BDC6B-4B05-414C-8CD5-A6C42BD0512B}"/>
              </a:ext>
            </a:extLst>
          </p:cNvPr>
          <p:cNvSpPr/>
          <p:nvPr/>
        </p:nvSpPr>
        <p:spPr>
          <a:xfrm>
            <a:off x="7130606" y="5786755"/>
            <a:ext cx="1944216"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Example 1</a:t>
            </a:r>
          </a:p>
        </p:txBody>
      </p:sp>
      <p:sp>
        <p:nvSpPr>
          <p:cNvPr id="9" name="Oval 8">
            <a:extLst>
              <a:ext uri="{FF2B5EF4-FFF2-40B4-BE49-F238E27FC236}">
                <a16:creationId xmlns:a16="http://schemas.microsoft.com/office/drawing/2014/main" id="{EB495BB8-FE0A-4EBC-94D9-36D1F186F8CD}"/>
              </a:ext>
            </a:extLst>
          </p:cNvPr>
          <p:cNvSpPr/>
          <p:nvPr/>
        </p:nvSpPr>
        <p:spPr>
          <a:xfrm>
            <a:off x="4817904" y="5788025"/>
            <a:ext cx="1944216" cy="702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Main Characters</a:t>
            </a:r>
          </a:p>
        </p:txBody>
      </p:sp>
      <p:sp>
        <p:nvSpPr>
          <p:cNvPr id="10" name="Oval 9">
            <a:extLst>
              <a:ext uri="{FF2B5EF4-FFF2-40B4-BE49-F238E27FC236}">
                <a16:creationId xmlns:a16="http://schemas.microsoft.com/office/drawing/2014/main" id="{C9ED4111-5971-436A-99F7-043F33B0462E}"/>
              </a:ext>
            </a:extLst>
          </p:cNvPr>
          <p:cNvSpPr/>
          <p:nvPr/>
        </p:nvSpPr>
        <p:spPr>
          <a:xfrm>
            <a:off x="5384249" y="3701410"/>
            <a:ext cx="1558750" cy="682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Quotes/symbols</a:t>
            </a:r>
          </a:p>
        </p:txBody>
      </p:sp>
      <p:cxnSp>
        <p:nvCxnSpPr>
          <p:cNvPr id="12" name="Straight Connector 11">
            <a:extLst>
              <a:ext uri="{FF2B5EF4-FFF2-40B4-BE49-F238E27FC236}">
                <a16:creationId xmlns:a16="http://schemas.microsoft.com/office/drawing/2014/main" id="{C2437769-1B75-4304-B0EB-DB313D198F9F}"/>
              </a:ext>
            </a:extLst>
          </p:cNvPr>
          <p:cNvCxnSpPr/>
          <p:nvPr/>
        </p:nvCxnSpPr>
        <p:spPr>
          <a:xfrm flipH="1">
            <a:off x="7359092" y="4451562"/>
            <a:ext cx="144016" cy="3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C96E60-430B-4A67-8AFC-571381C91184}"/>
              </a:ext>
            </a:extLst>
          </p:cNvPr>
          <p:cNvCxnSpPr/>
          <p:nvPr/>
        </p:nvCxnSpPr>
        <p:spPr>
          <a:xfrm>
            <a:off x="7645681" y="5368749"/>
            <a:ext cx="432048" cy="543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AE0739-8642-4703-A91F-CFC44BE84EA8}"/>
              </a:ext>
            </a:extLst>
          </p:cNvPr>
          <p:cNvCxnSpPr>
            <a:cxnSpLocks/>
          </p:cNvCxnSpPr>
          <p:nvPr/>
        </p:nvCxnSpPr>
        <p:spPr>
          <a:xfrm flipH="1" flipV="1">
            <a:off x="6366098" y="4299037"/>
            <a:ext cx="567160" cy="53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D970DC-0DC7-4BA7-BE71-4EE3C53CBC2B}"/>
              </a:ext>
            </a:extLst>
          </p:cNvPr>
          <p:cNvCxnSpPr/>
          <p:nvPr/>
        </p:nvCxnSpPr>
        <p:spPr>
          <a:xfrm flipH="1">
            <a:off x="6163624" y="4971593"/>
            <a:ext cx="525201" cy="1075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883742-62BD-417F-A7A2-DFF87FBDDA72}"/>
              </a:ext>
            </a:extLst>
          </p:cNvPr>
          <p:cNvCxnSpPr>
            <a:stCxn id="5" idx="2"/>
          </p:cNvCxnSpPr>
          <p:nvPr/>
        </p:nvCxnSpPr>
        <p:spPr>
          <a:xfrm flipH="1" flipV="1">
            <a:off x="5113515" y="5049180"/>
            <a:ext cx="1231252" cy="32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4E36AD-44D7-4ADE-A32F-FF3D8C3D32DF}"/>
              </a:ext>
            </a:extLst>
          </p:cNvPr>
          <p:cNvCxnSpPr>
            <a:stCxn id="4" idx="2"/>
          </p:cNvCxnSpPr>
          <p:nvPr/>
        </p:nvCxnSpPr>
        <p:spPr>
          <a:xfrm flipH="1">
            <a:off x="2453757" y="4971593"/>
            <a:ext cx="1368152" cy="994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731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B41F9-761E-46BA-BECF-7EE2F967014D}"/>
              </a:ext>
            </a:extLst>
          </p:cNvPr>
          <p:cNvSpPr>
            <a:spLocks noGrp="1"/>
          </p:cNvSpPr>
          <p:nvPr>
            <p:ph type="title"/>
          </p:nvPr>
        </p:nvSpPr>
        <p:spPr>
          <a:xfrm>
            <a:off x="1443491" y="188640"/>
            <a:ext cx="6251303" cy="1085891"/>
          </a:xfrm>
        </p:spPr>
        <p:txBody>
          <a:bodyPr/>
          <a:lstStyle/>
          <a:p>
            <a:r>
              <a:rPr lang="en-AU" dirty="0"/>
              <a:t>Modern day applications</a:t>
            </a:r>
          </a:p>
        </p:txBody>
      </p:sp>
      <p:sp>
        <p:nvSpPr>
          <p:cNvPr id="3" name="Content Placeholder 2">
            <a:extLst>
              <a:ext uri="{FF2B5EF4-FFF2-40B4-BE49-F238E27FC236}">
                <a16:creationId xmlns:a16="http://schemas.microsoft.com/office/drawing/2014/main" id="{A105E9A3-4B38-40C4-B8AA-0103F11240BC}"/>
              </a:ext>
            </a:extLst>
          </p:cNvPr>
          <p:cNvSpPr>
            <a:spLocks noGrp="1"/>
          </p:cNvSpPr>
          <p:nvPr>
            <p:ph idx="1"/>
          </p:nvPr>
        </p:nvSpPr>
        <p:spPr>
          <a:xfrm>
            <a:off x="611560" y="1274530"/>
            <a:ext cx="8136903" cy="5250813"/>
          </a:xfrm>
        </p:spPr>
        <p:txBody>
          <a:bodyPr>
            <a:normAutofit/>
          </a:bodyPr>
          <a:lstStyle/>
          <a:p>
            <a:r>
              <a:rPr lang="en-AU" sz="2400" dirty="0"/>
              <a:t>With a partner, for each of the themes listed below, write down as many modern day situations where they might be relevant as you can. </a:t>
            </a:r>
          </a:p>
          <a:p>
            <a:endParaRPr lang="en-AU" sz="600" dirty="0"/>
          </a:p>
          <a:p>
            <a:r>
              <a:rPr lang="en-AU" dirty="0"/>
              <a:t>Self-interest vs Love</a:t>
            </a:r>
          </a:p>
          <a:p>
            <a:r>
              <a:rPr lang="en-AU" dirty="0"/>
              <a:t>The divine quality of mercy</a:t>
            </a:r>
          </a:p>
          <a:p>
            <a:r>
              <a:rPr lang="en-AU" dirty="0"/>
              <a:t>Racial discrimination/hatred as a cyclical phenomenon </a:t>
            </a:r>
          </a:p>
          <a:p>
            <a:r>
              <a:rPr lang="en-AU" dirty="0"/>
              <a:t>Father/daughter relationships/Family loyalty</a:t>
            </a:r>
          </a:p>
          <a:p>
            <a:r>
              <a:rPr lang="en-AU" dirty="0"/>
              <a:t>Love and friendship</a:t>
            </a:r>
          </a:p>
          <a:p>
            <a:r>
              <a:rPr lang="en-AU" dirty="0"/>
              <a:t>Money’s rightful place</a:t>
            </a:r>
          </a:p>
          <a:p>
            <a:endParaRPr lang="en-AU" sz="1800" dirty="0"/>
          </a:p>
          <a:p>
            <a:endParaRPr lang="en-AU" dirty="0"/>
          </a:p>
        </p:txBody>
      </p:sp>
    </p:spTree>
    <p:extLst>
      <p:ext uri="{BB962C8B-B14F-4D97-AF65-F5344CB8AC3E}">
        <p14:creationId xmlns:p14="http://schemas.microsoft.com/office/powerpoint/2010/main" val="491128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5B07-25FB-4F40-896E-802C79C9FDD1}"/>
              </a:ext>
            </a:extLst>
          </p:cNvPr>
          <p:cNvSpPr>
            <a:spLocks noGrp="1"/>
          </p:cNvSpPr>
          <p:nvPr>
            <p:ph type="title"/>
          </p:nvPr>
        </p:nvSpPr>
        <p:spPr>
          <a:xfrm>
            <a:off x="1446348" y="332656"/>
            <a:ext cx="6251303" cy="1049235"/>
          </a:xfrm>
        </p:spPr>
        <p:txBody>
          <a:bodyPr/>
          <a:lstStyle/>
          <a:p>
            <a:r>
              <a:rPr lang="en-AU" dirty="0"/>
              <a:t>PLOT Summary</a:t>
            </a:r>
          </a:p>
        </p:txBody>
      </p:sp>
      <p:sp>
        <p:nvSpPr>
          <p:cNvPr id="3" name="Content Placeholder 2">
            <a:extLst>
              <a:ext uri="{FF2B5EF4-FFF2-40B4-BE49-F238E27FC236}">
                <a16:creationId xmlns:a16="http://schemas.microsoft.com/office/drawing/2014/main" id="{E3070D2B-6C95-4A8A-8E47-0B70F4F551F0}"/>
              </a:ext>
            </a:extLst>
          </p:cNvPr>
          <p:cNvSpPr>
            <a:spLocks noGrp="1"/>
          </p:cNvSpPr>
          <p:nvPr>
            <p:ph idx="1"/>
          </p:nvPr>
        </p:nvSpPr>
        <p:spPr>
          <a:xfrm>
            <a:off x="539552" y="1124744"/>
            <a:ext cx="8352928" cy="5544616"/>
          </a:xfrm>
        </p:spPr>
        <p:txBody>
          <a:bodyPr>
            <a:normAutofit fontScale="92500" lnSpcReduction="20000"/>
          </a:bodyPr>
          <a:lstStyle/>
          <a:p>
            <a:r>
              <a:rPr lang="en-AU" dirty="0"/>
              <a:t>Main Character 1 needs help/favour from Protagonist because of his character flaw</a:t>
            </a:r>
          </a:p>
          <a:p>
            <a:r>
              <a:rPr lang="en-AU" dirty="0"/>
              <a:t>Protagonist needs help/favour from Antagonist to do so (Protagonist has the power in the relationship and is contemptuous </a:t>
            </a:r>
            <a:r>
              <a:rPr lang="en-AU"/>
              <a:t>of Antagonist)</a:t>
            </a:r>
            <a:endParaRPr lang="en-AU" dirty="0"/>
          </a:p>
          <a:p>
            <a:r>
              <a:rPr lang="en-AU" dirty="0"/>
              <a:t>Main Character 2 has a problem they can’t seem to solve</a:t>
            </a:r>
          </a:p>
          <a:p>
            <a:r>
              <a:rPr lang="en-AU" dirty="0"/>
              <a:t>Protagonist falls into Antagonist’s clutches (power)</a:t>
            </a:r>
          </a:p>
          <a:p>
            <a:r>
              <a:rPr lang="en-AU" dirty="0"/>
              <a:t>Antagonist has their own problems</a:t>
            </a:r>
          </a:p>
          <a:p>
            <a:r>
              <a:rPr lang="en-AU" dirty="0"/>
              <a:t>Main Character 1 and Main Character 2 make an alliance</a:t>
            </a:r>
          </a:p>
          <a:p>
            <a:r>
              <a:rPr lang="en-AU" dirty="0"/>
              <a:t>Protagonist has even more problems</a:t>
            </a:r>
          </a:p>
          <a:p>
            <a:r>
              <a:rPr lang="en-AU" dirty="0"/>
              <a:t>Main Character 2 rescues Protagonist from Antagonist</a:t>
            </a:r>
          </a:p>
          <a:p>
            <a:r>
              <a:rPr lang="en-AU" dirty="0"/>
              <a:t>Antagonist is punished</a:t>
            </a:r>
          </a:p>
          <a:p>
            <a:r>
              <a:rPr lang="en-AU" dirty="0"/>
              <a:t>Main Character 1 and 2 fall out over broken trust (by Character 1) but make up</a:t>
            </a:r>
          </a:p>
          <a:p>
            <a:r>
              <a:rPr lang="en-AU" dirty="0"/>
              <a:t>Protagonist gets a happy ending</a:t>
            </a:r>
          </a:p>
          <a:p>
            <a:endParaRPr lang="en-AU" dirty="0"/>
          </a:p>
        </p:txBody>
      </p:sp>
    </p:spTree>
    <p:extLst>
      <p:ext uri="{BB962C8B-B14F-4D97-AF65-F5344CB8AC3E}">
        <p14:creationId xmlns:p14="http://schemas.microsoft.com/office/powerpoint/2010/main" val="138002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134" y="620688"/>
            <a:ext cx="4787320" cy="5904696"/>
          </a:xfrm>
        </p:spPr>
        <p:txBody>
          <a:bodyPr>
            <a:normAutofit/>
          </a:bodyPr>
          <a:lstStyle/>
          <a:p>
            <a:r>
              <a:rPr lang="en-US" altLang="zh-CN" dirty="0"/>
              <a:t>Very little is known about Shakespeare’s early writing career (</a:t>
            </a:r>
            <a:r>
              <a:rPr lang="en-US" altLang="zh-CN" dirty="0" err="1"/>
              <a:t>eg</a:t>
            </a:r>
            <a:r>
              <a:rPr lang="en-US" altLang="zh-CN" dirty="0"/>
              <a:t> when he started writing, who taught him to write)</a:t>
            </a:r>
          </a:p>
          <a:p>
            <a:r>
              <a:rPr lang="en-US" altLang="zh-CN" dirty="0"/>
              <a:t>He traveled to London to work as an actor and playwright in 1590</a:t>
            </a:r>
          </a:p>
          <a:p>
            <a:r>
              <a:rPr lang="en-US" altLang="zh-CN" dirty="0"/>
              <a:t>2 years later, he had established his reputation</a:t>
            </a:r>
          </a:p>
          <a:p>
            <a:r>
              <a:rPr lang="en-US" altLang="zh-CN" dirty="0"/>
              <a:t>He grew quite wealthy</a:t>
            </a:r>
          </a:p>
          <a:p>
            <a:r>
              <a:rPr lang="en-US" altLang="zh-CN" dirty="0"/>
              <a:t>Was favored by both Elizabeth I (1558-1603 and James I (1603-1625)</a:t>
            </a:r>
          </a:p>
          <a:p>
            <a:r>
              <a:rPr lang="en-US" dirty="0"/>
              <a:t>He was granted the title for his company of The King’s Men by James I </a:t>
            </a:r>
            <a:endParaRPr lang="en-US" altLang="zh-CN" dirty="0"/>
          </a:p>
          <a:p>
            <a:endParaRPr lang="en-US" altLang="zh-CN" dirty="0"/>
          </a:p>
          <a:p>
            <a:endParaRPr lang="en-US" altLang="zh-CN" dirty="0"/>
          </a:p>
          <a:p>
            <a:endParaRPr lang="zh-CN" altLang="en-US" dirty="0"/>
          </a:p>
        </p:txBody>
      </p:sp>
      <p:pic>
        <p:nvPicPr>
          <p:cNvPr id="4098" name="Picture 2" descr="C:\Users\lenovo\Documents\2017\2nd placement\新建文件夹\699959_1.jpg"/>
          <p:cNvPicPr>
            <a:picLocks noChangeAspect="1" noChangeArrowheads="1"/>
          </p:cNvPicPr>
          <p:nvPr/>
        </p:nvPicPr>
        <p:blipFill>
          <a:blip r:embed="rId2"/>
          <a:srcRect/>
          <a:stretch>
            <a:fillRect/>
          </a:stretch>
        </p:blipFill>
        <p:spPr bwMode="auto">
          <a:xfrm>
            <a:off x="0" y="1857364"/>
            <a:ext cx="2142134" cy="3500462"/>
          </a:xfrm>
          <a:prstGeom prst="rect">
            <a:avLst/>
          </a:prstGeom>
          <a:noFill/>
        </p:spPr>
      </p:pic>
      <p:pic>
        <p:nvPicPr>
          <p:cNvPr id="4099" name="Picture 3" descr="C:\Users\lenovo\Documents\2017\2nd placement\新建文件夹\235px-James_I_of_England_by_Daniel_Mytens.jpg"/>
          <p:cNvPicPr>
            <a:picLocks noChangeAspect="1" noChangeArrowheads="1"/>
          </p:cNvPicPr>
          <p:nvPr/>
        </p:nvPicPr>
        <p:blipFill>
          <a:blip r:embed="rId3"/>
          <a:srcRect/>
          <a:stretch>
            <a:fillRect/>
          </a:stretch>
        </p:blipFill>
        <p:spPr bwMode="auto">
          <a:xfrm>
            <a:off x="6905625" y="1940416"/>
            <a:ext cx="2238375" cy="33843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D629-672D-40D5-BA16-8A1C517B3BE6}"/>
              </a:ext>
            </a:extLst>
          </p:cNvPr>
          <p:cNvSpPr>
            <a:spLocks noGrp="1"/>
          </p:cNvSpPr>
          <p:nvPr>
            <p:ph type="title"/>
          </p:nvPr>
        </p:nvSpPr>
        <p:spPr>
          <a:xfrm>
            <a:off x="457200" y="0"/>
            <a:ext cx="8229600" cy="1124744"/>
          </a:xfrm>
        </p:spPr>
        <p:txBody>
          <a:bodyPr>
            <a:normAutofit/>
          </a:bodyPr>
          <a:lstStyle/>
          <a:p>
            <a:r>
              <a:rPr lang="en-AU" dirty="0"/>
              <a:t>The Globe Theatre</a:t>
            </a:r>
          </a:p>
        </p:txBody>
      </p:sp>
      <p:pic>
        <p:nvPicPr>
          <p:cNvPr id="5" name="Content Placeholder 4">
            <a:extLst>
              <a:ext uri="{FF2B5EF4-FFF2-40B4-BE49-F238E27FC236}">
                <a16:creationId xmlns:a16="http://schemas.microsoft.com/office/drawing/2014/main" id="{E99FB62F-49BD-4CAC-A8AC-A7E049E16B31}"/>
              </a:ext>
            </a:extLst>
          </p:cNvPr>
          <p:cNvPicPr>
            <a:picLocks noGrp="1"/>
          </p:cNvPicPr>
          <p:nvPr>
            <p:ph idx="1"/>
          </p:nvPr>
        </p:nvPicPr>
        <p:blipFill>
          <a:blip r:embed="rId2"/>
          <a:stretch>
            <a:fillRect/>
          </a:stretch>
        </p:blipFill>
        <p:spPr>
          <a:xfrm>
            <a:off x="719572" y="908720"/>
            <a:ext cx="7704856" cy="5746650"/>
          </a:xfrm>
          <a:prstGeom prst="rect">
            <a:avLst/>
          </a:prstGeom>
        </p:spPr>
      </p:pic>
    </p:spTree>
    <p:extLst>
      <p:ext uri="{BB962C8B-B14F-4D97-AF65-F5344CB8AC3E}">
        <p14:creationId xmlns:p14="http://schemas.microsoft.com/office/powerpoint/2010/main" val="48634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a:p>
        </p:txBody>
      </p:sp>
      <p:pic>
        <p:nvPicPr>
          <p:cNvPr id="4098" name="Picture 2" descr="https://fbcdn-sphotos-h-a.akamaihd.net/hphotos-ak-frc3/381488_10150567591695961_263061635_n.jpg"/>
          <p:cNvPicPr>
            <a:picLocks noChangeAspect="1" noChangeArrowheads="1"/>
          </p:cNvPicPr>
          <p:nvPr/>
        </p:nvPicPr>
        <p:blipFill rotWithShape="1">
          <a:blip r:embed="rId2">
            <a:extLst>
              <a:ext uri="{28A0092B-C50C-407E-A947-70E740481C1C}">
                <a14:useLocalDpi xmlns:a14="http://schemas.microsoft.com/office/drawing/2010/main" val="0"/>
              </a:ext>
            </a:extLst>
          </a:blip>
          <a:srcRect t="25277" b="2237"/>
          <a:stretch/>
        </p:blipFill>
        <p:spPr bwMode="auto">
          <a:xfrm>
            <a:off x="1443491" y="-52225"/>
            <a:ext cx="6395047" cy="695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2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descr="https://fbcdn-sphotos-b-a.akamaihd.net/hphotos-ak-frc3/406993_10150567591070961_19196906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343"/>
            <a:ext cx="4625791" cy="693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0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descr="https://fbcdn-sphotos-f-a.akamaihd.net/hphotos-ak-frc3/374302_10150567591190961_112430644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0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endParaRPr lang="en-AU" dirty="0"/>
          </a:p>
        </p:txBody>
      </p:sp>
      <p:pic>
        <p:nvPicPr>
          <p:cNvPr id="3074" name="Picture 2" descr="https://fbcdn-sphotos-e-a.akamaihd.net/hphotos-ak-ash2/387322_10150567591400961_82269333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4638261" cy="695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3544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540</TotalTime>
  <Words>2312</Words>
  <Application>Microsoft Office PowerPoint</Application>
  <PresentationFormat>On-screen Show (4:3)</PresentationFormat>
  <Paragraphs>198</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Rockwell</vt:lpstr>
      <vt:lpstr>Symbol</vt:lpstr>
      <vt:lpstr>Wingdings 2</vt:lpstr>
      <vt:lpstr>Gallery</vt:lpstr>
      <vt:lpstr>The Merchant of Venice </vt:lpstr>
      <vt:lpstr>William Shakespeare</vt:lpstr>
      <vt:lpstr>PowerPoint Presentation</vt:lpstr>
      <vt:lpstr>PowerPoint Presentation</vt:lpstr>
      <vt:lpstr>The Globe Theatre</vt:lpstr>
      <vt:lpstr>PowerPoint Presentation</vt:lpstr>
      <vt:lpstr>PowerPoint Presentation</vt:lpstr>
      <vt:lpstr>PowerPoint Presentation</vt:lpstr>
      <vt:lpstr>PowerPoint Presentation</vt:lpstr>
      <vt:lpstr>Shakespeare's theatre  </vt:lpstr>
      <vt:lpstr>True or false?</vt:lpstr>
      <vt:lpstr>Language </vt:lpstr>
      <vt:lpstr>Context</vt:lpstr>
      <vt:lpstr>Portia</vt:lpstr>
      <vt:lpstr>Jews</vt:lpstr>
      <vt:lpstr>Shylock</vt:lpstr>
      <vt:lpstr>The main characters in the play: </vt:lpstr>
      <vt:lpstr>PowerPoint Presentation</vt:lpstr>
      <vt:lpstr>PowerPoint Presentation</vt:lpstr>
      <vt:lpstr>PowerPoint Presentation</vt:lpstr>
      <vt:lpstr>PowerPoint Presentation</vt:lpstr>
      <vt:lpstr>PowerPoint Presentation</vt:lpstr>
      <vt:lpstr>PowerPoint Presentation</vt:lpstr>
      <vt:lpstr>Quiz</vt:lpstr>
      <vt:lpstr>Portia’s Mercy Speech</vt:lpstr>
      <vt:lpstr>Latin Roots</vt:lpstr>
      <vt:lpstr>PowerPoint Presentation</vt:lpstr>
      <vt:lpstr>Your turn</vt:lpstr>
      <vt:lpstr>The main themes of the play:   </vt:lpstr>
      <vt:lpstr>Symbols</vt:lpstr>
      <vt:lpstr>Choose 2 themes</vt:lpstr>
      <vt:lpstr>Modern day applications</vt:lpstr>
      <vt:lpstr>PLOT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Merchant of Venice lesson 1</dc:title>
  <dc:creator>lenovo</dc:creator>
  <cp:lastModifiedBy>Danielle Smith</cp:lastModifiedBy>
  <cp:revision>151</cp:revision>
  <dcterms:created xsi:type="dcterms:W3CDTF">2017-08-28T12:47:19Z</dcterms:created>
  <dcterms:modified xsi:type="dcterms:W3CDTF">2023-10-27T00:03:54Z</dcterms:modified>
</cp:coreProperties>
</file>