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2" r:id="rId7"/>
    <p:sldId id="263" r:id="rId8"/>
    <p:sldId id="264" r:id="rId9"/>
    <p:sldId id="267" r:id="rId10"/>
    <p:sldId id="265" r:id="rId11"/>
    <p:sldId id="268"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84CF52-6E41-4DE7-BBCE-4431C97C9773}" type="datetimeFigureOut">
              <a:rPr lang="zh-CN" altLang="en-US" smtClean="0"/>
              <a:t>2024/1/25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B4F63-B9E2-43DD-A592-89C796769E5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9AB4F63-B9E2-43DD-A592-89C796769E52}"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9AB4F63-B9E2-43DD-A592-89C796769E52}" type="slidenum">
              <a:rPr lang="zh-CN" altLang="en-US" smtClean="0"/>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3">
        <a:schemeClr val="bg2"/>
      </p:bgRef>
    </p:bg>
    <p:spTree>
      <p:nvGrpSpPr>
        <p:cNvPr id="1" name=""/>
        <p:cNvGrpSpPr/>
        <p:nvPr/>
      </p:nvGrpSpPr>
      <p:grpSpPr>
        <a:xfrm>
          <a:off x="0" y="0"/>
          <a:ext cx="0" cy="0"/>
          <a:chOff x="0" y="0"/>
          <a:chExt cx="0" cy="0"/>
        </a:xfrm>
      </p:grpSpPr>
      <p:pic>
        <p:nvPicPr>
          <p:cNvPr id="9" name="图片 8"/>
          <p:cNvPicPr>
            <a:picLocks noChangeAspect="1"/>
          </p:cNvPicPr>
          <p:nvPr/>
        </p:nvPicPr>
        <p:blipFill>
          <a:blip r:embed="rId2">
            <a:duotone>
              <a:schemeClr val="bg2"/>
              <a:srgbClr val="FFF1C1"/>
            </a:duotone>
            <a:lum bright="-10000" contrast="-40000"/>
          </a:blip>
          <a:stretch>
            <a:fillRect/>
          </a:stretch>
        </p:blipFill>
        <p:spPr>
          <a:xfrm>
            <a:off x="1" y="5214950"/>
            <a:ext cx="1472173" cy="1643050"/>
          </a:xfrm>
          <a:prstGeom prst="rect">
            <a:avLst/>
          </a:prstGeom>
          <a:noFill/>
          <a:ln>
            <a:noFill/>
          </a:ln>
        </p:spPr>
      </p:pic>
      <p:sp>
        <p:nvSpPr>
          <p:cNvPr id="2" name="标题 1"/>
          <p:cNvSpPr>
            <a:spLocks noGrp="1"/>
          </p:cNvSpPr>
          <p:nvPr>
            <p:ph type="ctrTitle"/>
          </p:nvPr>
        </p:nvSpPr>
        <p:spPr>
          <a:xfrm>
            <a:off x="685800" y="1214422"/>
            <a:ext cx="7772400" cy="1470025"/>
          </a:xfrm>
        </p:spPr>
        <p:txBody>
          <a:bodyPr/>
          <a:lstStyle>
            <a:lvl1pPr algn="ctr">
              <a:defRPr sz="4800"/>
            </a:lvl1pPr>
          </a:lstStyle>
          <a:p>
            <a:r>
              <a:rPr kumimoji="0" lang="zh-CN" altLang="en-US"/>
              <a:t>单击此处编辑母版标题样式</a:t>
            </a:r>
            <a:endParaRPr kumimoji="0" lang="en-US"/>
          </a:p>
        </p:txBody>
      </p:sp>
      <p:sp>
        <p:nvSpPr>
          <p:cNvPr id="3" name="副标题 2"/>
          <p:cNvSpPr>
            <a:spLocks noGrp="1"/>
          </p:cNvSpPr>
          <p:nvPr>
            <p:ph type="subTitle" idx="1"/>
          </p:nvPr>
        </p:nvSpPr>
        <p:spPr>
          <a:xfrm>
            <a:off x="1521733" y="2759581"/>
            <a:ext cx="6100534" cy="1740989"/>
          </a:xfrm>
        </p:spPr>
        <p:txBody>
          <a:bodyPr anchor="t"/>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2024/1/25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r">
              <a:defRPr/>
            </a:lvl1p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1500176"/>
            <a:ext cx="8229600" cy="4714907"/>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2024/1/25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竖排标题 1"/>
          <p:cNvSpPr>
            <a:spLocks noGrp="1"/>
          </p:cNvSpPr>
          <p:nvPr>
            <p:ph type="title" orient="vert"/>
          </p:nvPr>
        </p:nvSpPr>
        <p:spPr>
          <a:xfrm>
            <a:off x="7286644" y="274638"/>
            <a:ext cx="1400156" cy="5940444"/>
          </a:xfrm>
        </p:spPr>
        <p:txBody>
          <a:bodyPr vert="eaVert"/>
          <a:lstStyle>
            <a:lvl1pPr algn="ctr">
              <a:defRPr>
                <a:effectLst>
                  <a:outerShdw dist="50800" dir="18900000" algn="tl" rotWithShape="0">
                    <a:srgbClr val="000000">
                      <a:alpha val="75000"/>
                    </a:srgbClr>
                  </a:outerShdw>
                </a:effectLst>
              </a:defRPr>
            </a:lvl1p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274638"/>
            <a:ext cx="6758006" cy="5940444"/>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2024/1/25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l">
              <a:defRPr/>
            </a:lvl1pPr>
          </a:lstStyle>
          <a:p>
            <a:r>
              <a:rPr kumimoji="0" lang="zh-CN" altLang="en-US"/>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2024/1/25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143369"/>
            <a:ext cx="7772400" cy="1362075"/>
          </a:xfrm>
        </p:spPr>
        <p:txBody>
          <a:bodyPr anchor="t"/>
          <a:lstStyle>
            <a:lvl1pPr algn="l">
              <a:defRPr sz="4000" b="1" cap="all"/>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722313" y="2643182"/>
            <a:ext cx="77724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2024/1/25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7" name="图片 6"/>
          <p:cNvPicPr>
            <a:picLocks noChangeAspect="1"/>
          </p:cNvPicPr>
          <p:nvPr/>
        </p:nvPicPr>
        <p:blipFill>
          <a:blip r:embed="rId2">
            <a:duotone>
              <a:schemeClr val="bg2"/>
              <a:srgbClr val="FFF1C1"/>
            </a:duotone>
            <a:lum bright="-10000" contrast="-30000"/>
          </a:blip>
          <a:stretch>
            <a:fillRect/>
          </a:stretch>
        </p:blipFill>
        <p:spPr>
          <a:xfrm>
            <a:off x="7480636" y="0"/>
            <a:ext cx="1663364" cy="2357430"/>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0" y="0"/>
            <a:ext cx="6552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2024/1/25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0" y="0"/>
            <a:ext cx="640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2024/1/25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11" name="图片 10"/>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2024/1/25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7" name="图片 6"/>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日期占位符 1"/>
          <p:cNvSpPr>
            <a:spLocks noGrp="1"/>
          </p:cNvSpPr>
          <p:nvPr>
            <p:ph type="dt" sz="half" idx="10"/>
          </p:nvPr>
        </p:nvSpPr>
        <p:spPr/>
        <p:txBody>
          <a:bodyPr/>
          <a:lstStyle/>
          <a:p>
            <a:fld id="{530820CF-B880-4189-942D-D702A7CBA730}" type="datetimeFigureOut">
              <a:rPr lang="zh-CN" altLang="en-US" smtClean="0"/>
              <a:pPr/>
              <a:t>2024/1/25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6" name="图片 5"/>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6732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461175" y="5357826"/>
            <a:ext cx="8226225" cy="768028"/>
          </a:xfrm>
        </p:spPr>
        <p:txBody>
          <a:bodyPr anchor="ct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a:t>单击此处编辑母版标题样式</a:t>
            </a:r>
            <a:endParaRPr kumimoji="0" lang="en-US"/>
          </a:p>
        </p:txBody>
      </p:sp>
      <p:sp>
        <p:nvSpPr>
          <p:cNvPr id="3" name="内容占位符 2"/>
          <p:cNvSpPr>
            <a:spLocks noGrp="1"/>
          </p:cNvSpPr>
          <p:nvPr>
            <p:ph idx="1"/>
          </p:nvPr>
        </p:nvSpPr>
        <p:spPr>
          <a:xfrm>
            <a:off x="460382" y="428604"/>
            <a:ext cx="5111750"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文本占位符 3"/>
          <p:cNvSpPr>
            <a:spLocks noGrp="1"/>
          </p:cNvSpPr>
          <p:nvPr>
            <p:ph type="body" sz="half" idx="2"/>
          </p:nvPr>
        </p:nvSpPr>
        <p:spPr>
          <a:xfrm>
            <a:off x="5679086" y="1357298"/>
            <a:ext cx="3008313"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2024/1/25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矩形 7"/>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695298" y="214290"/>
            <a:ext cx="7448602" cy="781052"/>
          </a:xfrm>
        </p:spPr>
        <p:txBody>
          <a:bodyPr anchor="ct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a:t>单击此处编辑母版标题样式</a:t>
            </a:r>
            <a:endParaRPr kumimoji="0" lang="en-US"/>
          </a:p>
        </p:txBody>
      </p:sp>
      <p:sp>
        <p:nvSpPr>
          <p:cNvPr id="3" name="图片占位符 2"/>
          <p:cNvSpPr>
            <a:spLocks noGrp="1"/>
          </p:cNvSpPr>
          <p:nvPr>
            <p:ph type="pic" idx="1"/>
          </p:nvPr>
        </p:nvSpPr>
        <p:spPr>
          <a:xfrm>
            <a:off x="681015" y="1000108"/>
            <a:ext cx="745236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a:t>单击图标添加图片</a:t>
            </a:r>
            <a:endParaRPr kumimoji="0" lang="en-US"/>
          </a:p>
        </p:txBody>
      </p:sp>
      <p:sp>
        <p:nvSpPr>
          <p:cNvPr id="4" name="文本占位符 3"/>
          <p:cNvSpPr>
            <a:spLocks noGrp="1"/>
          </p:cNvSpPr>
          <p:nvPr>
            <p:ph type="body" sz="half" idx="2"/>
          </p:nvPr>
        </p:nvSpPr>
        <p:spPr>
          <a:xfrm>
            <a:off x="4953000" y="6243633"/>
            <a:ext cx="3180375" cy="614367"/>
          </a:xfrm>
        </p:spPr>
        <p:txBody>
          <a:bodyPr anchor="t"/>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zh-CN" altLang="en-US"/>
              <a:t>单击此处编辑母版文本样式</a:t>
            </a:r>
          </a:p>
        </p:txBody>
      </p:sp>
      <p:sp>
        <p:nvSpPr>
          <p:cNvPr id="5" name="日期占位符 4"/>
          <p:cNvSpPr>
            <a:spLocks noGrp="1"/>
          </p:cNvSpPr>
          <p:nvPr>
            <p:ph type="dt" sz="half" idx="10"/>
          </p:nvPr>
        </p:nvSpPr>
        <p:spPr>
          <a:xfrm>
            <a:off x="609600" y="6492878"/>
            <a:ext cx="1676384" cy="365125"/>
          </a:xfrm>
        </p:spPr>
        <p:txBody>
          <a:bodyPr/>
          <a:lstStyle/>
          <a:p>
            <a:fld id="{530820CF-B880-4189-942D-D702A7CBA730}" type="datetimeFigureOut">
              <a:rPr lang="zh-CN" altLang="en-US" smtClean="0"/>
              <a:pPr/>
              <a:t>2024/1/25</a:t>
            </a:fld>
            <a:endParaRPr lang="zh-CN" altLang="en-US"/>
          </a:p>
        </p:txBody>
      </p:sp>
      <p:sp>
        <p:nvSpPr>
          <p:cNvPr id="6" name="页脚占位符 5"/>
          <p:cNvSpPr>
            <a:spLocks noGrp="1"/>
          </p:cNvSpPr>
          <p:nvPr>
            <p:ph type="ftr" sz="quarter" idx="11"/>
          </p:nvPr>
        </p:nvSpPr>
        <p:spPr>
          <a:xfrm>
            <a:off x="2285984" y="6492876"/>
            <a:ext cx="2643206" cy="365125"/>
          </a:xfrm>
        </p:spPr>
        <p:txBody>
          <a:bodyPr/>
          <a:lstStyle/>
          <a:p>
            <a:endParaRPr lang="zh-CN" altLang="en-US"/>
          </a:p>
        </p:txBody>
      </p:sp>
      <p:sp>
        <p:nvSpPr>
          <p:cNvPr id="7" name="灯片编号占位符 6"/>
          <p:cNvSpPr>
            <a:spLocks noGrp="1"/>
          </p:cNvSpPr>
          <p:nvPr>
            <p:ph type="sldNum" sz="quarter" idx="12"/>
          </p:nvPr>
        </p:nvSpPr>
        <p:spPr>
          <a:xfrm>
            <a:off x="683073" y="5347005"/>
            <a:ext cx="871200" cy="871200"/>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7776000" cy="1143000"/>
          </a:xfrm>
          <a:prstGeom prst="rect">
            <a:avLst/>
          </a:prstGeom>
        </p:spPr>
        <p:txBody>
          <a:bodyPr vert="horz" rtlCol="0" anchor="ctr">
            <a:normAutofit/>
            <a:scene3d>
              <a:camera prst="orthographicFront"/>
              <a:lightRig rig="soft" dir="t"/>
            </a:scene3d>
            <a:sp3d prstMaterial="matte">
              <a:bevelT w="12700" h="12700"/>
            </a:sp3d>
          </a:body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a:t>单击此处编辑母版文本样式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274320" rtlCol="0" anchor="ctr"/>
          <a:lstStyle>
            <a:lvl1pPr algn="l" eaLnBrk="1" latinLnBrk="0" hangingPunct="1">
              <a:defRPr kumimoji="0" sz="1200">
                <a:solidFill>
                  <a:schemeClr val="tx1"/>
                </a:solidFill>
              </a:defRPr>
            </a:lvl1pPr>
          </a:lstStyle>
          <a:p>
            <a:fld id="{530820CF-B880-4189-942D-D702A7CBA730}" type="datetimeFigureOut">
              <a:rPr lang="zh-CN" altLang="en-US" smtClean="0"/>
              <a:pPr/>
              <a:t>2024/1/25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45720" tIns="45720" rIns="45720" rtlCol="0" anchor="ctr"/>
          <a:lstStyle>
            <a:lvl1pPr algn="r" eaLnBrk="1" latinLnBrk="0" hangingPunct="1">
              <a:defRPr kumimoji="0" sz="1200">
                <a:solidFill>
                  <a:schemeClr val="tx1"/>
                </a:solidFill>
              </a:defRPr>
            </a:lvl1pPr>
          </a:lstStyle>
          <a:p>
            <a:fld id="{0C913308-F349-4B6D-A68A-DD1791B4A57B}" type="slidenum">
              <a:rPr lang="zh-CN" altLang="en-US" smtClean="0"/>
              <a:pPr/>
              <a:t>‹#›</a:t>
            </a:fld>
            <a:endParaRPr lang="zh-CN"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zh-CN" altLang="en-US" sz="44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6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au/url?sa=i&amp;rct=j&amp;q=&amp;esrc=s&amp;source=images&amp;cd=&amp;cad=rja&amp;uact=8&amp;ved=0ahUKEwjXqLnu66TWAhWLGpQKHTpqCOEQjRwIBw&amp;url=https://en.wikipedia.org/wiki/Alfred,_Lord_Tennyson&amp;psig=AFQjCNHFhcjMP354s8iyXPHGWtLOfEOWuQ&amp;ust=150548420717428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au/url?sa=i&amp;rct=j&amp;q=&amp;esrc=s&amp;source=images&amp;cd=&amp;cad=rja&amp;uact=8&amp;ved=0ahUKEwiTrJaW7KTWAhUBvpQKHewHCr4QjRwIBw&amp;url=https://rivkahraven.com/2014/01/19/to-kill-the-angel-in-the-house/&amp;psig=AFQjCNGiJtYe6l62X6heZrNEQcJqNmevuw&amp;ust=150548426934695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dirty="0">
                <a:solidFill>
                  <a:srgbClr val="FFFF00"/>
                </a:solidFill>
              </a:rPr>
              <a:t>The Main Themes and Techniques in </a:t>
            </a:r>
            <a:r>
              <a:rPr lang="en-US" i="1" dirty="0">
                <a:solidFill>
                  <a:srgbClr val="FFFF00"/>
                </a:solidFill>
              </a:rPr>
              <a:t>The Eagle </a:t>
            </a:r>
            <a:r>
              <a:rPr lang="en-US" dirty="0">
                <a:solidFill>
                  <a:srgbClr val="FFFF00"/>
                </a:solidFill>
              </a:rPr>
              <a:t>by Alfred Lord Tennyson </a:t>
            </a:r>
            <a:br>
              <a:rPr lang="en-US" dirty="0"/>
            </a:br>
            <a:endParaRPr lang="zh-CN" altLang="en-US" dirty="0"/>
          </a:p>
        </p:txBody>
      </p:sp>
      <p:sp>
        <p:nvSpPr>
          <p:cNvPr id="3" name="副标题 2"/>
          <p:cNvSpPr>
            <a:spLocks noGrp="1"/>
          </p:cNvSpPr>
          <p:nvPr>
            <p:ph type="subTitle" idx="1"/>
          </p:nvPr>
        </p:nvSpPr>
        <p:spPr/>
        <p:txBody>
          <a:bodyPr/>
          <a:lstStyle/>
          <a:p>
            <a:endParaRPr lang="zh-CN" altLang="en-US" dirty="0"/>
          </a:p>
        </p:txBody>
      </p:sp>
      <p:sp>
        <p:nvSpPr>
          <p:cNvPr id="4" name="弧形 3"/>
          <p:cNvSpPr/>
          <p:nvPr/>
        </p:nvSpPr>
        <p:spPr>
          <a:xfrm>
            <a:off x="3857620" y="3286124"/>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pic>
        <p:nvPicPr>
          <p:cNvPr id="1026" name="Picture 2" descr="C:\Users\lenovo\Documents\2017\2nd placement\eagle.jpg"/>
          <p:cNvPicPr>
            <a:picLocks noChangeAspect="1" noChangeArrowheads="1"/>
          </p:cNvPicPr>
          <p:nvPr/>
        </p:nvPicPr>
        <p:blipFill>
          <a:blip r:embed="rId3"/>
          <a:srcRect/>
          <a:stretch>
            <a:fillRect/>
          </a:stretch>
        </p:blipFill>
        <p:spPr bwMode="auto">
          <a:xfrm>
            <a:off x="2071670" y="2714620"/>
            <a:ext cx="4519610" cy="338970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1325562"/>
          </a:xfrm>
        </p:spPr>
        <p:txBody>
          <a:bodyPr>
            <a:normAutofit fontScale="90000"/>
          </a:bodyPr>
          <a:lstStyle/>
          <a:p>
            <a:r>
              <a:rPr lang="en-US" dirty="0"/>
              <a:t>Victorian Ideas on Man and the Natural World</a:t>
            </a:r>
            <a:br>
              <a:rPr lang="en-US" dirty="0"/>
            </a:br>
            <a:endParaRPr lang="zh-CN" altLang="en-US" dirty="0"/>
          </a:p>
        </p:txBody>
      </p:sp>
      <p:sp>
        <p:nvSpPr>
          <p:cNvPr id="3" name="内容占位符 2"/>
          <p:cNvSpPr>
            <a:spLocks noGrp="1"/>
          </p:cNvSpPr>
          <p:nvPr>
            <p:ph idx="1"/>
          </p:nvPr>
        </p:nvSpPr>
        <p:spPr>
          <a:xfrm>
            <a:off x="0" y="1268760"/>
            <a:ext cx="9144000" cy="5589240"/>
          </a:xfrm>
        </p:spPr>
        <p:txBody>
          <a:bodyPr>
            <a:normAutofit fontScale="92500" lnSpcReduction="20000"/>
          </a:bodyPr>
          <a:lstStyle/>
          <a:p>
            <a:r>
              <a:rPr lang="en-US" dirty="0"/>
              <a:t>1	Reflected through the technique of 	</a:t>
            </a:r>
            <a:r>
              <a:rPr lang="en-US" b="1" dirty="0"/>
              <a:t>personification</a:t>
            </a:r>
          </a:p>
          <a:p>
            <a:r>
              <a:rPr lang="en-US" dirty="0" err="1"/>
              <a:t>E.g</a:t>
            </a:r>
            <a:r>
              <a:rPr lang="en-US" dirty="0"/>
              <a:t>: eagle’s “hands”, the sea “wrinkled” and “crawls”. Plus “he”</a:t>
            </a:r>
            <a:r>
              <a:rPr lang="en-US" altLang="zh-CN" dirty="0"/>
              <a:t>:</a:t>
            </a:r>
            <a:r>
              <a:rPr lang="en-US" dirty="0"/>
              <a:t> qualities of the eagle (power, majesty, and skillfulness) belong to a male.</a:t>
            </a:r>
          </a:p>
          <a:p>
            <a:r>
              <a:rPr lang="en-US" dirty="0"/>
              <a:t>Thus natural objects are granted human traits despite humans being physically absent</a:t>
            </a:r>
          </a:p>
          <a:p>
            <a:r>
              <a:rPr lang="en-US" dirty="0"/>
              <a:t>Nature such as the eagle can only be significant when granted man’s features and the grandness of nature can only be meaningful  when humans project themselves onto it. </a:t>
            </a:r>
          </a:p>
          <a:p>
            <a:r>
              <a:rPr lang="en-US" altLang="zh-CN" dirty="0"/>
              <a:t>Therefore humans, or more accurately, men are </a:t>
            </a:r>
            <a:r>
              <a:rPr lang="en-US" dirty="0"/>
              <a:t>at the top of the hierarchy of living things</a:t>
            </a:r>
            <a:endParaRPr lang="zh-CN" altLang="en-US" dirty="0"/>
          </a:p>
          <a:p>
            <a:r>
              <a:rPr lang="en-US" dirty="0"/>
              <a:t>Impact on audience?</a:t>
            </a:r>
          </a:p>
          <a:p>
            <a:endParaRPr lang="en-US" dirty="0"/>
          </a:p>
          <a:p>
            <a:endParaRPr lang="zh-CN" altLang="en-US" dirty="0"/>
          </a:p>
          <a:p>
            <a:endParaRPr lang="en-US" dirty="0"/>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A2F85-C3F6-42AB-ACDA-87EFD560079F}"/>
              </a:ext>
            </a:extLst>
          </p:cNvPr>
          <p:cNvSpPr>
            <a:spLocks noGrp="1"/>
          </p:cNvSpPr>
          <p:nvPr>
            <p:ph type="title"/>
          </p:nvPr>
        </p:nvSpPr>
        <p:spPr>
          <a:xfrm>
            <a:off x="457200" y="548680"/>
            <a:ext cx="7776000" cy="504056"/>
          </a:xfrm>
        </p:spPr>
        <p:txBody>
          <a:bodyPr>
            <a:noAutofit/>
          </a:bodyPr>
          <a:lstStyle/>
          <a:p>
            <a:r>
              <a:rPr lang="en-AU" sz="3600" dirty="0"/>
              <a:t>Another Techniques Used to Develop the Theme of Man and Nature</a:t>
            </a:r>
          </a:p>
        </p:txBody>
      </p:sp>
      <p:sp>
        <p:nvSpPr>
          <p:cNvPr id="3" name="Content Placeholder 2">
            <a:extLst>
              <a:ext uri="{FF2B5EF4-FFF2-40B4-BE49-F238E27FC236}">
                <a16:creationId xmlns:a16="http://schemas.microsoft.com/office/drawing/2014/main" id="{B86EA8CC-C206-4E8E-AB6D-DD343AE21C48}"/>
              </a:ext>
            </a:extLst>
          </p:cNvPr>
          <p:cNvSpPr>
            <a:spLocks noGrp="1"/>
          </p:cNvSpPr>
          <p:nvPr>
            <p:ph idx="1"/>
          </p:nvPr>
        </p:nvSpPr>
        <p:spPr>
          <a:xfrm>
            <a:off x="0" y="1484784"/>
            <a:ext cx="9144000" cy="5373216"/>
          </a:xfrm>
        </p:spPr>
        <p:txBody>
          <a:bodyPr>
            <a:normAutofit fontScale="92500" lnSpcReduction="20000"/>
          </a:bodyPr>
          <a:lstStyle/>
          <a:p>
            <a:r>
              <a:rPr lang="en-US" dirty="0"/>
              <a:t>2	Reflected through the technique of </a:t>
            </a:r>
            <a:r>
              <a:rPr lang="en-US" b="1" dirty="0"/>
              <a:t>imagery</a:t>
            </a:r>
          </a:p>
          <a:p>
            <a:r>
              <a:rPr lang="en-US" dirty="0"/>
              <a:t>The author was trying to explore what the natural world could be like from an eagle's perspective</a:t>
            </a:r>
          </a:p>
          <a:p>
            <a:r>
              <a:rPr lang="en-US" dirty="0"/>
              <a:t>a world that is nearer to heaven than to earth (“close to the sun”)</a:t>
            </a:r>
          </a:p>
          <a:p>
            <a:r>
              <a:rPr lang="en-US" dirty="0"/>
              <a:t>Descriptive language such as: “crooked”, “lonely”, “ringed”, “azure” is used</a:t>
            </a:r>
          </a:p>
          <a:p>
            <a:r>
              <a:rPr lang="en-US" dirty="0"/>
              <a:t>The picture created is the </a:t>
            </a:r>
            <a:r>
              <a:rPr lang="en-US"/>
              <a:t>eagle on </a:t>
            </a:r>
            <a:r>
              <a:rPr lang="en-US" dirty="0"/>
              <a:t>this tall rocky mountain, alone, high above all other lives, with the sun blazing behind him, and the blue sky emphasizing his shape</a:t>
            </a:r>
          </a:p>
          <a:p>
            <a:r>
              <a:rPr lang="en-US" altLang="zh-CN" dirty="0"/>
              <a:t>Impact on audience?</a:t>
            </a:r>
            <a:endParaRPr lang="zh-CN" altLang="en-US" dirty="0"/>
          </a:p>
          <a:p>
            <a:endParaRPr lang="en-AU" dirty="0"/>
          </a:p>
        </p:txBody>
      </p:sp>
    </p:spTree>
    <p:extLst>
      <p:ext uri="{BB962C8B-B14F-4D97-AF65-F5344CB8AC3E}">
        <p14:creationId xmlns:p14="http://schemas.microsoft.com/office/powerpoint/2010/main" val="344537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sz="5400" dirty="0"/>
              <a:t>The Context</a:t>
            </a:r>
            <a:endParaRPr lang="zh-CN" altLang="en-US" sz="5400" dirty="0"/>
          </a:p>
        </p:txBody>
      </p:sp>
      <p:sp>
        <p:nvSpPr>
          <p:cNvPr id="3" name="内容占位符 2"/>
          <p:cNvSpPr>
            <a:spLocks noGrp="1"/>
          </p:cNvSpPr>
          <p:nvPr>
            <p:ph idx="1"/>
          </p:nvPr>
        </p:nvSpPr>
        <p:spPr>
          <a:xfrm>
            <a:off x="457200" y="1600200"/>
            <a:ext cx="4542503" cy="4525963"/>
          </a:xfrm>
        </p:spPr>
        <p:txBody>
          <a:bodyPr>
            <a:normAutofit fontScale="77500" lnSpcReduction="20000"/>
          </a:bodyPr>
          <a:lstStyle/>
          <a:p>
            <a:r>
              <a:rPr lang="en-US" dirty="0"/>
              <a:t>Alfred Lord Tennyson (1809-1892)</a:t>
            </a:r>
          </a:p>
          <a:p>
            <a:r>
              <a:rPr lang="en-US" dirty="0"/>
              <a:t>One of the most prominent poets in the history of English literature</a:t>
            </a:r>
          </a:p>
          <a:p>
            <a:r>
              <a:rPr lang="en-US" dirty="0"/>
              <a:t>Poet laureate </a:t>
            </a:r>
          </a:p>
          <a:p>
            <a:r>
              <a:rPr lang="en-US" dirty="0"/>
              <a:t>Career covered most of Queen Victoria's reign(1837-1901), </a:t>
            </a:r>
          </a:p>
          <a:p>
            <a:r>
              <a:rPr lang="en-US" dirty="0"/>
              <a:t>Accurately reflected the mainstream values and moral principles of the British society during Victorian era</a:t>
            </a:r>
          </a:p>
          <a:p>
            <a:endParaRPr lang="zh-CN" altLang="en-US" dirty="0"/>
          </a:p>
        </p:txBody>
      </p:sp>
      <p:pic>
        <p:nvPicPr>
          <p:cNvPr id="15362" name="Picture 2" descr="「alfred lord tennyson」的圖片搜尋結果">
            <a:hlinkClick r:id="rId3"/>
          </p:cNvPr>
          <p:cNvPicPr>
            <a:picLocks noChangeAspect="1" noChangeArrowheads="1"/>
          </p:cNvPicPr>
          <p:nvPr/>
        </p:nvPicPr>
        <p:blipFill>
          <a:blip r:embed="rId4"/>
          <a:srcRect/>
          <a:stretch>
            <a:fillRect/>
          </a:stretch>
        </p:blipFill>
        <p:spPr bwMode="auto">
          <a:xfrm>
            <a:off x="5929322" y="1928802"/>
            <a:ext cx="2095500" cy="29241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Women During the Victorian Era</a:t>
            </a:r>
            <a:endParaRPr lang="zh-CN" altLang="en-US" dirty="0"/>
          </a:p>
        </p:txBody>
      </p:sp>
      <p:sp>
        <p:nvSpPr>
          <p:cNvPr id="3" name="内容占位符 2"/>
          <p:cNvSpPr>
            <a:spLocks noGrp="1"/>
          </p:cNvSpPr>
          <p:nvPr>
            <p:ph idx="1"/>
          </p:nvPr>
        </p:nvSpPr>
        <p:spPr>
          <a:xfrm>
            <a:off x="4314796" y="1196752"/>
            <a:ext cx="4829204" cy="5661248"/>
          </a:xfrm>
        </p:spPr>
        <p:txBody>
          <a:bodyPr>
            <a:normAutofit fontScale="85000" lnSpcReduction="10000"/>
          </a:bodyPr>
          <a:lstStyle/>
          <a:p>
            <a:r>
              <a:rPr lang="en-US" dirty="0"/>
              <a:t>Were  considered inferior to men despite the ruling monarch of the British empire being female</a:t>
            </a:r>
          </a:p>
          <a:p>
            <a:r>
              <a:rPr lang="en-US" dirty="0"/>
              <a:t>Had very limited opportunity to have their voice heard in public or to make decisions for themselves </a:t>
            </a:r>
          </a:p>
          <a:p>
            <a:r>
              <a:rPr lang="en-US" dirty="0"/>
              <a:t>Were expected to be the "angel in the house“: charming, pure, passive, powerless and most importantly, should be dedicated and submissive to her husband. </a:t>
            </a:r>
            <a:endParaRPr lang="zh-CN" altLang="en-US" dirty="0"/>
          </a:p>
        </p:txBody>
      </p:sp>
      <p:pic>
        <p:nvPicPr>
          <p:cNvPr id="13314" name="Picture 2" descr="「angel in the house」的圖片搜尋結果">
            <a:hlinkClick r:id="rId2"/>
          </p:cNvPr>
          <p:cNvPicPr>
            <a:picLocks noChangeAspect="1" noChangeArrowheads="1"/>
          </p:cNvPicPr>
          <p:nvPr/>
        </p:nvPicPr>
        <p:blipFill>
          <a:blip r:embed="rId3"/>
          <a:srcRect/>
          <a:stretch>
            <a:fillRect/>
          </a:stretch>
        </p:blipFill>
        <p:spPr bwMode="auto">
          <a:xfrm>
            <a:off x="428596" y="2000240"/>
            <a:ext cx="3886200" cy="28670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49613"/>
            <a:ext cx="7776000" cy="1143000"/>
          </a:xfrm>
        </p:spPr>
        <p:txBody>
          <a:bodyPr/>
          <a:lstStyle/>
          <a:p>
            <a:r>
              <a:rPr lang="en-US" dirty="0"/>
              <a:t>Men During the Victorian Era </a:t>
            </a:r>
            <a:endParaRPr lang="zh-CN" altLang="en-US" dirty="0"/>
          </a:p>
        </p:txBody>
      </p:sp>
      <p:sp>
        <p:nvSpPr>
          <p:cNvPr id="3" name="内容占位符 2"/>
          <p:cNvSpPr>
            <a:spLocks noGrp="1"/>
          </p:cNvSpPr>
          <p:nvPr>
            <p:ph idx="1"/>
          </p:nvPr>
        </p:nvSpPr>
        <p:spPr>
          <a:xfrm>
            <a:off x="0" y="1196752"/>
            <a:ext cx="5580112" cy="5760640"/>
          </a:xfrm>
        </p:spPr>
        <p:txBody>
          <a:bodyPr>
            <a:normAutofit fontScale="92500" lnSpcReduction="10000"/>
          </a:bodyPr>
          <a:lstStyle/>
          <a:p>
            <a:r>
              <a:rPr lang="en-US" dirty="0">
                <a:solidFill>
                  <a:prstClr val="white"/>
                </a:solidFill>
              </a:rPr>
              <a:t>‘Masculine’ values were seen to be: courage and endeavour i.e.: undertaking military action, exploration or commercial expansion</a:t>
            </a:r>
          </a:p>
          <a:p>
            <a:r>
              <a:rPr lang="en-US" dirty="0"/>
              <a:t>Were expected to be active, progressive and be powerful enough to defend the weak</a:t>
            </a:r>
          </a:p>
          <a:p>
            <a:r>
              <a:rPr lang="en-US" dirty="0"/>
              <a:t>Should contribute his intellect to speculation and invention</a:t>
            </a:r>
          </a:p>
          <a:p>
            <a:r>
              <a:rPr lang="en-US" dirty="0"/>
              <a:t>Should use his energy for adventure, for war, and for exploring the natural world.</a:t>
            </a:r>
          </a:p>
          <a:p>
            <a:endParaRPr lang="zh-CN" altLang="en-US" dirty="0"/>
          </a:p>
        </p:txBody>
      </p:sp>
      <p:pic>
        <p:nvPicPr>
          <p:cNvPr id="12290" name="Picture 2" descr="https://upload.wikimedia.org/wikipedia/commons/thumb/a/a4/Mens_Coats_1872_Fashion_Plate.jpg/800px-Mens_Coats_1872_Fashion_Plate.jpg"/>
          <p:cNvPicPr>
            <a:picLocks noChangeAspect="1" noChangeArrowheads="1"/>
          </p:cNvPicPr>
          <p:nvPr/>
        </p:nvPicPr>
        <p:blipFill>
          <a:blip r:embed="rId2"/>
          <a:srcRect/>
          <a:stretch>
            <a:fillRect/>
          </a:stretch>
        </p:blipFill>
        <p:spPr bwMode="auto">
          <a:xfrm>
            <a:off x="5580112" y="1700808"/>
            <a:ext cx="3365492" cy="439383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Masculinity and Prejudice</a:t>
            </a:r>
            <a:endParaRPr lang="zh-CN" altLang="en-US" dirty="0"/>
          </a:p>
        </p:txBody>
      </p:sp>
      <p:sp>
        <p:nvSpPr>
          <p:cNvPr id="3" name="内容占位符 2"/>
          <p:cNvSpPr>
            <a:spLocks noGrp="1"/>
          </p:cNvSpPr>
          <p:nvPr>
            <p:ph idx="1"/>
          </p:nvPr>
        </p:nvSpPr>
        <p:spPr>
          <a:xfrm>
            <a:off x="2941719" y="1268760"/>
            <a:ext cx="6202281" cy="5589240"/>
          </a:xfrm>
        </p:spPr>
        <p:txBody>
          <a:bodyPr>
            <a:normAutofit fontScale="92500" lnSpcReduction="20000"/>
          </a:bodyPr>
          <a:lstStyle/>
          <a:p>
            <a:r>
              <a:rPr lang="en-US" dirty="0"/>
              <a:t>The Victorian era is famous for promoting the ideology of “great men”</a:t>
            </a:r>
          </a:p>
          <a:p>
            <a:r>
              <a:rPr lang="en-US" dirty="0"/>
              <a:t>Of course these “great men” were never non-white. ‘Natives’ and their ‘exotic’ lands were seen as wild and requiring taming by the brave Christians. It was Christian duty to ‘save’ the poor ignorant, not too bright indigenous populations of colonial territories. </a:t>
            </a:r>
          </a:p>
          <a:p>
            <a:r>
              <a:rPr lang="en-US" dirty="0"/>
              <a:t>Misogyny was still strong in both popular and intellectual writing </a:t>
            </a:r>
          </a:p>
        </p:txBody>
      </p:sp>
      <p:pic>
        <p:nvPicPr>
          <p:cNvPr id="11266" name="Picture 2" descr="https://upload.wikimedia.org/wikipedia/commons/5/52/Henry_Morton_Stanley_%28Waddy%2C_1872%29.jpg"/>
          <p:cNvPicPr>
            <a:picLocks noChangeAspect="1" noChangeArrowheads="1"/>
          </p:cNvPicPr>
          <p:nvPr/>
        </p:nvPicPr>
        <p:blipFill>
          <a:blip r:embed="rId2"/>
          <a:srcRect/>
          <a:stretch>
            <a:fillRect/>
          </a:stretch>
        </p:blipFill>
        <p:spPr bwMode="auto">
          <a:xfrm>
            <a:off x="251520" y="1988840"/>
            <a:ext cx="2584561" cy="378621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922114"/>
          </a:xfrm>
        </p:spPr>
        <p:txBody>
          <a:bodyPr>
            <a:normAutofit fontScale="90000"/>
          </a:bodyPr>
          <a:lstStyle/>
          <a:p>
            <a:r>
              <a:rPr lang="en-AU" altLang="zh-CN" dirty="0"/>
              <a:t>Tennyson’s Victorian Attitudes are Reflected in the</a:t>
            </a:r>
            <a:r>
              <a:rPr lang="en-AU" altLang="zh-CN" i="1" dirty="0"/>
              <a:t> </a:t>
            </a:r>
            <a:r>
              <a:rPr lang="en-AU" altLang="zh-CN" dirty="0"/>
              <a:t>Themes Dealt With</a:t>
            </a:r>
            <a:endParaRPr lang="zh-CN" altLang="en-US" dirty="0"/>
          </a:p>
        </p:txBody>
      </p:sp>
      <p:sp>
        <p:nvSpPr>
          <p:cNvPr id="3" name="内容占位符 2"/>
          <p:cNvSpPr>
            <a:spLocks noGrp="1"/>
          </p:cNvSpPr>
          <p:nvPr>
            <p:ph idx="1"/>
          </p:nvPr>
        </p:nvSpPr>
        <p:spPr/>
        <p:txBody>
          <a:bodyPr>
            <a:normAutofit/>
          </a:bodyPr>
          <a:lstStyle/>
          <a:p>
            <a:pPr fontAlgn="t"/>
            <a:r>
              <a:rPr lang="en-US" dirty="0"/>
              <a:t>1 Man and Masculinity </a:t>
            </a:r>
            <a:br>
              <a:rPr lang="en-US" dirty="0"/>
            </a:br>
            <a:endParaRPr lang="en-US" dirty="0"/>
          </a:p>
          <a:p>
            <a:pPr fontAlgn="t"/>
            <a:endParaRPr lang="en-US" dirty="0"/>
          </a:p>
          <a:p>
            <a:pPr fontAlgn="t"/>
            <a:endParaRPr lang="en-US" dirty="0"/>
          </a:p>
          <a:p>
            <a:pPr fontAlgn="t"/>
            <a:r>
              <a:rPr lang="en-US" dirty="0"/>
              <a:t>2 Man and the Natural World</a:t>
            </a:r>
          </a:p>
          <a:p>
            <a:pPr marL="0" indent="0" fontAlgn="t">
              <a:buNone/>
            </a:pPr>
            <a:endParaRPr lang="en-US" dirty="0"/>
          </a:p>
          <a:p>
            <a:pPr marL="0" indent="0" fontAlgn="t">
              <a:buNone/>
            </a:pPr>
            <a:br>
              <a:rPr lang="en-US" dirty="0"/>
            </a:br>
            <a:endParaRPr lang="en-US" dirty="0"/>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a:t>Examples of Techniques Used to Demonstrate Ideas and Themes </a:t>
            </a:r>
            <a:endParaRPr lang="zh-CN" altLang="en-US" dirty="0"/>
          </a:p>
        </p:txBody>
      </p:sp>
      <p:sp>
        <p:nvSpPr>
          <p:cNvPr id="3" name="内容占位符 2"/>
          <p:cNvSpPr>
            <a:spLocks noGrp="1"/>
          </p:cNvSpPr>
          <p:nvPr>
            <p:ph idx="1"/>
          </p:nvPr>
        </p:nvSpPr>
        <p:spPr/>
        <p:txBody>
          <a:bodyPr/>
          <a:lstStyle/>
          <a:p>
            <a:pPr fontAlgn="t"/>
            <a:r>
              <a:rPr lang="en-US" dirty="0"/>
              <a:t>Symbolism</a:t>
            </a:r>
          </a:p>
          <a:p>
            <a:pPr fontAlgn="t"/>
            <a:r>
              <a:rPr lang="en-US" dirty="0"/>
              <a:t>Personification </a:t>
            </a:r>
          </a:p>
          <a:p>
            <a:pPr fontAlgn="t"/>
            <a:r>
              <a:rPr lang="en-US" dirty="0"/>
              <a:t>Hyperbole</a:t>
            </a:r>
          </a:p>
          <a:p>
            <a:pPr fontAlgn="t"/>
            <a:r>
              <a:rPr lang="en-US" dirty="0"/>
              <a:t>Imagery</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1325562"/>
          </a:xfrm>
        </p:spPr>
        <p:txBody>
          <a:bodyPr>
            <a:normAutofit fontScale="90000"/>
          </a:bodyPr>
          <a:lstStyle/>
          <a:p>
            <a:r>
              <a:rPr lang="en-US" dirty="0"/>
              <a:t>Victorian Ideas on Man and Masculinity </a:t>
            </a:r>
            <a:endParaRPr lang="zh-CN" altLang="en-US" dirty="0"/>
          </a:p>
        </p:txBody>
      </p:sp>
      <p:sp>
        <p:nvSpPr>
          <p:cNvPr id="3" name="内容占位符 2"/>
          <p:cNvSpPr>
            <a:spLocks noGrp="1"/>
          </p:cNvSpPr>
          <p:nvPr>
            <p:ph idx="1"/>
          </p:nvPr>
        </p:nvSpPr>
        <p:spPr>
          <a:xfrm>
            <a:off x="0" y="1600200"/>
            <a:ext cx="9144000" cy="5257800"/>
          </a:xfrm>
        </p:spPr>
        <p:txBody>
          <a:bodyPr>
            <a:normAutofit lnSpcReduction="10000"/>
          </a:bodyPr>
          <a:lstStyle/>
          <a:p>
            <a:r>
              <a:rPr lang="en-US" altLang="zh-CN" dirty="0"/>
              <a:t>1	Reflected through the technique of symbolism</a:t>
            </a:r>
          </a:p>
          <a:p>
            <a:r>
              <a:rPr lang="en-US" dirty="0"/>
              <a:t>The eagle stands on the top of a mountain where others cannot reach and looks down on the submissive sea (“crawls”)</a:t>
            </a:r>
          </a:p>
          <a:p>
            <a:r>
              <a:rPr lang="en-US" dirty="0"/>
              <a:t>It dives “like a thunderbolt” (also a simile)</a:t>
            </a:r>
          </a:p>
          <a:p>
            <a:r>
              <a:rPr lang="en-US" altLang="zh-CN" dirty="0"/>
              <a:t>It projects power and control (“mountain walls”)</a:t>
            </a:r>
          </a:p>
          <a:p>
            <a:r>
              <a:rPr lang="en-US" dirty="0"/>
              <a:t>The eagle becomes a symbol of a kind of masculine ideal of power, majesty and skillfulness and can be associated with Zeus on Mt Olympus</a:t>
            </a:r>
          </a:p>
          <a:p>
            <a:r>
              <a:rPr lang="en-US" dirty="0"/>
              <a:t>Impact on audience?</a:t>
            </a:r>
          </a:p>
          <a:p>
            <a:endParaRPr lang="en-US" altLang="zh-CN" dirty="0"/>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8323-6EF5-4692-8817-26F99E8AEB5D}"/>
              </a:ext>
            </a:extLst>
          </p:cNvPr>
          <p:cNvSpPr>
            <a:spLocks noGrp="1"/>
          </p:cNvSpPr>
          <p:nvPr>
            <p:ph type="title"/>
          </p:nvPr>
        </p:nvSpPr>
        <p:spPr>
          <a:xfrm>
            <a:off x="457200" y="274638"/>
            <a:ext cx="7776000" cy="922114"/>
          </a:xfrm>
        </p:spPr>
        <p:txBody>
          <a:bodyPr>
            <a:normAutofit fontScale="90000"/>
          </a:bodyPr>
          <a:lstStyle/>
          <a:p>
            <a:r>
              <a:rPr lang="en-AU" dirty="0"/>
              <a:t>Another Technique Used for Man and Masculinity Theme</a:t>
            </a:r>
          </a:p>
        </p:txBody>
      </p:sp>
      <p:sp>
        <p:nvSpPr>
          <p:cNvPr id="3" name="Content Placeholder 2">
            <a:extLst>
              <a:ext uri="{FF2B5EF4-FFF2-40B4-BE49-F238E27FC236}">
                <a16:creationId xmlns:a16="http://schemas.microsoft.com/office/drawing/2014/main" id="{8B99B98E-1EAC-44B8-829E-6CBFF0C06A3E}"/>
              </a:ext>
            </a:extLst>
          </p:cNvPr>
          <p:cNvSpPr>
            <a:spLocks noGrp="1"/>
          </p:cNvSpPr>
          <p:nvPr>
            <p:ph idx="1"/>
          </p:nvPr>
        </p:nvSpPr>
        <p:spPr>
          <a:xfrm>
            <a:off x="0" y="1628800"/>
            <a:ext cx="9144000" cy="5229200"/>
          </a:xfrm>
        </p:spPr>
        <p:txBody>
          <a:bodyPr/>
          <a:lstStyle/>
          <a:p>
            <a:r>
              <a:rPr lang="en-US" altLang="zh-CN" dirty="0"/>
              <a:t>2	Reflected through the technique of </a:t>
            </a:r>
            <a:r>
              <a:rPr lang="en-US" b="1" dirty="0"/>
              <a:t>hyperbole</a:t>
            </a:r>
          </a:p>
          <a:p>
            <a:r>
              <a:rPr lang="en-US" altLang="zh-CN" b="1" dirty="0" err="1"/>
              <a:t>E.g</a:t>
            </a:r>
            <a:r>
              <a:rPr lang="en-US" altLang="zh-CN" b="1" dirty="0"/>
              <a:t>: “</a:t>
            </a:r>
            <a:r>
              <a:rPr lang="en-US" dirty="0"/>
              <a:t>close to the sun”, “thunderbolt”</a:t>
            </a:r>
          </a:p>
          <a:p>
            <a:r>
              <a:rPr lang="en-US" dirty="0"/>
              <a:t>Exaggeration of the qualities that make the eagle admirable – ‘manly’ qualities like power and skillfulness</a:t>
            </a:r>
          </a:p>
          <a:p>
            <a:r>
              <a:rPr lang="en-AU" dirty="0"/>
              <a:t>Impact on audience?</a:t>
            </a:r>
          </a:p>
        </p:txBody>
      </p:sp>
    </p:spTree>
    <p:extLst>
      <p:ext uri="{BB962C8B-B14F-4D97-AF65-F5344CB8AC3E}">
        <p14:creationId xmlns:p14="http://schemas.microsoft.com/office/powerpoint/2010/main" val="3009437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凤舞九天">
  <a:themeElements>
    <a:clrScheme name="凤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凤舞九天">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凤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Phoenix</Template>
  <TotalTime>149</TotalTime>
  <Words>681</Words>
  <Application>Microsoft Office PowerPoint</Application>
  <PresentationFormat>On-screen Show (4:3)</PresentationFormat>
  <Paragraphs>62</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Footlight MT Light</vt:lpstr>
      <vt:lpstr>Goudy Old Style</vt:lpstr>
      <vt:lpstr>Wingdings 2</vt:lpstr>
      <vt:lpstr>凤舞九天</vt:lpstr>
      <vt:lpstr>The Main Themes and Techniques in The Eagle by Alfred Lord Tennyson  </vt:lpstr>
      <vt:lpstr>The Context</vt:lpstr>
      <vt:lpstr>Women During the Victorian Era</vt:lpstr>
      <vt:lpstr>Men During the Victorian Era </vt:lpstr>
      <vt:lpstr>Masculinity and Prejudice</vt:lpstr>
      <vt:lpstr>Tennyson’s Victorian Attitudes are Reflected in the Themes Dealt With</vt:lpstr>
      <vt:lpstr>Examples of Techniques Used to Demonstrate Ideas and Themes </vt:lpstr>
      <vt:lpstr>Victorian Ideas on Man and Masculinity </vt:lpstr>
      <vt:lpstr>Another Technique Used for Man and Masculinity Theme</vt:lpstr>
      <vt:lpstr>Victorian Ideas on Man and the Natural World </vt:lpstr>
      <vt:lpstr>Another Techniques Used to Develop the Theme of Man and Nature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main themes and techniques in "The Eagle" by Alfred Lord Tennyson  </dc:title>
  <dc:creator>lenovo</dc:creator>
  <cp:lastModifiedBy>Danielle Smith</cp:lastModifiedBy>
  <cp:revision>67</cp:revision>
  <dcterms:created xsi:type="dcterms:W3CDTF">2017-09-14T12:47:31Z</dcterms:created>
  <dcterms:modified xsi:type="dcterms:W3CDTF">2024-01-25T04:04:56Z</dcterms:modified>
</cp:coreProperties>
</file>