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9" r:id="rId4"/>
    <p:sldId id="269" r:id="rId5"/>
    <p:sldId id="286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  <p:sldId id="284" r:id="rId16"/>
    <p:sldId id="285" r:id="rId17"/>
    <p:sldId id="278" r:id="rId18"/>
    <p:sldId id="256" r:id="rId19"/>
    <p:sldId id="261" r:id="rId20"/>
    <p:sldId id="275" r:id="rId21"/>
    <p:sldId id="276" r:id="rId22"/>
    <p:sldId id="257" r:id="rId23"/>
    <p:sldId id="277" r:id="rId24"/>
    <p:sldId id="267" r:id="rId25"/>
    <p:sldId id="258" r:id="rId26"/>
    <p:sldId id="262" r:id="rId27"/>
    <p:sldId id="259" r:id="rId28"/>
    <p:sldId id="260" r:id="rId29"/>
    <p:sldId id="265" r:id="rId30"/>
    <p:sldId id="263" r:id="rId31"/>
    <p:sldId id="264" r:id="rId32"/>
    <p:sldId id="26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53332C-30A4-449A-8194-9A213E24EB3D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08456C-A742-4A3B-9225-D4576938E331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1948-E292-4377-B0BE-D05FC8E62D7E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9C708-677F-4788-8761-27A65A77E0D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4937-2433-448C-AB6C-3D60119386A1}" type="datetimeFigureOut">
              <a:rPr lang="en-US" smtClean="0"/>
              <a:pPr/>
              <a:t>10/24/2018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85A96-6910-4EE8-BED0-05155E72208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9242" y="0"/>
            <a:ext cx="953324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1714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      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b="1" dirty="0" smtClean="0">
                <a:solidFill>
                  <a:schemeClr val="bg1"/>
                </a:solidFill>
              </a:rPr>
              <a:t>         </a:t>
            </a:r>
            <a:r>
              <a:rPr lang="en-AU" sz="5300" b="1" dirty="0" smtClean="0">
                <a:solidFill>
                  <a:schemeClr val="bg1"/>
                </a:solidFill>
              </a:rPr>
              <a:t>Working</a:t>
            </a:r>
            <a:br>
              <a:rPr lang="en-AU" sz="5300" b="1" dirty="0" smtClean="0">
                <a:solidFill>
                  <a:schemeClr val="bg1"/>
                </a:solidFill>
              </a:rPr>
            </a:br>
            <a:r>
              <a:rPr lang="en-AU" sz="5300" b="1" dirty="0" smtClean="0">
                <a:solidFill>
                  <a:schemeClr val="bg1"/>
                </a:solidFill>
              </a:rPr>
              <a:t> </a:t>
            </a:r>
            <a:br>
              <a:rPr lang="en-AU" sz="5300" b="1" dirty="0" smtClean="0">
                <a:solidFill>
                  <a:schemeClr val="bg1"/>
                </a:solidFill>
              </a:rPr>
            </a:br>
            <a:r>
              <a:rPr lang="en-AU" sz="5300" b="1" dirty="0" smtClean="0">
                <a:solidFill>
                  <a:schemeClr val="bg1"/>
                </a:solidFill>
              </a:rPr>
              <a:t>        together</a:t>
            </a:r>
            <a:br>
              <a:rPr lang="en-AU" sz="5300" b="1" dirty="0" smtClean="0">
                <a:solidFill>
                  <a:schemeClr val="bg1"/>
                </a:solidFill>
              </a:rPr>
            </a:br>
            <a:r>
              <a:rPr lang="en-AU" sz="5300" b="1" dirty="0" smtClean="0">
                <a:solidFill>
                  <a:schemeClr val="bg1"/>
                </a:solidFill>
              </a:rPr>
              <a:t> </a:t>
            </a:r>
            <a:br>
              <a:rPr lang="en-AU" sz="5300" b="1" dirty="0" smtClean="0">
                <a:solidFill>
                  <a:schemeClr val="bg1"/>
                </a:solidFill>
              </a:rPr>
            </a:br>
            <a:r>
              <a:rPr lang="en-AU" sz="5300" b="1" dirty="0" smtClean="0">
                <a:solidFill>
                  <a:schemeClr val="bg1"/>
                </a:solidFill>
              </a:rPr>
              <a:t>      as one</a:t>
            </a:r>
            <a:endParaRPr lang="en-AU" sz="5300" b="1" dirty="0">
              <a:solidFill>
                <a:schemeClr val="bg1"/>
              </a:solidFill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720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6600" b="1" dirty="0" smtClean="0">
                <a:solidFill>
                  <a:schemeClr val="bg1"/>
                </a:solidFill>
              </a:rPr>
              <a:t>One Body many parts</a:t>
            </a:r>
            <a:endParaRPr lang="en-AU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6139071" cy="67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AU" dirty="0" smtClean="0">
                <a:solidFill>
                  <a:schemeClr val="bg1"/>
                </a:solidFill>
              </a:rPr>
              <a:t>        1 Corinthians 12:15-26 </a:t>
            </a:r>
          </a:p>
          <a:p>
            <a:pPr>
              <a:buNone/>
            </a:pPr>
            <a:endParaRPr lang="en-A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AU" b="1" baseline="30000" dirty="0" smtClean="0">
                <a:solidFill>
                  <a:schemeClr val="bg1"/>
                </a:solidFill>
              </a:rPr>
              <a:t>            15 </a:t>
            </a:r>
            <a:r>
              <a:rPr lang="en-AU" dirty="0" smtClean="0">
                <a:solidFill>
                  <a:schemeClr val="bg1"/>
                </a:solidFill>
              </a:rPr>
              <a:t>Now if the foot should say, “Because I am not a hand, </a:t>
            </a:r>
          </a:p>
          <a:p>
            <a:pPr>
              <a:buNone/>
            </a:pPr>
            <a:r>
              <a:rPr lang="en-AU" sz="5100" b="1" dirty="0" smtClean="0">
                <a:solidFill>
                  <a:schemeClr val="bg1"/>
                </a:solidFill>
              </a:rPr>
              <a:t>     </a:t>
            </a:r>
            <a:r>
              <a:rPr lang="en-AU" sz="5100" b="1" u="sng" dirty="0" smtClean="0">
                <a:solidFill>
                  <a:schemeClr val="bg1"/>
                </a:solidFill>
              </a:rPr>
              <a:t>I do not belong to the body,”</a:t>
            </a:r>
            <a:r>
              <a:rPr lang="en-AU" sz="5100" u="sng" dirty="0" smtClean="0">
                <a:solidFill>
                  <a:schemeClr val="bg1"/>
                </a:solidFill>
              </a:rPr>
              <a:t> </a:t>
            </a:r>
            <a:r>
              <a:rPr lang="en-AU" dirty="0" smtClean="0">
                <a:solidFill>
                  <a:schemeClr val="bg1"/>
                </a:solidFill>
              </a:rPr>
              <a:t>it would not for that reason stop being part of the body.</a:t>
            </a:r>
            <a:r>
              <a:rPr lang="en-AU" b="1" baseline="30000" dirty="0" smtClean="0">
                <a:solidFill>
                  <a:schemeClr val="bg1"/>
                </a:solidFill>
              </a:rPr>
              <a:t>16 </a:t>
            </a:r>
            <a:r>
              <a:rPr lang="en-AU" dirty="0" smtClean="0">
                <a:solidFill>
                  <a:schemeClr val="bg1"/>
                </a:solidFill>
              </a:rPr>
              <a:t>And if the ear should say, “Because I am not an eye, I do not belong to the body,” it would not for that reason stop being part of the body.</a:t>
            </a:r>
            <a:r>
              <a:rPr lang="en-AU" b="1" baseline="30000" dirty="0" smtClean="0">
                <a:solidFill>
                  <a:schemeClr val="bg1"/>
                </a:solidFill>
              </a:rPr>
              <a:t>17 </a:t>
            </a:r>
            <a:r>
              <a:rPr lang="en-AU" dirty="0" smtClean="0">
                <a:solidFill>
                  <a:schemeClr val="bg1"/>
                </a:solidFill>
              </a:rPr>
              <a:t>If the whole body were an eye, where would the sense of hearing be? If the whole body were an ear, where would the sense of smell be?</a:t>
            </a:r>
            <a:r>
              <a:rPr lang="en-AU" b="1" baseline="30000" dirty="0" smtClean="0">
                <a:solidFill>
                  <a:schemeClr val="bg1"/>
                </a:solidFill>
              </a:rPr>
              <a:t>18 </a:t>
            </a:r>
            <a:r>
              <a:rPr lang="en-AU" dirty="0" smtClean="0">
                <a:solidFill>
                  <a:schemeClr val="bg1"/>
                </a:solidFill>
              </a:rPr>
              <a:t>But in fact God has placed the parts in the body, every one of them, just as he wanted them to be. </a:t>
            </a:r>
            <a:r>
              <a:rPr lang="en-AU" b="1" baseline="30000" dirty="0" smtClean="0">
                <a:solidFill>
                  <a:schemeClr val="bg1"/>
                </a:solidFill>
              </a:rPr>
              <a:t>19 </a:t>
            </a:r>
            <a:r>
              <a:rPr lang="en-AU" dirty="0" smtClean="0">
                <a:solidFill>
                  <a:schemeClr val="bg1"/>
                </a:solidFill>
              </a:rPr>
              <a:t>If they were all one part, where would the body be? </a:t>
            </a:r>
            <a:r>
              <a:rPr lang="en-AU" b="1" baseline="30000" dirty="0" smtClean="0">
                <a:solidFill>
                  <a:schemeClr val="bg1"/>
                </a:solidFill>
              </a:rPr>
              <a:t>20 </a:t>
            </a:r>
            <a:r>
              <a:rPr lang="en-AU" dirty="0" smtClean="0">
                <a:solidFill>
                  <a:schemeClr val="bg1"/>
                </a:solidFill>
              </a:rPr>
              <a:t>As it is, there are many parts, but one body.</a:t>
            </a:r>
          </a:p>
          <a:p>
            <a:pPr>
              <a:buNone/>
            </a:pPr>
            <a:r>
              <a:rPr lang="en-AU" b="1" baseline="30000" dirty="0" smtClean="0">
                <a:solidFill>
                  <a:schemeClr val="bg1"/>
                </a:solidFill>
              </a:rPr>
              <a:t>          21 </a:t>
            </a:r>
            <a:r>
              <a:rPr lang="en-AU" dirty="0" smtClean="0">
                <a:solidFill>
                  <a:schemeClr val="bg1"/>
                </a:solidFill>
              </a:rPr>
              <a:t>The eye cannot say to the hand</a:t>
            </a:r>
            <a:r>
              <a:rPr lang="en-AU" sz="3800" dirty="0" smtClean="0">
                <a:solidFill>
                  <a:schemeClr val="bg1"/>
                </a:solidFill>
              </a:rPr>
              <a:t>, </a:t>
            </a:r>
            <a:r>
              <a:rPr lang="en-AU" sz="5100" b="1" u="sng" dirty="0" smtClean="0">
                <a:solidFill>
                  <a:schemeClr val="bg1"/>
                </a:solidFill>
              </a:rPr>
              <a:t>“I don’t need you!” </a:t>
            </a:r>
            <a:r>
              <a:rPr lang="en-AU" dirty="0" smtClean="0">
                <a:solidFill>
                  <a:schemeClr val="bg1"/>
                </a:solidFill>
              </a:rPr>
              <a:t>And the head cannot say to the feet, “I don’t need you!” </a:t>
            </a:r>
            <a:r>
              <a:rPr lang="en-AU" b="1" baseline="30000" dirty="0" smtClean="0">
                <a:solidFill>
                  <a:schemeClr val="bg1"/>
                </a:solidFill>
              </a:rPr>
              <a:t>22 </a:t>
            </a:r>
            <a:r>
              <a:rPr lang="en-AU" dirty="0" smtClean="0">
                <a:solidFill>
                  <a:schemeClr val="bg1"/>
                </a:solidFill>
              </a:rPr>
              <a:t>On the contrary, those parts of the body that seem to be weaker are indispensable, </a:t>
            </a:r>
            <a:r>
              <a:rPr lang="en-AU" b="1" baseline="30000" dirty="0" smtClean="0">
                <a:solidFill>
                  <a:schemeClr val="bg1"/>
                </a:solidFill>
              </a:rPr>
              <a:t>23 </a:t>
            </a:r>
            <a:r>
              <a:rPr lang="en-AU" dirty="0" smtClean="0">
                <a:solidFill>
                  <a:schemeClr val="bg1"/>
                </a:solidFill>
              </a:rPr>
              <a:t>and the parts that we think are </a:t>
            </a:r>
            <a:r>
              <a:rPr lang="en-AU" smtClean="0">
                <a:solidFill>
                  <a:schemeClr val="bg1"/>
                </a:solidFill>
              </a:rPr>
              <a:t>less honourable </a:t>
            </a:r>
            <a:r>
              <a:rPr lang="en-AU" dirty="0" smtClean="0">
                <a:solidFill>
                  <a:schemeClr val="bg1"/>
                </a:solidFill>
              </a:rPr>
              <a:t>we treat with </a:t>
            </a:r>
            <a:r>
              <a:rPr lang="en-AU" smtClean="0">
                <a:solidFill>
                  <a:schemeClr val="bg1"/>
                </a:solidFill>
              </a:rPr>
              <a:t>special honour</a:t>
            </a:r>
            <a:r>
              <a:rPr lang="en-AU" dirty="0" smtClean="0">
                <a:solidFill>
                  <a:schemeClr val="bg1"/>
                </a:solidFill>
              </a:rPr>
              <a:t>. And the parts that are unpresentable are treated with special modesty,</a:t>
            </a:r>
            <a:r>
              <a:rPr lang="en-AU" b="1" baseline="30000" dirty="0" smtClean="0">
                <a:solidFill>
                  <a:schemeClr val="bg1"/>
                </a:solidFill>
              </a:rPr>
              <a:t>24 </a:t>
            </a:r>
            <a:r>
              <a:rPr lang="en-AU" dirty="0" smtClean="0">
                <a:solidFill>
                  <a:schemeClr val="bg1"/>
                </a:solidFill>
              </a:rPr>
              <a:t>while our presentable parts need no special treatment. But God has put the body together, giving greater honour to the parts that lacked it,</a:t>
            </a:r>
            <a:r>
              <a:rPr lang="en-AU" b="1" baseline="30000" dirty="0" smtClean="0">
                <a:solidFill>
                  <a:schemeClr val="bg1"/>
                </a:solidFill>
              </a:rPr>
              <a:t>25 </a:t>
            </a:r>
            <a:r>
              <a:rPr lang="en-AU" dirty="0" smtClean="0">
                <a:solidFill>
                  <a:schemeClr val="bg1"/>
                </a:solidFill>
              </a:rPr>
              <a:t>so that there should be no division in the body, but that its parts should have equal concern for each other. </a:t>
            </a:r>
            <a:r>
              <a:rPr lang="en-AU" b="1" baseline="30000" dirty="0" smtClean="0">
                <a:solidFill>
                  <a:schemeClr val="bg1"/>
                </a:solidFill>
              </a:rPr>
              <a:t>26 </a:t>
            </a:r>
            <a:r>
              <a:rPr lang="en-AU" dirty="0" smtClean="0">
                <a:solidFill>
                  <a:schemeClr val="bg1"/>
                </a:solidFill>
              </a:rPr>
              <a:t>If one part suffers, every part suffers with it; if one part is honoured, every part rejoices with it.</a:t>
            </a:r>
          </a:p>
          <a:p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             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AU" dirty="0" smtClean="0"/>
          </a:p>
          <a:p>
            <a:pPr algn="ctr">
              <a:buNone/>
            </a:pPr>
            <a:endParaRPr lang="en-AU" dirty="0" smtClean="0"/>
          </a:p>
          <a:p>
            <a:pPr>
              <a:buNone/>
            </a:pPr>
            <a:r>
              <a:rPr lang="en-AU" sz="4800" b="1" dirty="0" smtClean="0">
                <a:latin typeface="+mj-lt"/>
              </a:rPr>
              <a:t>				Experience</a:t>
            </a:r>
          </a:p>
          <a:p>
            <a:pPr>
              <a:buNone/>
            </a:pPr>
            <a:r>
              <a:rPr lang="en-AU" sz="4800" b="1" dirty="0" smtClean="0"/>
              <a:t> </a:t>
            </a:r>
          </a:p>
          <a:p>
            <a:pPr>
              <a:buNone/>
            </a:pPr>
            <a:r>
              <a:rPr lang="en-AU" sz="4800" b="1" dirty="0" smtClean="0">
                <a:latin typeface="+mj-lt"/>
              </a:rPr>
              <a:t>					Job</a:t>
            </a:r>
            <a:endParaRPr lang="en-AU" sz="4800" b="1" dirty="0">
              <a:latin typeface="+mj-lt"/>
            </a:endParaRPr>
          </a:p>
        </p:txBody>
      </p:sp>
      <p:sp>
        <p:nvSpPr>
          <p:cNvPr id="5" name="Curved Right Arrow 4"/>
          <p:cNvSpPr/>
          <p:nvPr/>
        </p:nvSpPr>
        <p:spPr>
          <a:xfrm rot="10172348" flipH="1">
            <a:off x="1965421" y="3503966"/>
            <a:ext cx="964685" cy="1517298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6588224" y="3501008"/>
            <a:ext cx="864096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944216"/>
          </a:xfrm>
        </p:spPr>
        <p:txBody>
          <a:bodyPr>
            <a:normAutofit/>
          </a:bodyPr>
          <a:lstStyle/>
          <a:p>
            <a:pPr algn="l"/>
            <a:r>
              <a:rPr lang="en-AU" dirty="0" smtClean="0"/>
              <a:t>           Curriculum Vitae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640960" cy="2416232"/>
          </a:xfrm>
        </p:spPr>
        <p:txBody>
          <a:bodyPr>
            <a:noAutofit/>
          </a:bodyPr>
          <a:lstStyle/>
          <a:p>
            <a:pPr lvl="1" algn="l">
              <a:buFont typeface="Wingdings" pitchFamily="2" charset="2"/>
              <a:buChar char="§"/>
            </a:pPr>
            <a:r>
              <a:rPr lang="en-AU" sz="3200" dirty="0" smtClean="0">
                <a:latin typeface="+mj-lt"/>
              </a:rPr>
              <a:t>My life in 2 pages</a:t>
            </a:r>
          </a:p>
          <a:p>
            <a:pPr lvl="1" algn="l">
              <a:buFont typeface="Wingdings" pitchFamily="2" charset="2"/>
              <a:buChar char="§"/>
            </a:pPr>
            <a:r>
              <a:rPr lang="en-AU" sz="3200" dirty="0" smtClean="0">
                <a:latin typeface="+mj-lt"/>
              </a:rPr>
              <a:t>Personal Summary </a:t>
            </a:r>
          </a:p>
          <a:p>
            <a:pPr lvl="1" algn="l">
              <a:buFont typeface="Wingdings" pitchFamily="2" charset="2"/>
              <a:buChar char="§"/>
            </a:pPr>
            <a:r>
              <a:rPr lang="en-AU" sz="3200" dirty="0" smtClean="0">
                <a:latin typeface="+mj-lt"/>
              </a:rPr>
              <a:t>Bullet points</a:t>
            </a:r>
          </a:p>
          <a:p>
            <a:pPr lvl="1" algn="l">
              <a:buFont typeface="Wingdings" pitchFamily="2" charset="2"/>
              <a:buChar char="§"/>
            </a:pPr>
            <a:r>
              <a:rPr lang="en-AU" sz="3200" dirty="0" smtClean="0">
                <a:latin typeface="+mj-lt"/>
              </a:rPr>
              <a:t>Same font, no fancy colours</a:t>
            </a:r>
          </a:p>
          <a:p>
            <a:pPr algn="l"/>
            <a:endParaRPr lang="en-AU" sz="2800" dirty="0" smtClean="0">
              <a:latin typeface="+mj-lt"/>
            </a:endParaRPr>
          </a:p>
          <a:p>
            <a:pPr algn="l"/>
            <a:r>
              <a:rPr lang="en-AU" sz="2800" b="1" dirty="0" smtClean="0">
                <a:latin typeface="+mj-lt"/>
              </a:rPr>
              <a:t>REMEMBER  -  IT WILL BE READ IN LESS THAN A MINUTE !</a:t>
            </a:r>
            <a:endParaRPr lang="en-AU" sz="2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      </a:t>
            </a:r>
            <a:r>
              <a:rPr lang="en-A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Curriculum Vitae</a:t>
            </a:r>
            <a:endParaRPr lang="en-A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>
                <a:latin typeface="+mj-lt"/>
              </a:rPr>
              <a:t>Read the CV and meet the person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I would really like to meet this guy/girl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I would like to ask a bit more about that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He/she has really read the job spec/ad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428604"/>
            <a:ext cx="7400948" cy="6072230"/>
          </a:xfrm>
        </p:spPr>
        <p:txBody>
          <a:bodyPr>
            <a:normAutofit fontScale="40000" lnSpcReduction="20000"/>
          </a:bodyPr>
          <a:lstStyle/>
          <a:p>
            <a:pPr fontAlgn="base">
              <a:buNone/>
            </a:pPr>
            <a:r>
              <a:rPr lang="en-AU" sz="5300" b="1" dirty="0" err="1" smtClean="0">
                <a:latin typeface="+mj-lt"/>
              </a:rPr>
              <a:t>Resumé</a:t>
            </a:r>
            <a:endParaRPr lang="en-AU" sz="5300" dirty="0" smtClean="0">
              <a:latin typeface="+mj-lt"/>
            </a:endParaRPr>
          </a:p>
          <a:p>
            <a:pPr>
              <a:buNone/>
            </a:pPr>
            <a:r>
              <a:rPr lang="en-GB" sz="4000" dirty="0" smtClean="0">
                <a:latin typeface="+mj-lt"/>
              </a:rPr>
              <a:t> </a:t>
            </a:r>
            <a:endParaRPr lang="en-AU" sz="4000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PERSONAL DETAILS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b="1" dirty="0" smtClean="0">
                <a:latin typeface="+mj-lt"/>
              </a:rPr>
              <a:t>Name: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b="1" dirty="0" smtClean="0">
                <a:latin typeface="+mj-lt"/>
              </a:rPr>
              <a:t>Address: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b="1" dirty="0" smtClean="0">
                <a:latin typeface="+mj-lt"/>
              </a:rPr>
              <a:t>Telephone: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b="1" dirty="0" smtClean="0">
                <a:latin typeface="+mj-lt"/>
              </a:rPr>
              <a:t>Email: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 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PERSONAL SUMMARY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A friendly, hardworking, organized and professional individual. 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Works well both individually and in teams with the ability to build rapport quickly. 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Currently studying Year and looking for a part-time/ casual role. 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 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DATE OF BIRTH: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sz="3300" dirty="0" smtClean="0">
                <a:latin typeface="+mj-lt"/>
              </a:rPr>
              <a:t> 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NATIONALITY: 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sz="3300" dirty="0" smtClean="0">
                <a:latin typeface="+mj-lt"/>
              </a:rPr>
              <a:t> 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EDUCATION/ QUALIFICATIONS:</a:t>
            </a:r>
            <a:endParaRPr lang="en-AU" sz="3300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Year 12 Heritage College - Complete with an </a:t>
            </a:r>
            <a:r>
              <a:rPr lang="en-GB" b="1" dirty="0" smtClean="0">
                <a:latin typeface="+mj-lt"/>
              </a:rPr>
              <a:t>ATAR  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dirty="0" smtClean="0">
                <a:latin typeface="+mj-lt"/>
              </a:rPr>
              <a:t>Subjects completed in Year 12: 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Brain Surgery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Rocket Science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Underwater basket-weaving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Space travel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Thumb typing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 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ACHIEVEMENTS: </a:t>
            </a:r>
            <a:endParaRPr lang="en-AU" sz="3300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Volunteer ....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Sports Captain 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Organised..... </a:t>
            </a:r>
          </a:p>
          <a:p>
            <a:pPr lvl="0"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sz="3300" b="1" dirty="0" smtClean="0">
                <a:latin typeface="+mj-lt"/>
              </a:rPr>
              <a:t>WORK EXPERIENCE: </a:t>
            </a:r>
            <a:endParaRPr lang="en-AU" sz="3300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Work experience at ........</a:t>
            </a:r>
            <a:endParaRPr lang="en-AU" dirty="0" smtClean="0">
              <a:latin typeface="+mj-lt"/>
            </a:endParaRPr>
          </a:p>
          <a:p>
            <a:pPr lvl="0">
              <a:buNone/>
            </a:pPr>
            <a:r>
              <a:rPr lang="en-GB" dirty="0" smtClean="0">
                <a:latin typeface="+mj-lt"/>
              </a:rPr>
              <a:t>Volunteer work at......... </a:t>
            </a:r>
            <a:endParaRPr lang="en-AU" dirty="0" smtClean="0">
              <a:latin typeface="+mj-lt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935480"/>
            <a:ext cx="7115196" cy="4389120"/>
          </a:xfrm>
        </p:spPr>
        <p:txBody>
          <a:bodyPr/>
          <a:lstStyle/>
          <a:p>
            <a:pPr>
              <a:buNone/>
            </a:pPr>
            <a:r>
              <a:rPr lang="en-GB" sz="1300" b="1" dirty="0" smtClean="0">
                <a:latin typeface="+mj-lt"/>
              </a:rPr>
              <a:t>HOBBIES &amp; INTERESTS: </a:t>
            </a:r>
            <a:endParaRPr lang="en-AU" sz="1300" dirty="0" smtClean="0">
              <a:latin typeface="+mj-lt"/>
            </a:endParaRPr>
          </a:p>
          <a:p>
            <a:pPr>
              <a:buNone/>
            </a:pPr>
            <a:r>
              <a:rPr lang="en-GB" sz="1300" b="1" dirty="0" smtClean="0">
                <a:latin typeface="+mj-lt"/>
              </a:rPr>
              <a:t> </a:t>
            </a:r>
            <a:endParaRPr lang="en-AU" sz="1300" dirty="0" smtClean="0">
              <a:latin typeface="+mj-lt"/>
            </a:endParaRPr>
          </a:p>
          <a:p>
            <a:pPr>
              <a:buNone/>
            </a:pPr>
            <a:r>
              <a:rPr lang="en-GB" sz="1300" b="1" dirty="0" smtClean="0">
                <a:latin typeface="+mj-lt"/>
              </a:rPr>
              <a:t>MY AVAILABILITY TO WORK: </a:t>
            </a:r>
            <a:endParaRPr lang="en-AU" sz="1300" dirty="0" smtClean="0">
              <a:latin typeface="+mj-lt"/>
            </a:endParaRPr>
          </a:p>
          <a:p>
            <a:pPr>
              <a:buNone/>
            </a:pPr>
            <a:r>
              <a:rPr lang="en-GB" sz="1300" dirty="0" smtClean="0">
                <a:latin typeface="+mj-lt"/>
              </a:rPr>
              <a:t> </a:t>
            </a:r>
            <a:endParaRPr lang="en-AU" sz="1300" dirty="0" smtClean="0">
              <a:latin typeface="+mj-lt"/>
            </a:endParaRPr>
          </a:p>
          <a:p>
            <a:pPr>
              <a:buNone/>
            </a:pPr>
            <a:r>
              <a:rPr lang="en-GB" b="1" i="1" dirty="0" smtClean="0">
                <a:latin typeface="+mj-lt"/>
              </a:rPr>
              <a:t> </a:t>
            </a: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GB" sz="1300" b="1" i="1" dirty="0" smtClean="0">
                <a:latin typeface="+mj-lt"/>
              </a:rPr>
              <a:t>*Referees available upon request*</a:t>
            </a:r>
            <a:endParaRPr lang="en-AU" sz="1300" dirty="0" smtClean="0">
              <a:latin typeface="+mj-lt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0008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 smtClean="0"/>
              <a:t>                 </a:t>
            </a:r>
            <a:r>
              <a:rPr lang="en-AU" sz="5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 Letter</a:t>
            </a:r>
            <a:endParaRPr lang="en-AU" sz="5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z="3200" dirty="0" smtClean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Short and simple </a:t>
            </a:r>
            <a:r>
              <a:rPr lang="en-AU" sz="2400" dirty="0" smtClean="0">
                <a:latin typeface="+mj-lt"/>
              </a:rPr>
              <a:t>(specific to role or don’t bother)</a:t>
            </a:r>
          </a:p>
          <a:p>
            <a:r>
              <a:rPr lang="en-AU" sz="3200" dirty="0" smtClean="0">
                <a:latin typeface="+mj-lt"/>
              </a:rPr>
              <a:t>Contact details</a:t>
            </a:r>
          </a:p>
          <a:p>
            <a:r>
              <a:rPr lang="en-AU" sz="3200" dirty="0" smtClean="0">
                <a:latin typeface="+mj-lt"/>
              </a:rPr>
              <a:t>Aims</a:t>
            </a:r>
          </a:p>
          <a:p>
            <a:r>
              <a:rPr lang="en-AU" sz="3200" dirty="0" smtClean="0">
                <a:latin typeface="+mj-lt"/>
              </a:rPr>
              <a:t>Always address the selection criteria</a:t>
            </a:r>
          </a:p>
          <a:p>
            <a:endParaRPr lang="en-AU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1103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5600" dirty="0" smtClean="0">
                <a:latin typeface="+mj-lt"/>
              </a:rPr>
              <a:t>	</a:t>
            </a:r>
            <a:r>
              <a:rPr lang="en-US" sz="5600" b="1" dirty="0" smtClean="0">
                <a:latin typeface="+mj-lt"/>
              </a:rPr>
              <a:t>15, </a:t>
            </a:r>
            <a:r>
              <a:rPr lang="en-US" sz="5600" b="1" dirty="0" err="1" smtClean="0">
                <a:latin typeface="+mj-lt"/>
              </a:rPr>
              <a:t>Brickhouse</a:t>
            </a:r>
            <a:r>
              <a:rPr lang="en-US" sz="5600" b="1" dirty="0" smtClean="0">
                <a:latin typeface="+mj-lt"/>
              </a:rPr>
              <a:t> Lane, Cement Valley, SA 5011  Mobile: 0400 - 000000</a:t>
            </a:r>
          </a:p>
          <a:p>
            <a:pPr>
              <a:buNone/>
            </a:pPr>
            <a:endParaRPr lang="en-US" sz="5600" b="1" dirty="0" smtClean="0">
              <a:latin typeface="+mj-lt"/>
            </a:endParaRPr>
          </a:p>
          <a:p>
            <a:pPr>
              <a:buNone/>
            </a:pPr>
            <a:r>
              <a:rPr lang="en-US" sz="5600" b="1" dirty="0" smtClean="0">
                <a:latin typeface="+mj-lt"/>
              </a:rPr>
              <a:t>	Whom it may concern</a:t>
            </a:r>
            <a:endParaRPr lang="en-AU" sz="5600" dirty="0" smtClean="0">
              <a:latin typeface="+mj-lt"/>
            </a:endParaRPr>
          </a:p>
          <a:p>
            <a:pPr>
              <a:buNone/>
            </a:pPr>
            <a:r>
              <a:rPr lang="en-US" sz="5600" dirty="0" smtClean="0">
                <a:latin typeface="+mj-lt"/>
              </a:rPr>
              <a:t> </a:t>
            </a:r>
            <a:endParaRPr lang="en-AU" sz="5600" dirty="0" smtClean="0">
              <a:latin typeface="+mj-lt"/>
            </a:endParaRPr>
          </a:p>
          <a:p>
            <a:pPr>
              <a:buNone/>
            </a:pPr>
            <a:r>
              <a:rPr lang="en-AU" sz="5600" dirty="0" smtClean="0">
                <a:latin typeface="+mj-lt"/>
              </a:rPr>
              <a:t>	Please find enclosed my resume in response to your advertisement.</a:t>
            </a:r>
          </a:p>
          <a:p>
            <a:pPr>
              <a:buNone/>
            </a:pPr>
            <a:r>
              <a:rPr lang="en-AU" sz="5600" dirty="0" smtClean="0">
                <a:latin typeface="+mj-lt"/>
              </a:rPr>
              <a:t>	</a:t>
            </a:r>
            <a:br>
              <a:rPr lang="en-AU" sz="5600" dirty="0" smtClean="0">
                <a:latin typeface="+mj-lt"/>
              </a:rPr>
            </a:br>
            <a:r>
              <a:rPr lang="en-AU" sz="5600" dirty="0" smtClean="0">
                <a:latin typeface="+mj-lt"/>
              </a:rPr>
              <a:t>As a skilled and experienced truck driver, I am looking for exactly this sort of position where my abilities will be utilized. You will find me to be a reliable person who has a professional, calm and honest approach to all work related matters. I am able to work effectively in a fast paced and ever changing environment and after reading the job description, I am convinced that my background, work experience and skills make me a suitably qualified candidate for your specific requirements.</a:t>
            </a:r>
          </a:p>
          <a:p>
            <a:pPr>
              <a:buNone/>
            </a:pP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>My key areas of expertise include, but are not limited to the following: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A clean driving record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10 years’ experience safely operating a forklift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Completing all administration tasks accurately and in a timely manner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HC Truck Driving experience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Having a well-deserved reputation for being hard working, loyal and reliable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Performing multi drops and delivering goods in a timely manner</a:t>
            </a:r>
            <a:endParaRPr lang="en-AU" sz="5600" dirty="0" smtClean="0">
              <a:latin typeface="+mj-lt"/>
            </a:endParaRPr>
          </a:p>
          <a:p>
            <a:pPr lvl="0">
              <a:buNone/>
            </a:pPr>
            <a:r>
              <a:rPr lang="en-US" sz="5600" dirty="0" smtClean="0">
                <a:latin typeface="+mj-lt"/>
              </a:rPr>
              <a:t>	Performing safety checks of trucks prior to disembarking</a:t>
            </a:r>
            <a:endParaRPr lang="en-AU" sz="5600" dirty="0" smtClean="0">
              <a:latin typeface="+mj-lt"/>
            </a:endParaRPr>
          </a:p>
          <a:p>
            <a:pPr>
              <a:buNone/>
            </a:pP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>I would bring to your company an ability to not only work hard, but also lead by example and ensure a quality and high performing team environment. Please refer to the accompanying resume for more detailed information regarding my abilities and skill sets. </a:t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endParaRPr lang="en-AU" sz="5600" dirty="0" smtClean="0">
              <a:latin typeface="+mj-lt"/>
            </a:endParaRPr>
          </a:p>
          <a:p>
            <a:pPr>
              <a:buNone/>
            </a:pPr>
            <a:r>
              <a:rPr lang="en-US" sz="5600" dirty="0" smtClean="0">
                <a:latin typeface="+mj-lt"/>
              </a:rPr>
              <a:t>	I look forward to hearing from you.</a:t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>		</a:t>
            </a:r>
            <a:endParaRPr lang="en-AU" sz="5600" dirty="0" smtClean="0">
              <a:latin typeface="+mj-lt"/>
            </a:endParaRPr>
          </a:p>
          <a:p>
            <a:pPr>
              <a:buNone/>
            </a:pPr>
            <a:r>
              <a:rPr lang="en-US" sz="5600" dirty="0" smtClean="0">
                <a:latin typeface="+mj-lt"/>
              </a:rPr>
              <a:t>	Yours sincerely </a:t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r>
              <a:rPr lang="en-US" sz="5600" dirty="0" smtClean="0">
                <a:latin typeface="+mj-lt"/>
              </a:rPr>
              <a:t/>
            </a:r>
            <a:br>
              <a:rPr lang="en-US" sz="5600" dirty="0" smtClean="0">
                <a:latin typeface="+mj-lt"/>
              </a:rPr>
            </a:br>
            <a:r>
              <a:rPr lang="en-US" sz="5600" b="1" dirty="0" smtClean="0">
                <a:latin typeface="+mj-lt"/>
              </a:rPr>
              <a:t>Bob the builder</a:t>
            </a:r>
            <a:br>
              <a:rPr lang="en-US" sz="5600" b="1" dirty="0" smtClean="0">
                <a:latin typeface="+mj-lt"/>
              </a:rPr>
            </a:br>
            <a:endParaRPr lang="en-AU" sz="5600" dirty="0" smtClean="0">
              <a:latin typeface="+mj-lt"/>
            </a:endParaRPr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      </a:t>
            </a: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equation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892480" cy="4389120"/>
          </a:xfrm>
        </p:spPr>
        <p:txBody>
          <a:bodyPr>
            <a:normAutofit lnSpcReduction="10000"/>
          </a:bodyPr>
          <a:lstStyle/>
          <a:p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sz="3600" dirty="0" smtClean="0">
                <a:latin typeface="+mj-lt"/>
              </a:rPr>
              <a:t>  THE CLIENT                    THE CANDIDATE</a:t>
            </a:r>
          </a:p>
          <a:p>
            <a:endParaRPr lang="en-AU" sz="2800" dirty="0" smtClean="0">
              <a:latin typeface="+mj-lt"/>
            </a:endParaRPr>
          </a:p>
          <a:p>
            <a:pPr>
              <a:buNone/>
            </a:pPr>
            <a:r>
              <a:rPr lang="en-AU" sz="4000" b="1" dirty="0" smtClean="0">
                <a:latin typeface="+mj-lt"/>
              </a:rPr>
              <a:t>  </a:t>
            </a:r>
            <a:r>
              <a:rPr lang="en-AU" sz="36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What they want    =     What you have </a:t>
            </a:r>
          </a:p>
          <a:p>
            <a:pPr>
              <a:buNone/>
            </a:pPr>
            <a:endParaRPr lang="en-AU" sz="4000" b="1" dirty="0" smtClean="0">
              <a:latin typeface="+mj-lt"/>
            </a:endParaRPr>
          </a:p>
          <a:p>
            <a:pPr>
              <a:buNone/>
            </a:pPr>
            <a:r>
              <a:rPr lang="en-AU" sz="4000" b="1" dirty="0" smtClean="0">
                <a:latin typeface="+mj-lt"/>
              </a:rPr>
              <a:t>  </a:t>
            </a:r>
            <a:r>
              <a:rPr lang="en-AU" sz="3600" b="1" dirty="0" smtClean="0">
                <a:solidFill>
                  <a:srgbClr val="FF0000"/>
                </a:solidFill>
                <a:latin typeface="+mj-lt"/>
              </a:rPr>
              <a:t>Read the selection criteria and be </a:t>
            </a:r>
          </a:p>
          <a:p>
            <a:pPr>
              <a:buNone/>
            </a:pPr>
            <a:r>
              <a:rPr lang="en-AU" sz="3600" b="1" dirty="0" smtClean="0">
                <a:solidFill>
                  <a:srgbClr val="FF0000"/>
                </a:solidFill>
                <a:latin typeface="+mj-lt"/>
              </a:rPr>
              <a:t>  honest with yourself</a:t>
            </a:r>
          </a:p>
          <a:p>
            <a:pPr>
              <a:buNone/>
            </a:pPr>
            <a:endParaRPr lang="en-AU" sz="4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</a:t>
            </a:r>
            <a:r>
              <a:rPr lang="en-A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It‘s a numbers game !   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>
              <a:buNone/>
            </a:pPr>
            <a:endParaRPr lang="en-AU" sz="3600" dirty="0" smtClean="0">
              <a:latin typeface="+mj-lt"/>
            </a:endParaRPr>
          </a:p>
          <a:p>
            <a:pPr>
              <a:buNone/>
            </a:pPr>
            <a:r>
              <a:rPr lang="en-AU" sz="3600" dirty="0" smtClean="0">
                <a:latin typeface="+mj-lt"/>
              </a:rPr>
              <a:t>No, Nah, </a:t>
            </a:r>
            <a:r>
              <a:rPr lang="en-AU" sz="3600" dirty="0" err="1" smtClean="0">
                <a:latin typeface="+mj-lt"/>
              </a:rPr>
              <a:t>Nde</a:t>
            </a:r>
            <a:r>
              <a:rPr lang="en-AU" sz="3600" dirty="0" smtClean="0">
                <a:latin typeface="+mj-lt"/>
              </a:rPr>
              <a:t>, Ma, </a:t>
            </a:r>
            <a:r>
              <a:rPr lang="en-AU" sz="3600" dirty="0" err="1" smtClean="0">
                <a:latin typeface="+mj-lt"/>
              </a:rPr>
              <a:t>Poyeda</a:t>
            </a:r>
            <a:r>
              <a:rPr lang="en-AU" sz="3600" dirty="0" smtClean="0">
                <a:latin typeface="+mj-lt"/>
              </a:rPr>
              <a:t>, Nope, </a:t>
            </a:r>
            <a:r>
              <a:rPr lang="en-AU" sz="3600" dirty="0" err="1" smtClean="0">
                <a:latin typeface="+mj-lt"/>
              </a:rPr>
              <a:t>Ei</a:t>
            </a:r>
            <a:r>
              <a:rPr lang="en-AU" sz="3600" dirty="0" smtClean="0">
                <a:latin typeface="+mj-lt"/>
              </a:rPr>
              <a:t>, </a:t>
            </a:r>
            <a:r>
              <a:rPr lang="en-AU" sz="3600" dirty="0" err="1" smtClean="0">
                <a:latin typeface="+mj-lt"/>
              </a:rPr>
              <a:t>Neu</a:t>
            </a:r>
            <a:r>
              <a:rPr lang="en-AU" sz="3600" dirty="0" smtClean="0">
                <a:latin typeface="+mj-lt"/>
              </a:rPr>
              <a:t>,</a:t>
            </a:r>
          </a:p>
          <a:p>
            <a:pPr>
              <a:buNone/>
            </a:pPr>
            <a:r>
              <a:rPr lang="en-AU" sz="3600" dirty="0" err="1" smtClean="0">
                <a:latin typeface="+mj-lt"/>
              </a:rPr>
              <a:t>Meiyou</a:t>
            </a:r>
            <a:r>
              <a:rPr lang="en-AU" sz="3600" dirty="0" smtClean="0">
                <a:latin typeface="+mj-lt"/>
              </a:rPr>
              <a:t>, Na, </a:t>
            </a:r>
            <a:r>
              <a:rPr lang="en-AU" sz="3600" dirty="0" err="1" smtClean="0">
                <a:latin typeface="+mj-lt"/>
              </a:rPr>
              <a:t>Nme</a:t>
            </a:r>
            <a:r>
              <a:rPr lang="en-AU" sz="3600" dirty="0" smtClean="0">
                <a:latin typeface="+mj-lt"/>
              </a:rPr>
              <a:t>, Non, Lo, </a:t>
            </a:r>
            <a:r>
              <a:rPr lang="en-AU" sz="3600" dirty="0" err="1" smtClean="0">
                <a:latin typeface="+mj-lt"/>
              </a:rPr>
              <a:t>Hye</a:t>
            </a:r>
            <a:r>
              <a:rPr lang="en-AU" sz="3600" dirty="0" smtClean="0">
                <a:latin typeface="+mj-lt"/>
              </a:rPr>
              <a:t>, </a:t>
            </a:r>
            <a:r>
              <a:rPr lang="en-AU" sz="3600" dirty="0" err="1" smtClean="0">
                <a:latin typeface="+mj-lt"/>
              </a:rPr>
              <a:t>Naheen</a:t>
            </a:r>
            <a:r>
              <a:rPr lang="en-AU" sz="3600" dirty="0" smtClean="0">
                <a:latin typeface="+mj-lt"/>
              </a:rPr>
              <a:t>,</a:t>
            </a:r>
          </a:p>
          <a:p>
            <a:pPr>
              <a:buNone/>
            </a:pPr>
            <a:r>
              <a:rPr lang="en-AU" sz="3600" dirty="0" err="1" smtClean="0">
                <a:latin typeface="+mj-lt"/>
              </a:rPr>
              <a:t>Nahin</a:t>
            </a:r>
            <a:r>
              <a:rPr lang="en-AU" sz="3600" dirty="0" smtClean="0">
                <a:latin typeface="+mj-lt"/>
              </a:rPr>
              <a:t>, </a:t>
            </a:r>
            <a:r>
              <a:rPr lang="en-AU" sz="3600" dirty="0" err="1" smtClean="0">
                <a:latin typeface="+mj-lt"/>
              </a:rPr>
              <a:t>Mhai</a:t>
            </a:r>
            <a:r>
              <a:rPr lang="en-AU" sz="3600" dirty="0" smtClean="0">
                <a:latin typeface="+mj-lt"/>
              </a:rPr>
              <a:t>, </a:t>
            </a:r>
            <a:r>
              <a:rPr lang="en-AU" sz="3600" dirty="0" err="1" smtClean="0">
                <a:latin typeface="+mj-lt"/>
              </a:rPr>
              <a:t>Hye</a:t>
            </a:r>
            <a:r>
              <a:rPr lang="en-AU" sz="3600" dirty="0" smtClean="0">
                <a:latin typeface="+mj-lt"/>
              </a:rPr>
              <a:t>, Bu </a:t>
            </a:r>
            <a:r>
              <a:rPr lang="en-AU" sz="3600" dirty="0" err="1" smtClean="0">
                <a:latin typeface="+mj-lt"/>
              </a:rPr>
              <a:t>shui</a:t>
            </a:r>
            <a:r>
              <a:rPr lang="en-AU" sz="3600" dirty="0" smtClean="0">
                <a:latin typeface="+mj-lt"/>
              </a:rPr>
              <a:t>, </a:t>
            </a:r>
            <a:r>
              <a:rPr lang="en-AU" sz="3600" dirty="0" err="1" smtClean="0">
                <a:latin typeface="+mj-lt"/>
              </a:rPr>
              <a:t>Aniyo</a:t>
            </a:r>
            <a:r>
              <a:rPr lang="en-AU" sz="3600" dirty="0" smtClean="0">
                <a:latin typeface="+mj-lt"/>
              </a:rPr>
              <a:t>, </a:t>
            </a:r>
          </a:p>
          <a:p>
            <a:pPr>
              <a:buNone/>
            </a:pPr>
            <a:r>
              <a:rPr lang="en-AU" sz="3600" dirty="0" err="1" smtClean="0">
                <a:latin typeface="+mj-lt"/>
              </a:rPr>
              <a:t>Animnida,No</a:t>
            </a:r>
            <a:r>
              <a:rPr lang="en-AU" sz="3600" dirty="0" smtClean="0">
                <a:latin typeface="+mj-lt"/>
              </a:rPr>
              <a:t>, No, No, </a:t>
            </a:r>
            <a:r>
              <a:rPr lang="en-AU" sz="3600" dirty="0" err="1" smtClean="0">
                <a:latin typeface="+mj-lt"/>
              </a:rPr>
              <a:t>No,No,No,No</a:t>
            </a:r>
            <a:endParaRPr lang="en-AU" sz="3600" dirty="0" smtClean="0">
              <a:latin typeface="+mj-lt"/>
            </a:endParaRPr>
          </a:p>
          <a:p>
            <a:pPr>
              <a:buNone/>
            </a:pPr>
            <a:r>
              <a:rPr lang="en-AU" sz="3600" dirty="0" smtClean="0">
                <a:latin typeface="+mj-lt"/>
              </a:rPr>
              <a:t>No, No…………….. 	</a:t>
            </a:r>
            <a:r>
              <a:rPr lang="en-AU" sz="5800" b="1" dirty="0" smtClean="0">
                <a:latin typeface="+mj-lt"/>
              </a:rPr>
              <a:t>YES !!</a:t>
            </a:r>
          </a:p>
          <a:p>
            <a:pPr>
              <a:buNone/>
            </a:pPr>
            <a:endParaRPr lang="en-AU" sz="5800" b="1" dirty="0" smtClean="0">
              <a:latin typeface="+mj-lt"/>
            </a:endParaRPr>
          </a:p>
          <a:p>
            <a:pPr>
              <a:buNone/>
            </a:pPr>
            <a:endParaRPr lang="en-AU" sz="3600" dirty="0" smtClean="0">
              <a:latin typeface="+mj-lt"/>
            </a:endParaRPr>
          </a:p>
          <a:p>
            <a:pPr>
              <a:buNone/>
            </a:pPr>
            <a:endParaRPr lang="en-AU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   </a:t>
            </a:r>
            <a:r>
              <a:rPr lang="en-AU" sz="4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trying and it will happen  !</a:t>
            </a:r>
            <a:endParaRPr lang="en-AU" sz="4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2800" dirty="0" smtClean="0">
              <a:latin typeface="+mj-lt"/>
            </a:endParaRPr>
          </a:p>
          <a:p>
            <a:pPr>
              <a:buNone/>
            </a:pPr>
            <a:endParaRPr lang="en-AU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latin typeface="+mj-lt"/>
              </a:rPr>
              <a:t>You have to be tough and matter of fact !</a:t>
            </a:r>
          </a:p>
          <a:p>
            <a:pPr>
              <a:buFont typeface="Arial" pitchFamily="34" charset="0"/>
              <a:buChar char="•"/>
            </a:pPr>
            <a:endParaRPr lang="en-AU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latin typeface="+mj-lt"/>
              </a:rPr>
              <a:t>Don’t take it personally</a:t>
            </a:r>
          </a:p>
          <a:p>
            <a:pPr>
              <a:buFont typeface="Arial" pitchFamily="34" charset="0"/>
              <a:buChar char="•"/>
            </a:pPr>
            <a:endParaRPr lang="en-AU" sz="28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AU" sz="2800" dirty="0" smtClean="0">
                <a:latin typeface="+mj-lt"/>
              </a:rPr>
              <a:t>Set and forget</a:t>
            </a:r>
          </a:p>
          <a:p>
            <a:pPr>
              <a:buNone/>
            </a:pPr>
            <a:endParaRPr lang="en-AU" sz="2800" dirty="0" smtClean="0">
              <a:latin typeface="+mj-lt"/>
            </a:endParaRPr>
          </a:p>
          <a:p>
            <a:endParaRPr lang="en-A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3"/>
                </a:solidFill>
              </a:rPr>
              <a:t>           </a:t>
            </a:r>
            <a:r>
              <a:rPr lang="en-AU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into “the zone”</a:t>
            </a:r>
            <a:endParaRPr lang="en-AU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>
                <a:latin typeface="+mj-lt"/>
              </a:rPr>
              <a:t>Seven steps to the President !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Finance:  CA/CPA, Specialist Accounting Recruiters (Hays), Seminars, Magazines, University Lecturers,</a:t>
            </a:r>
          </a:p>
          <a:p>
            <a:r>
              <a:rPr lang="en-AU" dirty="0" smtClean="0">
                <a:latin typeface="+mj-lt"/>
              </a:rPr>
              <a:t>Accounting firms, Web-sites, friends/networks,</a:t>
            </a:r>
          </a:p>
          <a:p>
            <a:r>
              <a:rPr lang="en-AU" dirty="0" smtClean="0">
                <a:latin typeface="+mj-lt"/>
              </a:rPr>
              <a:t>BBQ’s, talk to people and ask questions (Adelaide folk love to help !)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 Recruitment Agencies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AU" dirty="0" smtClean="0"/>
          </a:p>
          <a:p>
            <a:r>
              <a:rPr lang="en-AU" dirty="0" smtClean="0">
                <a:latin typeface="+mj-lt"/>
              </a:rPr>
              <a:t>They are paid when they place a candidate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Build relationships with folk who believe in you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Don’t contact them all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Keep in touch (but don’t pester)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Silence is usually a NO !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How’s it working for you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 smtClean="0">
              <a:latin typeface="+mj-lt"/>
            </a:endParaRPr>
          </a:p>
          <a:p>
            <a:r>
              <a:rPr lang="en-AU" sz="3200" dirty="0" smtClean="0">
                <a:latin typeface="+mj-lt"/>
              </a:rPr>
              <a:t>Calls ?</a:t>
            </a:r>
          </a:p>
          <a:p>
            <a:r>
              <a:rPr lang="en-AU" sz="3200" dirty="0" smtClean="0">
                <a:latin typeface="+mj-lt"/>
              </a:rPr>
              <a:t>Meetings?</a:t>
            </a:r>
          </a:p>
          <a:p>
            <a:r>
              <a:rPr lang="en-AU" sz="3200" dirty="0" smtClean="0">
                <a:latin typeface="+mj-lt"/>
              </a:rPr>
              <a:t>Interviews ?</a:t>
            </a:r>
          </a:p>
          <a:p>
            <a:endParaRPr lang="en-AU" sz="3200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solidFill>
                  <a:schemeClr val="bg2">
                    <a:lumMod val="50000"/>
                  </a:schemeClr>
                </a:solidFill>
                <a:latin typeface="Segoe Print" pitchFamily="2" charset="0"/>
              </a:rPr>
              <a:t>Is it time for a new CV or a new approach ?</a:t>
            </a:r>
            <a:endParaRPr lang="en-AU" b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…….and remember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>
                <a:latin typeface="+mj-lt"/>
              </a:rPr>
              <a:t>Someone once rejected The Beetles</a:t>
            </a:r>
          </a:p>
          <a:p>
            <a:endParaRPr lang="en-AU" dirty="0" smtClean="0">
              <a:latin typeface="+mj-lt"/>
            </a:endParaRPr>
          </a:p>
          <a:p>
            <a:r>
              <a:rPr lang="en-AU" dirty="0" smtClean="0">
                <a:latin typeface="+mj-lt"/>
              </a:rPr>
              <a:t>Julia Gillard started life in Adelaide</a:t>
            </a:r>
          </a:p>
          <a:p>
            <a:endParaRPr lang="en-AU" dirty="0" smtClean="0">
              <a:latin typeface="+mj-lt"/>
            </a:endParaRPr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endParaRPr lang="en-AU" dirty="0" smtClean="0"/>
          </a:p>
          <a:p>
            <a:pPr>
              <a:buNone/>
            </a:pPr>
            <a:r>
              <a:rPr lang="en-AU" b="1" dirty="0" smtClean="0">
                <a:solidFill>
                  <a:schemeClr val="accent3"/>
                </a:solidFill>
                <a:latin typeface="Segoe Print" pitchFamily="2" charset="0"/>
              </a:rPr>
              <a:t>You never know what’s around the corner !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            The Interview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latin typeface="+mj-lt"/>
              </a:rPr>
              <a:t>Dress for success</a:t>
            </a:r>
          </a:p>
          <a:p>
            <a:r>
              <a:rPr lang="en-AU" dirty="0" smtClean="0">
                <a:latin typeface="+mj-lt"/>
              </a:rPr>
              <a:t>Be on time</a:t>
            </a:r>
          </a:p>
          <a:p>
            <a:r>
              <a:rPr lang="en-AU" dirty="0" smtClean="0">
                <a:latin typeface="+mj-lt"/>
              </a:rPr>
              <a:t>Do your homework</a:t>
            </a:r>
          </a:p>
          <a:p>
            <a:r>
              <a:rPr lang="en-AU" dirty="0" smtClean="0">
                <a:latin typeface="+mj-lt"/>
              </a:rPr>
              <a:t>Firm hand-shake &amp; good eye contact</a:t>
            </a:r>
          </a:p>
          <a:p>
            <a:r>
              <a:rPr lang="en-AU" dirty="0" smtClean="0">
                <a:latin typeface="+mj-lt"/>
              </a:rPr>
              <a:t>Honesty</a:t>
            </a:r>
          </a:p>
          <a:p>
            <a:r>
              <a:rPr lang="en-AU" dirty="0" smtClean="0">
                <a:latin typeface="+mj-lt"/>
              </a:rPr>
              <a:t>Look interested</a:t>
            </a:r>
          </a:p>
          <a:p>
            <a:r>
              <a:rPr lang="en-AU" dirty="0" smtClean="0">
                <a:latin typeface="+mj-lt"/>
              </a:rPr>
              <a:t>Ask him/her why they joined the company</a:t>
            </a:r>
          </a:p>
          <a:p>
            <a:r>
              <a:rPr lang="en-AU" sz="2400" dirty="0" smtClean="0">
                <a:latin typeface="+mj-lt"/>
              </a:rPr>
              <a:t>I have enjoyed the discussions, thank-you for your time</a:t>
            </a:r>
          </a:p>
          <a:p>
            <a:r>
              <a:rPr lang="en-AU" dirty="0" smtClean="0">
                <a:latin typeface="+mj-lt"/>
              </a:rPr>
              <a:t>When should I expect to hear from you ?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4596" y="0"/>
            <a:ext cx="9288596" cy="694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......</a:t>
            </a:r>
            <a:r>
              <a:rPr lang="en-AU" smtClean="0"/>
              <a:t>and remember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AU" sz="4000" dirty="0" smtClean="0">
                <a:solidFill>
                  <a:srgbClr val="0070C0"/>
                </a:solidFill>
                <a:latin typeface="+mj-lt"/>
              </a:rPr>
              <a:t>  </a:t>
            </a:r>
          </a:p>
          <a:p>
            <a:pPr algn="ctr">
              <a:buNone/>
            </a:pPr>
            <a:r>
              <a:rPr lang="en-AU" sz="4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AU" sz="4800" b="1" dirty="0" smtClean="0">
                <a:solidFill>
                  <a:srgbClr val="0070C0"/>
                </a:solidFill>
                <a:latin typeface="+mj-lt"/>
              </a:rPr>
              <a:t>Even late in the game unexpectedly </a:t>
            </a:r>
            <a:r>
              <a:rPr lang="en-AU" sz="4800" b="1" smtClean="0">
                <a:solidFill>
                  <a:srgbClr val="0070C0"/>
                </a:solidFill>
                <a:latin typeface="+mj-lt"/>
              </a:rPr>
              <a:t>good things</a:t>
            </a:r>
          </a:p>
          <a:p>
            <a:pPr algn="ctr">
              <a:buNone/>
            </a:pPr>
            <a:r>
              <a:rPr lang="en-AU" sz="4800" b="1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AU" sz="4800" b="1" dirty="0" smtClean="0">
                <a:solidFill>
                  <a:srgbClr val="0070C0"/>
                </a:solidFill>
                <a:latin typeface="+mj-lt"/>
              </a:rPr>
              <a:t>can happen  !</a:t>
            </a:r>
          </a:p>
          <a:p>
            <a:endParaRPr lang="en-AU" sz="4000" dirty="0" smtClean="0"/>
          </a:p>
          <a:p>
            <a:endParaRPr lang="en-A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Social styles or Personality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sz="3200" b="1" dirty="0" smtClean="0">
                <a:latin typeface="+mj-lt"/>
              </a:rPr>
              <a:t>Analytical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Strengths: </a:t>
            </a:r>
            <a:r>
              <a:rPr lang="en-AU" dirty="0" smtClean="0">
                <a:latin typeface="+mj-lt"/>
              </a:rPr>
              <a:t>Thinking, thorough, disciplined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Potential weaknesses: 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Excludes feeling from decisions, goes too far, perfectionist,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too rigid or demanding of others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Social styles or Personality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b="1" dirty="0" smtClean="0">
                <a:solidFill>
                  <a:srgbClr val="00B050"/>
                </a:solidFill>
                <a:latin typeface="+mj-lt"/>
              </a:rPr>
              <a:t>Amiable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Strengths: </a:t>
            </a:r>
            <a:r>
              <a:rPr lang="en-AU" dirty="0" smtClean="0">
                <a:latin typeface="+mj-lt"/>
              </a:rPr>
              <a:t>Supportive, patient, diplomatic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Potential weaknesses: 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Tends to conform to wishes of others, no time for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boundaries, things do not get done, not assertive or directive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Social styles or Personality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b="1" dirty="0" smtClean="0">
                <a:solidFill>
                  <a:srgbClr val="002060"/>
                </a:solidFill>
                <a:latin typeface="+mj-lt"/>
              </a:rPr>
              <a:t>Driver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Strengths: </a:t>
            </a:r>
            <a:r>
              <a:rPr lang="en-AU" dirty="0" smtClean="0">
                <a:latin typeface="+mj-lt"/>
              </a:rPr>
              <a:t>Independent, decisive, determined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Potential weaknesses: 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Has trouble operating with others, does not take time to 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consider other perspectives, domineering: too focussed on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doing it my way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Social styles or Personality types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0108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sz="3200" b="1" dirty="0" smtClean="0">
                <a:solidFill>
                  <a:srgbClr val="FF3300"/>
                </a:solidFill>
                <a:latin typeface="+mj-lt"/>
              </a:rPr>
              <a:t>Expressive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Strengths: </a:t>
            </a:r>
            <a:r>
              <a:rPr lang="en-AU" dirty="0" smtClean="0">
                <a:latin typeface="+mj-lt"/>
              </a:rPr>
              <a:t>Good communicator, enthusiastic, imaginative</a:t>
            </a:r>
          </a:p>
          <a:p>
            <a:pPr>
              <a:buNone/>
            </a:pPr>
            <a:endParaRPr lang="en-AU" dirty="0" smtClean="0">
              <a:latin typeface="+mj-lt"/>
            </a:endParaRPr>
          </a:p>
          <a:p>
            <a:pPr>
              <a:buNone/>
            </a:pPr>
            <a:endParaRPr lang="en-AU" b="1" dirty="0" smtClean="0">
              <a:latin typeface="+mj-lt"/>
            </a:endParaRPr>
          </a:p>
          <a:p>
            <a:pPr>
              <a:buNone/>
            </a:pPr>
            <a:r>
              <a:rPr lang="en-AU" b="1" dirty="0" smtClean="0">
                <a:latin typeface="+mj-lt"/>
              </a:rPr>
              <a:t>Potential weaknesses: </a:t>
            </a:r>
          </a:p>
          <a:p>
            <a:pPr>
              <a:buNone/>
            </a:pPr>
            <a:r>
              <a:rPr lang="en-AU" dirty="0" smtClean="0">
                <a:latin typeface="+mj-lt"/>
              </a:rPr>
              <a:t>Talks too much, comes on too strong, dreamer, un-realistic</a:t>
            </a:r>
            <a:endParaRPr lang="en-AU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500042"/>
            <a:ext cx="7329510" cy="562612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AU" dirty="0" smtClean="0"/>
              <a:t> </a:t>
            </a:r>
            <a:r>
              <a:rPr lang="en-AU" sz="8800" b="1" dirty="0" smtClean="0">
                <a:solidFill>
                  <a:schemeClr val="bg1"/>
                </a:solidFill>
              </a:rPr>
              <a:t>T  </a:t>
            </a:r>
            <a:r>
              <a:rPr lang="en-AU" b="1" dirty="0" err="1" smtClean="0">
                <a:solidFill>
                  <a:schemeClr val="bg1"/>
                </a:solidFill>
              </a:rPr>
              <a:t>ogether</a:t>
            </a:r>
            <a:r>
              <a:rPr lang="en-AU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AU" b="1" dirty="0" smtClean="0">
                <a:solidFill>
                  <a:schemeClr val="bg1"/>
                </a:solidFill>
              </a:rPr>
              <a:t> </a:t>
            </a:r>
            <a:r>
              <a:rPr lang="en-AU" sz="8800" b="1" dirty="0" smtClean="0">
                <a:solidFill>
                  <a:schemeClr val="bg1"/>
                </a:solidFill>
              </a:rPr>
              <a:t>E  </a:t>
            </a:r>
            <a:r>
              <a:rPr lang="en-AU" b="1" dirty="0" err="1" smtClean="0">
                <a:solidFill>
                  <a:schemeClr val="bg1"/>
                </a:solidFill>
              </a:rPr>
              <a:t>veryone</a:t>
            </a:r>
            <a:endParaRPr lang="en-A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AU" b="1" dirty="0" smtClean="0">
                <a:solidFill>
                  <a:schemeClr val="bg1"/>
                </a:solidFill>
              </a:rPr>
              <a:t> </a:t>
            </a:r>
            <a:r>
              <a:rPr lang="en-AU" sz="8800" b="1" dirty="0" smtClean="0">
                <a:solidFill>
                  <a:schemeClr val="bg1"/>
                </a:solidFill>
              </a:rPr>
              <a:t>A  </a:t>
            </a:r>
            <a:r>
              <a:rPr lang="en-AU" b="1" dirty="0" err="1" smtClean="0">
                <a:solidFill>
                  <a:schemeClr val="bg1"/>
                </a:solidFill>
              </a:rPr>
              <a:t>chieves</a:t>
            </a:r>
            <a:endParaRPr lang="en-A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AU" b="1" dirty="0" smtClean="0">
                <a:solidFill>
                  <a:schemeClr val="bg1"/>
                </a:solidFill>
              </a:rPr>
              <a:t> </a:t>
            </a:r>
            <a:r>
              <a:rPr lang="en-AU" sz="8800" b="1" dirty="0" smtClean="0">
                <a:solidFill>
                  <a:schemeClr val="bg1"/>
                </a:solidFill>
              </a:rPr>
              <a:t>M </a:t>
            </a:r>
            <a:r>
              <a:rPr lang="en-AU" b="1" dirty="0" smtClean="0">
                <a:solidFill>
                  <a:schemeClr val="bg1"/>
                </a:solidFill>
              </a:rPr>
              <a:t>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966</TotalTime>
  <Words>568</Words>
  <Application>Microsoft Office PowerPoint</Application>
  <PresentationFormat>On-screen Show (4:3)</PresentationFormat>
  <Paragraphs>203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Flow</vt:lpstr>
      <vt:lpstr>1_Office Theme</vt:lpstr>
      <vt:lpstr>Office Theme</vt:lpstr>
      <vt:lpstr>Slide 1</vt:lpstr>
      <vt:lpstr>Slide 2</vt:lpstr>
      <vt:lpstr>Slide 3</vt:lpstr>
      <vt:lpstr>Slide 4</vt:lpstr>
      <vt:lpstr>Social styles or Personality types</vt:lpstr>
      <vt:lpstr>Social styles or Personality types</vt:lpstr>
      <vt:lpstr>Social styles or Personality types</vt:lpstr>
      <vt:lpstr>Social styles or Personality types</vt:lpstr>
      <vt:lpstr>Slide 9</vt:lpstr>
      <vt:lpstr>                 Working           together         as one</vt:lpstr>
      <vt:lpstr>One Body many parts</vt:lpstr>
      <vt:lpstr>Slide 12</vt:lpstr>
      <vt:lpstr>Slide 13</vt:lpstr>
      <vt:lpstr>Slide 14</vt:lpstr>
      <vt:lpstr>                 The Challenge</vt:lpstr>
      <vt:lpstr>           Curriculum Vitae </vt:lpstr>
      <vt:lpstr>            Curriculum Vitae</vt:lpstr>
      <vt:lpstr>Slide 18</vt:lpstr>
      <vt:lpstr>Slide 19</vt:lpstr>
      <vt:lpstr>                 Cover Letter</vt:lpstr>
      <vt:lpstr>Slide 21</vt:lpstr>
      <vt:lpstr>            The equation</vt:lpstr>
      <vt:lpstr> It‘s a numbers game !   </vt:lpstr>
      <vt:lpstr>   Keep trying and it will happen  !</vt:lpstr>
      <vt:lpstr>           Get into “the zone”</vt:lpstr>
      <vt:lpstr>       Recruitment Agencies </vt:lpstr>
      <vt:lpstr>  How’s it working for you ?</vt:lpstr>
      <vt:lpstr>  …….and remember</vt:lpstr>
      <vt:lpstr>            The Interview</vt:lpstr>
      <vt:lpstr>......and remember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Vitae</dc:title>
  <dc:creator>Owner</dc:creator>
  <cp:lastModifiedBy>Graham</cp:lastModifiedBy>
  <cp:revision>50</cp:revision>
  <dcterms:created xsi:type="dcterms:W3CDTF">2010-09-09T11:05:34Z</dcterms:created>
  <dcterms:modified xsi:type="dcterms:W3CDTF">2018-10-23T23:52:41Z</dcterms:modified>
</cp:coreProperties>
</file>