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9"/>
  </p:notesMasterIdLst>
  <p:sldIdLst>
    <p:sldId id="270" r:id="rId2"/>
    <p:sldId id="256" r:id="rId3"/>
    <p:sldId id="257" r:id="rId4"/>
    <p:sldId id="258" r:id="rId5"/>
    <p:sldId id="259" r:id="rId6"/>
    <p:sldId id="260" r:id="rId7"/>
    <p:sldId id="261" r:id="rId8"/>
    <p:sldId id="262" r:id="rId9"/>
    <p:sldId id="264" r:id="rId10"/>
    <p:sldId id="268" r:id="rId11"/>
    <p:sldId id="266" r:id="rId12"/>
    <p:sldId id="269" r:id="rId13"/>
    <p:sldId id="265" r:id="rId14"/>
    <p:sldId id="263"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542"/>
  </p:normalViewPr>
  <p:slideViewPr>
    <p:cSldViewPr snapToGrid="0">
      <p:cViewPr varScale="1">
        <p:scale>
          <a:sx n="121" d="100"/>
          <a:sy n="121"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BBAA2-DD72-B24A-BCB0-F53682D393A1}" type="datetimeFigureOut">
              <a:rPr lang="en-US" smtClean="0"/>
              <a:t>6/4/24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A3EFF-CDEA-5241-A804-A858EA7C5CB6}" type="slidenum">
              <a:rPr lang="en-US" smtClean="0"/>
              <a:t>‹#›</a:t>
            </a:fld>
            <a:endParaRPr lang="en-US"/>
          </a:p>
        </p:txBody>
      </p:sp>
    </p:spTree>
    <p:extLst>
      <p:ext uri="{BB962C8B-B14F-4D97-AF65-F5344CB8AC3E}">
        <p14:creationId xmlns:p14="http://schemas.microsoft.com/office/powerpoint/2010/main" val="42007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ikihow.com/Watch-Movies-Online-With-Netfli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ikihow.com/Watch-Movies-Online-With-Netfli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Sticky Note task- What is context (write it down in your own words)</a:t>
            </a:r>
          </a:p>
        </p:txBody>
      </p:sp>
      <p:sp>
        <p:nvSpPr>
          <p:cNvPr id="4" name="Slide Number Placeholder 3"/>
          <p:cNvSpPr>
            <a:spLocks noGrp="1"/>
          </p:cNvSpPr>
          <p:nvPr>
            <p:ph type="sldNum" sz="quarter" idx="5"/>
          </p:nvPr>
        </p:nvSpPr>
        <p:spPr/>
        <p:txBody>
          <a:bodyPr/>
          <a:lstStyle/>
          <a:p>
            <a:fld id="{874A3EFF-CDEA-5241-A804-A858EA7C5CB6}" type="slidenum">
              <a:rPr lang="en-US" smtClean="0"/>
              <a:t>4</a:t>
            </a:fld>
            <a:endParaRPr lang="en-US"/>
          </a:p>
        </p:txBody>
      </p:sp>
    </p:spTree>
    <p:extLst>
      <p:ext uri="{BB962C8B-B14F-4D97-AF65-F5344CB8AC3E}">
        <p14:creationId xmlns:p14="http://schemas.microsoft.com/office/powerpoint/2010/main" val="405685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=yRUAzGQ3nSY</a:t>
            </a:r>
          </a:p>
          <a:p>
            <a:endParaRPr lang="en-US" dirty="0"/>
          </a:p>
          <a:p>
            <a:r>
              <a:rPr lang="en-US" dirty="0"/>
              <a:t>Students have 3x sticky notes. One for Purpose, one for Audience and one for context</a:t>
            </a:r>
          </a:p>
        </p:txBody>
      </p:sp>
      <p:sp>
        <p:nvSpPr>
          <p:cNvPr id="4" name="Slide Number Placeholder 3"/>
          <p:cNvSpPr>
            <a:spLocks noGrp="1"/>
          </p:cNvSpPr>
          <p:nvPr>
            <p:ph type="sldNum" sz="quarter" idx="5"/>
          </p:nvPr>
        </p:nvSpPr>
        <p:spPr/>
        <p:txBody>
          <a:bodyPr/>
          <a:lstStyle/>
          <a:p>
            <a:fld id="{874A3EFF-CDEA-5241-A804-A858EA7C5CB6}" type="slidenum">
              <a:rPr lang="en-US" smtClean="0"/>
              <a:t>14</a:t>
            </a:fld>
            <a:endParaRPr lang="en-US"/>
          </a:p>
        </p:txBody>
      </p:sp>
    </p:spTree>
    <p:extLst>
      <p:ext uri="{BB962C8B-B14F-4D97-AF65-F5344CB8AC3E}">
        <p14:creationId xmlns:p14="http://schemas.microsoft.com/office/powerpoint/2010/main" val="77339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https://www.wikihow.com/Watch-Movies-Online-With-Netflix</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16</a:t>
            </a:fld>
            <a:endParaRPr lang="en-US"/>
          </a:p>
        </p:txBody>
      </p:sp>
    </p:spTree>
    <p:extLst>
      <p:ext uri="{BB962C8B-B14F-4D97-AF65-F5344CB8AC3E}">
        <p14:creationId xmlns:p14="http://schemas.microsoft.com/office/powerpoint/2010/main" val="390933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https://www.wikihow.com/Watch-Movies-Online-With-Netflix</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19</a:t>
            </a:fld>
            <a:endParaRPr lang="en-US"/>
          </a:p>
        </p:txBody>
      </p:sp>
    </p:spTree>
    <p:extLst>
      <p:ext uri="{BB962C8B-B14F-4D97-AF65-F5344CB8AC3E}">
        <p14:creationId xmlns:p14="http://schemas.microsoft.com/office/powerpoint/2010/main" val="104370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21</a:t>
            </a:fld>
            <a:endParaRPr lang="en-US"/>
          </a:p>
        </p:txBody>
      </p:sp>
    </p:spTree>
    <p:extLst>
      <p:ext uri="{BB962C8B-B14F-4D97-AF65-F5344CB8AC3E}">
        <p14:creationId xmlns:p14="http://schemas.microsoft.com/office/powerpoint/2010/main" val="194746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000000"/>
                </a:solidFill>
                <a:effectLst/>
                <a:latin typeface="-webkit-standard"/>
              </a:rPr>
              <a:t>The purpose of the article is to provide step-by-step guidance specifically tailored to the needs and preferences of grandparents, ensuring they can confidently navigate their iPhone devices and access Netflix to enjoy their </a:t>
            </a:r>
            <a:r>
              <a:rPr lang="en-AU" b="0" i="0" u="none" strike="noStrike" dirty="0" err="1">
                <a:solidFill>
                  <a:srgbClr val="000000"/>
                </a:solidFill>
                <a:effectLst/>
                <a:latin typeface="-webkit-standard"/>
              </a:rPr>
              <a:t>favorite</a:t>
            </a:r>
            <a:r>
              <a:rPr lang="en-AU" b="0" i="0" u="none" strike="noStrike" dirty="0">
                <a:solidFill>
                  <a:srgbClr val="000000"/>
                </a:solidFill>
                <a:effectLst/>
                <a:latin typeface="-webkit-standard"/>
              </a:rPr>
              <a:t> shows and movies. It aims to build the skills to allow grandparents to comfortably and confidently utilise their smartphone for entertainment purposes.</a:t>
            </a:r>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24</a:t>
            </a:fld>
            <a:endParaRPr lang="en-US"/>
          </a:p>
        </p:txBody>
      </p:sp>
    </p:spTree>
    <p:extLst>
      <p:ext uri="{BB962C8B-B14F-4D97-AF65-F5344CB8AC3E}">
        <p14:creationId xmlns:p14="http://schemas.microsoft.com/office/powerpoint/2010/main" val="278463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000000"/>
                </a:solidFill>
                <a:effectLst/>
                <a:latin typeface="-webkit-standard"/>
              </a:rPr>
              <a:t>Grandparents aged 60 and above, who may have limited experience with smartphones and streaming services but are eager to learn. Grandparents who own an </a:t>
            </a:r>
            <a:r>
              <a:rPr lang="en-AU" b="0" i="0" u="none" strike="noStrike" dirty="0" err="1">
                <a:solidFill>
                  <a:srgbClr val="000000"/>
                </a:solidFill>
                <a:effectLst/>
                <a:latin typeface="-webkit-standard"/>
              </a:rPr>
              <a:t>Iphone</a:t>
            </a:r>
            <a:r>
              <a:rPr lang="en-AU" b="0" i="0" u="none" strike="noStrike" dirty="0">
                <a:solidFill>
                  <a:srgbClr val="000000"/>
                </a:solidFill>
                <a:effectLst/>
                <a:latin typeface="-webkit-standard"/>
              </a:rPr>
              <a:t>. Grandparents who actively want to be online and access streaming platforms</a:t>
            </a:r>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25</a:t>
            </a:fld>
            <a:endParaRPr lang="en-US"/>
          </a:p>
        </p:txBody>
      </p:sp>
    </p:spTree>
    <p:extLst>
      <p:ext uri="{BB962C8B-B14F-4D97-AF65-F5344CB8AC3E}">
        <p14:creationId xmlns:p14="http://schemas.microsoft.com/office/powerpoint/2010/main" val="392866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000000"/>
                </a:solidFill>
                <a:effectLst/>
                <a:latin typeface="-webkit-standard"/>
              </a:rPr>
              <a:t>In today's digital age, staying connected with family members and accessing entertainment options has become increasingly reliant on technology. Grandparents, who may not have grown up with smartphones or streaming services, are now seeking ways to adapt and incorporate these technologies into their lives to stay connected and entertained.</a:t>
            </a:r>
            <a:endParaRPr lang="en-US" dirty="0"/>
          </a:p>
        </p:txBody>
      </p:sp>
      <p:sp>
        <p:nvSpPr>
          <p:cNvPr id="4" name="Slide Number Placeholder 3"/>
          <p:cNvSpPr>
            <a:spLocks noGrp="1"/>
          </p:cNvSpPr>
          <p:nvPr>
            <p:ph type="sldNum" sz="quarter" idx="5"/>
          </p:nvPr>
        </p:nvSpPr>
        <p:spPr/>
        <p:txBody>
          <a:bodyPr/>
          <a:lstStyle/>
          <a:p>
            <a:fld id="{874A3EFF-CDEA-5241-A804-A858EA7C5CB6}" type="slidenum">
              <a:rPr lang="en-US" smtClean="0"/>
              <a:t>26</a:t>
            </a:fld>
            <a:endParaRPr lang="en-US"/>
          </a:p>
        </p:txBody>
      </p:sp>
    </p:spTree>
    <p:extLst>
      <p:ext uri="{BB962C8B-B14F-4D97-AF65-F5344CB8AC3E}">
        <p14:creationId xmlns:p14="http://schemas.microsoft.com/office/powerpoint/2010/main" val="4203403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6/4/24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6/4/24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6/4/24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6/4/24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6/4/24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yRUAzGQ3nSY?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B0B8-F235-CA82-336D-1F68996245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4AC7C2-8A59-CFD3-A156-7031FD03EDA1}"/>
              </a:ext>
            </a:extLst>
          </p:cNvPr>
          <p:cNvSpPr>
            <a:spLocks noGrp="1"/>
          </p:cNvSpPr>
          <p:nvPr>
            <p:ph idx="1"/>
          </p:nvPr>
        </p:nvSpPr>
        <p:spPr>
          <a:xfrm>
            <a:off x="1066800" y="755904"/>
            <a:ext cx="10058400" cy="5279136"/>
          </a:xfrm>
        </p:spPr>
        <p:txBody>
          <a:bodyPr/>
          <a:lstStyle/>
          <a:p>
            <a:pPr algn="l"/>
            <a:r>
              <a:rPr lang="en-AU" b="1" i="0" u="none" strike="noStrike" dirty="0">
                <a:solidFill>
                  <a:srgbClr val="000000"/>
                </a:solidFill>
                <a:effectLst/>
                <a:latin typeface="Lora" panose="020F0502020204030204" pitchFamily="34" charset="0"/>
              </a:rPr>
              <a:t>Discuss these following scenario with your partners: </a:t>
            </a:r>
          </a:p>
          <a:p>
            <a:pPr algn="l"/>
            <a:endParaRPr lang="en-AU" b="1" dirty="0">
              <a:solidFill>
                <a:srgbClr val="000000"/>
              </a:solidFill>
              <a:latin typeface="Lora" panose="020F0502020204030204" pitchFamily="34" charset="0"/>
            </a:endParaRPr>
          </a:p>
          <a:p>
            <a:pPr algn="l"/>
            <a:endParaRPr lang="en-AU" b="1" i="0" u="none" strike="noStrike" dirty="0">
              <a:solidFill>
                <a:srgbClr val="000000"/>
              </a:solidFill>
              <a:effectLst/>
              <a:latin typeface="Lora" panose="020F0502020204030204" pitchFamily="34" charset="0"/>
            </a:endParaRPr>
          </a:p>
          <a:p>
            <a:pPr algn="l"/>
            <a:endParaRPr lang="en-AU" b="0" i="0" u="none" strike="noStrike" dirty="0">
              <a:solidFill>
                <a:srgbClr val="000000"/>
              </a:solidFill>
              <a:effectLst/>
              <a:latin typeface="Lora" panose="020F0502020204030204" pitchFamily="34" charset="0"/>
            </a:endParaRPr>
          </a:p>
          <a:p>
            <a:pPr algn="l"/>
            <a:r>
              <a:rPr lang="en-AU" b="0" i="0" u="none" strike="noStrike" dirty="0">
                <a:solidFill>
                  <a:srgbClr val="000000"/>
                </a:solidFill>
                <a:effectLst/>
                <a:latin typeface="Lora" panose="020F0502020204030204" pitchFamily="34" charset="0"/>
              </a:rPr>
              <a:t>Imagine you are a computer scientist, and you have written an important paper about cybersecurity. You have been invited to speak at a conference to explain your ideas. As you prepare your slides and notes for your speech, you are thinking about these questions:</a:t>
            </a:r>
          </a:p>
          <a:p>
            <a:pPr algn="l"/>
            <a:endParaRPr lang="en-AU" b="0" i="0" u="none" strike="noStrike" dirty="0">
              <a:solidFill>
                <a:srgbClr val="000000"/>
              </a:solidFill>
              <a:effectLst/>
              <a:latin typeface="Lora" panose="020F0502020204030204" pitchFamily="34" charset="0"/>
            </a:endParaRPr>
          </a:p>
          <a:p>
            <a:pPr algn="l">
              <a:buFont typeface="Arial" panose="020B0604020202020204" pitchFamily="34" charset="0"/>
              <a:buChar char="•"/>
            </a:pPr>
            <a:r>
              <a:rPr lang="en-AU" b="0" i="0" u="none" strike="noStrike" dirty="0">
                <a:solidFill>
                  <a:srgbClr val="000000"/>
                </a:solidFill>
                <a:effectLst/>
                <a:latin typeface="Lora" panose="020F0502020204030204" pitchFamily="34" charset="0"/>
              </a:rPr>
              <a:t>What kind of language should I use?</a:t>
            </a:r>
          </a:p>
          <a:p>
            <a:pPr algn="l">
              <a:buFont typeface="Arial" panose="020B0604020202020204" pitchFamily="34" charset="0"/>
              <a:buChar char="•"/>
            </a:pPr>
            <a:r>
              <a:rPr lang="en-AU" b="0" i="0" u="none" strike="noStrike" dirty="0">
                <a:solidFill>
                  <a:srgbClr val="000000"/>
                </a:solidFill>
                <a:effectLst/>
                <a:latin typeface="Lora" panose="020F0502020204030204" pitchFamily="34" charset="0"/>
              </a:rPr>
              <a:t>What information should I include on my slides?</a:t>
            </a:r>
          </a:p>
          <a:p>
            <a:pPr marL="0" indent="0" algn="l">
              <a:buNone/>
            </a:pPr>
            <a:endParaRPr lang="en-AU" b="0" i="0" u="none" strike="noStrike" dirty="0">
              <a:solidFill>
                <a:srgbClr val="000000"/>
              </a:solidFill>
              <a:effectLst/>
              <a:latin typeface="Lora" panose="020F0502020204030204" pitchFamily="34" charset="0"/>
            </a:endParaRPr>
          </a:p>
          <a:p>
            <a:pPr algn="l"/>
            <a:r>
              <a:rPr lang="en-AU" b="0" i="0" u="none" strike="noStrike" dirty="0">
                <a:solidFill>
                  <a:srgbClr val="000000"/>
                </a:solidFill>
                <a:effectLst/>
                <a:latin typeface="Lora" panose="020F0502020204030204" pitchFamily="34" charset="0"/>
              </a:rPr>
              <a:t>Now, imagine you are the same computer scientist, and you have a nephew in 3rd grade. Your nephew’s teacher has invited you to come to his class for Parents’ Day, to explain what you do at work. Will you give the same speech to the class of eight-year-olds? How will your language and information be the same or different?</a:t>
            </a:r>
          </a:p>
          <a:p>
            <a:endParaRPr lang="en-US" dirty="0"/>
          </a:p>
        </p:txBody>
      </p:sp>
    </p:spTree>
    <p:extLst>
      <p:ext uri="{BB962C8B-B14F-4D97-AF65-F5344CB8AC3E}">
        <p14:creationId xmlns:p14="http://schemas.microsoft.com/office/powerpoint/2010/main" val="244269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71BB-8415-AB55-9FEF-91CD4ABA2F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FD5C0C-CDC1-2795-CFB9-A45A4512FE88}"/>
              </a:ext>
            </a:extLst>
          </p:cNvPr>
          <p:cNvSpPr>
            <a:spLocks noGrp="1"/>
          </p:cNvSpPr>
          <p:nvPr>
            <p:ph idx="1"/>
          </p:nvPr>
        </p:nvSpPr>
        <p:spPr/>
        <p:txBody>
          <a:bodyPr/>
          <a:lstStyle/>
          <a:p>
            <a:endParaRPr lang="en-US" dirty="0"/>
          </a:p>
        </p:txBody>
      </p:sp>
      <p:pic>
        <p:nvPicPr>
          <p:cNvPr id="3074" name="Picture 2" descr="Dulce et Decorum est">
            <a:extLst>
              <a:ext uri="{FF2B5EF4-FFF2-40B4-BE49-F238E27FC236}">
                <a16:creationId xmlns:a16="http://schemas.microsoft.com/office/drawing/2014/main" id="{9D9A3788-F298-2C30-8C5F-2A49AFFE2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457543"/>
            <a:ext cx="7080039" cy="5757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742209-59DF-1F8A-D004-EBF239413EDF}"/>
              </a:ext>
            </a:extLst>
          </p:cNvPr>
          <p:cNvSpPr txBox="1"/>
          <p:nvPr/>
        </p:nvSpPr>
        <p:spPr>
          <a:xfrm>
            <a:off x="8143875" y="1285875"/>
            <a:ext cx="3386138" cy="4708981"/>
          </a:xfrm>
          <a:prstGeom prst="rect">
            <a:avLst/>
          </a:prstGeom>
          <a:noFill/>
        </p:spPr>
        <p:txBody>
          <a:bodyPr wrap="square" rtlCol="0">
            <a:spAutoFit/>
          </a:bodyPr>
          <a:lstStyle/>
          <a:p>
            <a:r>
              <a:rPr lang="en-US" sz="6000" dirty="0"/>
              <a:t>What is the Purpose of this Poem? </a:t>
            </a:r>
          </a:p>
        </p:txBody>
      </p:sp>
    </p:spTree>
    <p:extLst>
      <p:ext uri="{BB962C8B-B14F-4D97-AF65-F5344CB8AC3E}">
        <p14:creationId xmlns:p14="http://schemas.microsoft.com/office/powerpoint/2010/main" val="99221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93F2-5594-89B1-6F64-5F0F8761960E}"/>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EE4A3B2E-D9CC-C517-28B6-D015E3132297}"/>
              </a:ext>
            </a:extLst>
          </p:cNvPr>
          <p:cNvSpPr>
            <a:spLocks noGrp="1"/>
          </p:cNvSpPr>
          <p:nvPr>
            <p:ph idx="1"/>
          </p:nvPr>
        </p:nvSpPr>
        <p:spPr>
          <a:xfrm>
            <a:off x="1066800" y="2103120"/>
            <a:ext cx="5590032" cy="3931920"/>
          </a:xfrm>
        </p:spPr>
        <p:txBody>
          <a:bodyPr>
            <a:normAutofit/>
          </a:bodyPr>
          <a:lstStyle/>
          <a:p>
            <a:r>
              <a:rPr lang="en-AU" sz="1800" dirty="0">
                <a:effectLst/>
                <a:latin typeface="Calibri" panose="020F0502020204030204" pitchFamily="34" charset="0"/>
                <a:ea typeface="Calibri" panose="020F0502020204030204" pitchFamily="34" charset="0"/>
              </a:rPr>
              <a:t>The people who read the text who have ideas, beliefs, experiences and values specific to them. These ideas, beliefs, experiences and values are shaped by their culture, gender, education, age, income and enthusiasms.</a:t>
            </a:r>
            <a:r>
              <a:rPr lang="en-AU" dirty="0">
                <a:effectLst/>
              </a:rPr>
              <a:t> </a:t>
            </a:r>
          </a:p>
          <a:p>
            <a:endParaRPr lang="en-AU" dirty="0"/>
          </a:p>
          <a:p>
            <a:r>
              <a:rPr lang="en-AU" dirty="0">
                <a:latin typeface="Calibri" panose="020F0502020204030204" pitchFamily="34" charset="0"/>
              </a:rPr>
              <a:t>When texts or film are created the creator (Author, Director, writer etc) may have a specific audience which they are aiming at. They will utilise techniques within this piece with the aim of engaging their target audience. This doesn't mean no one else can understand the text, it is just the aim.</a:t>
            </a:r>
          </a:p>
        </p:txBody>
      </p:sp>
    </p:spTree>
    <p:extLst>
      <p:ext uri="{BB962C8B-B14F-4D97-AF65-F5344CB8AC3E}">
        <p14:creationId xmlns:p14="http://schemas.microsoft.com/office/powerpoint/2010/main" val="414308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0BB0-A19F-0CF0-81AD-B42B679EDC3C}"/>
              </a:ext>
            </a:extLst>
          </p:cNvPr>
          <p:cNvSpPr>
            <a:spLocks noGrp="1"/>
          </p:cNvSpPr>
          <p:nvPr>
            <p:ph type="title"/>
          </p:nvPr>
        </p:nvSpPr>
        <p:spPr>
          <a:xfrm>
            <a:off x="5596508" y="2642616"/>
            <a:ext cx="5667375" cy="1371600"/>
          </a:xfrm>
        </p:spPr>
        <p:txBody>
          <a:bodyPr>
            <a:noAutofit/>
          </a:bodyPr>
          <a:lstStyle/>
          <a:p>
            <a:r>
              <a:rPr lang="en-US" sz="6000" dirty="0"/>
              <a:t>Who is the target audience of the Lion, the Witch and the Wardrobe?</a:t>
            </a:r>
          </a:p>
        </p:txBody>
      </p:sp>
      <p:pic>
        <p:nvPicPr>
          <p:cNvPr id="4098" name="Picture 2" descr="The Chronicles of Narnia: The Lion, the Witch and the Wardrobe (2005) - IMDb">
            <a:extLst>
              <a:ext uri="{FF2B5EF4-FFF2-40B4-BE49-F238E27FC236}">
                <a16:creationId xmlns:a16="http://schemas.microsoft.com/office/drawing/2014/main" id="{84DA86C4-0257-5C98-B094-894844EAE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4" y="485775"/>
            <a:ext cx="3980166"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53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EDEDF-3247-B9A1-9A38-5872184908E4}"/>
              </a:ext>
            </a:extLst>
          </p:cNvPr>
          <p:cNvSpPr>
            <a:spLocks noGrp="1"/>
          </p:cNvSpPr>
          <p:nvPr>
            <p:ph type="title"/>
          </p:nvPr>
        </p:nvSpPr>
        <p:spPr/>
        <p:txBody>
          <a:bodyPr/>
          <a:lstStyle/>
          <a:p>
            <a:r>
              <a:rPr lang="en-US" dirty="0"/>
              <a:t>Inside Out Movie</a:t>
            </a:r>
          </a:p>
        </p:txBody>
      </p:sp>
      <p:sp>
        <p:nvSpPr>
          <p:cNvPr id="3" name="Content Placeholder 2">
            <a:extLst>
              <a:ext uri="{FF2B5EF4-FFF2-40B4-BE49-F238E27FC236}">
                <a16:creationId xmlns:a16="http://schemas.microsoft.com/office/drawing/2014/main" id="{0B4BDE27-7DB0-A8AC-C88C-E2BB471A79CE}"/>
              </a:ext>
            </a:extLst>
          </p:cNvPr>
          <p:cNvSpPr>
            <a:spLocks noGrp="1"/>
          </p:cNvSpPr>
          <p:nvPr>
            <p:ph idx="1"/>
          </p:nvPr>
        </p:nvSpPr>
        <p:spPr>
          <a:xfrm>
            <a:off x="1066800" y="2103120"/>
            <a:ext cx="5029200" cy="3931920"/>
          </a:xfrm>
        </p:spPr>
        <p:txBody>
          <a:bodyPr/>
          <a:lstStyle/>
          <a:p>
            <a:r>
              <a:rPr lang="en-AU" sz="2800" b="1" dirty="0">
                <a:solidFill>
                  <a:srgbClr val="212529"/>
                </a:solidFill>
                <a:latin typeface="Open Sans" panose="020B0606030504020204" pitchFamily="34" charset="0"/>
              </a:rPr>
              <a:t>Eleven-year-old Riley has moved to San Francisco, leaving behind her life in Minnesota. She and her five core emotions, Fear, Anger, Joy, Disgust and Sadness, struggle to cope with her new life.</a:t>
            </a:r>
            <a:endParaRPr lang="en-US" sz="2800" b="1" dirty="0">
              <a:solidFill>
                <a:srgbClr val="212529"/>
              </a:solidFill>
              <a:latin typeface="Open Sans" panose="020B0606030504020204" pitchFamily="34" charset="0"/>
            </a:endParaRPr>
          </a:p>
        </p:txBody>
      </p:sp>
      <p:pic>
        <p:nvPicPr>
          <p:cNvPr id="1026" name="Picture 2" descr="Inside Out' Character Profiles: Anger, Joy, Disgust, Fear and Sadness -  Updated - Pixar Post">
            <a:extLst>
              <a:ext uri="{FF2B5EF4-FFF2-40B4-BE49-F238E27FC236}">
                <a16:creationId xmlns:a16="http://schemas.microsoft.com/office/drawing/2014/main" id="{8BE7BF29-22AF-9F9A-0B43-5F9BAEA06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577" y="4657725"/>
            <a:ext cx="5148271"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Inside Out | Disney+">
            <a:extLst>
              <a:ext uri="{FF2B5EF4-FFF2-40B4-BE49-F238E27FC236}">
                <a16:creationId xmlns:a16="http://schemas.microsoft.com/office/drawing/2014/main" id="{397496B6-CB04-6A95-561A-E717C1DDE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249" y="1328394"/>
            <a:ext cx="4667250" cy="261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9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4901-8BAC-FF5C-1261-1A6FA8AAAA9A}"/>
              </a:ext>
            </a:extLst>
          </p:cNvPr>
          <p:cNvSpPr>
            <a:spLocks noGrp="1"/>
          </p:cNvSpPr>
          <p:nvPr>
            <p:ph type="title"/>
          </p:nvPr>
        </p:nvSpPr>
        <p:spPr>
          <a:xfrm>
            <a:off x="8270367" y="3124486"/>
            <a:ext cx="3581400" cy="1371600"/>
          </a:xfrm>
        </p:spPr>
        <p:txBody>
          <a:bodyPr>
            <a:noAutofit/>
          </a:bodyPr>
          <a:lstStyle/>
          <a:p>
            <a:r>
              <a:rPr lang="en-US" sz="2000" b="1" dirty="0"/>
              <a:t>Think about:</a:t>
            </a:r>
            <a:br>
              <a:rPr lang="en-US" sz="2000" dirty="0"/>
            </a:br>
            <a:r>
              <a:rPr lang="en-US" sz="2000" dirty="0"/>
              <a:t>- What context is important for the viewer of this film to fully interpret the plot</a:t>
            </a:r>
            <a:br>
              <a:rPr lang="en-US" sz="2000" dirty="0"/>
            </a:br>
            <a:br>
              <a:rPr lang="en-US" sz="2000" dirty="0"/>
            </a:br>
            <a:r>
              <a:rPr lang="en-US" sz="2000" dirty="0"/>
              <a:t>Who is likely the intended audience for this film. Why?</a:t>
            </a:r>
            <a:br>
              <a:rPr lang="en-US" sz="2000" dirty="0"/>
            </a:br>
            <a:br>
              <a:rPr lang="en-US" sz="2000" dirty="0"/>
            </a:br>
            <a:r>
              <a:rPr lang="en-US" sz="2000" dirty="0"/>
              <a:t>What is the purpose of this film (apart from entertainment). What messages is is trying to send?</a:t>
            </a:r>
            <a:br>
              <a:rPr lang="en-US" sz="2000" dirty="0"/>
            </a:br>
            <a:br>
              <a:rPr lang="en-US" sz="2000" dirty="0"/>
            </a:br>
            <a:endParaRPr lang="en-US" sz="2000" dirty="0"/>
          </a:p>
        </p:txBody>
      </p:sp>
      <p:pic>
        <p:nvPicPr>
          <p:cNvPr id="4" name="Online Media 3">
            <a:hlinkClick r:id="" action="ppaction://media"/>
            <a:extLst>
              <a:ext uri="{FF2B5EF4-FFF2-40B4-BE49-F238E27FC236}">
                <a16:creationId xmlns:a16="http://schemas.microsoft.com/office/drawing/2014/main" id="{29498049-0734-2939-DF94-9D61AFBB8FFD}"/>
              </a:ext>
            </a:extLst>
          </p:cNvPr>
          <p:cNvPicPr>
            <a:picLocks noGrp="1" noRot="1" noChangeAspect="1"/>
          </p:cNvPicPr>
          <p:nvPr>
            <p:ph idx="1"/>
            <a:videoFile r:link="rId1"/>
          </p:nvPr>
        </p:nvPicPr>
        <p:blipFill>
          <a:blip r:embed="rId4"/>
          <a:stretch>
            <a:fillRect/>
          </a:stretch>
        </p:blipFill>
        <p:spPr>
          <a:xfrm>
            <a:off x="1066800" y="1603376"/>
            <a:ext cx="6959600" cy="3932237"/>
          </a:xfrm>
          <a:prstGeom prst="rect">
            <a:avLst/>
          </a:prstGeom>
        </p:spPr>
      </p:pic>
    </p:spTree>
    <p:extLst>
      <p:ext uri="{BB962C8B-B14F-4D97-AF65-F5344CB8AC3E}">
        <p14:creationId xmlns:p14="http://schemas.microsoft.com/office/powerpoint/2010/main" val="33549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2F1A-48EB-0DB9-3123-EA1DA9DB6EAA}"/>
              </a:ext>
            </a:extLst>
          </p:cNvPr>
          <p:cNvSpPr>
            <a:spLocks noGrp="1"/>
          </p:cNvSpPr>
          <p:nvPr>
            <p:ph type="title"/>
          </p:nvPr>
        </p:nvSpPr>
        <p:spPr/>
        <p:txBody>
          <a:bodyPr/>
          <a:lstStyle/>
          <a:p>
            <a:r>
              <a:rPr lang="en-US" dirty="0"/>
              <a:t>Remember Tone</a:t>
            </a:r>
          </a:p>
        </p:txBody>
      </p:sp>
      <p:sp>
        <p:nvSpPr>
          <p:cNvPr id="3" name="Content Placeholder 2">
            <a:extLst>
              <a:ext uri="{FF2B5EF4-FFF2-40B4-BE49-F238E27FC236}">
                <a16:creationId xmlns:a16="http://schemas.microsoft.com/office/drawing/2014/main" id="{EC3090FD-53DF-2536-03CA-423E153DB3B2}"/>
              </a:ext>
            </a:extLst>
          </p:cNvPr>
          <p:cNvSpPr>
            <a:spLocks noGrp="1"/>
          </p:cNvSpPr>
          <p:nvPr>
            <p:ph idx="1"/>
          </p:nvPr>
        </p:nvSpPr>
        <p:spPr/>
        <p:txBody>
          <a:bodyPr/>
          <a:lstStyle/>
          <a:p>
            <a:pPr algn="l"/>
            <a:r>
              <a:rPr lang="en-AU" b="0" i="0" u="none" strike="noStrike" dirty="0">
                <a:solidFill>
                  <a:srgbClr val="000000"/>
                </a:solidFill>
                <a:effectLst/>
                <a:latin typeface="Lora" pitchFamily="2" charset="77"/>
              </a:rPr>
              <a:t>As you consider your audience, purpose, and context, you will need to think about your word choice as well. For example, say these two phrases out loud:</a:t>
            </a:r>
          </a:p>
          <a:p>
            <a:pPr algn="l">
              <a:buFont typeface="Arial" panose="020B0604020202020204" pitchFamily="34" charset="0"/>
              <a:buChar char="•"/>
            </a:pPr>
            <a:r>
              <a:rPr lang="en-AU" b="1" i="0" u="none" strike="noStrike" dirty="0">
                <a:solidFill>
                  <a:srgbClr val="000000"/>
                </a:solidFill>
                <a:effectLst/>
                <a:latin typeface="Lora" pitchFamily="2" charset="77"/>
              </a:rPr>
              <a:t>Super sick kids</a:t>
            </a:r>
          </a:p>
          <a:p>
            <a:pPr algn="l">
              <a:buFont typeface="Arial" panose="020B0604020202020204" pitchFamily="34" charset="0"/>
              <a:buChar char="•"/>
            </a:pPr>
            <a:r>
              <a:rPr lang="en-AU" b="1" i="0" u="none" strike="noStrike" dirty="0">
                <a:solidFill>
                  <a:srgbClr val="000000"/>
                </a:solidFill>
                <a:effectLst/>
                <a:latin typeface="Lora" pitchFamily="2" charset="77"/>
              </a:rPr>
              <a:t>seriously ill children</a:t>
            </a:r>
          </a:p>
          <a:p>
            <a:pPr marL="0" indent="0" algn="l">
              <a:buNone/>
            </a:pPr>
            <a:endParaRPr lang="en-AU" b="1" i="0" u="none" strike="noStrike" dirty="0">
              <a:solidFill>
                <a:srgbClr val="000000"/>
              </a:solidFill>
              <a:effectLst/>
              <a:latin typeface="Lora" pitchFamily="2" charset="77"/>
            </a:endParaRPr>
          </a:p>
          <a:p>
            <a:pPr algn="l"/>
            <a:r>
              <a:rPr lang="en-AU" b="0" i="0" u="none" strike="noStrike" dirty="0">
                <a:solidFill>
                  <a:srgbClr val="000000"/>
                </a:solidFill>
                <a:effectLst/>
                <a:latin typeface="Lora" pitchFamily="2" charset="77"/>
              </a:rPr>
              <a:t>Do they mean the same thing? Would you use the phrases in the same way? How about:</a:t>
            </a:r>
          </a:p>
          <a:p>
            <a:pPr algn="l">
              <a:buFont typeface="Arial" panose="020B0604020202020204" pitchFamily="34" charset="0"/>
              <a:buChar char="•"/>
            </a:pPr>
            <a:r>
              <a:rPr lang="en-AU" b="1" i="0" u="none" strike="noStrike" dirty="0">
                <a:solidFill>
                  <a:srgbClr val="000000"/>
                </a:solidFill>
                <a:effectLst/>
                <a:latin typeface="Lora" pitchFamily="2" charset="77"/>
              </a:rPr>
              <a:t>lots of stuff</a:t>
            </a:r>
          </a:p>
          <a:p>
            <a:pPr algn="l">
              <a:buFont typeface="Arial" panose="020B0604020202020204" pitchFamily="34" charset="0"/>
              <a:buChar char="•"/>
            </a:pPr>
            <a:r>
              <a:rPr lang="en-AU" b="1" i="0" u="none" strike="noStrike" dirty="0">
                <a:solidFill>
                  <a:srgbClr val="000000"/>
                </a:solidFill>
                <a:effectLst/>
                <a:latin typeface="Lora" pitchFamily="2" charset="77"/>
              </a:rPr>
              <a:t>many items</a:t>
            </a:r>
          </a:p>
          <a:p>
            <a:pPr algn="l"/>
            <a:r>
              <a:rPr lang="en-AU" b="0" i="0" u="none" strike="noStrike" dirty="0">
                <a:solidFill>
                  <a:srgbClr val="000000"/>
                </a:solidFill>
                <a:effectLst/>
                <a:latin typeface="Lora" pitchFamily="2" charset="77"/>
              </a:rPr>
              <a:t>The words we choose help determine the tone of our writing, which is connected to audience, purpose, and context. Formal Vs Informal Tone</a:t>
            </a:r>
            <a:endParaRPr lang="en-US" dirty="0"/>
          </a:p>
        </p:txBody>
      </p:sp>
    </p:spTree>
    <p:extLst>
      <p:ext uri="{BB962C8B-B14F-4D97-AF65-F5344CB8AC3E}">
        <p14:creationId xmlns:p14="http://schemas.microsoft.com/office/powerpoint/2010/main" val="87540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3CFC-AF11-1F66-4BEC-9BCB91CA4C9A}"/>
              </a:ext>
            </a:extLst>
          </p:cNvPr>
          <p:cNvSpPr>
            <a:spLocks noGrp="1"/>
          </p:cNvSpPr>
          <p:nvPr>
            <p:ph type="title"/>
          </p:nvPr>
        </p:nvSpPr>
        <p:spPr/>
        <p:txBody>
          <a:bodyPr/>
          <a:lstStyle/>
          <a:p>
            <a:r>
              <a:rPr lang="en-US" dirty="0"/>
              <a:t>Today’s Task</a:t>
            </a:r>
          </a:p>
        </p:txBody>
      </p:sp>
      <p:sp>
        <p:nvSpPr>
          <p:cNvPr id="3" name="Content Placeholder 2">
            <a:extLst>
              <a:ext uri="{FF2B5EF4-FFF2-40B4-BE49-F238E27FC236}">
                <a16:creationId xmlns:a16="http://schemas.microsoft.com/office/drawing/2014/main" id="{8007EBAD-0E47-CB45-2272-2E8D0518645E}"/>
              </a:ext>
            </a:extLst>
          </p:cNvPr>
          <p:cNvSpPr>
            <a:spLocks noGrp="1"/>
          </p:cNvSpPr>
          <p:nvPr>
            <p:ph idx="1"/>
          </p:nvPr>
        </p:nvSpPr>
        <p:spPr/>
        <p:txBody>
          <a:bodyPr>
            <a:normAutofit fontScale="55000" lnSpcReduction="20000"/>
          </a:bodyPr>
          <a:lstStyle/>
          <a:p>
            <a:r>
              <a:rPr lang="en-AU" sz="3300" dirty="0">
                <a:solidFill>
                  <a:srgbClr val="000000"/>
                </a:solidFill>
                <a:latin typeface="Lora" pitchFamily="2" charset="77"/>
              </a:rPr>
              <a:t>Change the article to target an elderly resident of a nursing home to be able to watch Netflix.</a:t>
            </a:r>
          </a:p>
          <a:p>
            <a:r>
              <a:rPr lang="en-AU" sz="3300" dirty="0">
                <a:solidFill>
                  <a:srgbClr val="000000"/>
                </a:solidFill>
                <a:latin typeface="Lora" pitchFamily="2" charset="77"/>
              </a:rPr>
              <a:t>You can choose whether you are teaching them to access Netflix on</a:t>
            </a:r>
          </a:p>
          <a:p>
            <a:pPr marL="342900" lvl="0" indent="-342900">
              <a:buFont typeface="Calibri" panose="020F0502020204030204" pitchFamily="34" charset="0"/>
              <a:buChar char="-"/>
            </a:pPr>
            <a:r>
              <a:rPr lang="en-AU" sz="3300" dirty="0">
                <a:solidFill>
                  <a:srgbClr val="000000"/>
                </a:solidFill>
                <a:latin typeface="Lora" pitchFamily="2" charset="77"/>
              </a:rPr>
              <a:t>Their iPhone</a:t>
            </a:r>
          </a:p>
          <a:p>
            <a:pPr marL="342900" lvl="0" indent="-342900">
              <a:buFont typeface="Calibri" panose="020F0502020204030204" pitchFamily="34" charset="0"/>
              <a:buChar char="-"/>
            </a:pPr>
            <a:r>
              <a:rPr lang="en-AU" sz="3300" dirty="0">
                <a:solidFill>
                  <a:srgbClr val="000000"/>
                </a:solidFill>
                <a:latin typeface="Lora" pitchFamily="2" charset="77"/>
              </a:rPr>
              <a:t>Their Laptop</a:t>
            </a:r>
          </a:p>
          <a:p>
            <a:pPr marL="342900" lvl="0" indent="-342900">
              <a:buFont typeface="Calibri" panose="020F0502020204030204" pitchFamily="34" charset="0"/>
              <a:buChar char="-"/>
            </a:pPr>
            <a:r>
              <a:rPr lang="en-AU" sz="3300" dirty="0">
                <a:solidFill>
                  <a:srgbClr val="000000"/>
                </a:solidFill>
                <a:latin typeface="Lora" pitchFamily="2" charset="77"/>
              </a:rPr>
              <a:t>Their Smart TV</a:t>
            </a:r>
          </a:p>
          <a:p>
            <a:pPr marL="0" indent="0">
              <a:buNone/>
            </a:pPr>
            <a:r>
              <a:rPr lang="en-AU" sz="3300" dirty="0">
                <a:solidFill>
                  <a:srgbClr val="000000"/>
                </a:solidFill>
                <a:latin typeface="Lora" pitchFamily="2" charset="77"/>
              </a:rPr>
              <a:t> </a:t>
            </a:r>
          </a:p>
          <a:p>
            <a:r>
              <a:rPr lang="en-AU" sz="3300" dirty="0">
                <a:solidFill>
                  <a:srgbClr val="000000"/>
                </a:solidFill>
                <a:latin typeface="Lora" pitchFamily="2" charset="77"/>
              </a:rPr>
              <a:t>You must consider </a:t>
            </a:r>
          </a:p>
          <a:p>
            <a:pPr marL="342900" lvl="0" indent="-342900">
              <a:buFont typeface="Calibri" panose="020F0502020204030204" pitchFamily="34" charset="0"/>
              <a:buChar char="-"/>
            </a:pPr>
            <a:r>
              <a:rPr lang="en-AU" sz="3300" dirty="0">
                <a:solidFill>
                  <a:srgbClr val="000000"/>
                </a:solidFill>
                <a:latin typeface="Lora" pitchFamily="2" charset="77"/>
              </a:rPr>
              <a:t>Language which would be appropriate for the target audience (whether they are more formal, informal, technical, or casual)</a:t>
            </a:r>
          </a:p>
          <a:p>
            <a:pPr marL="342900" lvl="0" indent="-342900">
              <a:buFont typeface="Calibri" panose="020F0502020204030204" pitchFamily="34" charset="0"/>
              <a:buChar char="-"/>
            </a:pPr>
            <a:r>
              <a:rPr lang="en-AU" sz="3300" dirty="0">
                <a:solidFill>
                  <a:srgbClr val="000000"/>
                </a:solidFill>
                <a:latin typeface="Lora" pitchFamily="2" charset="77"/>
              </a:rPr>
              <a:t>The breakdown of steps and how this is communicated for the target audience</a:t>
            </a:r>
          </a:p>
          <a:p>
            <a:pPr marL="342900" lvl="0" indent="-342900">
              <a:buFont typeface="Calibri" panose="020F0502020204030204" pitchFamily="34" charset="0"/>
              <a:buChar char="-"/>
            </a:pPr>
            <a:r>
              <a:rPr lang="en-AU" sz="3300" dirty="0">
                <a:solidFill>
                  <a:srgbClr val="000000"/>
                </a:solidFill>
                <a:latin typeface="Lora" pitchFamily="2" charset="77"/>
              </a:rPr>
              <a:t>The context of the situation</a:t>
            </a:r>
          </a:p>
          <a:p>
            <a:pPr marL="0" indent="0">
              <a:buNone/>
            </a:pPr>
            <a:endParaRPr lang="en-US" dirty="0"/>
          </a:p>
        </p:txBody>
      </p:sp>
    </p:spTree>
    <p:extLst>
      <p:ext uri="{BB962C8B-B14F-4D97-AF65-F5344CB8AC3E}">
        <p14:creationId xmlns:p14="http://schemas.microsoft.com/office/powerpoint/2010/main" val="395973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F4FA-BE16-6A8F-D53D-453B2E0219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F32E97-4C1F-D48C-A720-988F3A1E8FD5}"/>
              </a:ext>
            </a:extLst>
          </p:cNvPr>
          <p:cNvSpPr>
            <a:spLocks noGrp="1"/>
          </p:cNvSpPr>
          <p:nvPr>
            <p:ph idx="1"/>
          </p:nvPr>
        </p:nvSpPr>
        <p:spPr>
          <a:xfrm>
            <a:off x="1066800" y="777766"/>
            <a:ext cx="10058400" cy="5257274"/>
          </a:xfrm>
        </p:spPr>
        <p:txBody>
          <a:bodyPr/>
          <a:lstStyle/>
          <a:p>
            <a:pPr marL="0" indent="0">
              <a:buNone/>
            </a:pPr>
            <a:r>
              <a:rPr lang="en-US" dirty="0"/>
              <a:t>Context:</a:t>
            </a:r>
          </a:p>
          <a:p>
            <a:pPr marL="0" indent="0">
              <a:buNone/>
            </a:pPr>
            <a:endParaRPr lang="en-US" dirty="0"/>
          </a:p>
          <a:p>
            <a:pPr marL="0" indent="0">
              <a:buNone/>
            </a:pPr>
            <a:endParaRPr lang="en-US" dirty="0"/>
          </a:p>
          <a:p>
            <a:pPr marL="0" indent="0">
              <a:buNone/>
            </a:pPr>
            <a:endParaRPr lang="en-US" dirty="0"/>
          </a:p>
          <a:p>
            <a:pPr marL="0" indent="0">
              <a:buNone/>
            </a:pPr>
            <a:r>
              <a:rPr lang="en-US" dirty="0"/>
              <a:t>Audience: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Purpose:</a:t>
            </a:r>
          </a:p>
        </p:txBody>
      </p:sp>
    </p:spTree>
    <p:extLst>
      <p:ext uri="{BB962C8B-B14F-4D97-AF65-F5344CB8AC3E}">
        <p14:creationId xmlns:p14="http://schemas.microsoft.com/office/powerpoint/2010/main" val="411210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8D75-8B33-0306-B206-7C910AF1C999}"/>
              </a:ext>
            </a:extLst>
          </p:cNvPr>
          <p:cNvSpPr>
            <a:spLocks noGrp="1"/>
          </p:cNvSpPr>
          <p:nvPr>
            <p:ph type="ctrTitle"/>
          </p:nvPr>
        </p:nvSpPr>
        <p:spPr/>
        <p:txBody>
          <a:bodyPr/>
          <a:lstStyle/>
          <a:p>
            <a:r>
              <a:rPr lang="en-US" dirty="0"/>
              <a:t>Context, purpose and audience</a:t>
            </a:r>
          </a:p>
        </p:txBody>
      </p:sp>
      <p:sp>
        <p:nvSpPr>
          <p:cNvPr id="3" name="Subtitle 2">
            <a:extLst>
              <a:ext uri="{FF2B5EF4-FFF2-40B4-BE49-F238E27FC236}">
                <a16:creationId xmlns:a16="http://schemas.microsoft.com/office/drawing/2014/main" id="{BC0BEC19-BCC0-5F71-00F1-A4DD23D02F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9017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3CFC-AF11-1F66-4BEC-9BCB91CA4C9A}"/>
              </a:ext>
            </a:extLst>
          </p:cNvPr>
          <p:cNvSpPr>
            <a:spLocks noGrp="1"/>
          </p:cNvSpPr>
          <p:nvPr>
            <p:ph type="title"/>
          </p:nvPr>
        </p:nvSpPr>
        <p:spPr/>
        <p:txBody>
          <a:bodyPr/>
          <a:lstStyle/>
          <a:p>
            <a:r>
              <a:rPr lang="en-US" dirty="0"/>
              <a:t>Today’s Task</a:t>
            </a:r>
          </a:p>
        </p:txBody>
      </p:sp>
      <p:sp>
        <p:nvSpPr>
          <p:cNvPr id="3" name="Content Placeholder 2">
            <a:extLst>
              <a:ext uri="{FF2B5EF4-FFF2-40B4-BE49-F238E27FC236}">
                <a16:creationId xmlns:a16="http://schemas.microsoft.com/office/drawing/2014/main" id="{8007EBAD-0E47-CB45-2272-2E8D0518645E}"/>
              </a:ext>
            </a:extLst>
          </p:cNvPr>
          <p:cNvSpPr>
            <a:spLocks noGrp="1"/>
          </p:cNvSpPr>
          <p:nvPr>
            <p:ph idx="1"/>
          </p:nvPr>
        </p:nvSpPr>
        <p:spPr/>
        <p:txBody>
          <a:bodyPr>
            <a:normAutofit fontScale="55000" lnSpcReduction="20000"/>
          </a:bodyPr>
          <a:lstStyle/>
          <a:p>
            <a:r>
              <a:rPr lang="en-AU" sz="3300" dirty="0">
                <a:solidFill>
                  <a:srgbClr val="000000"/>
                </a:solidFill>
                <a:latin typeface="Lora" pitchFamily="2" charset="77"/>
              </a:rPr>
              <a:t>Change the article to target an elderly resident of a nursing home to be able to watch Netflix.</a:t>
            </a:r>
          </a:p>
          <a:p>
            <a:r>
              <a:rPr lang="en-AU" sz="3300" dirty="0">
                <a:solidFill>
                  <a:srgbClr val="000000"/>
                </a:solidFill>
                <a:latin typeface="Lora" pitchFamily="2" charset="77"/>
              </a:rPr>
              <a:t>You can choose whether you are teaching them to access Netflix on</a:t>
            </a:r>
          </a:p>
          <a:p>
            <a:pPr marL="342900" lvl="0" indent="-342900">
              <a:buFont typeface="Calibri" panose="020F0502020204030204" pitchFamily="34" charset="0"/>
              <a:buChar char="-"/>
            </a:pPr>
            <a:r>
              <a:rPr lang="en-AU" sz="3300" dirty="0">
                <a:solidFill>
                  <a:srgbClr val="000000"/>
                </a:solidFill>
                <a:latin typeface="Lora" pitchFamily="2" charset="77"/>
              </a:rPr>
              <a:t>Their iPhone</a:t>
            </a:r>
          </a:p>
          <a:p>
            <a:pPr marL="342900" lvl="0" indent="-342900">
              <a:buFont typeface="Calibri" panose="020F0502020204030204" pitchFamily="34" charset="0"/>
              <a:buChar char="-"/>
            </a:pPr>
            <a:r>
              <a:rPr lang="en-AU" sz="3300" dirty="0">
                <a:solidFill>
                  <a:srgbClr val="000000"/>
                </a:solidFill>
                <a:latin typeface="Lora" pitchFamily="2" charset="77"/>
              </a:rPr>
              <a:t>Their Laptop</a:t>
            </a:r>
          </a:p>
          <a:p>
            <a:pPr marL="342900" lvl="0" indent="-342900">
              <a:buFont typeface="Calibri" panose="020F0502020204030204" pitchFamily="34" charset="0"/>
              <a:buChar char="-"/>
            </a:pPr>
            <a:r>
              <a:rPr lang="en-AU" sz="3300" dirty="0">
                <a:solidFill>
                  <a:srgbClr val="000000"/>
                </a:solidFill>
                <a:latin typeface="Lora" pitchFamily="2" charset="77"/>
              </a:rPr>
              <a:t>Their Smart TV</a:t>
            </a:r>
          </a:p>
          <a:p>
            <a:pPr marL="0" indent="0">
              <a:buNone/>
            </a:pPr>
            <a:r>
              <a:rPr lang="en-AU" sz="3300" dirty="0">
                <a:solidFill>
                  <a:srgbClr val="000000"/>
                </a:solidFill>
                <a:latin typeface="Lora" pitchFamily="2" charset="77"/>
              </a:rPr>
              <a:t> </a:t>
            </a:r>
          </a:p>
          <a:p>
            <a:r>
              <a:rPr lang="en-AU" sz="3300" dirty="0">
                <a:solidFill>
                  <a:srgbClr val="000000"/>
                </a:solidFill>
                <a:latin typeface="Lora" pitchFamily="2" charset="77"/>
              </a:rPr>
              <a:t>You must consider </a:t>
            </a:r>
          </a:p>
          <a:p>
            <a:pPr marL="342900" lvl="0" indent="-342900">
              <a:buFont typeface="Calibri" panose="020F0502020204030204" pitchFamily="34" charset="0"/>
              <a:buChar char="-"/>
            </a:pPr>
            <a:r>
              <a:rPr lang="en-AU" sz="3300" dirty="0">
                <a:solidFill>
                  <a:srgbClr val="000000"/>
                </a:solidFill>
                <a:latin typeface="Lora" pitchFamily="2" charset="77"/>
              </a:rPr>
              <a:t>Language which would be appropriate for the target audience (whether they are more formal, informal, technical, or casual)</a:t>
            </a:r>
          </a:p>
          <a:p>
            <a:pPr marL="342900" lvl="0" indent="-342900">
              <a:buFont typeface="Calibri" panose="020F0502020204030204" pitchFamily="34" charset="0"/>
              <a:buChar char="-"/>
            </a:pPr>
            <a:r>
              <a:rPr lang="en-AU" sz="3300" dirty="0">
                <a:solidFill>
                  <a:srgbClr val="000000"/>
                </a:solidFill>
                <a:latin typeface="Lora" pitchFamily="2" charset="77"/>
              </a:rPr>
              <a:t>The breakdown of steps and how this is communicated for the target audience</a:t>
            </a:r>
          </a:p>
          <a:p>
            <a:pPr marL="342900" lvl="0" indent="-342900">
              <a:buFont typeface="Calibri" panose="020F0502020204030204" pitchFamily="34" charset="0"/>
              <a:buChar char="-"/>
            </a:pPr>
            <a:r>
              <a:rPr lang="en-AU" sz="3300" dirty="0">
                <a:solidFill>
                  <a:srgbClr val="000000"/>
                </a:solidFill>
                <a:latin typeface="Lora" pitchFamily="2" charset="77"/>
              </a:rPr>
              <a:t>The context of the situation</a:t>
            </a:r>
          </a:p>
          <a:p>
            <a:pPr marL="0" indent="0">
              <a:buNone/>
            </a:pPr>
            <a:endParaRPr lang="en-US" dirty="0"/>
          </a:p>
        </p:txBody>
      </p:sp>
    </p:spTree>
    <p:extLst>
      <p:ext uri="{BB962C8B-B14F-4D97-AF65-F5344CB8AC3E}">
        <p14:creationId xmlns:p14="http://schemas.microsoft.com/office/powerpoint/2010/main" val="318426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8D75-8B33-0306-B206-7C910AF1C999}"/>
              </a:ext>
            </a:extLst>
          </p:cNvPr>
          <p:cNvSpPr>
            <a:spLocks noGrp="1"/>
          </p:cNvSpPr>
          <p:nvPr>
            <p:ph type="ctrTitle"/>
          </p:nvPr>
        </p:nvSpPr>
        <p:spPr/>
        <p:txBody>
          <a:bodyPr/>
          <a:lstStyle/>
          <a:p>
            <a:r>
              <a:rPr lang="en-US" dirty="0"/>
              <a:t>Context, purpose and audience</a:t>
            </a:r>
          </a:p>
        </p:txBody>
      </p:sp>
      <p:sp>
        <p:nvSpPr>
          <p:cNvPr id="3" name="Subtitle 2">
            <a:extLst>
              <a:ext uri="{FF2B5EF4-FFF2-40B4-BE49-F238E27FC236}">
                <a16:creationId xmlns:a16="http://schemas.microsoft.com/office/drawing/2014/main" id="{BC0BEC19-BCC0-5F71-00F1-A4DD23D02FD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4298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FAB1-C275-8711-CE0F-1135B2B22475}"/>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C6C3C6DC-42FF-5647-BC0E-0272B5573089}"/>
              </a:ext>
            </a:extLst>
          </p:cNvPr>
          <p:cNvSpPr>
            <a:spLocks noGrp="1"/>
          </p:cNvSpPr>
          <p:nvPr>
            <p:ph idx="1"/>
          </p:nvPr>
        </p:nvSpPr>
        <p:spPr/>
        <p:txBody>
          <a:bodyPr/>
          <a:lstStyle/>
          <a:p>
            <a:pPr marL="0" indent="0">
              <a:buNone/>
            </a:pPr>
            <a:r>
              <a:rPr lang="en-US" b="1" dirty="0"/>
              <a:t>The context of a text can include</a:t>
            </a:r>
          </a:p>
          <a:p>
            <a:r>
              <a:rPr lang="en-US" dirty="0"/>
              <a:t>When a text was constructed</a:t>
            </a:r>
          </a:p>
          <a:p>
            <a:r>
              <a:rPr lang="en-US" dirty="0"/>
              <a:t>The historical events or people of a period</a:t>
            </a:r>
          </a:p>
          <a:p>
            <a:r>
              <a:rPr lang="en-US" dirty="0"/>
              <a:t>The geographic location of a text</a:t>
            </a:r>
          </a:p>
          <a:p>
            <a:r>
              <a:rPr lang="en-US" dirty="0"/>
              <a:t>The economic conditions within a period</a:t>
            </a:r>
          </a:p>
          <a:p>
            <a:r>
              <a:rPr lang="en-US" dirty="0"/>
              <a:t>Cultural, religious or social values at a particular period</a:t>
            </a:r>
          </a:p>
          <a:p>
            <a:pPr marL="0" indent="0">
              <a:buNone/>
            </a:pPr>
            <a:endParaRPr lang="en-US" dirty="0"/>
          </a:p>
          <a:p>
            <a:pPr marL="0" indent="0">
              <a:buNone/>
            </a:pPr>
            <a:r>
              <a:rPr lang="en-US" dirty="0"/>
              <a:t>Context is closely related to Values and Attitudes </a:t>
            </a:r>
          </a:p>
        </p:txBody>
      </p:sp>
    </p:spTree>
    <p:extLst>
      <p:ext uri="{BB962C8B-B14F-4D97-AF65-F5344CB8AC3E}">
        <p14:creationId xmlns:p14="http://schemas.microsoft.com/office/powerpoint/2010/main" val="75212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E07D-6CDA-8F22-4858-1F5382C07BDD}"/>
              </a:ext>
            </a:extLst>
          </p:cNvPr>
          <p:cNvSpPr>
            <a:spLocks noGrp="1"/>
          </p:cNvSpPr>
          <p:nvPr>
            <p:ph type="title"/>
          </p:nvPr>
        </p:nvSpPr>
        <p:spPr/>
        <p:txBody>
          <a:bodyPr/>
          <a:lstStyle/>
          <a:p>
            <a:r>
              <a:rPr lang="en-US" dirty="0"/>
              <a:t>Values &amp; Attitudes</a:t>
            </a:r>
          </a:p>
        </p:txBody>
      </p:sp>
      <p:sp>
        <p:nvSpPr>
          <p:cNvPr id="3" name="Content Placeholder 2">
            <a:extLst>
              <a:ext uri="{FF2B5EF4-FFF2-40B4-BE49-F238E27FC236}">
                <a16:creationId xmlns:a16="http://schemas.microsoft.com/office/drawing/2014/main" id="{8DDD1303-E47E-F263-ACBC-4DC7D2EF76E6}"/>
              </a:ext>
            </a:extLst>
          </p:cNvPr>
          <p:cNvSpPr>
            <a:spLocks noGrp="1"/>
          </p:cNvSpPr>
          <p:nvPr>
            <p:ph idx="1"/>
          </p:nvPr>
        </p:nvSpPr>
        <p:spPr/>
        <p:txBody>
          <a:bodyPr/>
          <a:lstStyle/>
          <a:p>
            <a:r>
              <a:rPr lang="en-US" b="1" dirty="0"/>
              <a:t>Values</a:t>
            </a:r>
            <a:r>
              <a:rPr lang="en-US" dirty="0"/>
              <a:t> are the moral, cultural, political and religious beliefs that a society or community hold in general. Values change over time</a:t>
            </a:r>
          </a:p>
          <a:p>
            <a:endParaRPr lang="en-US" dirty="0"/>
          </a:p>
          <a:p>
            <a:pPr marL="0" indent="0">
              <a:buNone/>
            </a:pPr>
            <a:endParaRPr lang="en-US" dirty="0"/>
          </a:p>
          <a:p>
            <a:r>
              <a:rPr lang="en-US" b="1" dirty="0"/>
              <a:t>Attitudes</a:t>
            </a:r>
            <a:r>
              <a:rPr lang="en-US" dirty="0"/>
              <a:t> are individual's views towards a society’s values. Some people celebrate the values of the society (they like them) and others challenge them (disagree or dislike them)</a:t>
            </a:r>
          </a:p>
        </p:txBody>
      </p:sp>
    </p:spTree>
    <p:extLst>
      <p:ext uri="{BB962C8B-B14F-4D97-AF65-F5344CB8AC3E}">
        <p14:creationId xmlns:p14="http://schemas.microsoft.com/office/powerpoint/2010/main" val="199153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193B-1D83-E673-EBEA-D2747F1BE71C}"/>
              </a:ext>
            </a:extLst>
          </p:cNvPr>
          <p:cNvSpPr>
            <a:spLocks noGrp="1"/>
          </p:cNvSpPr>
          <p:nvPr>
            <p:ph type="title"/>
          </p:nvPr>
        </p:nvSpPr>
        <p:spPr/>
        <p:txBody>
          <a:bodyPr/>
          <a:lstStyle/>
          <a:p>
            <a:r>
              <a:rPr lang="en-US" dirty="0"/>
              <a:t>Audience &amp; Target Audience</a:t>
            </a:r>
          </a:p>
        </p:txBody>
      </p:sp>
      <p:sp>
        <p:nvSpPr>
          <p:cNvPr id="3" name="Content Placeholder 2">
            <a:extLst>
              <a:ext uri="{FF2B5EF4-FFF2-40B4-BE49-F238E27FC236}">
                <a16:creationId xmlns:a16="http://schemas.microsoft.com/office/drawing/2014/main" id="{A7B56C73-23D0-F0D5-27B9-4C721025AD7B}"/>
              </a:ext>
            </a:extLst>
          </p:cNvPr>
          <p:cNvSpPr>
            <a:spLocks noGrp="1"/>
          </p:cNvSpPr>
          <p:nvPr>
            <p:ph idx="1"/>
          </p:nvPr>
        </p:nvSpPr>
        <p:spPr>
          <a:xfrm>
            <a:off x="1066800" y="2103120"/>
            <a:ext cx="3907536" cy="3931920"/>
          </a:xfrm>
        </p:spPr>
        <p:txBody>
          <a:bodyPr>
            <a:normAutofit lnSpcReduction="10000"/>
          </a:bodyPr>
          <a:lstStyle/>
          <a:p>
            <a:pPr marL="0" indent="0">
              <a:buNone/>
            </a:pPr>
            <a:r>
              <a:rPr lang="en-US" sz="2400" b="1" dirty="0"/>
              <a:t>Audience</a:t>
            </a:r>
            <a:r>
              <a:rPr lang="en-US" sz="2400" dirty="0"/>
              <a:t> are the people who listen or engage with a text</a:t>
            </a:r>
          </a:p>
          <a:p>
            <a:endParaRPr lang="en-US" sz="2400" dirty="0"/>
          </a:p>
          <a:p>
            <a:pPr marL="0" indent="0">
              <a:buNone/>
            </a:pPr>
            <a:r>
              <a:rPr lang="en-US" sz="2400" b="1" dirty="0"/>
              <a:t>The Target Audience </a:t>
            </a:r>
            <a:r>
              <a:rPr lang="en-US" sz="2400" dirty="0"/>
              <a:t>are the people who which a text or piece of media is directly aimed and marketed at. This is very segmented and </a:t>
            </a:r>
            <a:r>
              <a:rPr lang="en-US" sz="2400" u="sng" dirty="0"/>
              <a:t>specific </a:t>
            </a:r>
          </a:p>
        </p:txBody>
      </p:sp>
      <p:sp>
        <p:nvSpPr>
          <p:cNvPr id="4" name="TextBox 3">
            <a:extLst>
              <a:ext uri="{FF2B5EF4-FFF2-40B4-BE49-F238E27FC236}">
                <a16:creationId xmlns:a16="http://schemas.microsoft.com/office/drawing/2014/main" id="{3D2A7691-6CE3-808D-1954-E60A67D5D2C3}"/>
              </a:ext>
            </a:extLst>
          </p:cNvPr>
          <p:cNvSpPr txBox="1"/>
          <p:nvPr/>
        </p:nvSpPr>
        <p:spPr>
          <a:xfrm>
            <a:off x="8168640" y="2636270"/>
            <a:ext cx="2706624" cy="3139321"/>
          </a:xfrm>
          <a:prstGeom prst="rect">
            <a:avLst/>
          </a:prstGeom>
          <a:noFill/>
        </p:spPr>
        <p:txBody>
          <a:bodyPr wrap="square" rtlCol="0">
            <a:spAutoFit/>
          </a:bodyPr>
          <a:lstStyle/>
          <a:p>
            <a:pPr marL="0" indent="0">
              <a:buNone/>
            </a:pPr>
            <a:r>
              <a:rPr lang="en-US" b="1" dirty="0"/>
              <a:t>Attributes can include</a:t>
            </a:r>
          </a:p>
          <a:p>
            <a:pPr marL="285750" indent="-285750">
              <a:buFontTx/>
              <a:buChar char="-"/>
            </a:pPr>
            <a:r>
              <a:rPr lang="en-US" dirty="0"/>
              <a:t>Age</a:t>
            </a:r>
          </a:p>
          <a:p>
            <a:pPr marL="285750" indent="-285750">
              <a:buFontTx/>
              <a:buChar char="-"/>
            </a:pPr>
            <a:r>
              <a:rPr lang="en-US" dirty="0"/>
              <a:t> Education</a:t>
            </a:r>
          </a:p>
          <a:p>
            <a:pPr marL="285750" indent="-285750">
              <a:buFontTx/>
              <a:buChar char="-"/>
            </a:pPr>
            <a:r>
              <a:rPr lang="en-US" dirty="0"/>
              <a:t>Economic Status</a:t>
            </a:r>
          </a:p>
          <a:p>
            <a:pPr marL="285750" indent="-285750">
              <a:buFontTx/>
              <a:buChar char="-"/>
            </a:pPr>
            <a:r>
              <a:rPr lang="en-US" dirty="0"/>
              <a:t>Political Views</a:t>
            </a:r>
          </a:p>
          <a:p>
            <a:pPr marL="285750" indent="-285750">
              <a:buFontTx/>
              <a:buChar char="-"/>
            </a:pPr>
            <a:r>
              <a:rPr lang="en-US" dirty="0"/>
              <a:t>Social Views</a:t>
            </a:r>
          </a:p>
          <a:p>
            <a:pPr marL="285750" indent="-285750">
              <a:buFontTx/>
              <a:buChar char="-"/>
            </a:pPr>
            <a:r>
              <a:rPr lang="en-US" dirty="0"/>
              <a:t>Religious Views</a:t>
            </a:r>
          </a:p>
          <a:p>
            <a:pPr marL="285750" indent="-285750">
              <a:buFontTx/>
              <a:buChar char="-"/>
            </a:pPr>
            <a:r>
              <a:rPr lang="en-US" dirty="0"/>
              <a:t>Language/Ethnicity </a:t>
            </a:r>
          </a:p>
          <a:p>
            <a:pPr marL="285750" indent="-285750">
              <a:buFontTx/>
              <a:buChar char="-"/>
            </a:pPr>
            <a:r>
              <a:rPr lang="en-US" dirty="0"/>
              <a:t>Personal Interests/Hobbies</a:t>
            </a:r>
          </a:p>
          <a:p>
            <a:endParaRPr lang="en-US" dirty="0"/>
          </a:p>
        </p:txBody>
      </p:sp>
    </p:spTree>
    <p:extLst>
      <p:ext uri="{BB962C8B-B14F-4D97-AF65-F5344CB8AC3E}">
        <p14:creationId xmlns:p14="http://schemas.microsoft.com/office/powerpoint/2010/main" val="257798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D102-8E47-36F2-8CDF-ACDE2936C26C}"/>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EF1841DA-EF4F-D741-82FE-9006AAE7761C}"/>
              </a:ext>
            </a:extLst>
          </p:cNvPr>
          <p:cNvSpPr>
            <a:spLocks noGrp="1"/>
          </p:cNvSpPr>
          <p:nvPr>
            <p:ph idx="1"/>
          </p:nvPr>
        </p:nvSpPr>
        <p:spPr>
          <a:xfrm>
            <a:off x="859536" y="2014194"/>
            <a:ext cx="5236464" cy="3931920"/>
          </a:xfrm>
        </p:spPr>
        <p:txBody>
          <a:bodyPr/>
          <a:lstStyle/>
          <a:p>
            <a:pPr marL="0" indent="0">
              <a:buNone/>
            </a:pPr>
            <a:r>
              <a:rPr lang="en-AU" sz="1800" dirty="0">
                <a:latin typeface="Calibri" panose="020F0502020204030204" pitchFamily="34" charset="0"/>
                <a:ea typeface="Calibri" panose="020F0502020204030204" pitchFamily="34" charset="0"/>
              </a:rPr>
              <a:t>T</a:t>
            </a:r>
            <a:r>
              <a:rPr lang="en-AU" sz="1800" dirty="0">
                <a:effectLst/>
                <a:latin typeface="Calibri" panose="020F0502020204030204" pitchFamily="34" charset="0"/>
                <a:ea typeface="Calibri" panose="020F0502020204030204" pitchFamily="34" charset="0"/>
              </a:rPr>
              <a:t>he reason for which something is done or created or for which something exists.</a:t>
            </a:r>
          </a:p>
          <a:p>
            <a:endParaRPr lang="en-AU" sz="1800" dirty="0">
              <a:latin typeface="Calibri" panose="020F0502020204030204" pitchFamily="34" charset="0"/>
            </a:endParaRPr>
          </a:p>
          <a:p>
            <a:pPr marL="0" indent="0">
              <a:buNone/>
            </a:pPr>
            <a:r>
              <a:rPr lang="en-AU" sz="1800" dirty="0">
                <a:effectLst/>
                <a:latin typeface="Calibri" panose="020F0502020204030204" pitchFamily="34" charset="0"/>
              </a:rPr>
              <a:t>There can be more than one ‘purpose’ behind why something exists. Often there is an obvious or broad purpose which can be easily identified, with the actual purpose or intention being harder to interpret (EG Movies are created to entertain audiences)</a:t>
            </a:r>
            <a:r>
              <a:rPr lang="en-AU" sz="1800" dirty="0">
                <a:effectLst/>
              </a:rPr>
              <a:t> </a:t>
            </a:r>
            <a:endParaRPr lang="en-US" sz="1800" dirty="0"/>
          </a:p>
          <a:p>
            <a:endParaRPr lang="en-US" dirty="0"/>
          </a:p>
        </p:txBody>
      </p:sp>
    </p:spTree>
    <p:extLst>
      <p:ext uri="{BB962C8B-B14F-4D97-AF65-F5344CB8AC3E}">
        <p14:creationId xmlns:p14="http://schemas.microsoft.com/office/powerpoint/2010/main" val="65716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2D28-E20A-FD34-C9A7-D4CB8A075533}"/>
              </a:ext>
            </a:extLst>
          </p:cNvPr>
          <p:cNvSpPr>
            <a:spLocks noGrp="1"/>
          </p:cNvSpPr>
          <p:nvPr>
            <p:ph type="title"/>
          </p:nvPr>
        </p:nvSpPr>
        <p:spPr/>
        <p:txBody>
          <a:bodyPr>
            <a:normAutofit fontScale="90000"/>
          </a:bodyPr>
          <a:lstStyle/>
          <a:p>
            <a:r>
              <a:rPr lang="en-US" dirty="0"/>
              <a:t>Grandparent </a:t>
            </a:r>
            <a:r>
              <a:rPr lang="en-US" dirty="0" err="1"/>
              <a:t>Wikihow</a:t>
            </a:r>
            <a:r>
              <a:rPr lang="en-US" dirty="0"/>
              <a:t> Article- Purpose</a:t>
            </a:r>
          </a:p>
        </p:txBody>
      </p:sp>
      <p:sp>
        <p:nvSpPr>
          <p:cNvPr id="3" name="Content Placeholder 2">
            <a:extLst>
              <a:ext uri="{FF2B5EF4-FFF2-40B4-BE49-F238E27FC236}">
                <a16:creationId xmlns:a16="http://schemas.microsoft.com/office/drawing/2014/main" id="{9E2D7933-748B-9FFF-2D13-F207960BF51C}"/>
              </a:ext>
            </a:extLst>
          </p:cNvPr>
          <p:cNvSpPr>
            <a:spLocks noGrp="1"/>
          </p:cNvSpPr>
          <p:nvPr>
            <p:ph idx="1"/>
          </p:nvPr>
        </p:nvSpPr>
        <p:spPr/>
        <p:txBody>
          <a:bodyPr/>
          <a:lstStyle/>
          <a:p>
            <a:r>
              <a:rPr lang="en-US" dirty="0"/>
              <a:t>The purpose of this article is to ………………….. </a:t>
            </a:r>
            <a:r>
              <a:rPr lang="en-US" i="1" dirty="0"/>
              <a:t>(What is the aim or desired end result from following your article)</a:t>
            </a:r>
          </a:p>
          <a:p>
            <a:pPr marL="0" indent="0">
              <a:buNone/>
            </a:pPr>
            <a:endParaRPr lang="en-US" dirty="0"/>
          </a:p>
          <a:p>
            <a:pPr marL="0" indent="0">
              <a:buNone/>
            </a:pPr>
            <a:r>
              <a:rPr lang="en-US" dirty="0"/>
              <a:t>What skills, abilities or knowledge should be developed from this article? </a:t>
            </a:r>
          </a:p>
          <a:p>
            <a:pPr marL="0" indent="0">
              <a:buNone/>
            </a:pPr>
            <a:endParaRPr lang="en-US" dirty="0"/>
          </a:p>
          <a:p>
            <a:pPr marL="0" indent="0">
              <a:buNone/>
            </a:pPr>
            <a:r>
              <a:rPr lang="en-US" dirty="0"/>
              <a:t>How will you adapt your article to ensure you develop these skills abilities or knowledge in your target audience? </a:t>
            </a:r>
            <a:r>
              <a:rPr lang="en-US" i="1" dirty="0"/>
              <a:t>(What do you need to do?)</a:t>
            </a:r>
          </a:p>
          <a:p>
            <a:endParaRPr lang="en-US" dirty="0"/>
          </a:p>
        </p:txBody>
      </p:sp>
    </p:spTree>
    <p:extLst>
      <p:ext uri="{BB962C8B-B14F-4D97-AF65-F5344CB8AC3E}">
        <p14:creationId xmlns:p14="http://schemas.microsoft.com/office/powerpoint/2010/main" val="314080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2F08-1B7A-6CC3-B079-6FAC5ADDA9F6}"/>
              </a:ext>
            </a:extLst>
          </p:cNvPr>
          <p:cNvSpPr>
            <a:spLocks noGrp="1"/>
          </p:cNvSpPr>
          <p:nvPr>
            <p:ph type="title"/>
          </p:nvPr>
        </p:nvSpPr>
        <p:spPr/>
        <p:txBody>
          <a:bodyPr>
            <a:normAutofit fontScale="90000"/>
          </a:bodyPr>
          <a:lstStyle/>
          <a:p>
            <a:r>
              <a:rPr lang="en-US" dirty="0"/>
              <a:t>Grandparent </a:t>
            </a:r>
            <a:r>
              <a:rPr lang="en-US" dirty="0" err="1"/>
              <a:t>Wikihow</a:t>
            </a:r>
            <a:r>
              <a:rPr lang="en-US" dirty="0"/>
              <a:t> Article - Target Audience</a:t>
            </a:r>
          </a:p>
        </p:txBody>
      </p:sp>
      <p:sp>
        <p:nvSpPr>
          <p:cNvPr id="3" name="Content Placeholder 2">
            <a:extLst>
              <a:ext uri="{FF2B5EF4-FFF2-40B4-BE49-F238E27FC236}">
                <a16:creationId xmlns:a16="http://schemas.microsoft.com/office/drawing/2014/main" id="{393F216B-EC8D-F2D9-CD40-07A59DFC5052}"/>
              </a:ext>
            </a:extLst>
          </p:cNvPr>
          <p:cNvSpPr>
            <a:spLocks noGrp="1"/>
          </p:cNvSpPr>
          <p:nvPr>
            <p:ph idx="1"/>
          </p:nvPr>
        </p:nvSpPr>
        <p:spPr/>
        <p:txBody>
          <a:bodyPr/>
          <a:lstStyle/>
          <a:p>
            <a:r>
              <a:rPr lang="en-US" dirty="0"/>
              <a:t>This article is aimed at ………</a:t>
            </a:r>
          </a:p>
        </p:txBody>
      </p:sp>
      <p:sp>
        <p:nvSpPr>
          <p:cNvPr id="4" name="TextBox 3">
            <a:extLst>
              <a:ext uri="{FF2B5EF4-FFF2-40B4-BE49-F238E27FC236}">
                <a16:creationId xmlns:a16="http://schemas.microsoft.com/office/drawing/2014/main" id="{2A0EE12B-1D04-63C4-988F-C0330E44C833}"/>
              </a:ext>
            </a:extLst>
          </p:cNvPr>
          <p:cNvSpPr txBox="1"/>
          <p:nvPr/>
        </p:nvSpPr>
        <p:spPr>
          <a:xfrm>
            <a:off x="7717536" y="2014194"/>
            <a:ext cx="3157728" cy="3139321"/>
          </a:xfrm>
          <a:prstGeom prst="rect">
            <a:avLst/>
          </a:prstGeom>
          <a:noFill/>
        </p:spPr>
        <p:txBody>
          <a:bodyPr wrap="square" rtlCol="0">
            <a:spAutoFit/>
          </a:bodyPr>
          <a:lstStyle/>
          <a:p>
            <a:pPr marL="0" indent="0">
              <a:buNone/>
            </a:pPr>
            <a:r>
              <a:rPr lang="en-US" b="1" dirty="0"/>
              <a:t>Attributes can include</a:t>
            </a:r>
          </a:p>
          <a:p>
            <a:pPr marL="285750" indent="-285750">
              <a:buFontTx/>
              <a:buChar char="-"/>
            </a:pPr>
            <a:r>
              <a:rPr lang="en-US" dirty="0">
                <a:highlight>
                  <a:srgbClr val="FFFF00"/>
                </a:highlight>
              </a:rPr>
              <a:t>Age</a:t>
            </a:r>
          </a:p>
          <a:p>
            <a:pPr marL="285750" indent="-285750">
              <a:buFontTx/>
              <a:buChar char="-"/>
            </a:pPr>
            <a:r>
              <a:rPr lang="en-US" dirty="0">
                <a:highlight>
                  <a:srgbClr val="FFFF00"/>
                </a:highlight>
              </a:rPr>
              <a:t> Education</a:t>
            </a:r>
          </a:p>
          <a:p>
            <a:pPr marL="285750" indent="-285750">
              <a:buFontTx/>
              <a:buChar char="-"/>
            </a:pPr>
            <a:r>
              <a:rPr lang="en-US" dirty="0">
                <a:highlight>
                  <a:srgbClr val="FFFF00"/>
                </a:highlight>
              </a:rPr>
              <a:t>Economic Status</a:t>
            </a:r>
          </a:p>
          <a:p>
            <a:pPr marL="285750" indent="-285750">
              <a:buFontTx/>
              <a:buChar char="-"/>
            </a:pPr>
            <a:r>
              <a:rPr lang="en-US" dirty="0"/>
              <a:t>Political Views</a:t>
            </a:r>
          </a:p>
          <a:p>
            <a:pPr marL="285750" indent="-285750">
              <a:buFontTx/>
              <a:buChar char="-"/>
            </a:pPr>
            <a:r>
              <a:rPr lang="en-US" dirty="0"/>
              <a:t>Social Views</a:t>
            </a:r>
          </a:p>
          <a:p>
            <a:pPr marL="285750" indent="-285750">
              <a:buFontTx/>
              <a:buChar char="-"/>
            </a:pPr>
            <a:r>
              <a:rPr lang="en-US" dirty="0"/>
              <a:t>Religious Views</a:t>
            </a:r>
          </a:p>
          <a:p>
            <a:pPr marL="285750" indent="-285750">
              <a:buFontTx/>
              <a:buChar char="-"/>
            </a:pPr>
            <a:r>
              <a:rPr lang="en-US" dirty="0"/>
              <a:t>Language/Ethnicity </a:t>
            </a:r>
          </a:p>
          <a:p>
            <a:pPr marL="285750" indent="-285750">
              <a:buFontTx/>
              <a:buChar char="-"/>
            </a:pPr>
            <a:r>
              <a:rPr lang="en-US" dirty="0"/>
              <a:t>Personal </a:t>
            </a:r>
            <a:r>
              <a:rPr lang="en-US" dirty="0">
                <a:highlight>
                  <a:srgbClr val="FFFF00"/>
                </a:highlight>
              </a:rPr>
              <a:t>Interests/Hobbies</a:t>
            </a:r>
          </a:p>
          <a:p>
            <a:endParaRPr lang="en-US" dirty="0"/>
          </a:p>
        </p:txBody>
      </p:sp>
    </p:spTree>
    <p:extLst>
      <p:ext uri="{BB962C8B-B14F-4D97-AF65-F5344CB8AC3E}">
        <p14:creationId xmlns:p14="http://schemas.microsoft.com/office/powerpoint/2010/main" val="9825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CB5E-2915-1E65-9A19-1AA4F1087F31}"/>
              </a:ext>
            </a:extLst>
          </p:cNvPr>
          <p:cNvSpPr>
            <a:spLocks noGrp="1"/>
          </p:cNvSpPr>
          <p:nvPr>
            <p:ph type="title"/>
          </p:nvPr>
        </p:nvSpPr>
        <p:spPr/>
        <p:txBody>
          <a:bodyPr>
            <a:normAutofit fontScale="90000"/>
          </a:bodyPr>
          <a:lstStyle/>
          <a:p>
            <a:r>
              <a:rPr lang="en-US" dirty="0"/>
              <a:t>Grandparent </a:t>
            </a:r>
            <a:r>
              <a:rPr lang="en-US" dirty="0" err="1"/>
              <a:t>Wikihow</a:t>
            </a:r>
            <a:r>
              <a:rPr lang="en-US" dirty="0"/>
              <a:t> Article- Context</a:t>
            </a:r>
          </a:p>
        </p:txBody>
      </p:sp>
      <p:sp>
        <p:nvSpPr>
          <p:cNvPr id="3" name="Content Placeholder 2">
            <a:extLst>
              <a:ext uri="{FF2B5EF4-FFF2-40B4-BE49-F238E27FC236}">
                <a16:creationId xmlns:a16="http://schemas.microsoft.com/office/drawing/2014/main" id="{A59356EA-4F36-9343-4A98-8D646AB9C396}"/>
              </a:ext>
            </a:extLst>
          </p:cNvPr>
          <p:cNvSpPr>
            <a:spLocks noGrp="1"/>
          </p:cNvSpPr>
          <p:nvPr>
            <p:ph idx="1"/>
          </p:nvPr>
        </p:nvSpPr>
        <p:spPr>
          <a:xfrm>
            <a:off x="1066800" y="2103120"/>
            <a:ext cx="6794938" cy="3931920"/>
          </a:xfrm>
        </p:spPr>
        <p:txBody>
          <a:bodyPr/>
          <a:lstStyle/>
          <a:p>
            <a:pPr marL="0" indent="0">
              <a:buNone/>
            </a:pPr>
            <a:r>
              <a:rPr lang="en-US" dirty="0"/>
              <a:t>What are the social values of expectations during this time in Society when relating to technology? </a:t>
            </a:r>
            <a:r>
              <a:rPr lang="en-US" i="1" dirty="0"/>
              <a:t>(How does society feel about technology)</a:t>
            </a:r>
          </a:p>
          <a:p>
            <a:pPr marL="0" indent="0">
              <a:buNone/>
            </a:pPr>
            <a:endParaRPr lang="en-US" i="1" dirty="0"/>
          </a:p>
          <a:p>
            <a:pPr marL="0" indent="0">
              <a:buNone/>
            </a:pPr>
            <a:r>
              <a:rPr lang="en-US" i="1" dirty="0"/>
              <a:t>How do the older generation (60+) feel about technology and its current role in society (Values). </a:t>
            </a:r>
          </a:p>
          <a:p>
            <a:pPr marL="0" indent="0">
              <a:buNone/>
            </a:pPr>
            <a:endParaRPr lang="en-US" i="1" dirty="0"/>
          </a:p>
          <a:p>
            <a:pPr marL="0" indent="0">
              <a:buNone/>
            </a:pPr>
            <a:r>
              <a:rPr lang="en-US" dirty="0"/>
              <a:t>What is your target audience’s attitude toward this </a:t>
            </a:r>
            <a:r>
              <a:rPr lang="en-US" i="1" dirty="0"/>
              <a:t>(do they agree or disagree?)</a:t>
            </a:r>
          </a:p>
        </p:txBody>
      </p:sp>
      <p:sp>
        <p:nvSpPr>
          <p:cNvPr id="5" name="TextBox 4">
            <a:extLst>
              <a:ext uri="{FF2B5EF4-FFF2-40B4-BE49-F238E27FC236}">
                <a16:creationId xmlns:a16="http://schemas.microsoft.com/office/drawing/2014/main" id="{6E57AA87-F2E9-AB73-749A-25455D2815C2}"/>
              </a:ext>
            </a:extLst>
          </p:cNvPr>
          <p:cNvSpPr txBox="1"/>
          <p:nvPr/>
        </p:nvSpPr>
        <p:spPr>
          <a:xfrm>
            <a:off x="8162544" y="1806922"/>
            <a:ext cx="3267456" cy="4524315"/>
          </a:xfrm>
          <a:prstGeom prst="rect">
            <a:avLst/>
          </a:prstGeom>
          <a:noFill/>
        </p:spPr>
        <p:txBody>
          <a:bodyPr wrap="square">
            <a:spAutoFit/>
          </a:bodyPr>
          <a:lstStyle/>
          <a:p>
            <a:pPr marL="285750" indent="-285750">
              <a:buFontTx/>
              <a:buChar char="-"/>
            </a:pPr>
            <a:r>
              <a:rPr lang="en-US" dirty="0"/>
              <a:t>When a text was constructed</a:t>
            </a:r>
          </a:p>
          <a:p>
            <a:pPr marL="285750" indent="-285750">
              <a:buFontTx/>
              <a:buChar char="-"/>
            </a:pPr>
            <a:endParaRPr lang="en-US" dirty="0"/>
          </a:p>
          <a:p>
            <a:pPr marL="285750" indent="-285750">
              <a:buFontTx/>
              <a:buChar char="-"/>
            </a:pPr>
            <a:r>
              <a:rPr lang="en-US" dirty="0"/>
              <a:t>The historical events or people of a period</a:t>
            </a:r>
          </a:p>
          <a:p>
            <a:pPr marL="285750" indent="-285750">
              <a:buFontTx/>
              <a:buChar char="-"/>
            </a:pPr>
            <a:endParaRPr lang="en-US" dirty="0"/>
          </a:p>
          <a:p>
            <a:pPr marL="285750" indent="-285750">
              <a:buFontTx/>
              <a:buChar char="-"/>
            </a:pPr>
            <a:r>
              <a:rPr lang="en-US" dirty="0"/>
              <a:t>The geographic location of a text</a:t>
            </a:r>
          </a:p>
          <a:p>
            <a:pPr marL="285750" indent="-285750">
              <a:buFontTx/>
              <a:buChar char="-"/>
            </a:pPr>
            <a:endParaRPr lang="en-US" dirty="0"/>
          </a:p>
          <a:p>
            <a:pPr marL="285750" indent="-285750">
              <a:buFontTx/>
              <a:buChar char="-"/>
            </a:pPr>
            <a:r>
              <a:rPr lang="en-US" dirty="0"/>
              <a:t>The economic conditions within a period</a:t>
            </a:r>
          </a:p>
          <a:p>
            <a:endParaRPr lang="en-US" dirty="0"/>
          </a:p>
          <a:p>
            <a:pPr marL="285750" indent="-285750">
              <a:buFontTx/>
              <a:buChar char="-"/>
            </a:pPr>
            <a:r>
              <a:rPr lang="en-US" dirty="0"/>
              <a:t>Cultural, religious or social values at a particular period</a:t>
            </a:r>
          </a:p>
          <a:p>
            <a:endParaRPr lang="en-US" dirty="0"/>
          </a:p>
        </p:txBody>
      </p:sp>
    </p:spTree>
    <p:extLst>
      <p:ext uri="{BB962C8B-B14F-4D97-AF65-F5344CB8AC3E}">
        <p14:creationId xmlns:p14="http://schemas.microsoft.com/office/powerpoint/2010/main" val="1484296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AB73-DE68-2BA5-25A9-0BBCC5F6B902}"/>
              </a:ext>
            </a:extLst>
          </p:cNvPr>
          <p:cNvSpPr>
            <a:spLocks noGrp="1"/>
          </p:cNvSpPr>
          <p:nvPr>
            <p:ph type="title"/>
          </p:nvPr>
        </p:nvSpPr>
        <p:spPr/>
        <p:txBody>
          <a:bodyPr/>
          <a:lstStyle/>
          <a:p>
            <a:r>
              <a:rPr lang="en-US" dirty="0"/>
              <a:t>Things to Think about</a:t>
            </a:r>
          </a:p>
        </p:txBody>
      </p:sp>
      <p:sp>
        <p:nvSpPr>
          <p:cNvPr id="3" name="Content Placeholder 2">
            <a:extLst>
              <a:ext uri="{FF2B5EF4-FFF2-40B4-BE49-F238E27FC236}">
                <a16:creationId xmlns:a16="http://schemas.microsoft.com/office/drawing/2014/main" id="{616F495E-B20F-798C-2277-760ADB358D35}"/>
              </a:ext>
            </a:extLst>
          </p:cNvPr>
          <p:cNvSpPr>
            <a:spLocks noGrp="1"/>
          </p:cNvSpPr>
          <p:nvPr>
            <p:ph idx="1"/>
          </p:nvPr>
        </p:nvSpPr>
        <p:spPr>
          <a:xfrm>
            <a:off x="1066800" y="1714237"/>
            <a:ext cx="10058400" cy="398342"/>
          </a:xfrm>
        </p:spPr>
        <p:txBody>
          <a:bodyPr/>
          <a:lstStyle/>
          <a:p>
            <a:pPr marL="0" indent="0" algn="ctr">
              <a:buNone/>
            </a:pPr>
            <a:r>
              <a:rPr lang="en-US" b="1" i="1" dirty="0">
                <a:solidFill>
                  <a:srgbClr val="FF0000"/>
                </a:solidFill>
              </a:rPr>
              <a:t>What does your Target Audience expect from your article? </a:t>
            </a:r>
          </a:p>
        </p:txBody>
      </p:sp>
      <p:sp>
        <p:nvSpPr>
          <p:cNvPr id="4" name="TextBox 3">
            <a:extLst>
              <a:ext uri="{FF2B5EF4-FFF2-40B4-BE49-F238E27FC236}">
                <a16:creationId xmlns:a16="http://schemas.microsoft.com/office/drawing/2014/main" id="{77817D8D-3D52-2482-83E4-1D898FBDF617}"/>
              </a:ext>
            </a:extLst>
          </p:cNvPr>
          <p:cNvSpPr txBox="1"/>
          <p:nvPr/>
        </p:nvSpPr>
        <p:spPr>
          <a:xfrm>
            <a:off x="725214" y="2322786"/>
            <a:ext cx="10783614" cy="3970318"/>
          </a:xfrm>
          <a:prstGeom prst="rect">
            <a:avLst/>
          </a:prstGeom>
          <a:noFill/>
        </p:spPr>
        <p:txBody>
          <a:bodyPr wrap="square" rtlCol="0">
            <a:spAutoFit/>
          </a:bodyPr>
          <a:lstStyle/>
          <a:p>
            <a:pPr marL="285750" indent="-285750">
              <a:buFontTx/>
              <a:buChar char="-"/>
            </a:pPr>
            <a:r>
              <a:rPr lang="en-US" dirty="0"/>
              <a:t>What language do you use (What language will the target audience understand, what language do the target audience expect?)</a:t>
            </a:r>
          </a:p>
          <a:p>
            <a:pPr marL="285750" indent="-285750">
              <a:buFontTx/>
              <a:buChar char="-"/>
            </a:pPr>
            <a:endParaRPr lang="en-US" dirty="0"/>
          </a:p>
          <a:p>
            <a:pPr marL="285750" indent="-285750">
              <a:buFontTx/>
              <a:buChar char="-"/>
            </a:pPr>
            <a:r>
              <a:rPr lang="en-US" dirty="0"/>
              <a:t>What graphics need to be included (what will assist your target audience to understand your instructions)</a:t>
            </a:r>
          </a:p>
          <a:p>
            <a:pPr marL="285750" indent="-285750">
              <a:buFontTx/>
              <a:buChar char="-"/>
            </a:pPr>
            <a:endParaRPr lang="en-US" dirty="0"/>
          </a:p>
          <a:p>
            <a:pPr marL="285750" indent="-285750">
              <a:buFontTx/>
              <a:buChar char="-"/>
            </a:pPr>
            <a:r>
              <a:rPr lang="en-US" dirty="0"/>
              <a:t>What layout is </a:t>
            </a:r>
            <a:r>
              <a:rPr lang="en-US" dirty="0" err="1"/>
              <a:t>utilised</a:t>
            </a:r>
            <a:r>
              <a:rPr lang="en-US" dirty="0"/>
              <a:t> (how best can you convey the required information to your target audience)</a:t>
            </a:r>
          </a:p>
          <a:p>
            <a:pPr marL="285750" indent="-285750">
              <a:buFontTx/>
              <a:buChar char="-"/>
            </a:pPr>
            <a:endParaRPr lang="en-US" dirty="0"/>
          </a:p>
          <a:p>
            <a:pPr marL="285750" indent="-285750">
              <a:buFontTx/>
              <a:buChar char="-"/>
            </a:pPr>
            <a:r>
              <a:rPr lang="en-US" dirty="0"/>
              <a:t>Tone (How do your instructions make your target audience feel about their abilities and capabilities with technology?)</a:t>
            </a:r>
          </a:p>
          <a:p>
            <a:pPr marL="285750" indent="-285750">
              <a:buFontTx/>
              <a:buChar char="-"/>
            </a:pPr>
            <a:endParaRPr lang="en-US" dirty="0"/>
          </a:p>
          <a:p>
            <a:pPr marL="285750" indent="-285750">
              <a:buFontTx/>
              <a:buChar char="-"/>
            </a:pPr>
            <a:r>
              <a:rPr lang="en-US" dirty="0"/>
              <a:t>Assumptions &amp; Pre Existing Knowledge (What are you assuming is pre existing knowledge for your target audience?)</a:t>
            </a:r>
          </a:p>
        </p:txBody>
      </p:sp>
    </p:spTree>
    <p:extLst>
      <p:ext uri="{BB962C8B-B14F-4D97-AF65-F5344CB8AC3E}">
        <p14:creationId xmlns:p14="http://schemas.microsoft.com/office/powerpoint/2010/main" val="382544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37CB-77EA-3089-ABC4-94A355783462}"/>
              </a:ext>
            </a:extLst>
          </p:cNvPr>
          <p:cNvSpPr>
            <a:spLocks noGrp="1"/>
          </p:cNvSpPr>
          <p:nvPr>
            <p:ph type="title"/>
          </p:nvPr>
        </p:nvSpPr>
        <p:spPr/>
        <p:txBody>
          <a:bodyPr/>
          <a:lstStyle/>
          <a:p>
            <a:r>
              <a:rPr lang="en-US" dirty="0"/>
              <a:t>Learning Intentions for the Unit</a:t>
            </a:r>
          </a:p>
        </p:txBody>
      </p:sp>
      <p:sp>
        <p:nvSpPr>
          <p:cNvPr id="3" name="Content Placeholder 2">
            <a:extLst>
              <a:ext uri="{FF2B5EF4-FFF2-40B4-BE49-F238E27FC236}">
                <a16:creationId xmlns:a16="http://schemas.microsoft.com/office/drawing/2014/main" id="{399E1913-165E-569A-86C8-6D98E521F264}"/>
              </a:ext>
            </a:extLst>
          </p:cNvPr>
          <p:cNvSpPr>
            <a:spLocks noGrp="1"/>
          </p:cNvSpPr>
          <p:nvPr>
            <p:ph idx="1"/>
          </p:nvPr>
        </p:nvSpPr>
        <p:spPr/>
        <p:txBody>
          <a:bodyPr/>
          <a:lstStyle/>
          <a:p>
            <a:pPr algn="l">
              <a:buFont typeface="Arial" panose="020B0604020202020204" pitchFamily="34" charset="0"/>
              <a:buChar char="•"/>
            </a:pPr>
            <a:r>
              <a:rPr lang="en-AU" b="0" i="0" u="none" strike="noStrike" dirty="0">
                <a:solidFill>
                  <a:srgbClr val="000000"/>
                </a:solidFill>
                <a:effectLst/>
                <a:latin typeface="Arial" panose="020B0604020202020204" pitchFamily="34" charset="0"/>
              </a:rPr>
              <a:t>To understand how time and place (context) impact language use</a:t>
            </a:r>
          </a:p>
          <a:p>
            <a:pPr marL="0" indent="0" algn="l">
              <a:buNone/>
            </a:pPr>
            <a:endParaRPr lang="en-AU" b="0" i="0" u="none" strike="noStrike" dirty="0">
              <a:solidFill>
                <a:srgbClr val="000000"/>
              </a:solidFill>
              <a:effectLst/>
              <a:latin typeface="Arial" panose="020B0604020202020204" pitchFamily="34" charset="0"/>
            </a:endParaRPr>
          </a:p>
          <a:p>
            <a:pPr algn="l">
              <a:buFont typeface="Arial" panose="020B0604020202020204" pitchFamily="34" charset="0"/>
              <a:buChar char="•"/>
            </a:pPr>
            <a:r>
              <a:rPr lang="en-AU" b="0" i="0" u="none" strike="noStrike" dirty="0">
                <a:solidFill>
                  <a:srgbClr val="000000"/>
                </a:solidFill>
                <a:effectLst/>
                <a:latin typeface="Arial" panose="020B0604020202020204" pitchFamily="34" charset="0"/>
              </a:rPr>
              <a:t>To appreciate how texts are constructed and that they are constructed differently for different purposes, audiences and contexts.</a:t>
            </a:r>
          </a:p>
          <a:p>
            <a:pPr marL="0" indent="0" algn="l">
              <a:buNone/>
            </a:pPr>
            <a:endParaRPr lang="en-AU" b="0" i="0" u="none" strike="noStrike" dirty="0">
              <a:solidFill>
                <a:srgbClr val="000000"/>
              </a:solidFill>
              <a:effectLst/>
              <a:latin typeface="Arial" panose="020B0604020202020204" pitchFamily="34" charset="0"/>
            </a:endParaRPr>
          </a:p>
          <a:p>
            <a:pPr algn="l">
              <a:buFont typeface="Arial" panose="020B0604020202020204" pitchFamily="34" charset="0"/>
              <a:buChar char="•"/>
            </a:pPr>
            <a:r>
              <a:rPr lang="en-AU" b="0" i="0" u="none" strike="noStrike" dirty="0">
                <a:solidFill>
                  <a:srgbClr val="000000"/>
                </a:solidFill>
                <a:effectLst/>
                <a:latin typeface="Arial" panose="020B0604020202020204" pitchFamily="34" charset="0"/>
              </a:rPr>
              <a:t>To understand why texts are different because of the audience, purpose and contexts they are created for.</a:t>
            </a:r>
          </a:p>
          <a:p>
            <a:endParaRPr lang="en-US" dirty="0"/>
          </a:p>
        </p:txBody>
      </p:sp>
    </p:spTree>
    <p:extLst>
      <p:ext uri="{BB962C8B-B14F-4D97-AF65-F5344CB8AC3E}">
        <p14:creationId xmlns:p14="http://schemas.microsoft.com/office/powerpoint/2010/main" val="424299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3D65-BFE4-DC51-D101-6271F015A8C3}"/>
              </a:ext>
            </a:extLst>
          </p:cNvPr>
          <p:cNvSpPr>
            <a:spLocks noGrp="1"/>
          </p:cNvSpPr>
          <p:nvPr>
            <p:ph type="title"/>
          </p:nvPr>
        </p:nvSpPr>
        <p:spPr>
          <a:xfrm>
            <a:off x="1529787" y="2494543"/>
            <a:ext cx="10058400" cy="1371600"/>
          </a:xfrm>
        </p:spPr>
        <p:txBody>
          <a:bodyPr>
            <a:normAutofit fontScale="90000"/>
          </a:bodyPr>
          <a:lstStyle/>
          <a:p>
            <a:r>
              <a:rPr lang="en-US" sz="9600" dirty="0"/>
              <a:t>What is Context</a:t>
            </a:r>
          </a:p>
        </p:txBody>
      </p:sp>
      <p:sp>
        <p:nvSpPr>
          <p:cNvPr id="3" name="Content Placeholder 2">
            <a:extLst>
              <a:ext uri="{FF2B5EF4-FFF2-40B4-BE49-F238E27FC236}">
                <a16:creationId xmlns:a16="http://schemas.microsoft.com/office/drawing/2014/main" id="{9B06AF05-8418-82D4-3D21-5826C6B16688}"/>
              </a:ext>
            </a:extLst>
          </p:cNvPr>
          <p:cNvSpPr>
            <a:spLocks noGrp="1"/>
          </p:cNvSpPr>
          <p:nvPr>
            <p:ph idx="1"/>
          </p:nvPr>
        </p:nvSpPr>
        <p:spPr/>
        <p:txBody>
          <a:bodyPr/>
          <a:lstStyle/>
          <a:p>
            <a:endParaRPr lang="en-US" dirty="0"/>
          </a:p>
        </p:txBody>
      </p:sp>
      <p:pic>
        <p:nvPicPr>
          <p:cNvPr id="4" name="Picture 2" descr="Contextual Elements. This is not a framework. This is not a… | by Ivan  Netto | UX Collective">
            <a:extLst>
              <a:ext uri="{FF2B5EF4-FFF2-40B4-BE49-F238E27FC236}">
                <a16:creationId xmlns:a16="http://schemas.microsoft.com/office/drawing/2014/main" id="{4E4A0DDC-EFF4-88DA-C519-2E4381A63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050" y="3830603"/>
            <a:ext cx="4614862" cy="259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F2C8-49D8-8DD3-69D3-498D3986AD8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E4D1A059-DE99-BE52-E842-99DF8FFA93DC}"/>
              </a:ext>
            </a:extLst>
          </p:cNvPr>
          <p:cNvSpPr>
            <a:spLocks noGrp="1"/>
          </p:cNvSpPr>
          <p:nvPr>
            <p:ph idx="1"/>
          </p:nvPr>
        </p:nvSpPr>
        <p:spPr>
          <a:xfrm>
            <a:off x="1066800" y="2103120"/>
            <a:ext cx="4095509" cy="3931920"/>
          </a:xfrm>
        </p:spPr>
        <p:txBody>
          <a:bodyPr>
            <a:normAutofit/>
          </a:bodyPr>
          <a:lstStyle/>
          <a:p>
            <a:r>
              <a:rPr lang="en-AU" sz="2800" b="1" dirty="0">
                <a:solidFill>
                  <a:srgbClr val="212529"/>
                </a:solidFill>
                <a:latin typeface="Open Sans" panose="020B0606030504020204" pitchFamily="34" charset="0"/>
              </a:rPr>
              <a:t>The conditions in which something exists or occurs which can throw light onto the meaning of a surrounding word or passage</a:t>
            </a:r>
            <a:endParaRPr lang="en-US" sz="2800" b="1" dirty="0">
              <a:solidFill>
                <a:srgbClr val="212529"/>
              </a:solidFill>
              <a:latin typeface="Open Sans" panose="020B0606030504020204" pitchFamily="34" charset="0"/>
            </a:endParaRPr>
          </a:p>
        </p:txBody>
      </p:sp>
      <p:sp>
        <p:nvSpPr>
          <p:cNvPr id="4" name="TextBox 3">
            <a:extLst>
              <a:ext uri="{FF2B5EF4-FFF2-40B4-BE49-F238E27FC236}">
                <a16:creationId xmlns:a16="http://schemas.microsoft.com/office/drawing/2014/main" id="{5C381B18-0F8F-E8CD-367F-3714BE740EB1}"/>
              </a:ext>
            </a:extLst>
          </p:cNvPr>
          <p:cNvSpPr txBox="1"/>
          <p:nvPr/>
        </p:nvSpPr>
        <p:spPr>
          <a:xfrm>
            <a:off x="7029693" y="2014194"/>
            <a:ext cx="4340506" cy="1200329"/>
          </a:xfrm>
          <a:prstGeom prst="rect">
            <a:avLst/>
          </a:prstGeom>
          <a:noFill/>
        </p:spPr>
        <p:txBody>
          <a:bodyPr wrap="square" rtlCol="0">
            <a:spAutoFit/>
          </a:bodyPr>
          <a:lstStyle/>
          <a:p>
            <a:pPr algn="ctr"/>
            <a:r>
              <a:rPr lang="en-AU" b="0" i="0" u="none" strike="noStrike" dirty="0">
                <a:effectLst/>
                <a:latin typeface="Google Sans"/>
              </a:rPr>
              <a:t>If your friend is furious at you for calling them your worst enemy, remind them that the context of those remarks was Opposite Day. </a:t>
            </a:r>
            <a:endParaRPr lang="en-US" dirty="0"/>
          </a:p>
        </p:txBody>
      </p:sp>
      <p:pic>
        <p:nvPicPr>
          <p:cNvPr id="1026" name="Picture 2" descr="Science says these seven tactics will help you win any argument | The  Independent | The Independent">
            <a:extLst>
              <a:ext uri="{FF2B5EF4-FFF2-40B4-BE49-F238E27FC236}">
                <a16:creationId xmlns:a16="http://schemas.microsoft.com/office/drawing/2014/main" id="{CF3713F5-41B2-1FD6-4689-26DAE1499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38" y="3385794"/>
            <a:ext cx="4566615" cy="30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0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3130-899C-AD1D-37E8-317DD72637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D93FAA-9BD8-F545-834A-EA2AA5121B52}"/>
              </a:ext>
            </a:extLst>
          </p:cNvPr>
          <p:cNvSpPr>
            <a:spLocks noGrp="1"/>
          </p:cNvSpPr>
          <p:nvPr>
            <p:ph idx="1"/>
          </p:nvPr>
        </p:nvSpPr>
        <p:spPr/>
        <p:txBody>
          <a:bodyPr/>
          <a:lstStyle/>
          <a:p>
            <a:endParaRPr lang="en-US" dirty="0"/>
          </a:p>
        </p:txBody>
      </p:sp>
      <p:pic>
        <p:nvPicPr>
          <p:cNvPr id="2052" name="Picture 4" descr="is this good for wasps? : r/antimeme">
            <a:extLst>
              <a:ext uri="{FF2B5EF4-FFF2-40B4-BE49-F238E27FC236}">
                <a16:creationId xmlns:a16="http://schemas.microsoft.com/office/drawing/2014/main" id="{03B7CB84-092B-3860-C7B6-C1ECA6370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321297"/>
            <a:ext cx="6688755" cy="621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9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5C52-1CCC-50DD-883A-7848BDDD4D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ABD856-9098-45FF-8B65-3158D6AF619B}"/>
              </a:ext>
            </a:extLst>
          </p:cNvPr>
          <p:cNvSpPr>
            <a:spLocks noGrp="1"/>
          </p:cNvSpPr>
          <p:nvPr>
            <p:ph idx="1"/>
          </p:nvPr>
        </p:nvSpPr>
        <p:spPr/>
        <p:txBody>
          <a:bodyPr/>
          <a:lstStyle/>
          <a:p>
            <a:endParaRPr lang="en-US"/>
          </a:p>
        </p:txBody>
      </p:sp>
      <p:pic>
        <p:nvPicPr>
          <p:cNvPr id="4100" name="Picture 4" descr="Hi, I've forgotten what room I'm in. ' This is called “The Lobby&quot;. - iFunny  | Terrible jokes, Dad jokes, Best funny pictures">
            <a:extLst>
              <a:ext uri="{FF2B5EF4-FFF2-40B4-BE49-F238E27FC236}">
                <a16:creationId xmlns:a16="http://schemas.microsoft.com/office/drawing/2014/main" id="{1A502564-3880-2162-A4B0-6CBCB0FC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075" y="411480"/>
            <a:ext cx="4934204"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7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B3BB-2B69-CF9A-0379-AF9AC876DCC0}"/>
              </a:ext>
            </a:extLst>
          </p:cNvPr>
          <p:cNvSpPr>
            <a:spLocks noGrp="1"/>
          </p:cNvSpPr>
          <p:nvPr>
            <p:ph type="title"/>
          </p:nvPr>
        </p:nvSpPr>
        <p:spPr/>
        <p:txBody>
          <a:bodyPr/>
          <a:lstStyle/>
          <a:p>
            <a:endParaRPr lang="en-US"/>
          </a:p>
        </p:txBody>
      </p:sp>
      <p:pic>
        <p:nvPicPr>
          <p:cNvPr id="5" name="Content Placeholder 4" descr="A group of white rectangular boxes with text&#10;&#10;Description automatically generated">
            <a:extLst>
              <a:ext uri="{FF2B5EF4-FFF2-40B4-BE49-F238E27FC236}">
                <a16:creationId xmlns:a16="http://schemas.microsoft.com/office/drawing/2014/main" id="{0F6C93D2-6299-0511-E3E6-DC1216EF0CD8}"/>
              </a:ext>
            </a:extLst>
          </p:cNvPr>
          <p:cNvPicPr>
            <a:picLocks noGrp="1" noChangeAspect="1"/>
          </p:cNvPicPr>
          <p:nvPr>
            <p:ph idx="1"/>
          </p:nvPr>
        </p:nvPicPr>
        <p:blipFill>
          <a:blip r:embed="rId2"/>
          <a:stretch>
            <a:fillRect/>
          </a:stretch>
        </p:blipFill>
        <p:spPr>
          <a:xfrm>
            <a:off x="1696343" y="545491"/>
            <a:ext cx="8690670" cy="6127523"/>
          </a:xfrm>
        </p:spPr>
      </p:pic>
    </p:spTree>
    <p:extLst>
      <p:ext uri="{BB962C8B-B14F-4D97-AF65-F5344CB8AC3E}">
        <p14:creationId xmlns:p14="http://schemas.microsoft.com/office/powerpoint/2010/main" val="41490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B3AB-E4AD-C322-52DD-98B52F41F8F3}"/>
              </a:ext>
            </a:extLst>
          </p:cNvPr>
          <p:cNvSpPr>
            <a:spLocks noGrp="1"/>
          </p:cNvSpPr>
          <p:nvPr>
            <p:ph type="title"/>
          </p:nvPr>
        </p:nvSpPr>
        <p:spPr/>
        <p:txBody>
          <a:bodyPr/>
          <a:lstStyle/>
          <a:p>
            <a:r>
              <a:rPr lang="en-US" dirty="0"/>
              <a:t>Purpose </a:t>
            </a:r>
          </a:p>
        </p:txBody>
      </p:sp>
      <p:sp>
        <p:nvSpPr>
          <p:cNvPr id="3" name="Content Placeholder 2">
            <a:extLst>
              <a:ext uri="{FF2B5EF4-FFF2-40B4-BE49-F238E27FC236}">
                <a16:creationId xmlns:a16="http://schemas.microsoft.com/office/drawing/2014/main" id="{517D87AF-EEC5-0A54-0D25-533F38A41ACC}"/>
              </a:ext>
            </a:extLst>
          </p:cNvPr>
          <p:cNvSpPr>
            <a:spLocks noGrp="1"/>
          </p:cNvSpPr>
          <p:nvPr>
            <p:ph idx="1"/>
          </p:nvPr>
        </p:nvSpPr>
        <p:spPr>
          <a:xfrm>
            <a:off x="1066800" y="2103120"/>
            <a:ext cx="9832848" cy="3931920"/>
          </a:xfrm>
        </p:spPr>
        <p:txBody>
          <a:bodyPr>
            <a:normAutofit/>
          </a:bodyPr>
          <a:lstStyle/>
          <a:p>
            <a:pPr marL="0" indent="0">
              <a:buNone/>
            </a:pPr>
            <a:r>
              <a:rPr lang="en-AU" sz="2400" dirty="0">
                <a:latin typeface="Calibri" panose="020F0502020204030204" pitchFamily="34" charset="0"/>
                <a:ea typeface="Calibri" panose="020F0502020204030204" pitchFamily="34" charset="0"/>
              </a:rPr>
              <a:t>T</a:t>
            </a:r>
            <a:r>
              <a:rPr lang="en-AU" sz="2400" dirty="0">
                <a:effectLst/>
                <a:latin typeface="Calibri" panose="020F0502020204030204" pitchFamily="34" charset="0"/>
                <a:ea typeface="Calibri" panose="020F0502020204030204" pitchFamily="34" charset="0"/>
              </a:rPr>
              <a:t>he reason for which something is done or created or for which something exists.</a:t>
            </a:r>
          </a:p>
          <a:p>
            <a:endParaRPr lang="en-AU" sz="2400" dirty="0">
              <a:latin typeface="Calibri" panose="020F0502020204030204" pitchFamily="34" charset="0"/>
            </a:endParaRPr>
          </a:p>
          <a:p>
            <a:pPr marL="0" indent="0">
              <a:buNone/>
            </a:pPr>
            <a:r>
              <a:rPr lang="en-AU" sz="2400" dirty="0">
                <a:effectLst/>
                <a:latin typeface="Calibri" panose="020F0502020204030204" pitchFamily="34" charset="0"/>
              </a:rPr>
              <a:t>There can be more than one ‘purpose’ behind why something exists. Often there is an obvious or broad purpose which can be easily identified, with the actual purpose or intention being harder to interpret (EG Movies are created to entertain audiences)</a:t>
            </a:r>
            <a:r>
              <a:rPr lang="en-AU" sz="2400" dirty="0">
                <a:effectLst/>
              </a:rPr>
              <a:t> </a:t>
            </a:r>
            <a:endParaRPr lang="en-US" sz="2400" dirty="0"/>
          </a:p>
        </p:txBody>
      </p:sp>
    </p:spTree>
    <p:extLst>
      <p:ext uri="{BB962C8B-B14F-4D97-AF65-F5344CB8AC3E}">
        <p14:creationId xmlns:p14="http://schemas.microsoft.com/office/powerpoint/2010/main" val="3224466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1810</TotalTime>
  <Words>1586</Words>
  <Application>Microsoft Macintosh PowerPoint</Application>
  <PresentationFormat>Widescreen</PresentationFormat>
  <Paragraphs>167</Paragraphs>
  <Slides>27</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-webkit-standard</vt:lpstr>
      <vt:lpstr>Arial</vt:lpstr>
      <vt:lpstr>Calibri</vt:lpstr>
      <vt:lpstr>Century Gothic</vt:lpstr>
      <vt:lpstr>Garamond</vt:lpstr>
      <vt:lpstr>Google Sans</vt:lpstr>
      <vt:lpstr>Lora</vt:lpstr>
      <vt:lpstr>Open Sans</vt:lpstr>
      <vt:lpstr>Savon</vt:lpstr>
      <vt:lpstr>PowerPoint Presentation</vt:lpstr>
      <vt:lpstr>Context, purpose and audience</vt:lpstr>
      <vt:lpstr>Learning Intentions for the Unit</vt:lpstr>
      <vt:lpstr>What is Context</vt:lpstr>
      <vt:lpstr>Context</vt:lpstr>
      <vt:lpstr>PowerPoint Presentation</vt:lpstr>
      <vt:lpstr>PowerPoint Presentation</vt:lpstr>
      <vt:lpstr>PowerPoint Presentation</vt:lpstr>
      <vt:lpstr>Purpose </vt:lpstr>
      <vt:lpstr>PowerPoint Presentation</vt:lpstr>
      <vt:lpstr>Audience</vt:lpstr>
      <vt:lpstr>Who is the target audience of the Lion, the Witch and the Wardrobe?</vt:lpstr>
      <vt:lpstr>Inside Out Movie</vt:lpstr>
      <vt:lpstr>Think about: - What context is important for the viewer of this film to fully interpret the plot  Who is likely the intended audience for this film. Why?  What is the purpose of this film (apart from entertainment). What messages is is trying to send?  </vt:lpstr>
      <vt:lpstr>Remember Tone</vt:lpstr>
      <vt:lpstr>Today’s Task</vt:lpstr>
      <vt:lpstr>PowerPoint Presentation</vt:lpstr>
      <vt:lpstr>Context, purpose and audience</vt:lpstr>
      <vt:lpstr>Today’s Task</vt:lpstr>
      <vt:lpstr>Context</vt:lpstr>
      <vt:lpstr>Values &amp; Attitudes</vt:lpstr>
      <vt:lpstr>Audience &amp; Target Audience</vt:lpstr>
      <vt:lpstr>Purpose</vt:lpstr>
      <vt:lpstr>Grandparent Wikihow Article- Purpose</vt:lpstr>
      <vt:lpstr>Grandparent Wikihow Article - Target Audience</vt:lpstr>
      <vt:lpstr>Grandparent Wikihow Article- Context</vt:lpstr>
      <vt:lpstr>Things to 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purpose and audience</dc:title>
  <dc:creator>Sam Upton</dc:creator>
  <cp:lastModifiedBy>Sam Upton</cp:lastModifiedBy>
  <cp:revision>6</cp:revision>
  <dcterms:created xsi:type="dcterms:W3CDTF">2024-05-29T22:36:04Z</dcterms:created>
  <dcterms:modified xsi:type="dcterms:W3CDTF">2024-06-04T07:01:10Z</dcterms:modified>
</cp:coreProperties>
</file>