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等腰三角形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540544" y="776288"/>
            <a:ext cx="8062912" cy="1470025"/>
          </a:xfrm>
        </p:spPr>
        <p:txBody>
          <a:bodyPr anchor="b">
            <a:normAutofit/>
          </a:bodyPr>
          <a:lstStyle>
            <a:lvl1pPr algn="r">
              <a:defRPr sz="4400"/>
            </a:lvl1pPr>
          </a:lstStyle>
          <a:p>
            <a:r>
              <a:rPr kumimoji="0" lang="zh-CN" altLang="en-US"/>
              <a:t>单击此处编辑母版标题样式</a:t>
            </a:r>
            <a:endParaRPr kumimoji="0" lang="en-US"/>
          </a:p>
        </p:txBody>
      </p:sp>
      <p:sp>
        <p:nvSpPr>
          <p:cNvPr id="9" name="副标题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a:t>单击此处编辑母版副标题样式</a:t>
            </a:r>
            <a:endParaRPr kumimoji="0" lang="en-US"/>
          </a:p>
        </p:txBody>
      </p:sp>
      <p:sp>
        <p:nvSpPr>
          <p:cNvPr id="28" name="日期占位符 27"/>
          <p:cNvSpPr>
            <a:spLocks noGrp="1"/>
          </p:cNvSpPr>
          <p:nvPr>
            <p:ph type="dt" sz="half" idx="10"/>
          </p:nvPr>
        </p:nvSpPr>
        <p:spPr>
          <a:xfrm>
            <a:off x="1371600" y="6012656"/>
            <a:ext cx="5791200" cy="365125"/>
          </a:xfrm>
        </p:spPr>
        <p:txBody>
          <a:bodyPr tIns="0" bIns="0" anchor="t"/>
          <a:lstStyle>
            <a:lvl1pPr algn="r">
              <a:defRPr sz="1000"/>
            </a:lvl1pPr>
          </a:lstStyle>
          <a:p>
            <a:fld id="{530820CF-B880-4189-942D-D702A7CBA730}" type="datetimeFigureOut">
              <a:rPr lang="zh-CN" altLang="en-US" smtClean="0"/>
              <a:pPr/>
              <a:t>2025/2/19</a:t>
            </a:fld>
            <a:endParaRPr lang="zh-CN" altLang="en-US"/>
          </a:p>
        </p:txBody>
      </p:sp>
      <p:sp>
        <p:nvSpPr>
          <p:cNvPr id="17" name="页脚占位符 16"/>
          <p:cNvSpPr>
            <a:spLocks noGrp="1"/>
          </p:cNvSpPr>
          <p:nvPr>
            <p:ph type="ftr" sz="quarter" idx="11"/>
          </p:nvPr>
        </p:nvSpPr>
        <p:spPr>
          <a:xfrm>
            <a:off x="1371600" y="5650704"/>
            <a:ext cx="5791200" cy="365125"/>
          </a:xfrm>
        </p:spPr>
        <p:txBody>
          <a:bodyPr tIns="0" bIns="0" anchor="b"/>
          <a:lstStyle>
            <a:lvl1pPr algn="r">
              <a:defRPr sz="1100"/>
            </a:lvl1pPr>
          </a:lstStyle>
          <a:p>
            <a:endParaRPr lang="zh-CN" altLang="en-US"/>
          </a:p>
        </p:txBody>
      </p:sp>
      <p:sp>
        <p:nvSpPr>
          <p:cNvPr id="29" name="灯片编号占位符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1800" y="381000"/>
            <a:ext cx="1905000" cy="5486400"/>
          </a:xfrm>
        </p:spPr>
        <p:txBody>
          <a:bodyPr vert="eaVert"/>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381000"/>
            <a:ext cx="6248400" cy="5486400"/>
          </a:xfrm>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67494"/>
            <a:ext cx="8229600" cy="1399032"/>
          </a:xfrm>
        </p:spPr>
        <p:txBody>
          <a:bodyPr/>
          <a:lstStyle/>
          <a:p>
            <a:r>
              <a:rPr kumimoji="0" lang="zh-CN" altLang="en-US"/>
              <a:t>单击此处编辑母版标题样式</a:t>
            </a:r>
            <a:endParaRPr kumimoji="0" lang="en-US"/>
          </a:p>
        </p:txBody>
      </p:sp>
      <p:sp>
        <p:nvSpPr>
          <p:cNvPr id="3" name="内容占位符 2"/>
          <p:cNvSpPr>
            <a:spLocks noGrp="1"/>
          </p:cNvSpPr>
          <p:nvPr>
            <p:ph idx="1"/>
          </p:nvPr>
        </p:nvSpPr>
        <p:spPr>
          <a:xfrm>
            <a:off x="457200" y="1882808"/>
            <a:ext cx="8229600" cy="4572000"/>
          </a:xfrm>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a:xfrm>
            <a:off x="4791456" y="6480048"/>
            <a:ext cx="2133600" cy="301752"/>
          </a:xfrm>
        </p:spPr>
        <p:txBody>
          <a:body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11"/>
          </p:nvPr>
        </p:nvSpPr>
        <p:spPr>
          <a:xfrm>
            <a:off x="457200" y="6480969"/>
            <a:ext cx="4260056" cy="300831"/>
          </a:xfr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2">
        <a:schemeClr val="bg1"/>
      </p:bgRef>
    </p:bg>
    <p:spTree>
      <p:nvGrpSpPr>
        <p:cNvPr id="1" name=""/>
        <p:cNvGrpSpPr/>
        <p:nvPr/>
      </p:nvGrpSpPr>
      <p:grpSpPr>
        <a:xfrm>
          <a:off x="0" y="0"/>
          <a:ext cx="0" cy="0"/>
          <a:chOff x="0" y="0"/>
          <a:chExt cx="0" cy="0"/>
        </a:xfrm>
      </p:grpSpPr>
      <p:sp>
        <p:nvSpPr>
          <p:cNvPr id="9" name="直角三角形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等腰三角形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日期占位符 3"/>
          <p:cNvSpPr>
            <a:spLocks noGrp="1"/>
          </p:cNvSpPr>
          <p:nvPr>
            <p:ph type="dt" sz="half" idx="10"/>
          </p:nvPr>
        </p:nvSpPr>
        <p:spPr>
          <a:xfrm>
            <a:off x="6955632" y="6477000"/>
            <a:ext cx="2133600" cy="304800"/>
          </a:xfrm>
        </p:spPr>
        <p:txBody>
          <a:bodyPr/>
          <a:lstStyle/>
          <a:p>
            <a:fld id="{530820CF-B880-4189-942D-D702A7CBA730}" type="datetimeFigureOut">
              <a:rPr lang="zh-CN" altLang="en-US" smtClean="0"/>
              <a:pPr/>
              <a:t>2025/2/19</a:t>
            </a:fld>
            <a:endParaRPr lang="zh-CN" altLang="en-US"/>
          </a:p>
        </p:txBody>
      </p:sp>
      <p:sp>
        <p:nvSpPr>
          <p:cNvPr id="5" name="页脚占位符 4"/>
          <p:cNvSpPr>
            <a:spLocks noGrp="1"/>
          </p:cNvSpPr>
          <p:nvPr>
            <p:ph type="ftr" sz="quarter" idx="11"/>
          </p:nvPr>
        </p:nvSpPr>
        <p:spPr>
          <a:xfrm>
            <a:off x="2619376" y="6480969"/>
            <a:ext cx="4260056" cy="300831"/>
          </a:xfrm>
        </p:spPr>
        <p:txBody>
          <a:bodyPr/>
          <a:lstStyle/>
          <a:p>
            <a:endParaRPr lang="zh-CN" altLang="en-US"/>
          </a:p>
        </p:txBody>
      </p:sp>
      <p:sp>
        <p:nvSpPr>
          <p:cNvPr id="6" name="灯片编号占位符 5"/>
          <p:cNvSpPr>
            <a:spLocks noGrp="1"/>
          </p:cNvSpPr>
          <p:nvPr>
            <p:ph type="sldNum" sz="quarter" idx="12"/>
          </p:nvPr>
        </p:nvSpPr>
        <p:spPr>
          <a:xfrm>
            <a:off x="8451056" y="809624"/>
            <a:ext cx="502920" cy="300831"/>
          </a:xfrm>
        </p:spPr>
        <p:txBody>
          <a:bodyPr/>
          <a:lstStyle/>
          <a:p>
            <a:fld id="{0C913308-F349-4B6D-A68A-DD1791B4A57B}" type="slidenum">
              <a:rPr lang="zh-CN" altLang="en-US" smtClean="0"/>
              <a:pPr/>
              <a:t>‹#›</a:t>
            </a:fld>
            <a:endParaRPr lang="zh-CN" altLang="en-US"/>
          </a:p>
        </p:txBody>
      </p:sp>
      <p:cxnSp>
        <p:nvCxnSpPr>
          <p:cNvPr id="11" name="直接连接符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直接连接符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标题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a:t>单击此处编辑母版文本样式</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marL="0" algn="l">
              <a:defRPr/>
            </a:lvl1pPr>
          </a:lstStyle>
          <a:p>
            <a:r>
              <a:rPr kumimoji="0" lang="zh-CN" altLang="en-US"/>
              <a:t>单击此处编辑母版标题样式</a:t>
            </a:r>
            <a:endParaRPr kumimoji="0" lang="en-US"/>
          </a:p>
        </p:txBody>
      </p:sp>
      <p:sp>
        <p:nvSpPr>
          <p:cNvPr id="3" name="内容占位符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内容占位符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a:xfrm>
            <a:off x="4791456" y="6480969"/>
            <a:ext cx="2133600" cy="301752"/>
          </a:xfrm>
        </p:spPr>
        <p:txBody>
          <a:bodyPr/>
          <a:lstStyle/>
          <a:p>
            <a:fld id="{530820CF-B880-4189-942D-D702A7CBA730}" type="datetimeFigureOut">
              <a:rPr lang="zh-CN" altLang="en-US" smtClean="0"/>
              <a:pPr/>
              <a:t>2025/2/19</a:t>
            </a:fld>
            <a:endParaRPr lang="zh-CN" altLang="en-US"/>
          </a:p>
        </p:txBody>
      </p:sp>
      <p:sp>
        <p:nvSpPr>
          <p:cNvPr id="6" name="页脚占位符 5"/>
          <p:cNvSpPr>
            <a:spLocks noGrp="1"/>
          </p:cNvSpPr>
          <p:nvPr>
            <p:ph type="ftr" sz="quarter" idx="11"/>
          </p:nvPr>
        </p:nvSpPr>
        <p:spPr>
          <a:xfrm>
            <a:off x="457200" y="6480969"/>
            <a:ext cx="4260056" cy="301752"/>
          </a:xfrm>
        </p:spPr>
        <p:txBody>
          <a:bodyPr/>
          <a:lstStyle/>
          <a:p>
            <a:endParaRPr lang="zh-CN" altLang="en-US"/>
          </a:p>
        </p:txBody>
      </p:sp>
      <p:sp>
        <p:nvSpPr>
          <p:cNvPr id="7" name="灯片编号占位符 6"/>
          <p:cNvSpPr>
            <a:spLocks noGrp="1"/>
          </p:cNvSpPr>
          <p:nvPr>
            <p:ph type="sldNum" sz="quarter" idx="12"/>
          </p:nvPr>
        </p:nvSpPr>
        <p:spPr>
          <a:xfrm>
            <a:off x="7589520" y="6480969"/>
            <a:ext cx="502920" cy="301752"/>
          </a:xfr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a:t>单击此处编辑母版文本样式</a:t>
            </a:r>
          </a:p>
        </p:txBody>
      </p:sp>
      <p:sp>
        <p:nvSpPr>
          <p:cNvPr id="4" name="文本占位符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a:t>单击此处编辑母版文本样式</a:t>
            </a:r>
          </a:p>
        </p:txBody>
      </p:sp>
      <p:sp>
        <p:nvSpPr>
          <p:cNvPr id="5" name="内容占位符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6" name="内容占位符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7" name="日期占位符 6"/>
          <p:cNvSpPr>
            <a:spLocks noGrp="1"/>
          </p:cNvSpPr>
          <p:nvPr>
            <p:ph type="dt" sz="half" idx="10"/>
          </p:nvPr>
        </p:nvSpPr>
        <p:spPr>
          <a:xfrm>
            <a:off x="4791456" y="6480969"/>
            <a:ext cx="2130552" cy="301752"/>
          </a:xfrm>
        </p:spPr>
        <p:txBody>
          <a:bodyPr/>
          <a:lstStyle/>
          <a:p>
            <a:fld id="{530820CF-B880-4189-942D-D702A7CBA730}" type="datetimeFigureOut">
              <a:rPr lang="zh-CN" altLang="en-US" smtClean="0"/>
              <a:pPr/>
              <a:t>2025/2/19</a:t>
            </a:fld>
            <a:endParaRPr lang="zh-CN" altLang="en-US"/>
          </a:p>
        </p:txBody>
      </p:sp>
      <p:sp>
        <p:nvSpPr>
          <p:cNvPr id="8" name="页脚占位符 7"/>
          <p:cNvSpPr>
            <a:spLocks noGrp="1"/>
          </p:cNvSpPr>
          <p:nvPr>
            <p:ph type="ftr" sz="quarter" idx="11"/>
          </p:nvPr>
        </p:nvSpPr>
        <p:spPr>
          <a:xfrm>
            <a:off x="457200" y="6480969"/>
            <a:ext cx="4261104" cy="301752"/>
          </a:xfrm>
        </p:spPr>
        <p:txBody>
          <a:bodyPr/>
          <a:lstStyle/>
          <a:p>
            <a:endParaRPr lang="zh-CN" altLang="en-US"/>
          </a:p>
        </p:txBody>
      </p:sp>
      <p:sp>
        <p:nvSpPr>
          <p:cNvPr id="9" name="灯片编号占位符 8"/>
          <p:cNvSpPr>
            <a:spLocks noGrp="1"/>
          </p:cNvSpPr>
          <p:nvPr>
            <p:ph type="sldNum" sz="quarter" idx="12"/>
          </p:nvPr>
        </p:nvSpPr>
        <p:spPr>
          <a:xfrm>
            <a:off x="7589520" y="6483096"/>
            <a:ext cx="502920" cy="301752"/>
          </a:xfrm>
        </p:spPr>
        <p:txBody>
          <a:bodyPr/>
          <a:lstStyle>
            <a:lvl1pPr algn="ctr">
              <a:defRPr/>
            </a:lvl1p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a:lvl1pPr>
          </a:lstStyle>
          <a:p>
            <a:r>
              <a:rPr kumimoji="0" lang="zh-CN" altLang="en-US"/>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2025/2/19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791456" y="6480969"/>
            <a:ext cx="2133600" cy="301752"/>
          </a:xfrm>
        </p:spPr>
        <p:txBody>
          <a:bodyPr/>
          <a:lstStyle/>
          <a:p>
            <a:fld id="{530820CF-B880-4189-942D-D702A7CBA730}" type="datetimeFigureOut">
              <a:rPr lang="zh-CN" altLang="en-US" smtClean="0"/>
              <a:pPr/>
              <a:t>2025/2/19</a:t>
            </a:fld>
            <a:endParaRPr lang="zh-CN" altLang="en-US"/>
          </a:p>
        </p:txBody>
      </p:sp>
      <p:sp>
        <p:nvSpPr>
          <p:cNvPr id="3" name="页脚占位符 2"/>
          <p:cNvSpPr>
            <a:spLocks noGrp="1"/>
          </p:cNvSpPr>
          <p:nvPr>
            <p:ph type="ftr" sz="quarter" idx="11"/>
          </p:nvPr>
        </p:nvSpPr>
        <p:spPr>
          <a:xfrm>
            <a:off x="457200" y="6481890"/>
            <a:ext cx="4260056" cy="300831"/>
          </a:xfrm>
        </p:spPr>
        <p:txBody>
          <a:bodyPr/>
          <a:lstStyle/>
          <a:p>
            <a:endParaRPr lang="zh-CN" altLang="en-US"/>
          </a:p>
        </p:txBody>
      </p:sp>
      <p:sp>
        <p:nvSpPr>
          <p:cNvPr id="4" name="灯片编号占位符 3"/>
          <p:cNvSpPr>
            <a:spLocks noGrp="1"/>
          </p:cNvSpPr>
          <p:nvPr>
            <p:ph type="sldNum" sz="quarter" idx="12"/>
          </p:nvPr>
        </p:nvSpPr>
        <p:spPr>
          <a:xfrm>
            <a:off x="7589520" y="6480969"/>
            <a:ext cx="502920" cy="301752"/>
          </a:xfr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zh-CN" altLang="en-US"/>
              <a:t>单击此处编辑母版标题样式</a:t>
            </a:r>
            <a:endParaRPr kumimoji="0" lang="en-US"/>
          </a:p>
        </p:txBody>
      </p:sp>
      <p:sp>
        <p:nvSpPr>
          <p:cNvPr id="3" name="文本占位符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a:t>单击此处编辑母版文本样式</a:t>
            </a:r>
          </a:p>
        </p:txBody>
      </p:sp>
      <p:sp>
        <p:nvSpPr>
          <p:cNvPr id="4" name="内容占位符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a:xfrm>
            <a:off x="6278976" y="6556248"/>
            <a:ext cx="2133600" cy="301752"/>
          </a:xfrm>
        </p:spPr>
        <p:txBody>
          <a:bodyPr/>
          <a:lstStyle>
            <a:lvl1pPr>
              <a:defRPr sz="900"/>
            </a:lvl1pPr>
          </a:lstStyle>
          <a:p>
            <a:fld id="{530820CF-B880-4189-942D-D702A7CBA730}" type="datetimeFigureOut">
              <a:rPr lang="zh-CN" altLang="en-US" smtClean="0"/>
              <a:pPr/>
              <a:t>2025/2/19</a:t>
            </a:fld>
            <a:endParaRPr lang="zh-CN" altLang="en-US"/>
          </a:p>
        </p:txBody>
      </p:sp>
      <p:sp>
        <p:nvSpPr>
          <p:cNvPr id="6" name="页脚占位符 5"/>
          <p:cNvSpPr>
            <a:spLocks noGrp="1"/>
          </p:cNvSpPr>
          <p:nvPr>
            <p:ph type="ftr" sz="quarter" idx="11"/>
          </p:nvPr>
        </p:nvSpPr>
        <p:spPr>
          <a:xfrm>
            <a:off x="1135856" y="6556248"/>
            <a:ext cx="5143120" cy="301752"/>
          </a:xfrm>
        </p:spPr>
        <p:txBody>
          <a:bodyPr/>
          <a:lstStyle>
            <a:lvl1pPr>
              <a:defRPr sz="900"/>
            </a:lvl1pPr>
          </a:lstStyle>
          <a:p>
            <a:endParaRPr lang="zh-CN" altLang="en-US"/>
          </a:p>
        </p:txBody>
      </p:sp>
      <p:sp>
        <p:nvSpPr>
          <p:cNvPr id="7" name="灯片编号占位符 6"/>
          <p:cNvSpPr>
            <a:spLocks noGrp="1"/>
          </p:cNvSpPr>
          <p:nvPr>
            <p:ph type="sldNum" sz="quarter" idx="12"/>
          </p:nvPr>
        </p:nvSpPr>
        <p:spPr>
          <a:xfrm>
            <a:off x="8410576" y="6556248"/>
            <a:ext cx="502920" cy="301752"/>
          </a:xfrm>
        </p:spPr>
        <p:txBody>
          <a:bodyPr/>
          <a:lstStyle>
            <a:lvl1pPr>
              <a:defRPr sz="900"/>
            </a:lvl1p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zh-CN" altLang="en-US"/>
              <a:t>单击此处编辑母版标题样式</a:t>
            </a:r>
            <a:endParaRPr kumimoji="0" lang="en-US"/>
          </a:p>
        </p:txBody>
      </p:sp>
      <p:sp>
        <p:nvSpPr>
          <p:cNvPr id="3" name="图片占位符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zh-CN" altLang="en-US"/>
              <a:t>单击图标添加图片</a:t>
            </a:r>
            <a:endParaRPr kumimoji="0" lang="en-US" dirty="0"/>
          </a:p>
        </p:txBody>
      </p:sp>
      <p:sp>
        <p:nvSpPr>
          <p:cNvPr id="4" name="文本占位符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zh-CN" altLang="en-US"/>
              <a:t>单击此处编辑母版文本样式</a:t>
            </a:r>
          </a:p>
        </p:txBody>
      </p:sp>
      <p:sp>
        <p:nvSpPr>
          <p:cNvPr id="5" name="日期占位符 4"/>
          <p:cNvSpPr>
            <a:spLocks noGrp="1"/>
          </p:cNvSpPr>
          <p:nvPr>
            <p:ph type="dt" sz="half" idx="10"/>
          </p:nvPr>
        </p:nvSpPr>
        <p:spPr>
          <a:xfrm>
            <a:off x="6108192" y="6556248"/>
            <a:ext cx="2103120" cy="301752"/>
          </a:xfrm>
        </p:spPr>
        <p:txBody>
          <a:bodyPr/>
          <a:lstStyle>
            <a:lvl1pPr>
              <a:defRPr sz="900"/>
            </a:lvl1pPr>
          </a:lstStyle>
          <a:p>
            <a:fld id="{530820CF-B880-4189-942D-D702A7CBA730}" type="datetimeFigureOut">
              <a:rPr lang="zh-CN" altLang="en-US" smtClean="0"/>
              <a:pPr/>
              <a:t>2025/2/19</a:t>
            </a:fld>
            <a:endParaRPr lang="zh-CN" altLang="en-US"/>
          </a:p>
        </p:txBody>
      </p:sp>
      <p:sp>
        <p:nvSpPr>
          <p:cNvPr id="6" name="页脚占位符 5"/>
          <p:cNvSpPr>
            <a:spLocks noGrp="1"/>
          </p:cNvSpPr>
          <p:nvPr>
            <p:ph type="ftr" sz="quarter" idx="11"/>
          </p:nvPr>
        </p:nvSpPr>
        <p:spPr>
          <a:xfrm>
            <a:off x="1170432" y="6557169"/>
            <a:ext cx="4948072" cy="301752"/>
          </a:xfrm>
        </p:spPr>
        <p:txBody>
          <a:bodyPr/>
          <a:lstStyle>
            <a:lvl1pPr>
              <a:defRPr sz="900"/>
            </a:lvl1pPr>
          </a:lstStyle>
          <a:p>
            <a:endParaRPr lang="zh-CN" altLang="en-US"/>
          </a:p>
        </p:txBody>
      </p:sp>
      <p:sp>
        <p:nvSpPr>
          <p:cNvPr id="7" name="灯片编号占位符 6"/>
          <p:cNvSpPr>
            <a:spLocks noGrp="1"/>
          </p:cNvSpPr>
          <p:nvPr>
            <p:ph type="sldNum" sz="quarter" idx="12"/>
          </p:nvPr>
        </p:nvSpPr>
        <p:spPr>
          <a:xfrm>
            <a:off x="8217192" y="6556248"/>
            <a:ext cx="365760" cy="301752"/>
          </a:xfrm>
        </p:spPr>
        <p:txBody>
          <a:bodyPr/>
          <a:lstStyle>
            <a:lvl1pPr algn="ctr">
              <a:defRPr sz="900"/>
            </a:lvl1p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直角三角形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直接连接符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直接连接符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标题占位符 21"/>
          <p:cNvSpPr>
            <a:spLocks noGrp="1"/>
          </p:cNvSpPr>
          <p:nvPr>
            <p:ph type="title"/>
          </p:nvPr>
        </p:nvSpPr>
        <p:spPr>
          <a:xfrm>
            <a:off x="457200" y="267494"/>
            <a:ext cx="8229600" cy="1399032"/>
          </a:xfrm>
          <a:prstGeom prst="rect">
            <a:avLst/>
          </a:prstGeom>
        </p:spPr>
        <p:txBody>
          <a:bodyPr vert="horz" anchor="ctr">
            <a:normAutofit/>
          </a:bodyPr>
          <a:lstStyle/>
          <a:p>
            <a:r>
              <a:rPr kumimoji="0" lang="zh-CN" altLang="en-US"/>
              <a:t>单击此处编辑母版标题样式</a:t>
            </a:r>
            <a:endParaRPr kumimoji="0" lang="en-US"/>
          </a:p>
        </p:txBody>
      </p:sp>
      <p:sp>
        <p:nvSpPr>
          <p:cNvPr id="13" name="文本占位符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zh-CN" altLang="en-US"/>
              <a:t>单击此处编辑母版文本样式</a:t>
            </a:r>
          </a:p>
          <a:p>
            <a:pPr lvl="1" eaLnBrk="1" latinLnBrk="0" hangingPunct="1"/>
            <a:r>
              <a:rPr kumimoji="0" lang="zh-CN" altLang="en-US"/>
              <a:t>第二级</a:t>
            </a:r>
          </a:p>
          <a:p>
            <a:pPr lvl="2" eaLnBrk="1" latinLnBrk="0" hangingPunct="1"/>
            <a:r>
              <a:rPr kumimoji="0" lang="zh-CN" altLang="en-US"/>
              <a:t>第三级</a:t>
            </a:r>
          </a:p>
          <a:p>
            <a:pPr lvl="3" eaLnBrk="1" latinLnBrk="0" hangingPunct="1"/>
            <a:r>
              <a:rPr kumimoji="0" lang="zh-CN" altLang="en-US"/>
              <a:t>第四级</a:t>
            </a:r>
          </a:p>
          <a:p>
            <a:pPr lvl="4" eaLnBrk="1" latinLnBrk="0" hangingPunct="1"/>
            <a:r>
              <a:rPr kumimoji="0" lang="zh-CN" altLang="en-US"/>
              <a:t>第五级</a:t>
            </a:r>
            <a:endParaRPr kumimoji="0" lang="en-US"/>
          </a:p>
        </p:txBody>
      </p:sp>
      <p:sp>
        <p:nvSpPr>
          <p:cNvPr id="14" name="日期占位符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30820CF-B880-4189-942D-D702A7CBA730}" type="datetimeFigureOut">
              <a:rPr lang="zh-CN" altLang="en-US" smtClean="0"/>
              <a:pPr/>
              <a:t>2025/2/19</a:t>
            </a:fld>
            <a:endParaRPr lang="zh-CN" altLang="en-US"/>
          </a:p>
        </p:txBody>
      </p:sp>
      <p:sp>
        <p:nvSpPr>
          <p:cNvPr id="3" name="页脚占位符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zh-CN" altLang="en-US"/>
          </a:p>
        </p:txBody>
      </p:sp>
      <p:sp>
        <p:nvSpPr>
          <p:cNvPr id="23" name="灯片编号占位符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C913308-F349-4B6D-A68A-DD1791B4A57B}" type="slidenum">
              <a:rPr lang="zh-CN" altLang="en-US" smtClean="0"/>
              <a:pPr/>
              <a:t>‹#›</a:t>
            </a:fld>
            <a:endParaRPr lang="zh-CN" alt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au/url?sa=i&amp;rct=j&amp;q=&amp;esrc=s&amp;source=images&amp;cd=&amp;cad=rja&amp;uact=8&amp;ved=0ahUKEwiAsM6jprHWAhULU7wKHYdTBioQjRwIBw&amp;url=https://energy.gov/articles/top-8-things-you-didn-t-know-about-thomas-alva-edison&amp;psig=AFQjCNG1-Q0X83ST0_9cYSoWM26DdlPYiw&amp;ust=150591219991917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au/url?sa=i&amp;rct=j&amp;q=&amp;esrc=s&amp;source=images&amp;cd=&amp;cad=rja&amp;uact=8&amp;ved=0ahUKEwiFnezcprHWAhXMe7wKHex2AAMQjRwIBw&amp;url=http://socialistnetwork.org/extending-the-concept-of-exploitation/&amp;psig=AFQjCNHitkgrwWbGoISNy7tA4P8szYffLw&amp;ust=150591232405769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oogle.com.au/url?sa=i&amp;rct=j&amp;q=&amp;esrc=s&amp;source=images&amp;cd=&amp;cad=rja&amp;uact=8&amp;ved=0ahUKEwir47Gfp7HWAhUKvLwKHeccDuwQjRwIBw&amp;url=https://infograph.venngage.com/p/67801/ideologies-of-socialism-and-communism-by-chang-xiong&amp;psig=AFQjCNEIdtJcBoAJVWfejG8mVBVUOGrZmg&amp;ust=150591243337018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google.com.au/url?sa=i&amp;rct=j&amp;q=&amp;esrc=s&amp;source=images&amp;cd=&amp;cad=rja&amp;uact=8&amp;ved=0ahUKEwjesdnEp7HWAhXJmZQKHX3GBIkQjRwIBw&amp;url=http://www.differencebetween.net/miscellaneous/politics/ideology-politics/difference-between-socialism-and-marxism/&amp;psig=AFQjCNEIdtJcBoAJVWfejG8mVBVUOGrZmg&amp;ust=150591243337018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au/url?sa=i&amp;rct=j&amp;q=&amp;esrc=s&amp;source=images&amp;cd=&amp;cad=rja&amp;uact=8&amp;ved=0ahUKEwjB0PSiqLHWAhUNObwKHQfiBLQQjRwIBw&amp;url=http://blog.ekipa.co/false-beliefs-myth-about-virtual-collaboration/&amp;psig=AFQjCNFb0nZuZBx2ZwhBI4ij-ZogoIrF5g&amp;ust=150591273154471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dirty="0">
                <a:solidFill>
                  <a:srgbClr val="FFFF00"/>
                </a:solidFill>
              </a:rPr>
              <a:t>The Main Themes and Techniques in </a:t>
            </a:r>
            <a:r>
              <a:rPr lang="en-US" i="1" dirty="0">
                <a:solidFill>
                  <a:srgbClr val="FFFF00"/>
                </a:solidFill>
              </a:rPr>
              <a:t>The</a:t>
            </a:r>
            <a:r>
              <a:rPr lang="en-US" dirty="0">
                <a:solidFill>
                  <a:srgbClr val="FFFF00"/>
                </a:solidFill>
              </a:rPr>
              <a:t> </a:t>
            </a:r>
            <a:r>
              <a:rPr lang="en-US" i="1" dirty="0">
                <a:solidFill>
                  <a:srgbClr val="FFFF00"/>
                </a:solidFill>
              </a:rPr>
              <a:t>Night Mail </a:t>
            </a:r>
            <a:r>
              <a:rPr lang="en-US" dirty="0">
                <a:solidFill>
                  <a:srgbClr val="FFFF00"/>
                </a:solidFill>
              </a:rPr>
              <a:t>by W.H Auden</a:t>
            </a:r>
            <a:endParaRPr lang="zh-CN" altLang="en-US" dirty="0">
              <a:solidFill>
                <a:srgbClr val="FFFF00"/>
              </a:solidFill>
            </a:endParaRPr>
          </a:p>
        </p:txBody>
      </p:sp>
      <p:sp>
        <p:nvSpPr>
          <p:cNvPr id="3" name="副标题 2"/>
          <p:cNvSpPr>
            <a:spLocks noGrp="1"/>
          </p:cNvSpPr>
          <p:nvPr>
            <p:ph type="subTitle" idx="1"/>
          </p:nvPr>
        </p:nvSpPr>
        <p:spPr/>
        <p:txBody>
          <a:bodyPr/>
          <a:lstStyle/>
          <a:p>
            <a:endParaRPr lang="zh-CN" altLang="en-US" dirty="0"/>
          </a:p>
        </p:txBody>
      </p:sp>
      <p:pic>
        <p:nvPicPr>
          <p:cNvPr id="28674" name="Picture 2" descr="https://static.guim.co.uk/sys-images/Books/Pix/pictures/2007/11/14/nm5372.jpg"/>
          <p:cNvPicPr>
            <a:picLocks noChangeAspect="1" noChangeArrowheads="1"/>
          </p:cNvPicPr>
          <p:nvPr/>
        </p:nvPicPr>
        <p:blipFill>
          <a:blip r:embed="rId2"/>
          <a:srcRect/>
          <a:stretch>
            <a:fillRect/>
          </a:stretch>
        </p:blipFill>
        <p:spPr bwMode="auto">
          <a:xfrm>
            <a:off x="1571604" y="2357430"/>
            <a:ext cx="5907030" cy="304878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20688"/>
            <a:ext cx="8229600" cy="1152128"/>
          </a:xfrm>
        </p:spPr>
        <p:txBody>
          <a:bodyPr>
            <a:normAutofit fontScale="90000"/>
          </a:bodyPr>
          <a:lstStyle/>
          <a:p>
            <a:r>
              <a:rPr lang="en-US" dirty="0"/>
              <a:t>Celebration of Modern Technology.</a:t>
            </a:r>
            <a:br>
              <a:rPr lang="zh-CN" altLang="en-US" dirty="0"/>
            </a:br>
            <a:endParaRPr lang="zh-CN" altLang="en-US" dirty="0"/>
          </a:p>
        </p:txBody>
      </p:sp>
      <p:sp>
        <p:nvSpPr>
          <p:cNvPr id="3" name="内容占位符 2"/>
          <p:cNvSpPr>
            <a:spLocks noGrp="1"/>
          </p:cNvSpPr>
          <p:nvPr>
            <p:ph idx="1"/>
          </p:nvPr>
        </p:nvSpPr>
        <p:spPr/>
        <p:txBody>
          <a:bodyPr/>
          <a:lstStyle/>
          <a:p>
            <a:r>
              <a:rPr lang="en-US" dirty="0"/>
              <a:t>Delivered through the technique of </a:t>
            </a:r>
            <a:r>
              <a:rPr lang="en-US" b="1" dirty="0">
                <a:solidFill>
                  <a:srgbClr val="FFC000"/>
                </a:solidFill>
              </a:rPr>
              <a:t>personification</a:t>
            </a:r>
            <a:r>
              <a:rPr lang="en-US" b="1" dirty="0"/>
              <a:t> </a:t>
            </a:r>
            <a:r>
              <a:rPr lang="en-US" dirty="0"/>
              <a:t>. </a:t>
            </a:r>
          </a:p>
          <a:p>
            <a:r>
              <a:rPr lang="en-US" altLang="zh-CN" dirty="0" err="1"/>
              <a:t>E.g:</a:t>
            </a:r>
            <a:r>
              <a:rPr lang="en-US" dirty="0" err="1"/>
              <a:t>"her</a:t>
            </a:r>
            <a:r>
              <a:rPr lang="en-US" dirty="0"/>
              <a:t>" , "she“, ”shoulders”, ”snort”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AU" altLang="zh-CN" dirty="0"/>
              <a:t>Effect:</a:t>
            </a:r>
            <a:endParaRPr lang="zh-CN" altLang="en-US" dirty="0"/>
          </a:p>
        </p:txBody>
      </p:sp>
      <p:sp>
        <p:nvSpPr>
          <p:cNvPr id="3" name="内容占位符 2"/>
          <p:cNvSpPr>
            <a:spLocks noGrp="1"/>
          </p:cNvSpPr>
          <p:nvPr>
            <p:ph idx="1"/>
          </p:nvPr>
        </p:nvSpPr>
        <p:spPr/>
        <p:txBody>
          <a:bodyPr/>
          <a:lstStyle/>
          <a:p>
            <a:r>
              <a:rPr lang="en-US" altLang="zh-CN" dirty="0"/>
              <a:t>It is easier to relate to a character as humans than an impersonal thing because that is how we are made.</a:t>
            </a:r>
          </a:p>
          <a:p>
            <a:r>
              <a:rPr lang="en-US" altLang="zh-CN" dirty="0"/>
              <a:t>How is this impact made?</a:t>
            </a:r>
            <a:endParaRPr lang="zh-CN" altLang="en-US" dirty="0"/>
          </a:p>
          <a:p>
            <a:r>
              <a:rPr lang="en-US" altLang="zh-CN" dirty="0"/>
              <a:t>The train is presented as having a personality. The evidence shows it is </a:t>
            </a:r>
            <a:r>
              <a:rPr lang="en-US" dirty="0"/>
              <a:t>affable, reliable, heroic</a:t>
            </a:r>
          </a:p>
          <a:p>
            <a:r>
              <a:rPr lang="en-US" altLang="zh-CN" dirty="0"/>
              <a:t>We feel more positive toward it because it sounds like it is nice. </a:t>
            </a:r>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The Equality of Mankind</a:t>
            </a:r>
            <a:endParaRPr lang="zh-CN" altLang="en-US" dirty="0"/>
          </a:p>
        </p:txBody>
      </p:sp>
      <p:sp>
        <p:nvSpPr>
          <p:cNvPr id="3" name="内容占位符 2"/>
          <p:cNvSpPr>
            <a:spLocks noGrp="1"/>
          </p:cNvSpPr>
          <p:nvPr>
            <p:ph idx="1"/>
          </p:nvPr>
        </p:nvSpPr>
        <p:spPr/>
        <p:txBody>
          <a:bodyPr/>
          <a:lstStyle/>
          <a:p>
            <a:r>
              <a:rPr lang="en-US" dirty="0"/>
              <a:t>reflected through the technique of </a:t>
            </a:r>
            <a:r>
              <a:rPr lang="en-US" b="1" dirty="0">
                <a:solidFill>
                  <a:srgbClr val="FFC000"/>
                </a:solidFill>
              </a:rPr>
              <a:t>repetition</a:t>
            </a:r>
          </a:p>
          <a:p>
            <a:r>
              <a:rPr lang="en-US" altLang="zh-CN" dirty="0" err="1"/>
              <a:t>E.g</a:t>
            </a:r>
            <a:r>
              <a:rPr lang="en-US" altLang="zh-CN" dirty="0"/>
              <a:t>:</a:t>
            </a:r>
            <a:r>
              <a:rPr lang="en-US" dirty="0"/>
              <a:t> "letters for the poor, letters for the rich" , "letters of thanks, letters from banks" and "Letters with faces scrawled on the margin”</a:t>
            </a:r>
          </a:p>
          <a:p>
            <a:endParaRPr lang="zh-CN" altLang="en-US" dirty="0">
              <a:solidFill>
                <a:srgbClr val="FFC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AU" altLang="zh-CN" dirty="0"/>
              <a:t>Effect:</a:t>
            </a:r>
            <a:endParaRPr lang="zh-CN" altLang="en-US" dirty="0"/>
          </a:p>
        </p:txBody>
      </p:sp>
      <p:sp>
        <p:nvSpPr>
          <p:cNvPr id="3" name="内容占位符 2"/>
          <p:cNvSpPr>
            <a:spLocks noGrp="1"/>
          </p:cNvSpPr>
          <p:nvPr>
            <p:ph idx="1"/>
          </p:nvPr>
        </p:nvSpPr>
        <p:spPr/>
        <p:txBody>
          <a:bodyPr>
            <a:normAutofit fontScale="92500" lnSpcReduction="20000"/>
          </a:bodyPr>
          <a:lstStyle/>
          <a:p>
            <a:r>
              <a:rPr lang="en-US" dirty="0"/>
              <a:t>The repetition makes us feel that there are a lot of letters by emphasising every time a letter is mentioned but also in the poem the letters are described differently and are all together on the train and treated the same by the train. </a:t>
            </a:r>
          </a:p>
          <a:p>
            <a:r>
              <a:rPr lang="en-US" dirty="0"/>
              <a:t>How is the impact created?</a:t>
            </a:r>
          </a:p>
          <a:p>
            <a:r>
              <a:rPr lang="en-US" dirty="0"/>
              <a:t>You feel that no matter whether you are rich or poor or what your purpose for sending the letter was, the train will treat value your letters equally and deliver them on time. </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Universal Brotherhood</a:t>
            </a:r>
            <a:endParaRPr lang="zh-CN" altLang="en-US" dirty="0"/>
          </a:p>
        </p:txBody>
      </p:sp>
      <p:sp>
        <p:nvSpPr>
          <p:cNvPr id="3" name="内容占位符 2"/>
          <p:cNvSpPr>
            <a:spLocks noGrp="1"/>
          </p:cNvSpPr>
          <p:nvPr>
            <p:ph idx="1"/>
          </p:nvPr>
        </p:nvSpPr>
        <p:spPr/>
        <p:txBody>
          <a:bodyPr/>
          <a:lstStyle/>
          <a:p>
            <a:r>
              <a:rPr lang="en-US" dirty="0"/>
              <a:t>reflected through the technique of a </a:t>
            </a:r>
            <a:r>
              <a:rPr lang="en-US" b="1" dirty="0">
                <a:solidFill>
                  <a:srgbClr val="FFC000"/>
                </a:solidFill>
              </a:rPr>
              <a:t>rhetorical question</a:t>
            </a:r>
          </a:p>
          <a:p>
            <a:r>
              <a:rPr lang="en-US" altLang="zh-CN" dirty="0" err="1"/>
              <a:t>E.g</a:t>
            </a:r>
            <a:r>
              <a:rPr lang="en-US" altLang="zh-CN" dirty="0"/>
              <a:t>:</a:t>
            </a:r>
            <a:r>
              <a:rPr lang="en-US" dirty="0"/>
              <a:t> “For who can bear to feel himself forgotten?" </a:t>
            </a:r>
          </a:p>
          <a:p>
            <a:endParaRPr lang="en-US" dirty="0"/>
          </a:p>
          <a:p>
            <a:endParaRPr lang="zh-CN" altLang="en-US" b="1" dirty="0">
              <a:solidFill>
                <a:srgbClr val="FFC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AU" altLang="zh-CN" dirty="0"/>
              <a:t>Effect:</a:t>
            </a:r>
            <a:endParaRPr lang="zh-CN" altLang="en-US" dirty="0"/>
          </a:p>
        </p:txBody>
      </p:sp>
      <p:sp>
        <p:nvSpPr>
          <p:cNvPr id="3" name="内容占位符 2"/>
          <p:cNvSpPr>
            <a:spLocks noGrp="1"/>
          </p:cNvSpPr>
          <p:nvPr>
            <p:ph idx="1"/>
          </p:nvPr>
        </p:nvSpPr>
        <p:spPr/>
        <p:txBody>
          <a:bodyPr>
            <a:normAutofit fontScale="92500" lnSpcReduction="20000"/>
          </a:bodyPr>
          <a:lstStyle/>
          <a:p>
            <a:r>
              <a:rPr lang="en-US" dirty="0"/>
              <a:t>The question requires an answer and focuses the attention on the answer</a:t>
            </a:r>
          </a:p>
          <a:p>
            <a:r>
              <a:rPr lang="en-US" dirty="0"/>
              <a:t>How is the effect created?</a:t>
            </a:r>
          </a:p>
          <a:p>
            <a:r>
              <a:rPr lang="en-US" dirty="0"/>
              <a:t>The question recalls the story of the train as it passes across every county. The train is reaching everyone, nobody is going to be forgotten by her, and the train brings the people of the universe closer to one another. So the train ensures the universal brotherhood between the people having different colour and creed, cast and culture.</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solidFill>
                  <a:srgbClr val="FFFF00"/>
                </a:solidFill>
              </a:rPr>
              <a:t>1.The Context</a:t>
            </a:r>
            <a:br>
              <a:rPr lang="en-US" dirty="0">
                <a:solidFill>
                  <a:srgbClr val="FFFF00"/>
                </a:solidFill>
              </a:rPr>
            </a:br>
            <a:endParaRPr lang="zh-CN" altLang="en-US" dirty="0">
              <a:solidFill>
                <a:srgbClr val="FFFF00"/>
              </a:solidFill>
            </a:endParaRPr>
          </a:p>
        </p:txBody>
      </p:sp>
      <p:sp>
        <p:nvSpPr>
          <p:cNvPr id="3" name="内容占位符 2"/>
          <p:cNvSpPr>
            <a:spLocks noGrp="1"/>
          </p:cNvSpPr>
          <p:nvPr>
            <p:ph idx="1"/>
          </p:nvPr>
        </p:nvSpPr>
        <p:spPr>
          <a:xfrm>
            <a:off x="4500562" y="1882808"/>
            <a:ext cx="4186238" cy="4572000"/>
          </a:xfrm>
        </p:spPr>
        <p:txBody>
          <a:bodyPr>
            <a:normAutofit fontScale="77500" lnSpcReduction="20000"/>
          </a:bodyPr>
          <a:lstStyle/>
          <a:p>
            <a:r>
              <a:rPr lang="en-US" dirty="0"/>
              <a:t>Optimism-the newly discovered technologies of the 19th century had been continually developed, refined, and then implemented on a wide scale in 20</a:t>
            </a:r>
            <a:r>
              <a:rPr lang="en-US" baseline="30000" dirty="0"/>
              <a:t>th</a:t>
            </a:r>
            <a:r>
              <a:rPr lang="en-US" dirty="0"/>
              <a:t> century</a:t>
            </a:r>
          </a:p>
          <a:p>
            <a:r>
              <a:rPr lang="en-US" dirty="0"/>
              <a:t>Belief that human life would continue to be improved by the "unlimited, and undreamed of" power they possessed in technology</a:t>
            </a:r>
            <a:endParaRPr lang="zh-CN" altLang="en-US" dirty="0"/>
          </a:p>
        </p:txBody>
      </p:sp>
      <p:pic>
        <p:nvPicPr>
          <p:cNvPr id="15364" name="Picture 4" descr="Exposition univ 1900.jpg"/>
          <p:cNvPicPr>
            <a:picLocks noChangeAspect="1" noChangeArrowheads="1"/>
          </p:cNvPicPr>
          <p:nvPr/>
        </p:nvPicPr>
        <p:blipFill>
          <a:blip r:embed="rId2"/>
          <a:srcRect/>
          <a:stretch>
            <a:fillRect/>
          </a:stretch>
        </p:blipFill>
        <p:spPr bwMode="auto">
          <a:xfrm>
            <a:off x="571472" y="1500174"/>
            <a:ext cx="3571900" cy="496538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AU" altLang="zh-CN" sz="3200" dirty="0"/>
              <a:t>Examples of Technology Advances</a:t>
            </a:r>
            <a:endParaRPr lang="zh-CN" altLang="en-US" sz="3200" dirty="0"/>
          </a:p>
        </p:txBody>
      </p:sp>
      <p:sp>
        <p:nvSpPr>
          <p:cNvPr id="3" name="内容占位符 2"/>
          <p:cNvSpPr>
            <a:spLocks noGrp="1"/>
          </p:cNvSpPr>
          <p:nvPr>
            <p:ph idx="1"/>
          </p:nvPr>
        </p:nvSpPr>
        <p:spPr>
          <a:xfrm>
            <a:off x="457200" y="1882808"/>
            <a:ext cx="4114800" cy="4572000"/>
          </a:xfrm>
        </p:spPr>
        <p:txBody>
          <a:bodyPr>
            <a:normAutofit fontScale="85000" lnSpcReduction="20000"/>
          </a:bodyPr>
          <a:lstStyle/>
          <a:p>
            <a:r>
              <a:rPr lang="en-US" dirty="0"/>
              <a:t>In 1919 Ernest Rutherford conducted the first artificially induced nuclear reaction</a:t>
            </a:r>
          </a:p>
          <a:p>
            <a:r>
              <a:rPr lang="en-US" dirty="0"/>
              <a:t>Electric power became universally available in developed countries-life was becoming much more convenient and enjoyable.</a:t>
            </a:r>
            <a:endParaRPr lang="zh-CN" altLang="en-US" dirty="0"/>
          </a:p>
        </p:txBody>
      </p:sp>
      <p:pic>
        <p:nvPicPr>
          <p:cNvPr id="14338" name="Picture 2" descr="「electrical power edison」的圖片搜尋結果">
            <a:hlinkClick r:id="rId2"/>
          </p:cNvPr>
          <p:cNvPicPr>
            <a:picLocks noChangeAspect="1" noChangeArrowheads="1"/>
          </p:cNvPicPr>
          <p:nvPr/>
        </p:nvPicPr>
        <p:blipFill>
          <a:blip r:embed="rId3"/>
          <a:srcRect/>
          <a:stretch>
            <a:fillRect/>
          </a:stretch>
        </p:blipFill>
        <p:spPr bwMode="auto">
          <a:xfrm>
            <a:off x="4743450" y="1857364"/>
            <a:ext cx="4400550" cy="38576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sz="3600" dirty="0">
                <a:solidFill>
                  <a:srgbClr val="FFFF00"/>
                </a:solidFill>
              </a:rPr>
              <a:t>On The Other Hand </a:t>
            </a:r>
            <a:endParaRPr lang="zh-CN" altLang="en-US" sz="3600" dirty="0">
              <a:solidFill>
                <a:srgbClr val="FFFF00"/>
              </a:solidFill>
            </a:endParaRPr>
          </a:p>
        </p:txBody>
      </p:sp>
      <p:sp>
        <p:nvSpPr>
          <p:cNvPr id="3" name="内容占位符 2"/>
          <p:cNvSpPr>
            <a:spLocks noGrp="1"/>
          </p:cNvSpPr>
          <p:nvPr>
            <p:ph idx="1"/>
          </p:nvPr>
        </p:nvSpPr>
        <p:spPr>
          <a:xfrm>
            <a:off x="4643438" y="1882808"/>
            <a:ext cx="4043362" cy="4572000"/>
          </a:xfrm>
        </p:spPr>
        <p:txBody>
          <a:bodyPr>
            <a:normAutofit fontScale="77500" lnSpcReduction="20000"/>
          </a:bodyPr>
          <a:lstStyle/>
          <a:p>
            <a:r>
              <a:rPr lang="en-US" dirty="0"/>
              <a:t>Major concerns  surfaced about the relationship between capital (money) and labour – </a:t>
            </a:r>
            <a:r>
              <a:rPr lang="en-US" dirty="0" err="1"/>
              <a:t>ie</a:t>
            </a:r>
            <a:r>
              <a:rPr lang="en-US" dirty="0"/>
              <a:t> Socialism</a:t>
            </a:r>
          </a:p>
          <a:p>
            <a:r>
              <a:rPr lang="en-US" altLang="zh-CN" dirty="0"/>
              <a:t>Conflicts between workers and bosses caused by </a:t>
            </a:r>
            <a:r>
              <a:rPr lang="en-US" dirty="0"/>
              <a:t>exploitation</a:t>
            </a:r>
          </a:p>
          <a:p>
            <a:r>
              <a:rPr lang="en-US" dirty="0"/>
              <a:t>“Factory acts” in Britain: reduce the abuses, regulate maximum labour hours and improve working conditions and safety for workers.</a:t>
            </a:r>
            <a:endParaRPr lang="zh-CN" altLang="en-US" dirty="0"/>
          </a:p>
        </p:txBody>
      </p:sp>
      <p:pic>
        <p:nvPicPr>
          <p:cNvPr id="13314" name="Picture 2" descr="「exploitation of workers cartoon」的圖片搜尋結果">
            <a:hlinkClick r:id="rId2"/>
          </p:cNvPr>
          <p:cNvPicPr>
            <a:picLocks noChangeAspect="1" noChangeArrowheads="1"/>
          </p:cNvPicPr>
          <p:nvPr/>
        </p:nvPicPr>
        <p:blipFill>
          <a:blip r:embed="rId3"/>
          <a:srcRect/>
          <a:stretch>
            <a:fillRect/>
          </a:stretch>
        </p:blipFill>
        <p:spPr bwMode="auto">
          <a:xfrm>
            <a:off x="428596" y="1857364"/>
            <a:ext cx="4000528" cy="38576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AU" altLang="zh-CN" sz="3200" dirty="0"/>
              <a:t>Socialism</a:t>
            </a:r>
            <a:endParaRPr lang="zh-CN" altLang="en-US" sz="3200" dirty="0"/>
          </a:p>
        </p:txBody>
      </p:sp>
      <p:sp>
        <p:nvSpPr>
          <p:cNvPr id="3" name="内容占位符 2"/>
          <p:cNvSpPr>
            <a:spLocks noGrp="1"/>
          </p:cNvSpPr>
          <p:nvPr>
            <p:ph idx="1"/>
          </p:nvPr>
        </p:nvSpPr>
        <p:spPr>
          <a:xfrm>
            <a:off x="457200" y="1882808"/>
            <a:ext cx="4900618" cy="4572000"/>
          </a:xfrm>
        </p:spPr>
        <p:txBody>
          <a:bodyPr>
            <a:normAutofit fontScale="85000" lnSpcReduction="20000"/>
          </a:bodyPr>
          <a:lstStyle/>
          <a:p>
            <a:r>
              <a:rPr lang="en-US" dirty="0"/>
              <a:t>The idea of socialism began to be generally accepted</a:t>
            </a:r>
          </a:p>
          <a:p>
            <a:r>
              <a:rPr lang="en-US" altLang="zh-CN" dirty="0"/>
              <a:t>To them socialist society meant </a:t>
            </a:r>
            <a:r>
              <a:rPr lang="en-US" dirty="0"/>
              <a:t>common ownership would replace private ownership of production, distribution and exchange</a:t>
            </a:r>
          </a:p>
          <a:p>
            <a:r>
              <a:rPr lang="en-US" dirty="0"/>
              <a:t>Their hopes were fueled by Karl Marx's revolutionary “scientific” socialist philosophy.</a:t>
            </a:r>
            <a:endParaRPr lang="zh-CN" altLang="en-US" dirty="0"/>
          </a:p>
        </p:txBody>
      </p:sp>
      <p:pic>
        <p:nvPicPr>
          <p:cNvPr id="12290" name="Picture 2" descr="「socialism」的圖片搜尋結果">
            <a:hlinkClick r:id="rId2"/>
          </p:cNvPr>
          <p:cNvPicPr>
            <a:picLocks noChangeAspect="1" noChangeArrowheads="1"/>
          </p:cNvPicPr>
          <p:nvPr/>
        </p:nvPicPr>
        <p:blipFill>
          <a:blip r:embed="rId3"/>
          <a:srcRect/>
          <a:stretch>
            <a:fillRect/>
          </a:stretch>
        </p:blipFill>
        <p:spPr bwMode="auto">
          <a:xfrm>
            <a:off x="5500694" y="2285992"/>
            <a:ext cx="3333750" cy="385762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1268760"/>
          </a:xfrm>
        </p:spPr>
        <p:txBody>
          <a:bodyPr/>
          <a:lstStyle/>
          <a:p>
            <a:r>
              <a:rPr lang="en-US" dirty="0">
                <a:solidFill>
                  <a:srgbClr val="FFFF00"/>
                </a:solidFill>
              </a:rPr>
              <a:t>Marx’s Theories</a:t>
            </a:r>
            <a:endParaRPr lang="zh-CN" altLang="en-US" dirty="0">
              <a:solidFill>
                <a:srgbClr val="FFFF00"/>
              </a:solidFill>
            </a:endParaRPr>
          </a:p>
        </p:txBody>
      </p:sp>
      <p:sp>
        <p:nvSpPr>
          <p:cNvPr id="3" name="内容占位符 2"/>
          <p:cNvSpPr>
            <a:spLocks noGrp="1"/>
          </p:cNvSpPr>
          <p:nvPr>
            <p:ph idx="1"/>
          </p:nvPr>
        </p:nvSpPr>
        <p:spPr>
          <a:xfrm>
            <a:off x="4752975" y="980728"/>
            <a:ext cx="4391025" cy="5832648"/>
          </a:xfrm>
        </p:spPr>
        <p:txBody>
          <a:bodyPr>
            <a:normAutofit fontScale="77500" lnSpcReduction="20000"/>
          </a:bodyPr>
          <a:lstStyle/>
          <a:p>
            <a:r>
              <a:rPr lang="en-US" dirty="0"/>
              <a:t>Socialist ideas dominated the 20th century</a:t>
            </a:r>
          </a:p>
          <a:p>
            <a:r>
              <a:rPr lang="en-US" dirty="0"/>
              <a:t>Resulted in decades of ideological confrontation between the West and Soviet Union in the Cold War era</a:t>
            </a:r>
          </a:p>
          <a:p>
            <a:r>
              <a:rPr lang="en-US" dirty="0"/>
              <a:t>Marxists strongly opposed capitalism – the idea that the market will find its way</a:t>
            </a:r>
          </a:p>
          <a:p>
            <a:r>
              <a:rPr lang="en-US" altLang="zh-CN" dirty="0"/>
              <a:t>Both agree on modernism-</a:t>
            </a:r>
            <a:r>
              <a:rPr lang="en-US" dirty="0"/>
              <a:t> the power of human beings to make, improve and reshape their society, with the aid of scientific knowledge, technology and practical experimentation</a:t>
            </a:r>
            <a:endParaRPr lang="zh-CN" altLang="en-US" dirty="0"/>
          </a:p>
          <a:p>
            <a:endParaRPr lang="en-US" dirty="0"/>
          </a:p>
          <a:p>
            <a:endParaRPr lang="zh-CN" altLang="en-US" dirty="0"/>
          </a:p>
        </p:txBody>
      </p:sp>
      <p:pic>
        <p:nvPicPr>
          <p:cNvPr id="11266" name="Picture 2" descr="「socialism」的圖片搜尋結果">
            <a:hlinkClick r:id="rId2"/>
          </p:cNvPr>
          <p:cNvPicPr>
            <a:picLocks noChangeAspect="1" noChangeArrowheads="1"/>
          </p:cNvPicPr>
          <p:nvPr/>
        </p:nvPicPr>
        <p:blipFill>
          <a:blip r:embed="rId3"/>
          <a:srcRect/>
          <a:stretch>
            <a:fillRect/>
          </a:stretch>
        </p:blipFill>
        <p:spPr bwMode="auto">
          <a:xfrm>
            <a:off x="0" y="1857364"/>
            <a:ext cx="4752975" cy="38576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rgbClr val="FFFF00"/>
                </a:solidFill>
              </a:rPr>
              <a:t>Discussion</a:t>
            </a:r>
            <a:endParaRPr lang="zh-CN" altLang="en-US" dirty="0">
              <a:solidFill>
                <a:srgbClr val="FFFF00"/>
              </a:solidFill>
            </a:endParaRPr>
          </a:p>
        </p:txBody>
      </p:sp>
      <p:sp>
        <p:nvSpPr>
          <p:cNvPr id="3" name="内容占位符 2"/>
          <p:cNvSpPr>
            <a:spLocks noGrp="1"/>
          </p:cNvSpPr>
          <p:nvPr>
            <p:ph idx="1"/>
          </p:nvPr>
        </p:nvSpPr>
        <p:spPr/>
        <p:txBody>
          <a:bodyPr/>
          <a:lstStyle/>
          <a:p>
            <a:r>
              <a:rPr lang="en-US" altLang="zh-CN" dirty="0"/>
              <a:t>Is our attitude towards scientific technology today different from the people who lived 100 years ago?</a:t>
            </a:r>
          </a:p>
          <a:p>
            <a:endParaRPr lang="zh-CN" altLang="en-US" dirty="0"/>
          </a:p>
        </p:txBody>
      </p:sp>
      <p:pic>
        <p:nvPicPr>
          <p:cNvPr id="9218" name="Picture 2" descr="「belief in technology」的圖片搜尋結果">
            <a:hlinkClick r:id="rId2"/>
          </p:cNvPr>
          <p:cNvPicPr>
            <a:picLocks noChangeAspect="1" noChangeArrowheads="1"/>
          </p:cNvPicPr>
          <p:nvPr/>
        </p:nvPicPr>
        <p:blipFill>
          <a:blip r:embed="rId3"/>
          <a:srcRect/>
          <a:stretch>
            <a:fillRect/>
          </a:stretch>
        </p:blipFill>
        <p:spPr bwMode="auto">
          <a:xfrm>
            <a:off x="2483768" y="3717032"/>
            <a:ext cx="3888432" cy="264320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rgbClr val="FFFF00"/>
                </a:solidFill>
              </a:rPr>
              <a:t>The Poem</a:t>
            </a:r>
            <a:endParaRPr lang="zh-CN" altLang="en-US" dirty="0">
              <a:solidFill>
                <a:srgbClr val="FFFF00"/>
              </a:solidFill>
            </a:endParaRPr>
          </a:p>
        </p:txBody>
      </p:sp>
      <p:sp>
        <p:nvSpPr>
          <p:cNvPr id="3" name="内容占位符 2"/>
          <p:cNvSpPr>
            <a:spLocks noGrp="1"/>
          </p:cNvSpPr>
          <p:nvPr>
            <p:ph idx="1"/>
          </p:nvPr>
        </p:nvSpPr>
        <p:spPr/>
        <p:txBody>
          <a:bodyPr/>
          <a:lstStyle/>
          <a:p>
            <a:r>
              <a:rPr lang="en-US" dirty="0"/>
              <a:t>It was written in 1936 to accompany a documentary film of the same title</a:t>
            </a:r>
          </a:p>
          <a:p>
            <a:r>
              <a:rPr lang="en-US" dirty="0"/>
              <a:t>It is about a London, Midland, and Scottish Railway mail train travelling from London to Scotland.</a:t>
            </a:r>
          </a:p>
          <a:p>
            <a:r>
              <a:rPr lang="en-US" altLang="zh-CN" dirty="0"/>
              <a:t>Basic intention:</a:t>
            </a:r>
            <a:r>
              <a:rPr lang="en-US" dirty="0"/>
              <a:t> to celebrate how quickly and effectively the modern industry can bring letters  to all sorts of people </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7494"/>
            <a:ext cx="8229600" cy="4241626"/>
          </a:xfrm>
        </p:spPr>
        <p:txBody>
          <a:bodyPr>
            <a:normAutofit/>
          </a:bodyPr>
          <a:lstStyle/>
          <a:p>
            <a:r>
              <a:rPr lang="en-US" dirty="0">
                <a:solidFill>
                  <a:srgbClr val="FFFF00"/>
                </a:solidFill>
              </a:rPr>
              <a:t>2.The Main Themes </a:t>
            </a:r>
            <a:r>
              <a:rPr lang="en-US">
                <a:solidFill>
                  <a:srgbClr val="FFFF00"/>
                </a:solidFill>
              </a:rPr>
              <a:t>and Examples of </a:t>
            </a:r>
            <a:r>
              <a:rPr lang="en-US" dirty="0">
                <a:solidFill>
                  <a:srgbClr val="FFFF00"/>
                </a:solidFill>
              </a:rPr>
              <a:t>Techniques </a:t>
            </a:r>
            <a:r>
              <a:rPr lang="en-US">
                <a:solidFill>
                  <a:srgbClr val="FFFF00"/>
                </a:solidFill>
              </a:rPr>
              <a:t>That Support Them</a:t>
            </a:r>
            <a:endParaRPr lang="zh-CN" altLang="en-US" dirty="0">
              <a:solidFill>
                <a:srgbClr val="FFFF00"/>
              </a:solidFill>
            </a:endParaRPr>
          </a:p>
        </p:txBody>
      </p:sp>
      <p:sp>
        <p:nvSpPr>
          <p:cNvPr id="3" name="内容占位符 2"/>
          <p:cNvSpPr>
            <a:spLocks noGrp="1"/>
          </p:cNvSpPr>
          <p:nvPr>
            <p:ph idx="1"/>
          </p:nvPr>
        </p:nvSpPr>
        <p:spPr>
          <a:xfrm>
            <a:off x="457200" y="267494"/>
            <a:ext cx="8229600" cy="137170"/>
          </a:xfrm>
        </p:spPr>
        <p:txBody>
          <a:bodyPr>
            <a:normAutofit fontScale="25000" lnSpcReduction="20000"/>
          </a:bodyPr>
          <a:lstStyle/>
          <a:p>
            <a:pPr marL="64008" indent="0">
              <a:buNone/>
            </a:pPr>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活力">
  <a:themeElements>
    <a:clrScheme name="活力">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活力">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活力">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231</TotalTime>
  <Words>677</Words>
  <Application>Microsoft Office PowerPoint</Application>
  <PresentationFormat>On-screen Show (4:3)</PresentationFormat>
  <Paragraphs>49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Century Gothic</vt:lpstr>
      <vt:lpstr>Verdana</vt:lpstr>
      <vt:lpstr>Wingdings 2</vt:lpstr>
      <vt:lpstr>活力</vt:lpstr>
      <vt:lpstr>The Main Themes and Techniques in The Night Mail by W.H Auden</vt:lpstr>
      <vt:lpstr>1.The Context </vt:lpstr>
      <vt:lpstr>Examples of Technology Advances</vt:lpstr>
      <vt:lpstr>On The Other Hand </vt:lpstr>
      <vt:lpstr>Socialism</vt:lpstr>
      <vt:lpstr>Marx’s Theories</vt:lpstr>
      <vt:lpstr>Discussion</vt:lpstr>
      <vt:lpstr>The Poem</vt:lpstr>
      <vt:lpstr>2.The Main Themes and Examples of Techniques That Support Them</vt:lpstr>
      <vt:lpstr>Celebration of Modern Technology. </vt:lpstr>
      <vt:lpstr>Effect:</vt:lpstr>
      <vt:lpstr>The Equality of Mankind</vt:lpstr>
      <vt:lpstr>Effect:</vt:lpstr>
      <vt:lpstr>Universal Brotherhood</vt:lpstr>
      <vt:lpstr>Effect: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main themes and techniques in "Night mail" by W.H Auden</dc:title>
  <dc:creator>lenovo</dc:creator>
  <cp:lastModifiedBy>Danielle Smith</cp:lastModifiedBy>
  <cp:revision>58</cp:revision>
  <dcterms:created xsi:type="dcterms:W3CDTF">2017-09-19T11:16:11Z</dcterms:created>
  <dcterms:modified xsi:type="dcterms:W3CDTF">2025-02-19T02:22:14Z</dcterms:modified>
</cp:coreProperties>
</file>