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2" r:id="rId7"/>
    <p:sldId id="263" r:id="rId8"/>
    <p:sldId id="264" r:id="rId9"/>
    <p:sldId id="267" r:id="rId10"/>
    <p:sldId id="265" r:id="rId11"/>
    <p:sldId id="268" r:id="rId1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84CF52-6E41-4DE7-BBCE-4431C97C9773}" type="datetimeFigureOut">
              <a:rPr lang="zh-CN" altLang="en-US" smtClean="0"/>
              <a:t>2025/2/19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B4F63-B9E2-43DD-A592-89C796769E5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9AB4F63-B9E2-43DD-A592-89C796769E52}"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9AB4F63-B9E2-43DD-A592-89C796769E52}" type="slidenum">
              <a:rPr lang="zh-CN" altLang="en-US" smtClean="0"/>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2">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11" name="图片 10"/>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6" name="图片 5"/>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fld id="{530820CF-B880-4189-942D-D702A7CBA730}" type="datetimeFigureOut">
              <a:rPr lang="zh-CN" altLang="en-US" smtClean="0"/>
              <a:pPr/>
              <a:t>2025/2/19</a:t>
            </a:fld>
            <a:endParaRPr lang="zh-CN" altLang="en-US"/>
          </a:p>
        </p:txBody>
      </p:sp>
      <p:sp>
        <p:nvSpPr>
          <p:cNvPr id="6" name="页脚占位符 5"/>
          <p:cNvSpPr>
            <a:spLocks noGrp="1"/>
          </p:cNvSpPr>
          <p:nvPr>
            <p:ph type="ftr" sz="quarter" idx="11"/>
          </p:nvPr>
        </p:nvSpPr>
        <p:spPr>
          <a:xfrm>
            <a:off x="2285984" y="6492876"/>
            <a:ext cx="2643206" cy="365125"/>
          </a:xfrm>
        </p:spPr>
        <p:txBody>
          <a:bodyPr/>
          <a:lstStyle/>
          <a:p>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a:t>单击此处编辑母版文本样式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0C913308-F349-4B6D-A68A-DD1791B4A57B}"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au/url?sa=i&amp;rct=j&amp;q=&amp;esrc=s&amp;source=images&amp;cd=&amp;cad=rja&amp;uact=8&amp;ved=0ahUKEwjXqLnu66TWAhWLGpQKHTpqCOEQjRwIBw&amp;url=https://en.wikipedia.org/wiki/Alfred,_Lord_Tennyson&amp;psig=AFQjCNHFhcjMP354s8iyXPHGWtLOfEOWuQ&amp;ust=150548420717428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au/url?sa=i&amp;rct=j&amp;q=&amp;esrc=s&amp;source=images&amp;cd=&amp;cad=rja&amp;uact=8&amp;ved=0ahUKEwiTrJaW7KTWAhUBvpQKHewHCr4QjRwIBw&amp;url=https://rivkahraven.com/2014/01/19/to-kill-the-angel-in-the-house/&amp;psig=AFQjCNGiJtYe6l62X6heZrNEQcJqNmevuw&amp;ust=150548426934695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dirty="0">
                <a:solidFill>
                  <a:srgbClr val="FFFF00"/>
                </a:solidFill>
              </a:rPr>
              <a:t>The Main Themes and Techniques in </a:t>
            </a:r>
            <a:r>
              <a:rPr lang="en-US" i="1" dirty="0">
                <a:solidFill>
                  <a:srgbClr val="FFFF00"/>
                </a:solidFill>
              </a:rPr>
              <a:t>The Eagle </a:t>
            </a:r>
            <a:r>
              <a:rPr lang="en-US" dirty="0">
                <a:solidFill>
                  <a:srgbClr val="FFFF00"/>
                </a:solidFill>
              </a:rPr>
              <a:t>by Alfred Lord Tennyson </a:t>
            </a:r>
            <a:br>
              <a:rPr lang="en-US" dirty="0"/>
            </a:br>
            <a:endParaRPr lang="zh-CN" altLang="en-US" dirty="0"/>
          </a:p>
        </p:txBody>
      </p:sp>
      <p:sp>
        <p:nvSpPr>
          <p:cNvPr id="3" name="副标题 2"/>
          <p:cNvSpPr>
            <a:spLocks noGrp="1"/>
          </p:cNvSpPr>
          <p:nvPr>
            <p:ph type="subTitle" idx="1"/>
          </p:nvPr>
        </p:nvSpPr>
        <p:spPr/>
        <p:txBody>
          <a:bodyPr/>
          <a:lstStyle/>
          <a:p>
            <a:endParaRPr lang="zh-CN" altLang="en-US" dirty="0"/>
          </a:p>
        </p:txBody>
      </p:sp>
      <p:sp>
        <p:nvSpPr>
          <p:cNvPr id="4" name="弧形 3"/>
          <p:cNvSpPr/>
          <p:nvPr/>
        </p:nvSpPr>
        <p:spPr>
          <a:xfrm>
            <a:off x="3857620" y="3286124"/>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1026" name="Picture 2" descr="C:\Users\lenovo\Documents\2017\2nd placement\eagle.jpg"/>
          <p:cNvPicPr>
            <a:picLocks noChangeAspect="1" noChangeArrowheads="1"/>
          </p:cNvPicPr>
          <p:nvPr/>
        </p:nvPicPr>
        <p:blipFill>
          <a:blip r:embed="rId3"/>
          <a:srcRect/>
          <a:stretch>
            <a:fillRect/>
          </a:stretch>
        </p:blipFill>
        <p:spPr bwMode="auto">
          <a:xfrm>
            <a:off x="2071670" y="2714620"/>
            <a:ext cx="4519610" cy="338970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1325562"/>
          </a:xfrm>
        </p:spPr>
        <p:txBody>
          <a:bodyPr>
            <a:normAutofit fontScale="90000"/>
          </a:bodyPr>
          <a:lstStyle/>
          <a:p>
            <a:r>
              <a:rPr lang="en-US" dirty="0"/>
              <a:t>Victorian Ideas on Man and the Natural World</a:t>
            </a:r>
            <a:br>
              <a:rPr lang="en-US" dirty="0"/>
            </a:br>
            <a:endParaRPr lang="zh-CN" altLang="en-US" dirty="0"/>
          </a:p>
        </p:txBody>
      </p:sp>
      <p:sp>
        <p:nvSpPr>
          <p:cNvPr id="3" name="内容占位符 2"/>
          <p:cNvSpPr>
            <a:spLocks noGrp="1"/>
          </p:cNvSpPr>
          <p:nvPr>
            <p:ph idx="1"/>
          </p:nvPr>
        </p:nvSpPr>
        <p:spPr>
          <a:xfrm>
            <a:off x="0" y="1268760"/>
            <a:ext cx="9144000" cy="5589240"/>
          </a:xfrm>
        </p:spPr>
        <p:txBody>
          <a:bodyPr>
            <a:normAutofit fontScale="77500" lnSpcReduction="20000"/>
          </a:bodyPr>
          <a:lstStyle/>
          <a:p>
            <a:r>
              <a:rPr lang="en-US" dirty="0"/>
              <a:t>1	Reflected through the technique of </a:t>
            </a:r>
            <a:r>
              <a:rPr lang="en-US" b="1" dirty="0"/>
              <a:t>personification</a:t>
            </a:r>
          </a:p>
          <a:p>
            <a:r>
              <a:rPr lang="en-US" dirty="0" err="1"/>
              <a:t>E.g</a:t>
            </a:r>
            <a:r>
              <a:rPr lang="en-US" dirty="0"/>
              <a:t>: eagle’s “hands,” plus “he”</a:t>
            </a:r>
            <a:r>
              <a:rPr lang="en-US" altLang="zh-CN" dirty="0"/>
              <a:t>:</a:t>
            </a:r>
            <a:r>
              <a:rPr lang="en-US" dirty="0"/>
              <a:t> qualities of the eagle (power, majesty, and skillfulness) belong to a male; the sea is “wrinkled” and “crawls”. </a:t>
            </a:r>
          </a:p>
          <a:p>
            <a:r>
              <a:rPr lang="en-US" dirty="0"/>
              <a:t>By making inanimate objects like people, connection to audience is created as we relate to people more than things</a:t>
            </a:r>
          </a:p>
          <a:p>
            <a:r>
              <a:rPr lang="en-US" dirty="0"/>
              <a:t>How is this impact happening?</a:t>
            </a:r>
          </a:p>
          <a:p>
            <a:r>
              <a:rPr lang="en-US" dirty="0"/>
              <a:t>The eagle is seen as a respectable, powerful man and the sea is seen as a weak baby or old person.</a:t>
            </a:r>
          </a:p>
          <a:p>
            <a:r>
              <a:rPr lang="en-US" dirty="0"/>
              <a:t>Thus, natural objects are granted human traits despite humans being physically absent</a:t>
            </a:r>
          </a:p>
          <a:p>
            <a:r>
              <a:rPr lang="en-US" dirty="0"/>
              <a:t>Nature such as the eagle can only be significant when granted man’s features and the grandness of nature can only be meaningful  when humans project themselves onto it. </a:t>
            </a:r>
          </a:p>
          <a:p>
            <a:r>
              <a:rPr lang="en-US" altLang="zh-CN" dirty="0"/>
              <a:t>Therefore humans, or more accurately, men are </a:t>
            </a:r>
            <a:r>
              <a:rPr lang="en-US" dirty="0"/>
              <a:t>at the top of the hierarchy of living things</a:t>
            </a:r>
            <a:endParaRPr lang="zh-CN" altLang="en-US" dirty="0"/>
          </a:p>
          <a:p>
            <a:pPr marL="0" indent="0">
              <a:buNone/>
            </a:pPr>
            <a:endParaRPr lang="en-US" dirty="0"/>
          </a:p>
          <a:p>
            <a:endParaRPr lang="en-US" dirty="0"/>
          </a:p>
          <a:p>
            <a:endParaRPr lang="zh-CN" altLang="en-US" dirty="0"/>
          </a:p>
          <a:p>
            <a:endParaRPr lang="en-US" dirty="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A2F85-C3F6-42AB-ACDA-87EFD560079F}"/>
              </a:ext>
            </a:extLst>
          </p:cNvPr>
          <p:cNvSpPr>
            <a:spLocks noGrp="1"/>
          </p:cNvSpPr>
          <p:nvPr>
            <p:ph type="title"/>
          </p:nvPr>
        </p:nvSpPr>
        <p:spPr>
          <a:xfrm>
            <a:off x="457200" y="548680"/>
            <a:ext cx="7776000" cy="504056"/>
          </a:xfrm>
        </p:spPr>
        <p:txBody>
          <a:bodyPr>
            <a:noAutofit/>
          </a:bodyPr>
          <a:lstStyle/>
          <a:p>
            <a:r>
              <a:rPr lang="en-AU" sz="3600" dirty="0"/>
              <a:t>Another Techniques Used to Develop the Theme of Man and Nature</a:t>
            </a:r>
          </a:p>
        </p:txBody>
      </p:sp>
      <p:sp>
        <p:nvSpPr>
          <p:cNvPr id="3" name="Content Placeholder 2">
            <a:extLst>
              <a:ext uri="{FF2B5EF4-FFF2-40B4-BE49-F238E27FC236}">
                <a16:creationId xmlns:a16="http://schemas.microsoft.com/office/drawing/2014/main" id="{B86EA8CC-C206-4E8E-AB6D-DD343AE21C48}"/>
              </a:ext>
            </a:extLst>
          </p:cNvPr>
          <p:cNvSpPr>
            <a:spLocks noGrp="1"/>
          </p:cNvSpPr>
          <p:nvPr>
            <p:ph idx="1"/>
          </p:nvPr>
        </p:nvSpPr>
        <p:spPr>
          <a:xfrm>
            <a:off x="0" y="1484784"/>
            <a:ext cx="9144000" cy="5373216"/>
          </a:xfrm>
        </p:spPr>
        <p:txBody>
          <a:bodyPr>
            <a:normAutofit fontScale="92500" lnSpcReduction="10000"/>
          </a:bodyPr>
          <a:lstStyle/>
          <a:p>
            <a:r>
              <a:rPr lang="en-US" dirty="0"/>
              <a:t>2	Reflected through the technique of </a:t>
            </a:r>
            <a:r>
              <a:rPr lang="en-US" b="1" dirty="0"/>
              <a:t>imagery</a:t>
            </a:r>
          </a:p>
          <a:p>
            <a:r>
              <a:rPr lang="en-US" dirty="0"/>
              <a:t>Descriptive language such as: “crooked”, “lonely”, “ringed”, “azure” is used</a:t>
            </a:r>
          </a:p>
          <a:p>
            <a:r>
              <a:rPr lang="en-US" dirty="0"/>
              <a:t>This builds a picture in the audience’s heads</a:t>
            </a:r>
          </a:p>
          <a:p>
            <a:r>
              <a:rPr lang="en-US" dirty="0"/>
              <a:t>How is this done? </a:t>
            </a:r>
          </a:p>
          <a:p>
            <a:r>
              <a:rPr lang="en-US" dirty="0"/>
              <a:t>Using all the evidence, the picture created is the eagle on this tall rocky mountain, alone, high above all other lives, with the sun blazing behind him, and the blue sky emphasizing his shape</a:t>
            </a:r>
          </a:p>
          <a:p>
            <a:r>
              <a:rPr lang="en-US" dirty="0"/>
              <a:t>The author was trying to explore what the natural world could be like from an eagle's perspective</a:t>
            </a:r>
          </a:p>
          <a:p>
            <a:endParaRPr lang="en-AU" dirty="0"/>
          </a:p>
        </p:txBody>
      </p:sp>
    </p:spTree>
    <p:extLst>
      <p:ext uri="{BB962C8B-B14F-4D97-AF65-F5344CB8AC3E}">
        <p14:creationId xmlns:p14="http://schemas.microsoft.com/office/powerpoint/2010/main" val="344537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sz="5400" dirty="0"/>
              <a:t>The Context</a:t>
            </a:r>
            <a:endParaRPr lang="zh-CN" altLang="en-US" sz="5400" dirty="0"/>
          </a:p>
        </p:txBody>
      </p:sp>
      <p:sp>
        <p:nvSpPr>
          <p:cNvPr id="3" name="内容占位符 2"/>
          <p:cNvSpPr>
            <a:spLocks noGrp="1"/>
          </p:cNvSpPr>
          <p:nvPr>
            <p:ph idx="1"/>
          </p:nvPr>
        </p:nvSpPr>
        <p:spPr>
          <a:xfrm>
            <a:off x="457200" y="1600200"/>
            <a:ext cx="4542503" cy="4525963"/>
          </a:xfrm>
        </p:spPr>
        <p:txBody>
          <a:bodyPr>
            <a:normAutofit fontScale="77500" lnSpcReduction="20000"/>
          </a:bodyPr>
          <a:lstStyle/>
          <a:p>
            <a:r>
              <a:rPr lang="en-US" dirty="0"/>
              <a:t>Alfred Lord Tennyson (1809-1892)</a:t>
            </a:r>
          </a:p>
          <a:p>
            <a:r>
              <a:rPr lang="en-US" dirty="0"/>
              <a:t>One of the most prominent poets in the history of English literature</a:t>
            </a:r>
          </a:p>
          <a:p>
            <a:r>
              <a:rPr lang="en-US" dirty="0"/>
              <a:t>Poet laureate </a:t>
            </a:r>
          </a:p>
          <a:p>
            <a:r>
              <a:rPr lang="en-US" dirty="0"/>
              <a:t>Career covered most of Queen Victoria's reign(1837-1901), </a:t>
            </a:r>
          </a:p>
          <a:p>
            <a:r>
              <a:rPr lang="en-US" dirty="0"/>
              <a:t>Accurately reflected the mainstream values and moral principles of the British society during Victorian era</a:t>
            </a:r>
          </a:p>
          <a:p>
            <a:endParaRPr lang="zh-CN" altLang="en-US" dirty="0"/>
          </a:p>
        </p:txBody>
      </p:sp>
      <p:pic>
        <p:nvPicPr>
          <p:cNvPr id="15362" name="Picture 2" descr="「alfred lord tennyson」的圖片搜尋結果">
            <a:hlinkClick r:id="rId3"/>
          </p:cNvPr>
          <p:cNvPicPr>
            <a:picLocks noChangeAspect="1" noChangeArrowheads="1"/>
          </p:cNvPicPr>
          <p:nvPr/>
        </p:nvPicPr>
        <p:blipFill>
          <a:blip r:embed="rId4"/>
          <a:srcRect/>
          <a:stretch>
            <a:fillRect/>
          </a:stretch>
        </p:blipFill>
        <p:spPr bwMode="auto">
          <a:xfrm>
            <a:off x="5929322" y="1928802"/>
            <a:ext cx="2095500" cy="29241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Women During the Victorian Era</a:t>
            </a:r>
            <a:endParaRPr lang="zh-CN" altLang="en-US" dirty="0"/>
          </a:p>
        </p:txBody>
      </p:sp>
      <p:sp>
        <p:nvSpPr>
          <p:cNvPr id="3" name="内容占位符 2"/>
          <p:cNvSpPr>
            <a:spLocks noGrp="1"/>
          </p:cNvSpPr>
          <p:nvPr>
            <p:ph idx="1"/>
          </p:nvPr>
        </p:nvSpPr>
        <p:spPr>
          <a:xfrm>
            <a:off x="4314796" y="1196752"/>
            <a:ext cx="4829204" cy="5661248"/>
          </a:xfrm>
        </p:spPr>
        <p:txBody>
          <a:bodyPr>
            <a:normAutofit fontScale="85000" lnSpcReduction="10000"/>
          </a:bodyPr>
          <a:lstStyle/>
          <a:p>
            <a:r>
              <a:rPr lang="en-US" dirty="0"/>
              <a:t>Were  considered inferior to men despite the ruling monarch of the British empire being female</a:t>
            </a:r>
          </a:p>
          <a:p>
            <a:r>
              <a:rPr lang="en-US" dirty="0"/>
              <a:t>Had very limited opportunity to have their voice heard in public or to make decisions for themselves </a:t>
            </a:r>
          </a:p>
          <a:p>
            <a:r>
              <a:rPr lang="en-US" dirty="0"/>
              <a:t>Were expected to be the "angel in the house“: charming, pure, passive, powerless and most importantly, should be dedicated and submissive to her husband. </a:t>
            </a:r>
            <a:endParaRPr lang="zh-CN" altLang="en-US" dirty="0"/>
          </a:p>
        </p:txBody>
      </p:sp>
      <p:pic>
        <p:nvPicPr>
          <p:cNvPr id="13314" name="Picture 2" descr="「angel in the house」的圖片搜尋結果">
            <a:hlinkClick r:id="rId2"/>
          </p:cNvPr>
          <p:cNvPicPr>
            <a:picLocks noChangeAspect="1" noChangeArrowheads="1"/>
          </p:cNvPicPr>
          <p:nvPr/>
        </p:nvPicPr>
        <p:blipFill>
          <a:blip r:embed="rId3"/>
          <a:srcRect/>
          <a:stretch>
            <a:fillRect/>
          </a:stretch>
        </p:blipFill>
        <p:spPr bwMode="auto">
          <a:xfrm>
            <a:off x="428596" y="2000240"/>
            <a:ext cx="3886200" cy="28670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49613"/>
            <a:ext cx="7776000" cy="1143000"/>
          </a:xfrm>
        </p:spPr>
        <p:txBody>
          <a:bodyPr/>
          <a:lstStyle/>
          <a:p>
            <a:r>
              <a:rPr lang="en-US" dirty="0"/>
              <a:t>Men During the Victorian Era </a:t>
            </a:r>
            <a:endParaRPr lang="zh-CN" altLang="en-US" dirty="0"/>
          </a:p>
        </p:txBody>
      </p:sp>
      <p:sp>
        <p:nvSpPr>
          <p:cNvPr id="3" name="内容占位符 2"/>
          <p:cNvSpPr>
            <a:spLocks noGrp="1"/>
          </p:cNvSpPr>
          <p:nvPr>
            <p:ph idx="1"/>
          </p:nvPr>
        </p:nvSpPr>
        <p:spPr>
          <a:xfrm>
            <a:off x="0" y="1196752"/>
            <a:ext cx="5580112" cy="5760640"/>
          </a:xfrm>
        </p:spPr>
        <p:txBody>
          <a:bodyPr>
            <a:normAutofit fontScale="92500" lnSpcReduction="10000"/>
          </a:bodyPr>
          <a:lstStyle/>
          <a:p>
            <a:r>
              <a:rPr lang="en-US" dirty="0">
                <a:solidFill>
                  <a:prstClr val="white"/>
                </a:solidFill>
              </a:rPr>
              <a:t>‘Masculine’ values were seen to be: courage and endeavour i.e.: undertaking military action, exploration or commercial expansion</a:t>
            </a:r>
          </a:p>
          <a:p>
            <a:r>
              <a:rPr lang="en-US" dirty="0"/>
              <a:t>Were expected to be active, progressive and be powerful enough to defend the weak</a:t>
            </a:r>
          </a:p>
          <a:p>
            <a:r>
              <a:rPr lang="en-US" dirty="0"/>
              <a:t>Should contribute his intellect to speculation and invention</a:t>
            </a:r>
          </a:p>
          <a:p>
            <a:r>
              <a:rPr lang="en-US" dirty="0"/>
              <a:t>Should use his energy for adventure, for war, and for exploring the natural world.</a:t>
            </a:r>
          </a:p>
          <a:p>
            <a:endParaRPr lang="zh-CN" altLang="en-US" dirty="0"/>
          </a:p>
        </p:txBody>
      </p:sp>
      <p:pic>
        <p:nvPicPr>
          <p:cNvPr id="12290" name="Picture 2" descr="https://upload.wikimedia.org/wikipedia/commons/thumb/a/a4/Mens_Coats_1872_Fashion_Plate.jpg/800px-Mens_Coats_1872_Fashion_Plate.jpg"/>
          <p:cNvPicPr>
            <a:picLocks noChangeAspect="1" noChangeArrowheads="1"/>
          </p:cNvPicPr>
          <p:nvPr/>
        </p:nvPicPr>
        <p:blipFill>
          <a:blip r:embed="rId2"/>
          <a:srcRect/>
          <a:stretch>
            <a:fillRect/>
          </a:stretch>
        </p:blipFill>
        <p:spPr bwMode="auto">
          <a:xfrm>
            <a:off x="5580112" y="1700808"/>
            <a:ext cx="3365492" cy="439383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Masculinity and Racism</a:t>
            </a:r>
            <a:endParaRPr lang="zh-CN" altLang="en-US" dirty="0"/>
          </a:p>
        </p:txBody>
      </p:sp>
      <p:sp>
        <p:nvSpPr>
          <p:cNvPr id="3" name="内容占位符 2"/>
          <p:cNvSpPr>
            <a:spLocks noGrp="1"/>
          </p:cNvSpPr>
          <p:nvPr>
            <p:ph idx="1"/>
          </p:nvPr>
        </p:nvSpPr>
        <p:spPr>
          <a:xfrm>
            <a:off x="2941719" y="1268760"/>
            <a:ext cx="6202281" cy="5589240"/>
          </a:xfrm>
        </p:spPr>
        <p:txBody>
          <a:bodyPr>
            <a:normAutofit fontScale="92500" lnSpcReduction="20000"/>
          </a:bodyPr>
          <a:lstStyle/>
          <a:p>
            <a:r>
              <a:rPr lang="en-US" dirty="0"/>
              <a:t>The Victorian era is famous for promoting the ideology of “great men”</a:t>
            </a:r>
          </a:p>
          <a:p>
            <a:r>
              <a:rPr lang="en-US" dirty="0"/>
              <a:t>Of course these “great men” were never non-white. ‘Natives’ and their ‘exotic’ lands were seen as wild and requiring taming by the brave Christians. It was Christian duty to ‘save’ the poor ignorant, not too bright indigenous populations of colonial territories. </a:t>
            </a:r>
          </a:p>
          <a:p>
            <a:r>
              <a:rPr lang="en-US" dirty="0"/>
              <a:t>Nature was seen as something that needed to be controlled, even </a:t>
            </a:r>
            <a:r>
              <a:rPr lang="en-US"/>
              <a:t>at home.</a:t>
            </a:r>
            <a:endParaRPr lang="en-US" dirty="0"/>
          </a:p>
        </p:txBody>
      </p:sp>
      <p:pic>
        <p:nvPicPr>
          <p:cNvPr id="11266" name="Picture 2" descr="https://upload.wikimedia.org/wikipedia/commons/5/52/Henry_Morton_Stanley_%28Waddy%2C_1872%29.jpg"/>
          <p:cNvPicPr>
            <a:picLocks noChangeAspect="1" noChangeArrowheads="1"/>
          </p:cNvPicPr>
          <p:nvPr/>
        </p:nvPicPr>
        <p:blipFill>
          <a:blip r:embed="rId2"/>
          <a:srcRect/>
          <a:stretch>
            <a:fillRect/>
          </a:stretch>
        </p:blipFill>
        <p:spPr bwMode="auto">
          <a:xfrm>
            <a:off x="251520" y="1988840"/>
            <a:ext cx="2584561" cy="378621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922114"/>
          </a:xfrm>
        </p:spPr>
        <p:txBody>
          <a:bodyPr>
            <a:normAutofit fontScale="90000"/>
          </a:bodyPr>
          <a:lstStyle/>
          <a:p>
            <a:r>
              <a:rPr lang="en-AU" altLang="zh-CN" dirty="0"/>
              <a:t>Tennyson’s Victorian Attitudes are Reflected in the</a:t>
            </a:r>
            <a:r>
              <a:rPr lang="en-AU" altLang="zh-CN" i="1" dirty="0"/>
              <a:t> </a:t>
            </a:r>
            <a:r>
              <a:rPr lang="en-AU" altLang="zh-CN" dirty="0"/>
              <a:t>Themes Dealt With</a:t>
            </a:r>
            <a:endParaRPr lang="zh-CN" altLang="en-US" dirty="0"/>
          </a:p>
        </p:txBody>
      </p:sp>
      <p:sp>
        <p:nvSpPr>
          <p:cNvPr id="3" name="内容占位符 2"/>
          <p:cNvSpPr>
            <a:spLocks noGrp="1"/>
          </p:cNvSpPr>
          <p:nvPr>
            <p:ph idx="1"/>
          </p:nvPr>
        </p:nvSpPr>
        <p:spPr/>
        <p:txBody>
          <a:bodyPr>
            <a:normAutofit/>
          </a:bodyPr>
          <a:lstStyle/>
          <a:p>
            <a:pPr fontAlgn="t"/>
            <a:r>
              <a:rPr lang="en-US" dirty="0"/>
              <a:t>1 Man and Masculinity </a:t>
            </a:r>
            <a:br>
              <a:rPr lang="en-US" dirty="0"/>
            </a:br>
            <a:endParaRPr lang="en-US" dirty="0"/>
          </a:p>
          <a:p>
            <a:pPr fontAlgn="t"/>
            <a:endParaRPr lang="en-US" dirty="0"/>
          </a:p>
          <a:p>
            <a:pPr fontAlgn="t"/>
            <a:endParaRPr lang="en-US" dirty="0"/>
          </a:p>
          <a:p>
            <a:pPr fontAlgn="t"/>
            <a:r>
              <a:rPr lang="en-US" dirty="0"/>
              <a:t>2 Man and the Natural World</a:t>
            </a:r>
          </a:p>
          <a:p>
            <a:pPr marL="0" indent="0" fontAlgn="t">
              <a:buNone/>
            </a:pPr>
            <a:endParaRPr lang="en-US" dirty="0"/>
          </a:p>
          <a:p>
            <a:pPr marL="0" indent="0" fontAlgn="t">
              <a:buNone/>
            </a:pPr>
            <a:br>
              <a:rPr lang="en-US" dirty="0"/>
            </a:br>
            <a:endParaRPr lang="en-US" dirty="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a:t>Examples of Techniques Used to Demonstrate Ideas and Themes </a:t>
            </a:r>
            <a:endParaRPr lang="zh-CN" altLang="en-US" dirty="0"/>
          </a:p>
        </p:txBody>
      </p:sp>
      <p:sp>
        <p:nvSpPr>
          <p:cNvPr id="3" name="内容占位符 2"/>
          <p:cNvSpPr>
            <a:spLocks noGrp="1"/>
          </p:cNvSpPr>
          <p:nvPr>
            <p:ph idx="1"/>
          </p:nvPr>
        </p:nvSpPr>
        <p:spPr/>
        <p:txBody>
          <a:bodyPr/>
          <a:lstStyle/>
          <a:p>
            <a:pPr fontAlgn="t"/>
            <a:r>
              <a:rPr lang="en-US" dirty="0"/>
              <a:t>Symbolism</a:t>
            </a:r>
          </a:p>
          <a:p>
            <a:pPr fontAlgn="t"/>
            <a:r>
              <a:rPr lang="en-US" dirty="0"/>
              <a:t>Personification </a:t>
            </a:r>
          </a:p>
          <a:p>
            <a:pPr fontAlgn="t"/>
            <a:r>
              <a:rPr lang="en-US" dirty="0"/>
              <a:t>Hyperbole</a:t>
            </a:r>
          </a:p>
          <a:p>
            <a:pPr fontAlgn="t"/>
            <a:r>
              <a:rPr lang="en-US" dirty="0"/>
              <a:t>Imagery</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1325562"/>
          </a:xfrm>
        </p:spPr>
        <p:txBody>
          <a:bodyPr>
            <a:normAutofit fontScale="90000"/>
          </a:bodyPr>
          <a:lstStyle/>
          <a:p>
            <a:r>
              <a:rPr lang="en-US" dirty="0"/>
              <a:t>Victorian Ideas on Man and Masculinity </a:t>
            </a:r>
            <a:endParaRPr lang="zh-CN" altLang="en-US" dirty="0"/>
          </a:p>
        </p:txBody>
      </p:sp>
      <p:sp>
        <p:nvSpPr>
          <p:cNvPr id="3" name="内容占位符 2"/>
          <p:cNvSpPr>
            <a:spLocks noGrp="1"/>
          </p:cNvSpPr>
          <p:nvPr>
            <p:ph idx="1"/>
          </p:nvPr>
        </p:nvSpPr>
        <p:spPr>
          <a:xfrm>
            <a:off x="0" y="1600200"/>
            <a:ext cx="9144000" cy="5257800"/>
          </a:xfrm>
        </p:spPr>
        <p:txBody>
          <a:bodyPr>
            <a:normAutofit fontScale="92500" lnSpcReduction="20000"/>
          </a:bodyPr>
          <a:lstStyle/>
          <a:p>
            <a:r>
              <a:rPr lang="en-US" altLang="zh-CN" dirty="0"/>
              <a:t>1	Reflected through the technique of symbolism</a:t>
            </a:r>
          </a:p>
          <a:p>
            <a:r>
              <a:rPr lang="en-US" altLang="zh-CN" dirty="0"/>
              <a:t>Symbols elevate the object to a higher level</a:t>
            </a:r>
          </a:p>
          <a:p>
            <a:r>
              <a:rPr lang="en-US" dirty="0"/>
              <a:t>How is this achieved? The eagle’s character is displayed via:</a:t>
            </a:r>
          </a:p>
          <a:p>
            <a:r>
              <a:rPr lang="en-US" dirty="0"/>
              <a:t>A metaphor - the eagle stands on the top of his “mountain walls” projecting power and control, where others cannot reach and looks down on the submissive sea (which “crawls” - personification)</a:t>
            </a:r>
          </a:p>
          <a:p>
            <a:r>
              <a:rPr lang="en-US" dirty="0"/>
              <a:t>A simile - it dives “like a thunderbolt”</a:t>
            </a:r>
          </a:p>
          <a:p>
            <a:r>
              <a:rPr lang="en-US" dirty="0"/>
              <a:t>The eagle becomes a symbol of a kind of masculine ideal of power, majesty and skillfulness and can be associated with Zeus on Mt Olympus</a:t>
            </a:r>
          </a:p>
          <a:p>
            <a:pPr marL="0" indent="0">
              <a:buNone/>
            </a:pPr>
            <a:endParaRPr lang="en-US" dirty="0"/>
          </a:p>
          <a:p>
            <a:endParaRPr lang="en-US" altLang="zh-CN" dirty="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8323-6EF5-4692-8817-26F99E8AEB5D}"/>
              </a:ext>
            </a:extLst>
          </p:cNvPr>
          <p:cNvSpPr>
            <a:spLocks noGrp="1"/>
          </p:cNvSpPr>
          <p:nvPr>
            <p:ph type="title"/>
          </p:nvPr>
        </p:nvSpPr>
        <p:spPr>
          <a:xfrm>
            <a:off x="457200" y="274638"/>
            <a:ext cx="7776000" cy="922114"/>
          </a:xfrm>
        </p:spPr>
        <p:txBody>
          <a:bodyPr>
            <a:normAutofit fontScale="90000"/>
          </a:bodyPr>
          <a:lstStyle/>
          <a:p>
            <a:r>
              <a:rPr lang="en-AU" dirty="0"/>
              <a:t>Another Technique Used for Man and Masculinity Theme</a:t>
            </a:r>
          </a:p>
        </p:txBody>
      </p:sp>
      <p:sp>
        <p:nvSpPr>
          <p:cNvPr id="3" name="Content Placeholder 2">
            <a:extLst>
              <a:ext uri="{FF2B5EF4-FFF2-40B4-BE49-F238E27FC236}">
                <a16:creationId xmlns:a16="http://schemas.microsoft.com/office/drawing/2014/main" id="{8B99B98E-1EAC-44B8-829E-6CBFF0C06A3E}"/>
              </a:ext>
            </a:extLst>
          </p:cNvPr>
          <p:cNvSpPr>
            <a:spLocks noGrp="1"/>
          </p:cNvSpPr>
          <p:nvPr>
            <p:ph idx="1"/>
          </p:nvPr>
        </p:nvSpPr>
        <p:spPr>
          <a:xfrm>
            <a:off x="0" y="1628800"/>
            <a:ext cx="9144000" cy="5229200"/>
          </a:xfrm>
        </p:spPr>
        <p:txBody>
          <a:bodyPr>
            <a:normAutofit lnSpcReduction="10000"/>
          </a:bodyPr>
          <a:lstStyle/>
          <a:p>
            <a:r>
              <a:rPr lang="en-US" altLang="zh-CN" dirty="0"/>
              <a:t>2	Reflected through the technique of </a:t>
            </a:r>
            <a:r>
              <a:rPr lang="en-US" b="1" dirty="0"/>
              <a:t>hyperbole</a:t>
            </a:r>
          </a:p>
          <a:p>
            <a:r>
              <a:rPr lang="en-US" altLang="zh-CN" b="1" dirty="0" err="1"/>
              <a:t>E.g</a:t>
            </a:r>
            <a:r>
              <a:rPr lang="en-US" altLang="zh-CN" b="1" dirty="0"/>
              <a:t>: “</a:t>
            </a:r>
            <a:r>
              <a:rPr lang="en-US" dirty="0"/>
              <a:t>close to the sun”, “like a thunderbolt”</a:t>
            </a:r>
          </a:p>
          <a:p>
            <a:r>
              <a:rPr lang="en-US" dirty="0"/>
              <a:t>Exaggeration of the qualities that make the eagle admirable – ‘manly’ qualities like power and skillfulness</a:t>
            </a:r>
          </a:p>
          <a:p>
            <a:r>
              <a:rPr lang="en-US" dirty="0"/>
              <a:t>How achieved?</a:t>
            </a:r>
          </a:p>
          <a:p>
            <a:r>
              <a:rPr lang="en-AU" dirty="0"/>
              <a:t>Close to the sun implies indestructability and superiority as high up</a:t>
            </a:r>
          </a:p>
          <a:p>
            <a:r>
              <a:rPr lang="en-AU" dirty="0"/>
              <a:t>Like a thunderbolt implies great power and control (as well as being the link to Zeus)</a:t>
            </a:r>
          </a:p>
        </p:txBody>
      </p:sp>
    </p:spTree>
    <p:extLst>
      <p:ext uri="{BB962C8B-B14F-4D97-AF65-F5344CB8AC3E}">
        <p14:creationId xmlns:p14="http://schemas.microsoft.com/office/powerpoint/2010/main" val="3009437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192</TotalTime>
  <Words>781</Words>
  <Application>Microsoft Office PowerPoint</Application>
  <PresentationFormat>On-screen Show (4:3)</PresentationFormat>
  <Paragraphs>68</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Footlight MT Light</vt:lpstr>
      <vt:lpstr>Goudy Old Style</vt:lpstr>
      <vt:lpstr>Wingdings 2</vt:lpstr>
      <vt:lpstr>凤舞九天</vt:lpstr>
      <vt:lpstr>The Main Themes and Techniques in The Eagle by Alfred Lord Tennyson  </vt:lpstr>
      <vt:lpstr>The Context</vt:lpstr>
      <vt:lpstr>Women During the Victorian Era</vt:lpstr>
      <vt:lpstr>Men During the Victorian Era </vt:lpstr>
      <vt:lpstr>Masculinity and Racism</vt:lpstr>
      <vt:lpstr>Tennyson’s Victorian Attitudes are Reflected in the Themes Dealt With</vt:lpstr>
      <vt:lpstr>Examples of Techniques Used to Demonstrate Ideas and Themes </vt:lpstr>
      <vt:lpstr>Victorian Ideas on Man and Masculinity </vt:lpstr>
      <vt:lpstr>Another Technique Used for Man and Masculinity Theme</vt:lpstr>
      <vt:lpstr>Victorian Ideas on Man and the Natural World </vt:lpstr>
      <vt:lpstr>Another Techniques Used to Develop the Theme of Man and Nature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main themes and techniques in "The Eagle" by Alfred Lord Tennyson  </dc:title>
  <dc:creator>lenovo</dc:creator>
  <cp:lastModifiedBy>Danielle Smith</cp:lastModifiedBy>
  <cp:revision>83</cp:revision>
  <dcterms:created xsi:type="dcterms:W3CDTF">2017-09-14T12:47:31Z</dcterms:created>
  <dcterms:modified xsi:type="dcterms:W3CDTF">2025-02-19T02:13:21Z</dcterms:modified>
</cp:coreProperties>
</file>