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omments/comment1.xml" ContentType="application/vnd.openxmlformats-officedocument.presentationml.comments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80" r:id="rId6"/>
    <p:sldId id="277" r:id="rId7"/>
    <p:sldId id="278" r:id="rId8"/>
    <p:sldId id="279" r:id="rId9"/>
    <p:sldId id="260" r:id="rId10"/>
    <p:sldId id="261" r:id="rId11"/>
    <p:sldId id="284" r:id="rId12"/>
    <p:sldId id="281" r:id="rId13"/>
    <p:sldId id="282" r:id="rId14"/>
    <p:sldId id="283" r:id="rId15"/>
    <p:sldId id="262" r:id="rId16"/>
    <p:sldId id="263" r:id="rId17"/>
    <p:sldId id="265" r:id="rId18"/>
    <p:sldId id="267" r:id="rId19"/>
    <p:sldId id="266" r:id="rId20"/>
    <p:sldId id="269" r:id="rId21"/>
    <p:sldId id="268" r:id="rId22"/>
    <p:sldId id="270" r:id="rId23"/>
    <p:sldId id="271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evor Dodson" initials="TD" lastIdx="1" clrIdx="0">
    <p:extLst>
      <p:ext uri="{19B8F6BF-5375-455C-9EA6-DF929625EA0E}">
        <p15:presenceInfo xmlns:p15="http://schemas.microsoft.com/office/powerpoint/2012/main" userId="S::tdodson@heritage.sa.edu.au::3fd11cd6-2d97-4451-ba8c-734b864b3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99" d="100"/>
          <a:sy n="99" d="100"/>
        </p:scale>
        <p:origin x="65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05T09:37:13.539" idx="1">
    <p:pos x="1350" y="3894"/>
    <p:text/>
    <p:extLst>
      <p:ext uri="{C676402C-5697-4E1C-873F-D02D1690AC5C}">
        <p15:threadingInfo xmlns:p15="http://schemas.microsoft.com/office/powerpoint/2012/main" timeZoneBias="-57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17,-2-4,40 53,138 176,183 181,-262-295,10 11,-105-129,0-2,2 0,0-2,18 10,-33-25,71 47,3-3,46 18,110 52,30 32,67 36,-176-98,146 108,-145-74,11 20,87 69,205 154,-63-49,187 169,-542-446,61 45,3-5,106 58,-178-113,-2 1,-1 3,22 23,43 36,306 258,-383-324,61 45,3-3,78 41,82 59,289 221,-100-82,150 114,-8 9,-44-33,-325-248,-45-32,155 132,-174-134,-74-59,57 55,-7-2,96 62,75 63,-249-185,-37-36,1 0,0-1,1-1,0 0,0 0,1-1,2 0,0-2</inkml:trace>
  <inkml:trace contextRef="#ctx0" brushRef="#br1" timeOffset="7036.66">79 0,'1'12,"0"1,1-1,1 0,0 0,0 0,2 0,-1-1,1 0,1 0,3 5,16 25,32 39,-37-52,69 85,15 8,-11-14,9 23,-22-25,-25-36,21 41,-10-12,13 8,9 12,15 18,7-4,5-6,6-4,133 104,-154-143,143 118,149 89,-289-215,52 51,-31-23,-15-18,-4 5,86 96,-113-103,3-4,4-4,32 18,283 189,-280-208,18 2,3 2,-32-16,249 151,-274-161,-10-7,47 39,44 33,-102-75,-1 2,-3 3,25 28,224 206,24 24,-114-98,71 42,59 54,-258-228,4-4,2-4,48 23,7 4,357 268,-30-20,-208-155,-80-53,89 41,-10-12,-98-57,-127-81,2-3,15 4,52 25,-60-20,-1 2,13 14,-18-13,1-2,41 20,13 1,-2 5,46 37,-117-75,148 100,-63-63,160 116,-167-117,-89-46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16,-2-3,40 53,137 176,184 180,-263-294,11 10,-105-128,0-2,2 0,0-2,18 10,-33-25,71 47,2-3,47 18,110 52,29 31,68 37,-177-98,147 107,-145-73,10 20,88 69,204 153,-63-49,187 169,-541-445,61 45,3-5,105 58,-177-113,-2 1,-1 3,22 23,43 35,305 259,-382-324,61 45,3-3,77 40,83 60,288 220,-100-81,150 113,-8 9,-44-32,-324-249,-46-31,156 132,-175-135,-73-58,57 55,-7-2,95 62,76 62,-249-184,-37-36,1 0,0-1,1-1,0 0,0 0,1-1,2 0,0-2</inkml:trace>
  <inkml:trace contextRef="#ctx0" brushRef="#br1" timeOffset="7036.66">79 0,'1'12,"0"1,1-1,1 0,0 0,0 0,2 0,-1-1,1 0,1 0,3 5,16 25,32 39,-37-53,68 86,16 8,-11-14,9 23,-22-26,-25-35,21 41,-11-12,14 8,9 12,15 17,7-3,5-6,5-4,134 103,-154-142,142 118,150 88,-290-214,53 51,-31-23,-15-19,-5 6,87 96,-113-103,3-4,4-4,31 17,284 190,-281-208,19 2,3 1,-32-15,248 151,-273-161,-10-7,47 39,43 32,-101-74,-1 2,-3 3,25 28,223 206,25 23,-115-97,72 41,58 55,-257-229,4-3,2-4,47 23,8 4,356 267,-30-19,-207-156,-80-52,88 41,-9-13,-99-56,-126-81,2-3,15 4,52 25,-60-20,-1 2,12 14,-17-13,1-2,41 20,13 1,-2 4,45 38,-116-75,148 100,-63-63,159 116,-166-118,-89-45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5T01:21:34.275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0 146,'16'11,"-1"1,0 1,0 0,-1 0,-1 1,0 1,-2 1,11 15,-1-3,36 49,128 163,170 168,-243-274,10 11,-98-120,0-2,2 0,0-2,16 10,-30-24,66 44,3-3,42 17,102 48,28 30,62 33,-163-91,135 100,-134-68,10 18,81 65,189 141,-57-44,172 156,-502-413,57 41,3-4,98 54,-165-105,-2 1,-1 2,20 22,41 33,282 240,-354-301,57 42,2-3,73 38,75 55,269 204,-94-75,140 105,-8 8,-41-30,-300-230,-43-29,145 121,-162-123,-69-55,53 51,-6-2,89 57,69 59,-230-171,-35-34,1 0,0-1,2-1,-1 1,0-1,1-1,2 1,0-3</inkml:trace>
  <inkml:trace contextRef="#ctx0" brushRef="#br1" timeOffset="1">73 0,'1'11,"0"1,1-1,1 0,-1 1,1-1,2 0,-1-1,0 0,2 0,2 5,15 23,30 36,-34-48,63 79,14 7,-9-13,7 22,-20-24,-23-33,20 38,-10-12,12 9,8 10,15 17,6-4,4-5,6-4,124 96,-144-132,133 109,139 83,-269-199,49 46,-30-20,-13-17,-3 4,79 89,-105-95,3-4,4-3,29 16,263 175,-260-192,17 1,2 2,-29-14,231 139,-254-149,-10-6,44 36,41 30,-94-69,-2 2,-2 2,23 27,207 190,23 23,-106-91,65 38,56 51,-240-212,4-3,2-4,44 22,7 3,331 248,-28-18,-193-144,-74-49,82 39,-8-12,-92-53,-117-75,1-3,15 4,48 24,-56-20,-1 3,12 12,-16-11,0-2,39 18,11 1,-1 5,42 34,-108-70,137 93,-59-58,149 107,-155-108,-82-42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17,-2-4,40 53,138 176,183 181,-262-295,10 11,-105-129,0-2,2 0,0-2,18 10,-33-25,71 47,3-3,46 18,110 52,30 32,67 36,-176-98,146 108,-145-74,11 20,87 69,205 154,-63-49,187 169,-542-446,61 45,3-5,106 58,-178-113,-2 1,-1 3,22 23,43 36,306 258,-383-324,61 45,3-3,78 41,82 59,289 221,-100-82,150 114,-8 9,-44-33,-325-248,-45-32,155 132,-174-134,-74-59,57 55,-7-2,96 62,75 63,-249-185,-37-36,1 0,0-1,1-1,0 0,0 0,1-1,2 0,0-2</inkml:trace>
  <inkml:trace contextRef="#ctx0" brushRef="#br1" timeOffset="7036.66">79 0,'1'12,"0"1,1-1,1 0,0 0,0 0,2 0,-1-1,1 0,1 0,3 5,16 25,32 39,-37-52,69 85,15 8,-11-14,9 23,-22-25,-25-36,21 41,-10-12,13 8,9 12,15 18,7-4,5-6,6-4,133 104,-154-143,143 118,149 89,-289-215,52 51,-31-23,-15-18,-4 5,86 96,-113-103,3-4,4-4,32 18,283 189,-280-208,18 2,3 2,-32-16,249 151,-274-161,-10-7,47 39,44 33,-102-75,-1 2,-3 3,25 28,224 206,24 24,-114-98,71 42,59 54,-258-228,4-4,2-4,48 23,7 4,357 268,-30-20,-208-155,-80-53,89 41,-10-12,-98-57,-127-81,2-3,15 4,52 25,-60-20,-1 2,13 14,-18-13,1-2,41 20,13 1,-2 5,46 37,-117-75,148 100,-63-63,160 116,-167-117,-89-46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5T01:21:34.275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0 146,'16'11,"-1"1,0 1,0 0,-1 0,-1 1,0 1,-2 1,11 15,-1-3,36 49,128 163,170 168,-243-274,10 11,-98-120,0-2,2 0,0-2,16 10,-30-24,66 44,3-3,42 17,102 48,28 30,62 33,-163-91,135 100,-134-68,10 18,81 65,189 141,-57-44,172 156,-502-413,57 41,3-4,98 54,-165-105,-2 1,-1 2,20 22,41 33,282 240,-354-301,57 42,2-3,73 38,75 55,269 204,-94-75,140 105,-8 8,-41-30,-300-230,-43-29,145 121,-162-123,-69-55,53 51,-6-2,89 57,69 59,-230-171,-35-34,1 0,0-1,2-1,-1 1,0-1,1-1,2 1,0-3</inkml:trace>
  <inkml:trace contextRef="#ctx0" brushRef="#br1" timeOffset="1">73 0,'1'11,"0"1,1-1,1 0,-1 1,1-1,2 0,-1-1,0 0,2 0,2 5,15 23,30 36,-34-48,63 79,14 7,-9-13,7 22,-20-24,-23-33,20 38,-10-12,12 9,8 10,15 17,6-4,4-5,6-4,124 96,-144-132,133 109,139 83,-269-199,49 46,-30-20,-13-17,-3 4,79 89,-105-95,3-4,4-3,29 16,263 175,-260-192,17 1,2 2,-29-14,231 139,-254-149,-10-6,44 36,41 30,-94-69,-2 2,-2 2,23 27,207 190,23 23,-106-91,65 38,56 51,-240-212,4-3,2-4,44 22,7 3,331 248,-28-18,-193-144,-74-49,82 39,-8-12,-92-53,-117-75,1-3,15 4,48 24,-56-20,-1 3,12 12,-16-11,0-2,39 18,11 1,-1 5,42 34,-108-70,137 93,-59-58,149 107,-155-108,-82-42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16,-2-3,40 53,137 176,184 180,-263-294,11 10,-105-128,0-2,2 0,0-2,18 10,-33-25,71 47,2-3,47 18,110 52,29 31,68 37,-177-98,147 107,-145-73,10 20,88 69,204 153,-63-49,187 169,-541-445,61 45,3-5,105 58,-177-113,-2 1,-1 3,22 23,43 35,305 259,-382-324,61 45,3-3,77 40,83 60,288 220,-100-81,150 113,-8 9,-44-32,-324-249,-46-31,156 132,-175-135,-73-58,57 55,-7-2,95 62,76 62,-249-184,-37-36,1 0,0-1,1-1,0 0,0 0,1-1,2 0,0-2</inkml:trace>
  <inkml:trace contextRef="#ctx0" brushRef="#br1" timeOffset="7036.66">79 0,'1'12,"0"1,1-1,1 0,0 0,0 0,2 0,-1-1,1 0,1 0,3 5,16 25,32 39,-37-53,68 86,16 8,-11-14,9 23,-22-26,-25-35,21 41,-11-12,14 8,9 12,15 17,7-3,5-6,5-4,134 103,-154-142,142 118,150 88,-290-214,53 51,-31-23,-15-19,-5 6,87 96,-113-103,3-4,4-4,31 17,284 190,-281-208,19 2,3 1,-32-15,248 151,-273-161,-10-7,47 39,43 32,-101-74,-1 2,-3 3,25 28,223 206,25 23,-115-97,72 41,58 55,-257-229,4-3,2-4,47 23,8 4,356 267,-30-19,-207-156,-80-52,88 41,-9-13,-99-56,-126-81,2-3,15 4,52 25,-60-20,-1 2,12 14,-17-13,1-2,41 20,13 1,-2 4,45 38,-116-75,148 100,-63-63,159 116,-166-118,-89-45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5T01:21:34.275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0 146,'16'11,"-1"1,0 1,0 0,-1 0,-1 1,0 1,-2 1,11 15,-1-3,36 49,128 163,170 168,-243-274,10 11,-98-120,0-2,2 0,0-2,16 10,-30-24,66 44,3-3,42 17,102 48,28 30,62 33,-163-91,135 100,-134-68,10 18,81 65,189 141,-57-44,172 156,-502-413,57 41,3-4,98 54,-165-105,-2 1,-1 2,20 22,41 33,282 240,-354-301,57 42,2-3,73 38,75 55,269 204,-94-75,140 105,-8 8,-41-30,-300-230,-43-29,145 121,-162-123,-69-55,53 51,-6-2,89 57,69 59,-230-171,-35-34,1 0,0-1,2-1,-1 1,0-1,1-1,2 1,0-3</inkml:trace>
  <inkml:trace contextRef="#ctx0" brushRef="#br1" timeOffset="1">73 0,'1'11,"0"1,1-1,1 0,-1 1,1-1,2 0,-1-1,0 0,2 0,2 5,15 23,30 36,-34-48,63 79,14 7,-9-13,7 22,-20-24,-23-33,20 38,-10-12,12 9,8 10,15 17,6-4,4-5,6-4,124 96,-144-132,133 109,139 83,-269-199,49 46,-30-20,-13-17,-3 4,79 89,-105-95,3-4,4-3,29 16,263 175,-260-192,17 1,2 2,-29-14,231 139,-254-149,-10-6,44 36,41 30,-94-69,-2 2,-2 2,23 27,207 190,23 23,-106-91,65 38,56 51,-240-212,4-3,2-4,44 22,7 3,331 248,-28-18,-193-144,-74-49,82 39,-8-12,-92-53,-117-75,1-3,15 4,48 24,-56-20,-1 3,12 12,-16-11,0-2,39 18,11 1,-1 5,42 34,-108-70,137 93,-59-58,149 107,-155-108,-82-42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16,-2-3,40 53,137 176,184 180,-263-294,11 10,-105-128,0-2,2 0,0-2,18 10,-33-25,71 47,2-3,47 18,110 52,29 31,68 37,-177-98,147 107,-145-73,10 20,88 69,204 153,-63-49,187 169,-541-445,61 45,3-5,105 58,-177-113,-2 1,-1 3,22 23,43 35,305 259,-382-324,61 45,3-3,77 40,83 60,288 220,-100-81,150 113,-8 9,-44-32,-324-249,-46-31,156 132,-175-135,-73-58,57 55,-7-2,95 62,76 62,-249-184,-37-36,1 0,0-1,1-1,0 0,0 0,1-1,2 0,0-2</inkml:trace>
  <inkml:trace contextRef="#ctx0" brushRef="#br1" timeOffset="7036.66">79 0,'1'12,"0"1,1-1,1 0,0 0,0 0,2 0,-1-1,1 0,1 0,3 5,16 25,32 39,-37-53,68 86,16 8,-11-14,9 23,-22-26,-25-35,21 41,-11-12,14 8,9 12,15 17,7-3,5-6,5-4,134 103,-154-142,142 118,150 88,-290-214,53 51,-31-23,-15-19,-5 6,87 96,-113-103,3-4,4-4,31 17,284 190,-281-208,19 2,3 1,-32-15,248 151,-273-161,-10-7,47 39,43 32,-101-74,-1 2,-3 3,25 28,223 206,25 23,-115-97,72 41,58 55,-257-229,4-3,2-4,47 23,8 4,356 267,-30-19,-207-156,-80-52,88 41,-9-13,-99-56,-126-81,2-3,15 4,52 25,-60-20,-1 2,12 14,-17-13,1-2,41 20,13 1,-2 4,45 38,-116-75,148 100,-63-63,159 116,-166-118,-89-45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5T01:21:34.275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0 146,'16'11,"-1"1,0 1,0 0,-1 0,-1 1,0 1,-2 1,11 15,-1-3,36 49,128 163,170 168,-243-274,10 11,-98-120,0-2,2 0,0-2,16 10,-30-24,66 44,3-3,42 17,102 48,28 30,62 33,-163-91,135 100,-134-68,10 18,81 65,189 141,-57-44,172 156,-502-413,57 41,3-4,98 54,-165-105,-2 1,-1 2,20 22,41 33,282 240,-354-301,57 42,2-3,73 38,75 55,269 204,-94-75,140 105,-8 8,-41-30,-300-230,-43-29,145 121,-162-123,-69-55,53 51,-6-2,89 57,69 59,-230-171,-35-34,1 0,0-1,2-1,-1 1,0-1,1-1,2 1,0-3</inkml:trace>
  <inkml:trace contextRef="#ctx0" brushRef="#br1" timeOffset="1">73 0,'1'11,"0"1,1-1,1 0,-1 1,1-1,2 0,-1-1,0 0,2 0,2 5,15 23,30 36,-34-48,63 79,14 7,-9-13,7 22,-20-24,-23-33,20 38,-10-12,12 9,8 10,15 17,6-4,4-5,6-4,124 96,-144-132,133 109,139 83,-269-199,49 46,-30-20,-13-17,-3 4,79 89,-105-95,3-4,4-3,29 16,263 175,-260-192,17 1,2 2,-29-14,231 139,-254-149,-10-6,44 36,41 30,-94-69,-2 2,-2 2,23 27,207 190,23 23,-106-91,65 38,56 51,-240-212,4-3,2-4,44 22,7 3,331 248,-28-18,-193-144,-74-49,82 39,-8-12,-92-53,-117-75,1-3,15 4,48 24,-56-20,-1 3,12 12,-16-11,0-2,39 18,11 1,-1 5,42 34,-108-70,137 93,-59-58,149 107,-155-108,-82-42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4T23:58:23.84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0 158,'17'12,"0"0,-1 2,0 0,-1 1,-1 0,0 1,-2 1,12 16,-2-3,40 53,137 176,184 180,-263-294,11 10,-105-128,0-2,2 0,0-2,18 10,-33-25,71 47,2-3,47 18,110 52,29 31,68 37,-177-98,147 107,-145-73,10 20,88 69,204 153,-63-49,187 169,-541-445,61 45,3-5,105 58,-177-113,-2 1,-1 3,22 23,43 35,305 259,-382-324,61 45,3-3,77 40,83 60,288 220,-100-81,150 113,-8 9,-44-32,-324-249,-46-31,156 132,-175-135,-73-58,57 55,-7-2,95 62,76 62,-249-184,-37-36,1 0,0-1,1-1,0 0,0 0,1-1,2 0,0-2</inkml:trace>
  <inkml:trace contextRef="#ctx0" brushRef="#br1" timeOffset="7036.66">79 0,'1'12,"0"1,1-1,1 0,0 0,0 0,2 0,-1-1,1 0,1 0,3 5,16 25,32 39,-37-53,68 86,16 8,-11-14,9 23,-22-26,-25-35,21 41,-11-12,14 8,9 12,15 17,7-3,5-6,5-4,134 103,-154-142,142 118,150 88,-290-214,53 51,-31-23,-15-19,-5 6,87 96,-113-103,3-4,4-4,31 17,284 190,-281-208,19 2,3 1,-32-15,248 151,-273-161,-10-7,47 39,43 32,-101-74,-1 2,-3 3,25 28,223 206,25 23,-115-97,72 41,58 55,-257-229,4-3,2-4,47 23,8 4,356 267,-30-19,-207-156,-80-52,88 41,-9-13,-99-56,-126-81,2-3,15 4,52 25,-60-20,-1 2,12 14,-17-13,1-2,41 20,13 1,-2 4,45 38,-116-75,148 100,-63-63,159 116,-166-118,-89-45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5T01:21:34.275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0 146,'16'11,"-1"1,0 1,0 0,-1 0,-1 1,0 1,-2 1,11 15,-1-3,36 49,128 163,170 168,-243-274,10 11,-98-120,0-2,2 0,0-2,16 10,-30-24,66 44,3-3,42 17,102 48,28 30,62 33,-163-91,135 100,-134-68,10 18,81 65,189 141,-57-44,172 156,-502-413,57 41,3-4,98 54,-165-105,-2 1,-1 2,20 22,41 33,282 240,-354-301,57 42,2-3,73 38,75 55,269 204,-94-75,140 105,-8 8,-41-30,-300-230,-43-29,145 121,-162-123,-69-55,53 51,-6-2,89 57,69 59,-230-171,-35-34,1 0,0-1,2-1,-1 1,0-1,1-1,2 1,0-3</inkml:trace>
  <inkml:trace contextRef="#ctx0" brushRef="#br1" timeOffset="1">73 0,'1'11,"0"1,1-1,1 0,-1 1,1-1,2 0,-1-1,0 0,2 0,2 5,15 23,30 36,-34-48,63 79,14 7,-9-13,7 22,-20-24,-23-33,20 38,-10-12,12 9,8 10,15 17,6-4,4-5,6-4,124 96,-144-132,133 109,139 83,-269-199,49 46,-30-20,-13-17,-3 4,79 89,-105-95,3-4,4-3,29 16,263 175,-260-192,17 1,2 2,-29-14,231 139,-254-149,-10-6,44 36,41 30,-94-69,-2 2,-2 2,23 27,207 190,23 23,-106-91,65 38,56 51,-240-212,4-3,2-4,44 22,7 3,331 248,-28-18,-193-144,-74-49,82 39,-8-12,-92-53,-117-75,1-3,15 4,48 24,-56-20,-1 3,12 12,-16-11,0-2,39 18,11 1,-1 5,42 34,-108-70,137 93,-59-58,149 107,-155-108,-82-42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9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645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792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837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398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57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779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213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873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534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87F1-B95C-4AB6-B98D-145F5092C74C}" type="datetimeFigureOut">
              <a:rPr lang="en-AU" smtClean="0"/>
              <a:t>20/08/2020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547E2-5186-4E6A-A3DA-D1CA7BEEBA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3151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customXml" Target="../ink/ink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30.png"/><Relationship Id="rId4" Type="http://schemas.openxmlformats.org/officeDocument/2006/relationships/customXml" Target="../ink/ink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.xml"/><Relationship Id="rId5" Type="http://schemas.openxmlformats.org/officeDocument/2006/relationships/image" Target="../media/image50.png"/><Relationship Id="rId4" Type="http://schemas.openxmlformats.org/officeDocument/2006/relationships/customXml" Target="../ink/ink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5" Type="http://schemas.openxmlformats.org/officeDocument/2006/relationships/image" Target="../media/image50.png"/><Relationship Id="rId4" Type="http://schemas.openxmlformats.org/officeDocument/2006/relationships/customXml" Target="../ink/ink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.xml"/><Relationship Id="rId5" Type="http://schemas.openxmlformats.org/officeDocument/2006/relationships/image" Target="../media/image50.png"/><Relationship Id="rId4" Type="http://schemas.openxmlformats.org/officeDocument/2006/relationships/customXml" Target="../ink/ink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.xml"/><Relationship Id="rId5" Type="http://schemas.openxmlformats.org/officeDocument/2006/relationships/image" Target="../media/image50.png"/><Relationship Id="rId4" Type="http://schemas.openxmlformats.org/officeDocument/2006/relationships/customXml" Target="../ink/ink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C06714-4CB8-4749-9A5B-A2721E4C0B30}"/>
              </a:ext>
            </a:extLst>
          </p:cNvPr>
          <p:cNvSpPr txBox="1"/>
          <p:nvPr/>
        </p:nvSpPr>
        <p:spPr>
          <a:xfrm>
            <a:off x="285750" y="1126273"/>
            <a:ext cx="58959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/>
              <a:t>Markets in Action</a:t>
            </a:r>
          </a:p>
          <a:p>
            <a:endParaRPr lang="en-AU" sz="5400" dirty="0"/>
          </a:p>
          <a:p>
            <a:r>
              <a:rPr lang="en-AU" sz="5400" dirty="0"/>
              <a:t>The laws of </a:t>
            </a:r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Supply</a:t>
            </a:r>
            <a:r>
              <a:rPr lang="en-AU" sz="5400" dirty="0"/>
              <a:t> and </a:t>
            </a:r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Demand</a:t>
            </a:r>
            <a:endParaRPr lang="en-AU" sz="5400" dirty="0"/>
          </a:p>
        </p:txBody>
      </p:sp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32" y="206150"/>
            <a:ext cx="43053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61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3628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B0F0"/>
                </a:solidFill>
              </a:rPr>
              <a:t>Plot the following demand curve for chocolate strawberries </a:t>
            </a:r>
            <a:endParaRPr lang="en-US" sz="2800" b="1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200065"/>
              <a:ext cx="4154040" cy="33008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0" y="2191065"/>
                <a:ext cx="4171680" cy="331848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A4C9EC-AC15-420C-B01A-BDFE7860BDC9}"/>
              </a:ext>
            </a:extLst>
          </p:cNvPr>
          <p:cNvSpPr txBox="1"/>
          <p:nvPr/>
        </p:nvSpPr>
        <p:spPr>
          <a:xfrm>
            <a:off x="5931874" y="2245946"/>
            <a:ext cx="471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 demand curve shows the quantity demanded at a range of prices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97828"/>
              </p:ext>
            </p:extLst>
          </p:nvPr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1CC1842-2CF5-4923-84E5-53CC779974F0}"/>
              </a:ext>
            </a:extLst>
          </p:cNvPr>
          <p:cNvCxnSpPr>
            <a:cxnSpLocks/>
          </p:cNvCxnSpPr>
          <p:nvPr/>
        </p:nvCxnSpPr>
        <p:spPr>
          <a:xfrm>
            <a:off x="4000500" y="5500905"/>
            <a:ext cx="459201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D90B95-B48F-4C81-A7BB-88DDCE623C42}"/>
              </a:ext>
            </a:extLst>
          </p:cNvPr>
          <p:cNvCxnSpPr>
            <a:cxnSpLocks/>
          </p:cNvCxnSpPr>
          <p:nvPr/>
        </p:nvCxnSpPr>
        <p:spPr>
          <a:xfrm>
            <a:off x="4000500" y="4119780"/>
            <a:ext cx="264795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39CD7A-BE21-4A66-9642-DF4F29374ABA}"/>
              </a:ext>
            </a:extLst>
          </p:cNvPr>
          <p:cNvCxnSpPr>
            <a:cxnSpLocks/>
          </p:cNvCxnSpPr>
          <p:nvPr/>
        </p:nvCxnSpPr>
        <p:spPr>
          <a:xfrm>
            <a:off x="6648450" y="4119780"/>
            <a:ext cx="76200" cy="185239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FCA7D57-6C49-4DA0-913A-C38AE72B9BB4}"/>
              </a:ext>
            </a:extLst>
          </p:cNvPr>
          <p:cNvCxnSpPr>
            <a:cxnSpLocks/>
          </p:cNvCxnSpPr>
          <p:nvPr/>
        </p:nvCxnSpPr>
        <p:spPr>
          <a:xfrm>
            <a:off x="8592510" y="5500905"/>
            <a:ext cx="0" cy="47127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68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DB246A-683B-4236-BBF4-77543CDF84DB}"/>
              </a:ext>
            </a:extLst>
          </p:cNvPr>
          <p:cNvSpPr txBox="1"/>
          <p:nvPr/>
        </p:nvSpPr>
        <p:spPr>
          <a:xfrm>
            <a:off x="2291508" y="2610997"/>
            <a:ext cx="8631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/>
              <a:t>Complete Question 2 - 4 on your work sheets</a:t>
            </a:r>
          </a:p>
        </p:txBody>
      </p:sp>
    </p:spTree>
    <p:extLst>
      <p:ext uri="{BB962C8B-B14F-4D97-AF65-F5344CB8AC3E}">
        <p14:creationId xmlns:p14="http://schemas.microsoft.com/office/powerpoint/2010/main" val="301786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BF9FB6-A5FA-4619-A3A2-1B5F135D6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768" y="2054645"/>
            <a:ext cx="4676775" cy="3200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73ED05-0948-4A9B-86DA-9CDA0B4BCE73}"/>
              </a:ext>
            </a:extLst>
          </p:cNvPr>
          <p:cNvSpPr txBox="1"/>
          <p:nvPr/>
        </p:nvSpPr>
        <p:spPr>
          <a:xfrm>
            <a:off x="760164" y="1421175"/>
            <a:ext cx="43516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Changes in the demand curve</a:t>
            </a:r>
          </a:p>
          <a:p>
            <a:r>
              <a:rPr lang="en-AU" sz="2400" dirty="0"/>
              <a:t>Other than a change in the price of the item being plotted</a:t>
            </a:r>
          </a:p>
          <a:p>
            <a:endParaRPr lang="en-AU" sz="2400" dirty="0"/>
          </a:p>
          <a:p>
            <a:r>
              <a:rPr lang="en-AU" sz="2400" dirty="0"/>
              <a:t>What is all wage earners received a tax cut?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Demand for chocolate may increase – greater number demanded at the same price.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At $10, wage earners would buy 165 chocolates instead of 115.</a:t>
            </a:r>
          </a:p>
        </p:txBody>
      </p:sp>
    </p:spTree>
    <p:extLst>
      <p:ext uri="{BB962C8B-B14F-4D97-AF65-F5344CB8AC3E}">
        <p14:creationId xmlns:p14="http://schemas.microsoft.com/office/powerpoint/2010/main" val="3833168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67A9F48-F6ED-4AA6-8770-B1EB2E3EA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5611" y="1886409"/>
            <a:ext cx="4600575" cy="3162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57870B-37B3-4486-BF05-2D5A19BD51E4}"/>
              </a:ext>
            </a:extLst>
          </p:cNvPr>
          <p:cNvSpPr txBox="1"/>
          <p:nvPr/>
        </p:nvSpPr>
        <p:spPr>
          <a:xfrm>
            <a:off x="760164" y="1421175"/>
            <a:ext cx="43516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What if there was a heatwave?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Demand for chocolate may decrease – less demand even though there has not been a price change.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At $10, consumers would only buy 120.</a:t>
            </a:r>
          </a:p>
        </p:txBody>
      </p:sp>
    </p:spTree>
    <p:extLst>
      <p:ext uri="{BB962C8B-B14F-4D97-AF65-F5344CB8AC3E}">
        <p14:creationId xmlns:p14="http://schemas.microsoft.com/office/powerpoint/2010/main" val="1712970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DB246A-683B-4236-BBF4-77543CDF84DB}"/>
              </a:ext>
            </a:extLst>
          </p:cNvPr>
          <p:cNvSpPr txBox="1"/>
          <p:nvPr/>
        </p:nvSpPr>
        <p:spPr>
          <a:xfrm>
            <a:off x="2291508" y="2610997"/>
            <a:ext cx="8631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/>
              <a:t>Complete Question 5 - 7 on your work sheets</a:t>
            </a:r>
          </a:p>
        </p:txBody>
      </p:sp>
    </p:spTree>
    <p:extLst>
      <p:ext uri="{BB962C8B-B14F-4D97-AF65-F5344CB8AC3E}">
        <p14:creationId xmlns:p14="http://schemas.microsoft.com/office/powerpoint/2010/main" val="1534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C06714-4CB8-4749-9A5B-A2721E4C0B30}"/>
              </a:ext>
            </a:extLst>
          </p:cNvPr>
          <p:cNvSpPr txBox="1"/>
          <p:nvPr/>
        </p:nvSpPr>
        <p:spPr>
          <a:xfrm>
            <a:off x="285750" y="1126273"/>
            <a:ext cx="80295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The law of Supply</a:t>
            </a:r>
          </a:p>
          <a:p>
            <a:r>
              <a:rPr lang="en-AU" sz="3600" b="1" i="1" dirty="0"/>
              <a:t>Supply is the quantity of a good or service that producers are willing and able to supply at a particular price</a:t>
            </a:r>
          </a:p>
        </p:txBody>
      </p:sp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74" y="1013699"/>
            <a:ext cx="226695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AC7A1DB-5480-4E62-B1B4-46C7FE7F451F}"/>
              </a:ext>
            </a:extLst>
          </p:cNvPr>
          <p:cNvSpPr/>
          <p:nvPr/>
        </p:nvSpPr>
        <p:spPr>
          <a:xfrm>
            <a:off x="8867950" y="4454009"/>
            <a:ext cx="318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b="1" dirty="0">
                <a:solidFill>
                  <a:schemeClr val="accent6">
                    <a:lumMod val="75000"/>
                  </a:schemeClr>
                </a:solidFill>
              </a:rPr>
              <a:t>Chocolate </a:t>
            </a:r>
            <a:r>
              <a:rPr lang="en-AU" dirty="0">
                <a:solidFill>
                  <a:srgbClr val="FF0000"/>
                </a:solidFill>
              </a:rPr>
              <a:t>covered</a:t>
            </a:r>
            <a:r>
              <a:rPr lang="en-AU" dirty="0"/>
              <a:t> </a:t>
            </a:r>
            <a:r>
              <a:rPr lang="en-AU" b="1" dirty="0">
                <a:solidFill>
                  <a:srgbClr val="00B050"/>
                </a:solidFill>
              </a:rPr>
              <a:t>strawberries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9393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BCBB8E-AE55-4500-A00C-2C61DF443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903175"/>
              </p:ext>
            </p:extLst>
          </p:nvPr>
        </p:nvGraphicFramePr>
        <p:xfrm>
          <a:off x="936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DA5117F-3023-4810-9690-4839DC696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92284"/>
              </p:ext>
            </p:extLst>
          </p:nvPr>
        </p:nvGraphicFramePr>
        <p:xfrm>
          <a:off x="4365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3A7061-2757-4358-AC56-CECEF4B56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800983"/>
              </p:ext>
            </p:extLst>
          </p:nvPr>
        </p:nvGraphicFramePr>
        <p:xfrm>
          <a:off x="7794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154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1514475" y="502490"/>
            <a:ext cx="8896350" cy="16662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B0F0"/>
                </a:solidFill>
              </a:rPr>
              <a:t>Aunty Beryl is one of may suppliers of chocolate strawberries in Adelaide – all driven by a profit motive.  Each willing to dip more strawberries in chocolate if they expect higher prices.</a:t>
            </a:r>
            <a:endParaRPr lang="en-US" sz="2800" b="1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78" y="2094786"/>
            <a:ext cx="60226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AC0CB7-136B-4944-A882-0704A2F7E0CC}"/>
              </a:ext>
            </a:extLst>
          </p:cNvPr>
          <p:cNvSpPr txBox="1"/>
          <p:nvPr/>
        </p:nvSpPr>
        <p:spPr>
          <a:xfrm>
            <a:off x="1433740" y="2433936"/>
            <a:ext cx="2119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Aunty Beryl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2EA32-398A-442C-9247-76280AFDFF04}"/>
              </a:ext>
            </a:extLst>
          </p:cNvPr>
          <p:cNvSpPr txBox="1"/>
          <p:nvPr/>
        </p:nvSpPr>
        <p:spPr>
          <a:xfrm>
            <a:off x="3895551" y="2458346"/>
            <a:ext cx="3670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/>
              <a:t>The fine foods company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C1F274-91BD-4375-B38A-D4F7B2CBBB5E}"/>
              </a:ext>
            </a:extLst>
          </p:cNvPr>
          <p:cNvSpPr txBox="1"/>
          <p:nvPr/>
        </p:nvSpPr>
        <p:spPr>
          <a:xfrm>
            <a:off x="7709128" y="2507468"/>
            <a:ext cx="304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Confectionary Supplies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B53D62-74A2-46D2-BAED-6960B854EE0F}"/>
              </a:ext>
            </a:extLst>
          </p:cNvPr>
          <p:cNvSpPr txBox="1"/>
          <p:nvPr/>
        </p:nvSpPr>
        <p:spPr>
          <a:xfrm>
            <a:off x="428625" y="6146816"/>
            <a:ext cx="11334750" cy="49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/>
              <a:t>The </a:t>
            </a:r>
            <a:r>
              <a:rPr lang="en-US" sz="2400" b="1" i="1" dirty="0">
                <a:highlight>
                  <a:srgbClr val="FF00FF"/>
                </a:highlight>
              </a:rPr>
              <a:t>Law of Supply </a:t>
            </a:r>
            <a:r>
              <a:rPr lang="en-US" sz="2400" b="1" i="1" dirty="0"/>
              <a:t>is that the quantity supplied will increase as the price rises.</a:t>
            </a:r>
          </a:p>
        </p:txBody>
      </p:sp>
    </p:spTree>
    <p:extLst>
      <p:ext uri="{BB962C8B-B14F-4D97-AF65-F5344CB8AC3E}">
        <p14:creationId xmlns:p14="http://schemas.microsoft.com/office/powerpoint/2010/main" val="3997399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8200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B0F0"/>
                </a:solidFill>
              </a:rPr>
              <a:t>Plot the following </a:t>
            </a:r>
            <a:r>
              <a:rPr lang="en-US" sz="2800" b="1" dirty="0">
                <a:solidFill>
                  <a:srgbClr val="FF0000"/>
                </a:solidFill>
              </a:rPr>
              <a:t>supply</a:t>
            </a:r>
            <a:r>
              <a:rPr lang="en-US" sz="2800" b="1" dirty="0">
                <a:solidFill>
                  <a:srgbClr val="00B0F0"/>
                </a:solidFill>
              </a:rPr>
              <a:t> curve on the same graph as the demand curve for chocolate strawberries </a:t>
            </a:r>
            <a:endParaRPr lang="en-US" sz="2800" b="1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200065"/>
              <a:ext cx="4154040" cy="33008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0" y="2191065"/>
                <a:ext cx="4171680" cy="331848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A4C9EC-AC15-420C-B01A-BDFE7860BDC9}"/>
              </a:ext>
            </a:extLst>
          </p:cNvPr>
          <p:cNvSpPr txBox="1"/>
          <p:nvPr/>
        </p:nvSpPr>
        <p:spPr>
          <a:xfrm>
            <a:off x="8695224" y="2849224"/>
            <a:ext cx="3088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 supply curve shows the quantity supplied will increase as prices increase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043570"/>
              </p:ext>
            </p:extLst>
          </p:nvPr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14:cNvPr>
              <p14:cNvContentPartPr/>
              <p14:nvPr/>
            </p14:nvContentPartPr>
            <p14:xfrm rot="17367075">
              <a:off x="4578300" y="2577528"/>
              <a:ext cx="3848439" cy="305800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17367075">
                <a:off x="4569301" y="2568529"/>
                <a:ext cx="3866078" cy="3075646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D3F273-0C4B-408E-9BA9-0948003859E8}"/>
              </a:ext>
            </a:extLst>
          </p:cNvPr>
          <p:cNvCxnSpPr>
            <a:cxnSpLocks/>
          </p:cNvCxnSpPr>
          <p:nvPr/>
        </p:nvCxnSpPr>
        <p:spPr>
          <a:xfrm>
            <a:off x="4000500" y="3329205"/>
            <a:ext cx="400050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A3B4C0-023B-4C95-8C44-0DAD421C205B}"/>
              </a:ext>
            </a:extLst>
          </p:cNvPr>
          <p:cNvCxnSpPr>
            <a:cxnSpLocks/>
          </p:cNvCxnSpPr>
          <p:nvPr/>
        </p:nvCxnSpPr>
        <p:spPr>
          <a:xfrm>
            <a:off x="4000500" y="5367555"/>
            <a:ext cx="43797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7C9C154-A4A7-44A0-A690-366D6D311C22}"/>
              </a:ext>
            </a:extLst>
          </p:cNvPr>
          <p:cNvCxnSpPr>
            <a:cxnSpLocks/>
          </p:cNvCxnSpPr>
          <p:nvPr/>
        </p:nvCxnSpPr>
        <p:spPr>
          <a:xfrm>
            <a:off x="4438470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F5890-ADAE-430A-A542-E9B892E13A07}"/>
              </a:ext>
            </a:extLst>
          </p:cNvPr>
          <p:cNvCxnSpPr>
            <a:cxnSpLocks/>
          </p:cNvCxnSpPr>
          <p:nvPr/>
        </p:nvCxnSpPr>
        <p:spPr>
          <a:xfrm>
            <a:off x="7915275" y="3329205"/>
            <a:ext cx="85725" cy="264297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641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8200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</a:rPr>
              <a:t>Equilibrium</a:t>
            </a:r>
            <a:r>
              <a:rPr lang="en-US" sz="2800" b="1" dirty="0">
                <a:solidFill>
                  <a:srgbClr val="00B0F0"/>
                </a:solidFill>
              </a:rPr>
              <a:t> – </a:t>
            </a:r>
            <a:r>
              <a:rPr lang="en-US" sz="2800" dirty="0">
                <a:solidFill>
                  <a:srgbClr val="00B0F0"/>
                </a:solidFill>
              </a:rPr>
              <a:t>the market price at which buyers want to buy the same quantity that sellers want to sell.</a:t>
            </a:r>
            <a:endParaRPr lang="en-US" sz="2800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114340"/>
              <a:ext cx="4146544" cy="3294884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1" y="2105340"/>
                <a:ext cx="4164183" cy="3312525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A4C9EC-AC15-420C-B01A-BDFE7860BDC9}"/>
              </a:ext>
            </a:extLst>
          </p:cNvPr>
          <p:cNvSpPr txBox="1"/>
          <p:nvPr/>
        </p:nvSpPr>
        <p:spPr>
          <a:xfrm>
            <a:off x="8695224" y="2849224"/>
            <a:ext cx="30883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This point it determined through interaction of supply and demand – a point were both are satisfied – </a:t>
            </a:r>
            <a:r>
              <a:rPr lang="en-AU" sz="2400" dirty="0">
                <a:solidFill>
                  <a:srgbClr val="FF0000"/>
                </a:solidFill>
              </a:rPr>
              <a:t>market efficiency</a:t>
            </a:r>
            <a:r>
              <a:rPr lang="en-AU" sz="2400" dirty="0"/>
              <a:t>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/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14:cNvPr>
              <p14:cNvContentPartPr/>
              <p14:nvPr/>
            </p14:nvContentPartPr>
            <p14:xfrm rot="17367075">
              <a:off x="4578300" y="2577528"/>
              <a:ext cx="3848439" cy="305800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17367075">
                <a:off x="4569301" y="2568529"/>
                <a:ext cx="3866078" cy="3075646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D3F273-0C4B-408E-9BA9-0948003859E8}"/>
              </a:ext>
            </a:extLst>
          </p:cNvPr>
          <p:cNvCxnSpPr>
            <a:cxnSpLocks/>
          </p:cNvCxnSpPr>
          <p:nvPr/>
        </p:nvCxnSpPr>
        <p:spPr>
          <a:xfrm flipV="1">
            <a:off x="4000500" y="4143833"/>
            <a:ext cx="2734451" cy="63038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F5890-ADAE-430A-A542-E9B892E13A07}"/>
              </a:ext>
            </a:extLst>
          </p:cNvPr>
          <p:cNvCxnSpPr>
            <a:cxnSpLocks/>
          </p:cNvCxnSpPr>
          <p:nvPr/>
        </p:nvCxnSpPr>
        <p:spPr>
          <a:xfrm>
            <a:off x="6706965" y="4157880"/>
            <a:ext cx="27986" cy="181429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3B669F-0A0B-418C-BCAE-557FFDEEA658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303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8200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</a:rPr>
              <a:t>Shortage</a:t>
            </a:r>
            <a:r>
              <a:rPr lang="en-US" sz="2800" b="1" dirty="0">
                <a:solidFill>
                  <a:srgbClr val="00B0F0"/>
                </a:solidFill>
              </a:rPr>
              <a:t> – </a:t>
            </a:r>
            <a:r>
              <a:rPr lang="en-US" sz="2800" dirty="0">
                <a:solidFill>
                  <a:srgbClr val="00B0F0"/>
                </a:solidFill>
              </a:rPr>
              <a:t>tells suppliers that they not only can produce more, but could also charge a higher price – some consumers are prepared to pay more.</a:t>
            </a:r>
            <a:endParaRPr lang="en-US" sz="2800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114340"/>
              <a:ext cx="4146544" cy="3294884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1" y="2105340"/>
                <a:ext cx="4164183" cy="3312525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57721"/>
              </p:ext>
            </p:extLst>
          </p:nvPr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14:cNvPr>
              <p14:cNvContentPartPr/>
              <p14:nvPr/>
            </p14:nvContentPartPr>
            <p14:xfrm rot="17367075">
              <a:off x="4578300" y="2577528"/>
              <a:ext cx="3848439" cy="305800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17367075">
                <a:off x="4569301" y="2568529"/>
                <a:ext cx="3866078" cy="3075646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D3F273-0C4B-408E-9BA9-0948003859E8}"/>
              </a:ext>
            </a:extLst>
          </p:cNvPr>
          <p:cNvCxnSpPr>
            <a:cxnSpLocks/>
          </p:cNvCxnSpPr>
          <p:nvPr/>
        </p:nvCxnSpPr>
        <p:spPr>
          <a:xfrm flipV="1">
            <a:off x="4000500" y="4143833"/>
            <a:ext cx="2734451" cy="63038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F5890-ADAE-430A-A542-E9B892E13A07}"/>
              </a:ext>
            </a:extLst>
          </p:cNvPr>
          <p:cNvCxnSpPr>
            <a:cxnSpLocks/>
          </p:cNvCxnSpPr>
          <p:nvPr/>
        </p:nvCxnSpPr>
        <p:spPr>
          <a:xfrm>
            <a:off x="6706965" y="4157880"/>
            <a:ext cx="27986" cy="181429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3B669F-0A0B-418C-BCAE-557FFDEEA658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C7F4A1-B8BA-4E17-8F44-C8E8EC15605F}"/>
              </a:ext>
            </a:extLst>
          </p:cNvPr>
          <p:cNvCxnSpPr>
            <a:cxnSpLocks/>
          </p:cNvCxnSpPr>
          <p:nvPr/>
        </p:nvCxnSpPr>
        <p:spPr>
          <a:xfrm>
            <a:off x="4000500" y="5367555"/>
            <a:ext cx="43797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03B2D4-E131-496F-9FEA-5F6C1EE6B715}"/>
              </a:ext>
            </a:extLst>
          </p:cNvPr>
          <p:cNvCxnSpPr>
            <a:cxnSpLocks/>
          </p:cNvCxnSpPr>
          <p:nvPr/>
        </p:nvCxnSpPr>
        <p:spPr>
          <a:xfrm>
            <a:off x="4438470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BC691D8-C44E-4000-B6DC-34391E6C6987}"/>
              </a:ext>
            </a:extLst>
          </p:cNvPr>
          <p:cNvCxnSpPr>
            <a:cxnSpLocks/>
          </p:cNvCxnSpPr>
          <p:nvPr/>
        </p:nvCxnSpPr>
        <p:spPr>
          <a:xfrm>
            <a:off x="8575325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018FE68-C2AE-4FA7-8BC2-A750AE21D21A}"/>
              </a:ext>
            </a:extLst>
          </p:cNvPr>
          <p:cNvSpPr/>
          <p:nvPr/>
        </p:nvSpPr>
        <p:spPr>
          <a:xfrm>
            <a:off x="4533720" y="5363010"/>
            <a:ext cx="4051294" cy="277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SHORTAGE</a:t>
            </a:r>
          </a:p>
        </p:txBody>
      </p:sp>
    </p:spTree>
    <p:extLst>
      <p:ext uri="{BB962C8B-B14F-4D97-AF65-F5344CB8AC3E}">
        <p14:creationId xmlns:p14="http://schemas.microsoft.com/office/powerpoint/2010/main" val="80308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C06714-4CB8-4749-9A5B-A2721E4C0B30}"/>
              </a:ext>
            </a:extLst>
          </p:cNvPr>
          <p:cNvSpPr txBox="1"/>
          <p:nvPr/>
        </p:nvSpPr>
        <p:spPr>
          <a:xfrm>
            <a:off x="285750" y="1126273"/>
            <a:ext cx="886375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Demand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2800" dirty="0"/>
              <a:t>An interaction between buyers (who demand goods and services) and sellers (who supply goods and services).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2800" dirty="0"/>
              <a:t>We live in a market economy – defined as freedom of choice and action between consumers and firms which determine economic output and price.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2800" dirty="0"/>
              <a:t>Markets don’t need to be a physical place.</a:t>
            </a:r>
          </a:p>
        </p:txBody>
      </p:sp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74" y="1013699"/>
            <a:ext cx="226695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391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8200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</a:rPr>
              <a:t>Shortage</a:t>
            </a:r>
            <a:r>
              <a:rPr lang="en-US" sz="2800" b="1" dirty="0">
                <a:solidFill>
                  <a:srgbClr val="00B0F0"/>
                </a:solidFill>
              </a:rPr>
              <a:t> – </a:t>
            </a:r>
            <a:r>
              <a:rPr lang="en-US" sz="2800" dirty="0">
                <a:solidFill>
                  <a:srgbClr val="00B0F0"/>
                </a:solidFill>
              </a:rPr>
              <a:t>tells suppliers that they have produced too much and they need to encourage buyers back to the market by reducing prices and demanding more quantity.</a:t>
            </a:r>
            <a:endParaRPr lang="en-US" sz="2800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114340"/>
              <a:ext cx="4146544" cy="3294884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1" y="2105340"/>
                <a:ext cx="4164183" cy="3312525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535176"/>
              </p:ext>
            </p:extLst>
          </p:nvPr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14:cNvPr>
              <p14:cNvContentPartPr/>
              <p14:nvPr/>
            </p14:nvContentPartPr>
            <p14:xfrm rot="17367075">
              <a:off x="4578300" y="2577528"/>
              <a:ext cx="3848439" cy="305800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17367075">
                <a:off x="4569301" y="2568529"/>
                <a:ext cx="3866078" cy="3075646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D3F273-0C4B-408E-9BA9-0948003859E8}"/>
              </a:ext>
            </a:extLst>
          </p:cNvPr>
          <p:cNvCxnSpPr>
            <a:cxnSpLocks/>
          </p:cNvCxnSpPr>
          <p:nvPr/>
        </p:nvCxnSpPr>
        <p:spPr>
          <a:xfrm flipV="1">
            <a:off x="4000500" y="4143833"/>
            <a:ext cx="2734451" cy="63038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F5890-ADAE-430A-A542-E9B892E13A07}"/>
              </a:ext>
            </a:extLst>
          </p:cNvPr>
          <p:cNvCxnSpPr>
            <a:cxnSpLocks/>
          </p:cNvCxnSpPr>
          <p:nvPr/>
        </p:nvCxnSpPr>
        <p:spPr>
          <a:xfrm>
            <a:off x="6706965" y="4157880"/>
            <a:ext cx="27986" cy="181429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3B669F-0A0B-418C-BCAE-557FFDEEA658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C7F4A1-B8BA-4E17-8F44-C8E8EC15605F}"/>
              </a:ext>
            </a:extLst>
          </p:cNvPr>
          <p:cNvCxnSpPr>
            <a:cxnSpLocks/>
          </p:cNvCxnSpPr>
          <p:nvPr/>
        </p:nvCxnSpPr>
        <p:spPr>
          <a:xfrm>
            <a:off x="4000500" y="5367555"/>
            <a:ext cx="43797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03B2D4-E131-496F-9FEA-5F6C1EE6B715}"/>
              </a:ext>
            </a:extLst>
          </p:cNvPr>
          <p:cNvCxnSpPr>
            <a:cxnSpLocks/>
          </p:cNvCxnSpPr>
          <p:nvPr/>
        </p:nvCxnSpPr>
        <p:spPr>
          <a:xfrm>
            <a:off x="4438470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BC691D8-C44E-4000-B6DC-34391E6C6987}"/>
              </a:ext>
            </a:extLst>
          </p:cNvPr>
          <p:cNvCxnSpPr>
            <a:cxnSpLocks/>
          </p:cNvCxnSpPr>
          <p:nvPr/>
        </p:nvCxnSpPr>
        <p:spPr>
          <a:xfrm>
            <a:off x="8575325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018FE68-C2AE-4FA7-8BC2-A750AE21D21A}"/>
              </a:ext>
            </a:extLst>
          </p:cNvPr>
          <p:cNvSpPr/>
          <p:nvPr/>
        </p:nvSpPr>
        <p:spPr>
          <a:xfrm>
            <a:off x="4984508" y="2547457"/>
            <a:ext cx="3534844" cy="277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SURPLUS</a:t>
            </a:r>
          </a:p>
        </p:txBody>
      </p:sp>
    </p:spTree>
    <p:extLst>
      <p:ext uri="{BB962C8B-B14F-4D97-AF65-F5344CB8AC3E}">
        <p14:creationId xmlns:p14="http://schemas.microsoft.com/office/powerpoint/2010/main" val="3532957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8200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</a:rPr>
              <a:t>Equilibrium</a:t>
            </a:r>
            <a:r>
              <a:rPr lang="en-US" sz="2800" b="1" dirty="0">
                <a:solidFill>
                  <a:srgbClr val="00B0F0"/>
                </a:solidFill>
              </a:rPr>
              <a:t> – </a:t>
            </a:r>
            <a:r>
              <a:rPr lang="en-US" sz="2800" dirty="0">
                <a:solidFill>
                  <a:srgbClr val="00B0F0"/>
                </a:solidFill>
              </a:rPr>
              <a:t>the market price at which buyers want to buy the same quantity that sellers want to sell.</a:t>
            </a:r>
            <a:endParaRPr lang="en-US" sz="2800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D854249-0CB8-4FFA-9C44-56F394C167A1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CBFBD4-AC83-4403-8384-03199F98E5CB}"/>
              </a:ext>
            </a:extLst>
          </p:cNvPr>
          <p:cNvCxnSpPr>
            <a:cxnSpLocks/>
          </p:cNvCxnSpPr>
          <p:nvPr/>
        </p:nvCxnSpPr>
        <p:spPr>
          <a:xfrm flipH="1" flipV="1">
            <a:off x="3905250" y="2085974"/>
            <a:ext cx="95250" cy="38862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14:cNvPr>
              <p14:cNvContentPartPr/>
              <p14:nvPr/>
            </p14:nvContentPartPr>
            <p14:xfrm>
              <a:off x="4438470" y="2114340"/>
              <a:ext cx="4146544" cy="3294884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575CA4-A4F1-47AD-AB61-4D3DA7DC91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29471" y="2105340"/>
                <a:ext cx="4164183" cy="3312525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AA1E1A7-6191-4249-8AF7-126B69B92D2F}"/>
              </a:ext>
            </a:extLst>
          </p:cNvPr>
          <p:cNvSpPr txBox="1"/>
          <p:nvPr/>
        </p:nvSpPr>
        <p:spPr>
          <a:xfrm>
            <a:off x="2711960" y="2998827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Price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A91A79-6F13-4B50-A645-56600416572F}"/>
              </a:ext>
            </a:extLst>
          </p:cNvPr>
          <p:cNvSpPr txBox="1"/>
          <p:nvPr/>
        </p:nvSpPr>
        <p:spPr>
          <a:xfrm>
            <a:off x="6095629" y="5972175"/>
            <a:ext cx="164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Quantity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A4C9EC-AC15-420C-B01A-BDFE7860BDC9}"/>
              </a:ext>
            </a:extLst>
          </p:cNvPr>
          <p:cNvSpPr txBox="1"/>
          <p:nvPr/>
        </p:nvSpPr>
        <p:spPr>
          <a:xfrm>
            <a:off x="8695224" y="2849224"/>
            <a:ext cx="30883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This point it determined through interaction of supply and demand – a point were both are satisfied – </a:t>
            </a:r>
            <a:r>
              <a:rPr lang="en-AU" sz="2400" dirty="0">
                <a:solidFill>
                  <a:srgbClr val="FF0000"/>
                </a:solidFill>
              </a:rPr>
              <a:t>market efficiency</a:t>
            </a:r>
            <a:r>
              <a:rPr lang="en-AU" sz="2400" dirty="0"/>
              <a:t>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8120E6-4F40-4B3E-9812-1022EB23D430}"/>
              </a:ext>
            </a:extLst>
          </p:cNvPr>
          <p:cNvGraphicFramePr>
            <a:graphicFrameLocks noGrp="1"/>
          </p:cNvGraphicFramePr>
          <p:nvPr/>
        </p:nvGraphicFramePr>
        <p:xfrm>
          <a:off x="616831" y="3583602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14:cNvPr>
              <p14:cNvContentPartPr/>
              <p14:nvPr/>
            </p14:nvContentPartPr>
            <p14:xfrm rot="17367075">
              <a:off x="4578300" y="2577528"/>
              <a:ext cx="3848439" cy="305800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3E9D83-EDDD-4807-BA5A-33E28EF16E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17367075">
                <a:off x="4569301" y="2568529"/>
                <a:ext cx="3866078" cy="3075646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D3F273-0C4B-408E-9BA9-0948003859E8}"/>
              </a:ext>
            </a:extLst>
          </p:cNvPr>
          <p:cNvCxnSpPr>
            <a:cxnSpLocks/>
          </p:cNvCxnSpPr>
          <p:nvPr/>
        </p:nvCxnSpPr>
        <p:spPr>
          <a:xfrm flipV="1">
            <a:off x="4000500" y="4143833"/>
            <a:ext cx="2734451" cy="63038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F5890-ADAE-430A-A542-E9B892E13A07}"/>
              </a:ext>
            </a:extLst>
          </p:cNvPr>
          <p:cNvCxnSpPr>
            <a:cxnSpLocks/>
          </p:cNvCxnSpPr>
          <p:nvPr/>
        </p:nvCxnSpPr>
        <p:spPr>
          <a:xfrm>
            <a:off x="6706965" y="4157880"/>
            <a:ext cx="27986" cy="181429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3B669F-0A0B-418C-BCAE-557FFDEEA658}"/>
              </a:ext>
            </a:extLst>
          </p:cNvPr>
          <p:cNvCxnSpPr/>
          <p:nvPr/>
        </p:nvCxnSpPr>
        <p:spPr>
          <a:xfrm>
            <a:off x="4000500" y="5972175"/>
            <a:ext cx="48672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7AFAEC-A741-4819-B9CC-C16C1E044C03}"/>
              </a:ext>
            </a:extLst>
          </p:cNvPr>
          <p:cNvCxnSpPr>
            <a:cxnSpLocks/>
          </p:cNvCxnSpPr>
          <p:nvPr/>
        </p:nvCxnSpPr>
        <p:spPr>
          <a:xfrm>
            <a:off x="4000500" y="3329205"/>
            <a:ext cx="1628775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C7F4A1-B8BA-4E17-8F44-C8E8EC15605F}"/>
              </a:ext>
            </a:extLst>
          </p:cNvPr>
          <p:cNvCxnSpPr>
            <a:cxnSpLocks/>
          </p:cNvCxnSpPr>
          <p:nvPr/>
        </p:nvCxnSpPr>
        <p:spPr>
          <a:xfrm>
            <a:off x="4000500" y="5367555"/>
            <a:ext cx="43797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03B2D4-E131-496F-9FEA-5F6C1EE6B715}"/>
              </a:ext>
            </a:extLst>
          </p:cNvPr>
          <p:cNvCxnSpPr>
            <a:cxnSpLocks/>
          </p:cNvCxnSpPr>
          <p:nvPr/>
        </p:nvCxnSpPr>
        <p:spPr>
          <a:xfrm>
            <a:off x="4438470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BB8B0AD-08BC-414F-9B5D-6FEF9560FDBF}"/>
              </a:ext>
            </a:extLst>
          </p:cNvPr>
          <p:cNvCxnSpPr>
            <a:cxnSpLocks/>
          </p:cNvCxnSpPr>
          <p:nvPr/>
        </p:nvCxnSpPr>
        <p:spPr>
          <a:xfrm>
            <a:off x="7915275" y="3329205"/>
            <a:ext cx="85725" cy="264297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BC691D8-C44E-4000-B6DC-34391E6C6987}"/>
              </a:ext>
            </a:extLst>
          </p:cNvPr>
          <p:cNvCxnSpPr>
            <a:cxnSpLocks/>
          </p:cNvCxnSpPr>
          <p:nvPr/>
        </p:nvCxnSpPr>
        <p:spPr>
          <a:xfrm>
            <a:off x="8575325" y="5363010"/>
            <a:ext cx="0" cy="60916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A179CF9-37D3-4A8C-899C-A37FF2D4DC68}"/>
              </a:ext>
            </a:extLst>
          </p:cNvPr>
          <p:cNvCxnSpPr>
            <a:cxnSpLocks/>
          </p:cNvCxnSpPr>
          <p:nvPr/>
        </p:nvCxnSpPr>
        <p:spPr>
          <a:xfrm>
            <a:off x="5638800" y="3329205"/>
            <a:ext cx="85725" cy="264297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65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388675" y="1540715"/>
            <a:ext cx="8211399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</a:rPr>
              <a:t>Excess</a:t>
            </a:r>
            <a:r>
              <a:rPr lang="en-US" sz="2800" b="1" dirty="0">
                <a:solidFill>
                  <a:srgbClr val="00B0F0"/>
                </a:solidFill>
              </a:rPr>
              <a:t> – </a:t>
            </a:r>
            <a:r>
              <a:rPr lang="en-US" sz="2800" dirty="0">
                <a:solidFill>
                  <a:srgbClr val="00B0F0"/>
                </a:solidFill>
              </a:rPr>
              <a:t>having too many strawberries and feeling sick.</a:t>
            </a:r>
            <a:endParaRPr lang="en-US" sz="2800" dirty="0"/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mage result for cartoon too much food">
            <a:extLst>
              <a:ext uri="{FF2B5EF4-FFF2-40B4-BE49-F238E27FC236}">
                <a16:creationId xmlns:a16="http://schemas.microsoft.com/office/drawing/2014/main" id="{35D5DD69-5986-4BF1-A664-BE6582E9EB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6"/>
          <a:stretch/>
        </p:blipFill>
        <p:spPr bwMode="auto">
          <a:xfrm>
            <a:off x="4356414" y="2303730"/>
            <a:ext cx="3094588" cy="34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087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coffee">
            <a:extLst>
              <a:ext uri="{FF2B5EF4-FFF2-40B4-BE49-F238E27FC236}">
                <a16:creationId xmlns:a16="http://schemas.microsoft.com/office/drawing/2014/main" id="{CB509560-273E-4D55-A845-BBD8CC6316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5244D6-8884-4AC2-9C3B-BF332EFABA03}"/>
              </a:ext>
            </a:extLst>
          </p:cNvPr>
          <p:cNvSpPr txBox="1"/>
          <p:nvPr/>
        </p:nvSpPr>
        <p:spPr>
          <a:xfrm>
            <a:off x="144855" y="597529"/>
            <a:ext cx="55588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Shifts in supply and demand</a:t>
            </a:r>
          </a:p>
        </p:txBody>
      </p:sp>
    </p:spTree>
    <p:extLst>
      <p:ext uri="{BB962C8B-B14F-4D97-AF65-F5344CB8AC3E}">
        <p14:creationId xmlns:p14="http://schemas.microsoft.com/office/powerpoint/2010/main" val="2812568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5244D6-8884-4AC2-9C3B-BF332EFABA03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Shifts in supply and demand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s://s3-eu-west-1.amazonaws.com/tutor2u-media/subjects/economics/equilibrium_decreasing_demand.png?mtime=20150313144643">
            <a:extLst>
              <a:ext uri="{FF2B5EF4-FFF2-40B4-BE49-F238E27FC236}">
                <a16:creationId xmlns:a16="http://schemas.microsoft.com/office/drawing/2014/main" id="{74A20FFA-790F-4E33-8F79-8E00B3CC3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521" y="2426818"/>
            <a:ext cx="534800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Image result for coffee">
            <a:extLst>
              <a:ext uri="{FF2B5EF4-FFF2-40B4-BE49-F238E27FC236}">
                <a16:creationId xmlns:a16="http://schemas.microsoft.com/office/drawing/2014/main" id="{CB509560-273E-4D55-A845-BBD8CC6316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421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5244D6-8884-4AC2-9C3B-BF332EFABA03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Shifts in supply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mage result for shifts in supply and demaND FOR COFFEE">
            <a:extLst>
              <a:ext uri="{FF2B5EF4-FFF2-40B4-BE49-F238E27FC236}">
                <a16:creationId xmlns:a16="http://schemas.microsoft.com/office/drawing/2014/main" id="{CA1DA95D-07C2-42B2-ABF9-FBD468569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763" y="2426818"/>
            <a:ext cx="5313525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Image result for coffee">
            <a:extLst>
              <a:ext uri="{FF2B5EF4-FFF2-40B4-BE49-F238E27FC236}">
                <a16:creationId xmlns:a16="http://schemas.microsoft.com/office/drawing/2014/main" id="{CB509560-273E-4D55-A845-BBD8CC6316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12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C06714-4CB8-4749-9A5B-A2721E4C0B30}"/>
              </a:ext>
            </a:extLst>
          </p:cNvPr>
          <p:cNvSpPr txBox="1"/>
          <p:nvPr/>
        </p:nvSpPr>
        <p:spPr>
          <a:xfrm>
            <a:off x="285750" y="1126273"/>
            <a:ext cx="802957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The law of Demand</a:t>
            </a:r>
          </a:p>
          <a:p>
            <a:r>
              <a:rPr lang="en-AU" sz="2800" dirty="0"/>
              <a:t>Demand for a good or service can be defined as the quantity that buyers are willing and able to buy at a particular price.</a:t>
            </a:r>
          </a:p>
          <a:p>
            <a:endParaRPr lang="en-AU" sz="2800" dirty="0"/>
          </a:p>
          <a:p>
            <a:r>
              <a:rPr lang="en-AU" sz="2800" dirty="0"/>
              <a:t>As the price of a good or service rises, the quantity demanded will fall.  The opposite occurs when prices fall.</a:t>
            </a:r>
          </a:p>
        </p:txBody>
      </p:sp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74" y="1013699"/>
            <a:ext cx="226695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509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D5C564D-322C-496F-A58F-E65353F3D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224" y="1031340"/>
            <a:ext cx="5674663" cy="472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9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DB246A-683B-4236-BBF4-77543CDF84DB}"/>
              </a:ext>
            </a:extLst>
          </p:cNvPr>
          <p:cNvSpPr txBox="1"/>
          <p:nvPr/>
        </p:nvSpPr>
        <p:spPr>
          <a:xfrm>
            <a:off x="2291508" y="2610997"/>
            <a:ext cx="8048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/>
              <a:t>Complete Question 1 on your work sheets</a:t>
            </a:r>
          </a:p>
        </p:txBody>
      </p:sp>
    </p:spTree>
    <p:extLst>
      <p:ext uri="{BB962C8B-B14F-4D97-AF65-F5344CB8AC3E}">
        <p14:creationId xmlns:p14="http://schemas.microsoft.com/office/powerpoint/2010/main" val="76547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3C6423-5514-4A27-8D17-B4D97C1A4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976" y="1433960"/>
            <a:ext cx="4114800" cy="37242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893D8D-7738-44AA-B24A-A4FAF31FBA92}"/>
              </a:ext>
            </a:extLst>
          </p:cNvPr>
          <p:cNvSpPr txBox="1"/>
          <p:nvPr/>
        </p:nvSpPr>
        <p:spPr>
          <a:xfrm>
            <a:off x="285751" y="1126273"/>
            <a:ext cx="539895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Expansion or contraction</a:t>
            </a:r>
          </a:p>
          <a:p>
            <a:endParaRPr lang="en-A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An increase in price will result in a contraction.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At $5 per kilo, consumers would buy 100 kilos of apples, whereas, if the price rose to $10 per kilo, the demand would contract to 50 kilos. </a:t>
            </a:r>
          </a:p>
        </p:txBody>
      </p:sp>
    </p:spTree>
    <p:extLst>
      <p:ext uri="{BB962C8B-B14F-4D97-AF65-F5344CB8AC3E}">
        <p14:creationId xmlns:p14="http://schemas.microsoft.com/office/powerpoint/2010/main" val="217027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7813504-2335-423F-A883-0C4C47834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465" y="1519237"/>
            <a:ext cx="4686300" cy="38195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7D870A-1AEB-49E4-A12E-17D04C2278B5}"/>
              </a:ext>
            </a:extLst>
          </p:cNvPr>
          <p:cNvSpPr txBox="1"/>
          <p:nvPr/>
        </p:nvSpPr>
        <p:spPr>
          <a:xfrm>
            <a:off x="285751" y="1126273"/>
            <a:ext cx="539895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b="1" dirty="0">
                <a:solidFill>
                  <a:schemeClr val="accent3">
                    <a:lumMod val="75000"/>
                  </a:schemeClr>
                </a:solidFill>
              </a:rPr>
              <a:t>Expansion or contraction</a:t>
            </a:r>
          </a:p>
          <a:p>
            <a:endParaRPr lang="en-A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A decrease in price will result in an expansion or extension of demand.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At $4 per kilo, consumers would buy 100 kilos of tomato's, whereas, if the price drop to $2 per kilo, the demand would expand to 200 kilos. </a:t>
            </a:r>
          </a:p>
        </p:txBody>
      </p:sp>
    </p:spTree>
    <p:extLst>
      <p:ext uri="{BB962C8B-B14F-4D97-AF65-F5344CB8AC3E}">
        <p14:creationId xmlns:p14="http://schemas.microsoft.com/office/powerpoint/2010/main" val="44294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CC79EE-B922-4D73-BAE8-30AF121BD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3961" y="221994"/>
            <a:ext cx="6643800" cy="65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77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ocolate covered strawberry'">
            <a:extLst>
              <a:ext uri="{FF2B5EF4-FFF2-40B4-BE49-F238E27FC236}">
                <a16:creationId xmlns:a16="http://schemas.microsoft.com/office/drawing/2014/main" id="{833D8E27-FF5A-4BFF-B02E-D329571A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551" y="180262"/>
            <a:ext cx="1295398" cy="19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BCBB8E-AE55-4500-A00C-2C61DF443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37561"/>
              </p:ext>
            </p:extLst>
          </p:nvPr>
        </p:nvGraphicFramePr>
        <p:xfrm>
          <a:off x="936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DA5117F-3023-4810-9690-4839DC696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14459"/>
              </p:ext>
            </p:extLst>
          </p:nvPr>
        </p:nvGraphicFramePr>
        <p:xfrm>
          <a:off x="4365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868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3A7061-2757-4358-AC56-CECEF4B56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41870"/>
              </p:ext>
            </p:extLst>
          </p:nvPr>
        </p:nvGraphicFramePr>
        <p:xfrm>
          <a:off x="7794451" y="3113961"/>
          <a:ext cx="295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3965706402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339529224"/>
                    </a:ext>
                  </a:extLst>
                </a:gridCol>
              </a:tblGrid>
              <a:tr h="587154">
                <a:tc>
                  <a:txBody>
                    <a:bodyPr/>
                    <a:lstStyle/>
                    <a:p>
                      <a:r>
                        <a:rPr lang="en-AU" dirty="0"/>
                        <a:t>Price per chocolate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Quantity demanded per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9836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103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8562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0613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6315"/>
                  </a:ext>
                </a:extLst>
              </a:tr>
              <a:tr h="23514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568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19CECB4-D994-4430-A8E7-E3838F929933}"/>
              </a:ext>
            </a:extLst>
          </p:cNvPr>
          <p:cNvSpPr txBox="1"/>
          <p:nvPr/>
        </p:nvSpPr>
        <p:spPr>
          <a:xfrm>
            <a:off x="2419351" y="502490"/>
            <a:ext cx="7362824" cy="878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B0F0"/>
                </a:solidFill>
              </a:rPr>
              <a:t>Aunty Beryl </a:t>
            </a:r>
            <a:r>
              <a:rPr lang="en-US" sz="2800" b="1" dirty="0"/>
              <a:t>wants to make and sell chocolate covered strawberries and conducts her research</a:t>
            </a:r>
          </a:p>
        </p:txBody>
      </p:sp>
      <p:pic>
        <p:nvPicPr>
          <p:cNvPr id="2050" name="Picture 2" descr="Image result for grandma cartoon">
            <a:extLst>
              <a:ext uri="{FF2B5EF4-FFF2-40B4-BE49-F238E27FC236}">
                <a16:creationId xmlns:a16="http://schemas.microsoft.com/office/drawing/2014/main" id="{143EF4CF-30A9-43B4-A341-84286A90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1" y="304087"/>
            <a:ext cx="1378838" cy="21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AC0CB7-136B-4944-A882-0704A2F7E0CC}"/>
              </a:ext>
            </a:extLst>
          </p:cNvPr>
          <p:cNvSpPr txBox="1"/>
          <p:nvPr/>
        </p:nvSpPr>
        <p:spPr>
          <a:xfrm>
            <a:off x="1940742" y="2529186"/>
            <a:ext cx="950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Luke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2EA32-398A-442C-9247-76280AFDFF04}"/>
              </a:ext>
            </a:extLst>
          </p:cNvPr>
          <p:cNvSpPr txBox="1"/>
          <p:nvPr/>
        </p:nvSpPr>
        <p:spPr>
          <a:xfrm>
            <a:off x="5285585" y="2562822"/>
            <a:ext cx="1118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Sarah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C1F274-91BD-4375-B38A-D4F7B2CBBB5E}"/>
              </a:ext>
            </a:extLst>
          </p:cNvPr>
          <p:cNvSpPr txBox="1"/>
          <p:nvPr/>
        </p:nvSpPr>
        <p:spPr>
          <a:xfrm>
            <a:off x="8718208" y="2562821"/>
            <a:ext cx="1111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Jayne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B53D62-74A2-46D2-BAED-6960B854EE0F}"/>
              </a:ext>
            </a:extLst>
          </p:cNvPr>
          <p:cNvSpPr txBox="1"/>
          <p:nvPr/>
        </p:nvSpPr>
        <p:spPr>
          <a:xfrm>
            <a:off x="428625" y="6146816"/>
            <a:ext cx="11334750" cy="49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/>
              <a:t>The </a:t>
            </a:r>
            <a:r>
              <a:rPr lang="en-US" sz="2400" b="1" i="1" dirty="0">
                <a:highlight>
                  <a:srgbClr val="FF00FF"/>
                </a:highlight>
              </a:rPr>
              <a:t>Law of Demand </a:t>
            </a:r>
            <a:r>
              <a:rPr lang="en-US" sz="2400" b="1" i="1" dirty="0"/>
              <a:t>is that the quantity demanded will decrease as the price increases.</a:t>
            </a:r>
          </a:p>
        </p:txBody>
      </p:sp>
    </p:spTree>
    <p:extLst>
      <p:ext uri="{BB962C8B-B14F-4D97-AF65-F5344CB8AC3E}">
        <p14:creationId xmlns:p14="http://schemas.microsoft.com/office/powerpoint/2010/main" val="63659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887</Words>
  <Application>Microsoft Office PowerPoint</Application>
  <PresentationFormat>Widescreen</PresentationFormat>
  <Paragraphs>216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Dodson</dc:creator>
  <cp:lastModifiedBy>Trevor Dodson</cp:lastModifiedBy>
  <cp:revision>6</cp:revision>
  <dcterms:created xsi:type="dcterms:W3CDTF">2019-09-05T01:59:08Z</dcterms:created>
  <dcterms:modified xsi:type="dcterms:W3CDTF">2020-08-20T02:33:02Z</dcterms:modified>
</cp:coreProperties>
</file>