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1" r:id="rId4"/>
    <p:sldId id="263" r:id="rId5"/>
    <p:sldId id="264" r:id="rId6"/>
    <p:sldId id="258" r:id="rId7"/>
    <p:sldId id="259" r:id="rId8"/>
    <p:sldId id="272" r:id="rId9"/>
    <p:sldId id="262" r:id="rId10"/>
    <p:sldId id="268" r:id="rId11"/>
    <p:sldId id="269" r:id="rId12"/>
    <p:sldId id="270" r:id="rId13"/>
    <p:sldId id="271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Thursday, August 27,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407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Thursday, August 27,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2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Thursday, August 27,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5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Thursday, August 27,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9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Thursday, August 27,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3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Thursday, August 27,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9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Thursday, August 27, 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2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Thursday, August 27,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677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Thursday, August 27, 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5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Thursday, August 27,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Thursday, August 27,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7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August 27,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03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599CD-AEE8-435C-AE8A-8754D2A1E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00" b="6850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32287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FBD85-D818-403D-A377-AF547DC83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426" y="340607"/>
            <a:ext cx="6612660" cy="176811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4: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Involvement in the Economy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94AAED-1F43-4FD5-B5EE-F8F5F338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5" y="162263"/>
            <a:ext cx="3619767" cy="1246660"/>
          </a:xfrm>
        </p:spPr>
        <p:txBody>
          <a:bodyPr wrap="square" anchor="t"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Market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519AD-CAEE-4372-9BEF-51EBB479A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557" y="102638"/>
            <a:ext cx="8155548" cy="2090056"/>
          </a:xfrm>
        </p:spPr>
        <p:txBody>
          <a:bodyPr anchor="t">
            <a:normAutofit fontScale="62500" lnSpcReduction="20000"/>
          </a:bodyPr>
          <a:lstStyle/>
          <a:p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market economy, the emphasis is on individual decision making.</a:t>
            </a:r>
          </a:p>
          <a:p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 respond to consumer demand and operate in the market with profit-making as a major motivator.</a:t>
            </a:r>
          </a:p>
          <a:p>
            <a:endParaRPr lang="en-US" sz="1600" dirty="0"/>
          </a:p>
        </p:txBody>
      </p:sp>
      <p:pic>
        <p:nvPicPr>
          <p:cNvPr id="3076" name="Picture 4" descr="US Dollars on Marble">
            <a:extLst>
              <a:ext uri="{FF2B5EF4-FFF2-40B4-BE49-F238E27FC236}">
                <a16:creationId xmlns:a16="http://schemas.microsoft.com/office/drawing/2014/main" id="{EB039997-72D3-4301-A427-8FDE93C6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375" y="1617157"/>
            <a:ext cx="3380556" cy="5064505"/>
          </a:xfrm>
          <a:custGeom>
            <a:avLst/>
            <a:gdLst/>
            <a:ahLst/>
            <a:cxnLst/>
            <a:rect l="l" t="t" r="r" b="b"/>
            <a:pathLst>
              <a:path w="5051426" h="3640362">
                <a:moveTo>
                  <a:pt x="0" y="0"/>
                </a:moveTo>
                <a:lnTo>
                  <a:pt x="5051426" y="0"/>
                </a:lnTo>
                <a:lnTo>
                  <a:pt x="5051426" y="3640362"/>
                </a:lnTo>
                <a:lnTo>
                  <a:pt x="0" y="36403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emale customer choosing products in market">
            <a:extLst>
              <a:ext uri="{FF2B5EF4-FFF2-40B4-BE49-F238E27FC236}">
                <a16:creationId xmlns:a16="http://schemas.microsoft.com/office/drawing/2014/main" id="{CE2D24D7-0AE4-49EF-B621-F521DA58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081" y="2124942"/>
            <a:ext cx="6645944" cy="4419553"/>
          </a:xfrm>
          <a:custGeom>
            <a:avLst/>
            <a:gdLst/>
            <a:ahLst/>
            <a:cxnLst/>
            <a:rect l="l" t="t" r="r" b="b"/>
            <a:pathLst>
              <a:path w="5051426" h="3640362">
                <a:moveTo>
                  <a:pt x="0" y="0"/>
                </a:moveTo>
                <a:lnTo>
                  <a:pt x="5051426" y="0"/>
                </a:lnTo>
                <a:lnTo>
                  <a:pt x="5051426" y="3640362"/>
                </a:lnTo>
                <a:lnTo>
                  <a:pt x="0" y="36403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4F32A54-C851-4ADC-B81A-DEE6F5A09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1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8C949F-F255-441D-AAA6-751A4647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71" y="117282"/>
            <a:ext cx="11867357" cy="4146808"/>
          </a:xfrm>
        </p:spPr>
        <p:txBody>
          <a:bodyPr anchor="t"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4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reality, there is no pure market economy. 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4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passes laws for a range of reasons, including social cohesion and public health. </a:t>
            </a:r>
          </a:p>
          <a:p>
            <a:pPr algn="just">
              <a:lnSpc>
                <a:spcPct val="120000"/>
              </a:lnSpc>
            </a:pPr>
            <a:r>
              <a:rPr lang="en-US" sz="4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laws will affect the ‘What to Produce’ question. </a:t>
            </a:r>
          </a:p>
          <a:p>
            <a:pPr algn="just">
              <a:lnSpc>
                <a:spcPct val="120000"/>
              </a:lnSpc>
            </a:pPr>
            <a:r>
              <a:rPr lang="en-US" sz="4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government intervention, those without skills in demand, or those with significant health issues, may receive no income or fall into poverty. </a:t>
            </a:r>
          </a:p>
          <a:p>
            <a:pPr algn="just">
              <a:lnSpc>
                <a:spcPct val="120000"/>
              </a:lnSpc>
            </a:pPr>
            <a:r>
              <a:rPr lang="en-US" sz="4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features such as a minimum wage, and taxation benefits for many families, the extremes of poverty can be avoided. </a:t>
            </a:r>
          </a:p>
          <a:p>
            <a:pPr algn="just">
              <a:lnSpc>
                <a:spcPct val="120000"/>
              </a:lnSpc>
            </a:pPr>
            <a:r>
              <a:rPr lang="en-US" sz="4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economy should be called a ‘Mixed Market Economy’ because all countries have some degree of government involvement. 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ow do Resources Get Allocated in a Free Market Economy | Rakesh ...">
            <a:extLst>
              <a:ext uri="{FF2B5EF4-FFF2-40B4-BE49-F238E27FC236}">
                <a16:creationId xmlns:a16="http://schemas.microsoft.com/office/drawing/2014/main" id="{310379EE-1FBA-4F74-896A-BD6A97A90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06" y="4152736"/>
            <a:ext cx="5567423" cy="258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jor Tax Benefits for a salaried taxpayer – Blog | PK Chopra &amp; Co.">
            <a:extLst>
              <a:ext uri="{FF2B5EF4-FFF2-40B4-BE49-F238E27FC236}">
                <a16:creationId xmlns:a16="http://schemas.microsoft.com/office/drawing/2014/main" id="{4C4232D5-2B1A-4882-868E-49292D69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65" y="4370981"/>
            <a:ext cx="2898480" cy="16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inimum wage increase but businesses get relief with staggered ...">
            <a:extLst>
              <a:ext uri="{FF2B5EF4-FFF2-40B4-BE49-F238E27FC236}">
                <a16:creationId xmlns:a16="http://schemas.microsoft.com/office/drawing/2014/main" id="{17860673-9398-46A9-87A6-1518C3C1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182" y="4521348"/>
            <a:ext cx="2940646" cy="19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420564D8-CDCE-49AA-8B48-551C0077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97" y="678424"/>
            <a:ext cx="8052319" cy="470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FFFE-B56A-41CD-A148-7B39599E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2898394" cy="77023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FA21-7FAE-4494-B14D-9EB176C3B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4" y="2113199"/>
            <a:ext cx="11728580" cy="3979625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 for the shift from the command economy</a:t>
            </a:r>
          </a:p>
        </p:txBody>
      </p:sp>
      <p:pic>
        <p:nvPicPr>
          <p:cNvPr id="5122" name="Picture 2" descr="Command Economy: an economic system in which the government ...">
            <a:extLst>
              <a:ext uri="{FF2B5EF4-FFF2-40B4-BE49-F238E27FC236}">
                <a16:creationId xmlns:a16="http://schemas.microsoft.com/office/drawing/2014/main" id="{048DC6E9-A5D6-45E9-AA55-712C0401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38" y="2430952"/>
            <a:ext cx="3572346" cy="38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CC61826-24B0-4430-9F48-DAC3E320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63" y="193943"/>
            <a:ext cx="2724161" cy="82333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C89A7-F576-424A-953A-CBE310AE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63" y="1373091"/>
            <a:ext cx="2881540" cy="659490"/>
          </a:xfrm>
        </p:spPr>
        <p:txBody>
          <a:bodyPr vert="horz" wrap="square" lIns="0" tIns="0" rIns="0" bIns="0" rtlCol="0"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Commanding Heights Poland’s Solidarity</a:t>
            </a:r>
          </a:p>
        </p:txBody>
      </p:sp>
      <p:pic>
        <p:nvPicPr>
          <p:cNvPr id="1026" name="Picture 2" descr="The Roads to Freedom: Solidarity Poland - Hecktic Travels">
            <a:extLst>
              <a:ext uri="{FF2B5EF4-FFF2-40B4-BE49-F238E27FC236}">
                <a16:creationId xmlns:a16="http://schemas.microsoft.com/office/drawing/2014/main" id="{36F9F727-A53C-4A05-A9F1-3C194FFE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7648" y="-11630"/>
            <a:ext cx="8868831" cy="5498675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2645931-555B-478C-AC89-3847F06E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860"/>
            <a:ext cx="4334730" cy="2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A11995E-D9A3-4D7A-8F2F-33FA09E8C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46" y="2717454"/>
            <a:ext cx="4778780" cy="32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FCB8EA-EE9A-4562-8429-1769B8F4C4BE}"/>
              </a:ext>
            </a:extLst>
          </p:cNvPr>
          <p:cNvSpPr txBox="1"/>
          <p:nvPr/>
        </p:nvSpPr>
        <p:spPr>
          <a:xfrm>
            <a:off x="278363" y="217325"/>
            <a:ext cx="117581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The main problem of an economy is of economizing scarce resources.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Economics is the study of the allocation of scarce resources to alternative ends.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The problem of scarcity arises because human wants are numerous and the means to satisfy them are limited.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This leads to the problem of choice-of selecting alternative uses to which scarce resources can be put.</a:t>
            </a:r>
          </a:p>
        </p:txBody>
      </p:sp>
      <p:pic>
        <p:nvPicPr>
          <p:cNvPr id="1028" name="Picture 4" descr="Ruzivo Digital Learning">
            <a:extLst>
              <a:ext uri="{FF2B5EF4-FFF2-40B4-BE49-F238E27FC236}">
                <a16:creationId xmlns:a16="http://schemas.microsoft.com/office/drawing/2014/main" id="{DE9D314C-D9E1-4C82-9659-61DCF0A8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9" y="2595312"/>
            <a:ext cx="5954486" cy="360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94B9ED-CD93-4A9F-A6DB-26348A51D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4" y="356807"/>
            <a:ext cx="11828052" cy="1277940"/>
          </a:xfrm>
          <a:prstGeom prst="rect">
            <a:avLst/>
          </a:prstGeom>
        </p:spPr>
      </p:pic>
      <p:pic>
        <p:nvPicPr>
          <p:cNvPr id="6" name="Picture 2" descr="The Economics Dude">
            <a:extLst>
              <a:ext uri="{FF2B5EF4-FFF2-40B4-BE49-F238E27FC236}">
                <a16:creationId xmlns:a16="http://schemas.microsoft.com/office/drawing/2014/main" id="{7EE9961B-AED6-4A06-8663-83C207B08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56" y="1723920"/>
            <a:ext cx="4288487" cy="47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 The Economic Problem: Scarcity and Choice CHAPTER OUTLINE: - ppt ...">
            <a:extLst>
              <a:ext uri="{FF2B5EF4-FFF2-40B4-BE49-F238E27FC236}">
                <a16:creationId xmlns:a16="http://schemas.microsoft.com/office/drawing/2014/main" id="{93FE0012-9E9B-4481-8AD6-C81965A1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3" y="261257"/>
            <a:ext cx="7788187" cy="58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carcity/Factor's Of Production/Opportunity Cost - Lessons - Tes Teach">
            <a:extLst>
              <a:ext uri="{FF2B5EF4-FFF2-40B4-BE49-F238E27FC236}">
                <a16:creationId xmlns:a16="http://schemas.microsoft.com/office/drawing/2014/main" id="{AABE65E6-3C48-4676-8BC7-C34CCCC7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25" y="335901"/>
            <a:ext cx="4923071" cy="33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22B102-1088-47D9-99C6-6B523D27252B}"/>
              </a:ext>
            </a:extLst>
          </p:cNvPr>
          <p:cNvSpPr txBox="1"/>
          <p:nvPr/>
        </p:nvSpPr>
        <p:spPr>
          <a:xfrm>
            <a:off x="7092709" y="4226372"/>
            <a:ext cx="49230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This exists in every economic system, whether it is capitalist, socialist or mixed economy. </a:t>
            </a:r>
          </a:p>
        </p:txBody>
      </p:sp>
    </p:spTree>
    <p:extLst>
      <p:ext uri="{BB962C8B-B14F-4D97-AF65-F5344CB8AC3E}">
        <p14:creationId xmlns:p14="http://schemas.microsoft.com/office/powerpoint/2010/main" val="11890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9BB089-AF2E-48E6-AE44-8DE5E16C1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1" y="181698"/>
            <a:ext cx="6450567" cy="3093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775B8-2403-4268-B5D6-CF8CBE130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331" y="2988016"/>
            <a:ext cx="6711898" cy="36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63EA-6978-4D85-9E91-9E8E5AC4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765526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Market vs Planned Economies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91CC5F-3B93-4A31-9199-0D0416A73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308" y="1589152"/>
            <a:ext cx="9435383" cy="426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5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BFB9-CA54-4088-9E6F-0E0B4CEC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3BFD-1903-4868-9433-B38658CB3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861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Economy: Crash Course - Government and Politics</a:t>
            </a:r>
          </a:p>
        </p:txBody>
      </p:sp>
    </p:spTree>
    <p:extLst>
      <p:ext uri="{BB962C8B-B14F-4D97-AF65-F5344CB8AC3E}">
        <p14:creationId xmlns:p14="http://schemas.microsoft.com/office/powerpoint/2010/main" val="235660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1BCCAB-76FE-4DA7-8B4E-5A0BB8722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7377" y="549275"/>
            <a:ext cx="5344321" cy="58571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E8103E-CAB9-406D-8068-EFB5FA25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083588" cy="70079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8DEC35-8454-46FD-BD0D-CA6BC97FD9FE}"/>
              </a:ext>
            </a:extLst>
          </p:cNvPr>
          <p:cNvSpPr txBox="1">
            <a:spLocks/>
          </p:cNvSpPr>
          <p:nvPr/>
        </p:nvSpPr>
        <p:spPr>
          <a:xfrm>
            <a:off x="310302" y="1918897"/>
            <a:ext cx="5838362" cy="106689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Economy: Crash Course - Government and Politics</a:t>
            </a:r>
          </a:p>
        </p:txBody>
      </p:sp>
    </p:spTree>
    <p:extLst>
      <p:ext uri="{BB962C8B-B14F-4D97-AF65-F5344CB8AC3E}">
        <p14:creationId xmlns:p14="http://schemas.microsoft.com/office/powerpoint/2010/main" val="33303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D193-9718-46F2-B19A-D072F505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6243477" cy="803664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Market Economy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A5B93-F238-47BD-B202-A2DF2BF6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00" y="1645265"/>
            <a:ext cx="5679800" cy="3679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175365-3298-4689-A544-DD563CE09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973" y="190049"/>
            <a:ext cx="2673367" cy="1455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48EA7D-6824-452A-8CEB-B2B7F1B39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96" y="1966802"/>
            <a:ext cx="5566003" cy="2014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637D6-C707-4420-BB1D-6CF8C457B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030" y="4210614"/>
            <a:ext cx="4905504" cy="24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DFloatVTI">
  <a:themeElements>
    <a:clrScheme name="AnalogousFromDarkSeedLeftStep">
      <a:dk1>
        <a:srgbClr val="000000"/>
      </a:dk1>
      <a:lt1>
        <a:srgbClr val="FFFFFF"/>
      </a:lt1>
      <a:dk2>
        <a:srgbClr val="223A3B"/>
      </a:dk2>
      <a:lt2>
        <a:srgbClr val="E8E2E2"/>
      </a:lt2>
      <a:accent1>
        <a:srgbClr val="2DB2B8"/>
      </a:accent1>
      <a:accent2>
        <a:srgbClr val="21B87F"/>
      </a:accent2>
      <a:accent3>
        <a:srgbClr val="2DB94B"/>
      </a:accent3>
      <a:accent4>
        <a:srgbClr val="40B821"/>
      </a:accent4>
      <a:accent5>
        <a:srgbClr val="7DAF2B"/>
      </a:accent5>
      <a:accent6>
        <a:srgbClr val="A9A31E"/>
      </a:accent6>
      <a:hlink>
        <a:srgbClr val="5B8E2F"/>
      </a:hlink>
      <a:folHlink>
        <a:srgbClr val="7F7F7F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274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Times New Roman</vt:lpstr>
      <vt:lpstr>Walbaum Display</vt:lpstr>
      <vt:lpstr>3DFloatVTI</vt:lpstr>
      <vt:lpstr>Chapter 4:  Government Involvement in the Economy </vt:lpstr>
      <vt:lpstr>PowerPoint Presentation</vt:lpstr>
      <vt:lpstr>PowerPoint Presentation</vt:lpstr>
      <vt:lpstr>PowerPoint Presentation</vt:lpstr>
      <vt:lpstr>PowerPoint Presentation</vt:lpstr>
      <vt:lpstr>Market vs Planned Economies </vt:lpstr>
      <vt:lpstr>Activity 1</vt:lpstr>
      <vt:lpstr>Activity 1</vt:lpstr>
      <vt:lpstr>The Market Economy</vt:lpstr>
      <vt:lpstr>The Market Economy</vt:lpstr>
      <vt:lpstr>PowerPoint Presentation</vt:lpstr>
      <vt:lpstr>PowerPoint Presentation</vt:lpstr>
      <vt:lpstr>Reading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 Government Involvement in the Economy</dc:title>
  <dc:creator>Ali</dc:creator>
  <cp:lastModifiedBy>Ali</cp:lastModifiedBy>
  <cp:revision>21</cp:revision>
  <dcterms:created xsi:type="dcterms:W3CDTF">2020-08-26T14:36:02Z</dcterms:created>
  <dcterms:modified xsi:type="dcterms:W3CDTF">2020-08-27T04:56:23Z</dcterms:modified>
</cp:coreProperties>
</file>