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9" r:id="rId2"/>
    <p:sldId id="257" r:id="rId3"/>
    <p:sldId id="299" r:id="rId4"/>
    <p:sldId id="290" r:id="rId5"/>
    <p:sldId id="267" r:id="rId6"/>
    <p:sldId id="268" r:id="rId7"/>
    <p:sldId id="291" r:id="rId8"/>
    <p:sldId id="293" r:id="rId9"/>
    <p:sldId id="294" r:id="rId10"/>
    <p:sldId id="295" r:id="rId11"/>
    <p:sldId id="296" r:id="rId12"/>
    <p:sldId id="297" r:id="rId13"/>
    <p:sldId id="298" r:id="rId14"/>
    <p:sldId id="262" r:id="rId15"/>
    <p:sldId id="269" r:id="rId16"/>
    <p:sldId id="29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80" autoAdjust="0"/>
  </p:normalViewPr>
  <p:slideViewPr>
    <p:cSldViewPr>
      <p:cViewPr varScale="1">
        <p:scale>
          <a:sx n="98" d="100"/>
          <a:sy n="98" d="100"/>
        </p:scale>
        <p:origin x="1022" y="5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22T01:40:13.3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 35,'0'-3,"-5"-11,-2-4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78CE4-691C-48D4-8021-98CB0B35CBF4}" type="datetimeFigureOut">
              <a:rPr lang="en-US" smtClean="0"/>
              <a:t>6/24/2020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BF0AE1-B50D-47ED-88EC-23A67D71C140}" type="slidenum">
              <a:rPr lang="en-GB" smtClean="0"/>
              <a:t>‹#›</a:t>
            </a:fld>
            <a:endParaRPr lang="en-GB"/>
          </a:p>
        </p:txBody>
      </p:sp>
    </p:spTree>
    <p:extLst>
      <p:ext uri="{BB962C8B-B14F-4D97-AF65-F5344CB8AC3E}">
        <p14:creationId xmlns:p14="http://schemas.microsoft.com/office/powerpoint/2010/main" val="1491906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5CD66D-AC2B-4AA4-8919-B3D291D07773}" type="slidenum">
              <a:rPr lang="en-GB"/>
              <a:pPr/>
              <a:t>5</a:t>
            </a:fld>
            <a:endParaRPr lang="en-GB"/>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GB"/>
              <a:t>Discussion can take place here about the key elements of the economic problem – the unlimited wants of humans against the scarce resources that exist to meet those wants. The notion of supply and demand can be introduced here and students can be involved by making a list of all the things they would like to buy if they had unlimited amounts of money! If then asked to trim that list down to meet a budget the more outrageous items disappear. This then introduces the notion of having to make choices – this issue can be discussed further using examples drawn from students own experiences about the choices they have had to make – possibly involving the choice of subjects they have had to make at college or school in relation to the time available, etc!  How we use our scarce resources can also be linked into this discussion. The wind turbines highlight an issue raised in the In the News section (http://www.bized.ac.uk/cgi-bin/chron/chron.pl?id=1928) about the intention to build wind farms in areas of the UK and the controversies that it creates – useful to link theory and practice at an early stage.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3485F-F7AD-45FE-9481-351C19CD234E}" type="slidenum">
              <a:rPr lang="en-GB"/>
              <a:pPr/>
              <a:t>6</a:t>
            </a:fld>
            <a:endParaRPr lang="en-GB"/>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GB"/>
              <a:t>This is the traditional three key questions any economic system has to answer. Many students would have difficulty defining what an ‘economy’ actually is! It is useful at this stage to clear this up – a system for the production and exchange of goods and services to satisfy the wants and needs of the population. This is open ended enough to be able to incorporate all manner of economic systems from a barter system that still exists in remote parts of the world to sophisticated economic systems such as the UK and US! The questions and the examples raised can be used for discussion – get the students to express their views at this stage and be as controversial as possible to stimulate discussion and involvement!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6ECED-09E5-43C2-A507-2B0B872594B1}" type="slidenum">
              <a:rPr lang="en-GB"/>
              <a:pPr/>
              <a:t>15</a:t>
            </a:fld>
            <a:endParaRPr lang="en-GB"/>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GB"/>
              <a:t>This is a key concept and one that often causes problems and misunderstanding but is central to students thinking like an economist. The crucial thing to knock out of students is their thinking that everything costs ‘money’. Because we have to make choices there are issues surrounding value judgements about what is important and what is not – it should not be difficult to stimulate discussion about what issues of government spending are important and what are not!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B0E3168E-75BA-4390-A5EE-3ECCDD6C3F5F}" type="datetimeFigureOut">
              <a:rPr lang="en-GB" smtClean="0"/>
              <a:pPr/>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E3168E-75BA-4390-A5EE-3ECCDD6C3F5F}" type="datetimeFigureOut">
              <a:rPr lang="en-GB" smtClean="0"/>
              <a:pPr/>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E3168E-75BA-4390-A5EE-3ECCDD6C3F5F}" type="datetimeFigureOut">
              <a:rPr lang="en-GB" smtClean="0"/>
              <a:pPr/>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762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39E06BA-1562-4837-9400-674EF301D81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E3168E-75BA-4390-A5EE-3ECCDD6C3F5F}" type="datetimeFigureOut">
              <a:rPr lang="en-GB" smtClean="0"/>
              <a:pPr/>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E3168E-75BA-4390-A5EE-3ECCDD6C3F5F}" type="datetimeFigureOut">
              <a:rPr lang="en-GB" smtClean="0"/>
              <a:pPr/>
              <a:t>24/06/2020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0E3168E-75BA-4390-A5EE-3ECCDD6C3F5F}" type="datetimeFigureOut">
              <a:rPr lang="en-GB" smtClean="0"/>
              <a:pPr/>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E3168E-75BA-4390-A5EE-3ECCDD6C3F5F}" type="datetimeFigureOut">
              <a:rPr lang="en-GB" smtClean="0"/>
              <a:pPr/>
              <a:t>24/06/2020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0E3168E-75BA-4390-A5EE-3ECCDD6C3F5F}" type="datetimeFigureOut">
              <a:rPr lang="en-GB" smtClean="0"/>
              <a:pPr/>
              <a:t>24/06/2020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3168E-75BA-4390-A5EE-3ECCDD6C3F5F}" type="datetimeFigureOut">
              <a:rPr lang="en-GB" smtClean="0"/>
              <a:pPr/>
              <a:t>24/06/2020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E3168E-75BA-4390-A5EE-3ECCDD6C3F5F}" type="datetimeFigureOut">
              <a:rPr lang="en-GB" smtClean="0"/>
              <a:pPr/>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E3168E-75BA-4390-A5EE-3ECCDD6C3F5F}" type="datetimeFigureOut">
              <a:rPr lang="en-GB" smtClean="0"/>
              <a:pPr/>
              <a:t>24/06/2020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CAFE82-DCDC-4209-ABAE-ECF861FE0A7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3168E-75BA-4390-A5EE-3ECCDD6C3F5F}" type="datetimeFigureOut">
              <a:rPr lang="en-GB" smtClean="0"/>
              <a:pPr/>
              <a:t>24/06/2020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AFE82-DCDC-4209-ABAE-ECF861FE0A79}" type="slidenum">
              <a:rPr lang="en-GB" smtClean="0"/>
              <a:pPr/>
              <a:t>‹#›</a:t>
            </a:fld>
            <a:endParaRPr lang="en-GB"/>
          </a:p>
        </p:txBody>
      </p:sp>
      <p:pic>
        <p:nvPicPr>
          <p:cNvPr id="19458" name="Picture 2" descr="http://t0.gstatic.com/images?q=tbn:ANd9GcQhJrNPwstcN0zcNl9Ekp9j71PCwkCWT2mnmFaEuaG43cXXV2nacHWugZd0Tg"/>
          <p:cNvPicPr>
            <a:picLocks noChangeAspect="1" noChangeArrowheads="1"/>
          </p:cNvPicPr>
          <p:nvPr userDrawn="1"/>
        </p:nvPicPr>
        <p:blipFill>
          <a:blip r:embed="rId14" cstate="print"/>
          <a:srcRect/>
          <a:stretch>
            <a:fillRect/>
          </a:stretch>
        </p:blipFill>
        <p:spPr bwMode="auto">
          <a:xfrm>
            <a:off x="6258814" y="4797153"/>
            <a:ext cx="2885186" cy="206084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1" kern="1200">
          <a:solidFill>
            <a:schemeClr val="tx1"/>
          </a:solidFill>
          <a:latin typeface="Palatino Linotype"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chemeClr val="tx1"/>
          </a:solidFill>
          <a:latin typeface="Palatino Linotype" pitchFamily="18" charset="0"/>
          <a:ea typeface="+mn-ea"/>
          <a:cs typeface="+mn-cs"/>
        </a:defRPr>
      </a:lvl1pPr>
      <a:lvl2pPr marL="742950" indent="-285750" algn="l" defTabSz="914400" rtl="0" eaLnBrk="1" latinLnBrk="0" hangingPunct="1">
        <a:spcBef>
          <a:spcPct val="20000"/>
        </a:spcBef>
        <a:buFont typeface="Arial" pitchFamily="34" charset="0"/>
        <a:buChar char="–"/>
        <a:defRPr sz="2800" i="1" kern="1200">
          <a:solidFill>
            <a:schemeClr val="tx1"/>
          </a:solidFill>
          <a:latin typeface="Palatino Linotype" pitchFamily="18" charset="0"/>
          <a:ea typeface="+mn-ea"/>
          <a:cs typeface="+mn-cs"/>
        </a:defRPr>
      </a:lvl2pPr>
      <a:lvl3pPr marL="1143000" indent="-228600" algn="l" defTabSz="914400" rtl="0" eaLnBrk="1" latinLnBrk="0" hangingPunct="1">
        <a:spcBef>
          <a:spcPct val="20000"/>
        </a:spcBef>
        <a:buFont typeface="Arial" pitchFamily="34" charset="0"/>
        <a:buChar char="•"/>
        <a:defRPr sz="2400" i="1" kern="1200">
          <a:solidFill>
            <a:schemeClr val="tx1"/>
          </a:solidFill>
          <a:latin typeface="Palatino Linotype" pitchFamily="18" charset="0"/>
          <a:ea typeface="+mn-ea"/>
          <a:cs typeface="+mn-cs"/>
        </a:defRPr>
      </a:lvl3pPr>
      <a:lvl4pPr marL="1600200" indent="-228600" algn="l" defTabSz="914400" rtl="0" eaLnBrk="1" latinLnBrk="0" hangingPunct="1">
        <a:spcBef>
          <a:spcPct val="20000"/>
        </a:spcBef>
        <a:buFont typeface="Arial" pitchFamily="34" charset="0"/>
        <a:buChar char="–"/>
        <a:defRPr sz="2000" i="1" kern="1200">
          <a:solidFill>
            <a:schemeClr val="tx1"/>
          </a:solidFill>
          <a:latin typeface="Palatino Linotype" pitchFamily="18" charset="0"/>
          <a:ea typeface="+mn-ea"/>
          <a:cs typeface="+mn-cs"/>
        </a:defRPr>
      </a:lvl4pPr>
      <a:lvl5pPr marL="2057400" indent="-228600" algn="l" defTabSz="914400" rtl="0" eaLnBrk="1" latinLnBrk="0" hangingPunct="1">
        <a:spcBef>
          <a:spcPct val="20000"/>
        </a:spcBef>
        <a:buFont typeface="Arial" pitchFamily="34" charset="0"/>
        <a:buChar char="»"/>
        <a:defRPr sz="2000" i="1"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ved=2ahUKEwilz4W23-riAhWNbX0KHSS9D_UQjRx6BAgBEAU&amp;url=https://depositphotos.com/105293872/stock-photo-diversity-people-with-economics.html&amp;psig=AOvVaw1MaVNVRs-fq-2930EBGIPD&amp;ust=156066258857474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au/url?sa=i&amp;rct=j&amp;q=&amp;esrc=s&amp;source=images&amp;cd=&amp;ved=2ahUKEwisgbuCm-viAhWXUn0KHVeaB2cQjRx6BAgBEAU&amp;url=https://www.smh.com.au/politics/federal/future-of-the-100-note-up-for-grabs-as-government-targets-undeclared-cash-payments-20161214-gtakk5.html&amp;psig=AOvVaw1C1cdjtYx_wDhkw787gS4A&amp;ust=156067860670461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7tdKkeNClP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176862" y="1974121"/>
            <a:ext cx="4815742" cy="1323439"/>
          </a:xfrm>
          <a:prstGeom prst="rect">
            <a:avLst/>
          </a:prstGeom>
          <a:noFill/>
        </p:spPr>
        <p:txBody>
          <a:bodyPr wrap="none" rtlCol="0">
            <a:spAutoFit/>
          </a:bodyPr>
          <a:lstStyle/>
          <a:p>
            <a:pPr algn="ctr"/>
            <a:r>
              <a:rPr lang="en-AU" sz="4800" dirty="0">
                <a:solidFill>
                  <a:schemeClr val="bg1"/>
                </a:solidFill>
              </a:rPr>
              <a:t>Year 11 Economics</a:t>
            </a:r>
          </a:p>
          <a:p>
            <a:pPr algn="ctr"/>
            <a:r>
              <a:rPr lang="en-AU" sz="3200" dirty="0">
                <a:solidFill>
                  <a:schemeClr val="bg1"/>
                </a:solidFill>
              </a:rPr>
              <a:t>Week 2</a:t>
            </a:r>
          </a:p>
        </p:txBody>
      </p:sp>
      <p:grpSp>
        <p:nvGrpSpPr>
          <p:cNvPr id="5" name="Group 4"/>
          <p:cNvGrpSpPr/>
          <p:nvPr/>
        </p:nvGrpSpPr>
        <p:grpSpPr>
          <a:xfrm>
            <a:off x="85809" y="5085184"/>
            <a:ext cx="8950688" cy="1709939"/>
            <a:chOff x="85808" y="4797152"/>
            <a:chExt cx="9530915" cy="1997971"/>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61"/>
            <a:stretch/>
          </p:blipFill>
          <p:spPr bwMode="auto">
            <a:xfrm>
              <a:off x="4788024" y="4797152"/>
              <a:ext cx="4828699" cy="199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economics peopl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6972"/>
            <a:stretch/>
          </p:blipFill>
          <p:spPr bwMode="auto">
            <a:xfrm>
              <a:off x="85808" y="4797152"/>
              <a:ext cx="4714564" cy="19979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8081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476672"/>
            <a:ext cx="8208912" cy="5509200"/>
          </a:xfrm>
          <a:prstGeom prst="rect">
            <a:avLst/>
          </a:prstGeom>
          <a:noFill/>
        </p:spPr>
        <p:txBody>
          <a:bodyPr wrap="square" rtlCol="0">
            <a:spAutoFit/>
          </a:bodyPr>
          <a:lstStyle/>
          <a:p>
            <a:r>
              <a:rPr lang="en-AU" sz="3600" b="1" dirty="0">
                <a:solidFill>
                  <a:srgbClr val="FF0000"/>
                </a:solidFill>
              </a:rPr>
              <a:t>Costs can be categorised</a:t>
            </a:r>
          </a:p>
          <a:p>
            <a:endParaRPr lang="en-AU" sz="2800" dirty="0">
              <a:solidFill>
                <a:schemeClr val="bg1"/>
              </a:solidFill>
            </a:endParaRPr>
          </a:p>
          <a:p>
            <a:r>
              <a:rPr lang="en-AU" sz="2800" dirty="0">
                <a:solidFill>
                  <a:schemeClr val="bg1"/>
                </a:solidFill>
              </a:rPr>
              <a:t>In economics it can be difficult to make the right decision as there are so many variables:</a:t>
            </a:r>
          </a:p>
          <a:p>
            <a:endParaRPr lang="en-AU" sz="2800" dirty="0">
              <a:solidFill>
                <a:schemeClr val="bg1"/>
              </a:solidFill>
            </a:endParaRPr>
          </a:p>
          <a:p>
            <a:pPr marL="457200" indent="-457200">
              <a:buFont typeface="Arial" panose="020B0604020202020204" pitchFamily="34" charset="0"/>
              <a:buChar char="•"/>
            </a:pPr>
            <a:r>
              <a:rPr lang="en-AU" sz="2800" b="1" dirty="0">
                <a:solidFill>
                  <a:schemeClr val="tx2">
                    <a:lumMod val="60000"/>
                    <a:lumOff val="40000"/>
                  </a:schemeClr>
                </a:solidFill>
              </a:rPr>
              <a:t>Private costs or benefits </a:t>
            </a:r>
            <a:r>
              <a:rPr lang="en-AU" sz="2800" dirty="0">
                <a:solidFill>
                  <a:schemeClr val="bg1"/>
                </a:solidFill>
              </a:rPr>
              <a:t>– </a:t>
            </a:r>
            <a:r>
              <a:rPr lang="en-AU" sz="2000" dirty="0">
                <a:solidFill>
                  <a:schemeClr val="bg1"/>
                </a:solidFill>
              </a:rPr>
              <a:t>the decision maker experiences personally the advantages and disadvantages of making the decision.</a:t>
            </a:r>
          </a:p>
          <a:p>
            <a:pPr marL="457200" indent="-457200">
              <a:buFont typeface="Arial" panose="020B0604020202020204" pitchFamily="34" charset="0"/>
              <a:buChar char="•"/>
            </a:pPr>
            <a:r>
              <a:rPr lang="en-AU" sz="2800" b="1" dirty="0">
                <a:solidFill>
                  <a:schemeClr val="tx2">
                    <a:lumMod val="60000"/>
                    <a:lumOff val="40000"/>
                  </a:schemeClr>
                </a:solidFill>
              </a:rPr>
              <a:t>External costs or benefits </a:t>
            </a:r>
            <a:r>
              <a:rPr lang="en-AU" sz="2800" dirty="0">
                <a:solidFill>
                  <a:schemeClr val="bg1"/>
                </a:solidFill>
              </a:rPr>
              <a:t>– </a:t>
            </a:r>
            <a:r>
              <a:rPr lang="en-AU" sz="2000" dirty="0">
                <a:solidFill>
                  <a:schemeClr val="bg1"/>
                </a:solidFill>
              </a:rPr>
              <a:t>there are others around the decision maker that are affected even though they were not involved in making the decision.</a:t>
            </a:r>
          </a:p>
          <a:p>
            <a:pPr marL="457200" indent="-457200">
              <a:buFont typeface="Arial" panose="020B0604020202020204" pitchFamily="34" charset="0"/>
              <a:buChar char="•"/>
            </a:pPr>
            <a:r>
              <a:rPr lang="en-AU" sz="2800" b="1" dirty="0">
                <a:solidFill>
                  <a:schemeClr val="tx2">
                    <a:lumMod val="60000"/>
                    <a:lumOff val="40000"/>
                  </a:schemeClr>
                </a:solidFill>
              </a:rPr>
              <a:t>Social costs or benefits </a:t>
            </a:r>
            <a:r>
              <a:rPr lang="en-AU" sz="2800" dirty="0">
                <a:solidFill>
                  <a:schemeClr val="bg1"/>
                </a:solidFill>
              </a:rPr>
              <a:t>– </a:t>
            </a:r>
            <a:r>
              <a:rPr lang="en-AU" sz="2000" dirty="0">
                <a:solidFill>
                  <a:schemeClr val="bg1"/>
                </a:solidFill>
              </a:rPr>
              <a:t>a whole society can be affected by a decision.  Should I build a stadium, should I build or close a </a:t>
            </a:r>
            <a:r>
              <a:rPr lang="en-AU" sz="2000" dirty="0" err="1">
                <a:solidFill>
                  <a:schemeClr val="bg1"/>
                </a:solidFill>
              </a:rPr>
              <a:t>powerplant</a:t>
            </a:r>
            <a:r>
              <a:rPr lang="en-AU" sz="2000" dirty="0">
                <a:solidFill>
                  <a:schemeClr val="bg1"/>
                </a:solidFill>
              </a:rPr>
              <a:t>.  Governments try and make decisions based on which idea has the greatest ratio of social benefit to social cost.</a:t>
            </a:r>
          </a:p>
        </p:txBody>
      </p:sp>
    </p:spTree>
    <p:extLst>
      <p:ext uri="{BB962C8B-B14F-4D97-AF65-F5344CB8AC3E}">
        <p14:creationId xmlns:p14="http://schemas.microsoft.com/office/powerpoint/2010/main" val="169784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476672"/>
            <a:ext cx="8208912" cy="5509200"/>
          </a:xfrm>
          <a:prstGeom prst="rect">
            <a:avLst/>
          </a:prstGeom>
          <a:noFill/>
        </p:spPr>
        <p:txBody>
          <a:bodyPr wrap="square" rtlCol="0">
            <a:spAutoFit/>
          </a:bodyPr>
          <a:lstStyle/>
          <a:p>
            <a:r>
              <a:rPr lang="en-AU" sz="3600" b="1" dirty="0">
                <a:solidFill>
                  <a:srgbClr val="FF0000"/>
                </a:solidFill>
              </a:rPr>
              <a:t>A cost / benefit analysis should include the following variables:</a:t>
            </a:r>
            <a:endParaRPr lang="en-AU" sz="2800" dirty="0">
              <a:solidFill>
                <a:srgbClr val="FF0000"/>
              </a:solidFill>
            </a:endParaRPr>
          </a:p>
          <a:p>
            <a:endParaRPr lang="en-AU" sz="2800" dirty="0">
              <a:solidFill>
                <a:schemeClr val="bg1"/>
              </a:solidFill>
            </a:endParaRPr>
          </a:p>
          <a:p>
            <a:pPr marL="457200" indent="-457200">
              <a:buFont typeface="Arial" panose="020B0604020202020204" pitchFamily="34" charset="0"/>
              <a:buChar char="•"/>
            </a:pPr>
            <a:r>
              <a:rPr lang="en-AU" sz="2800" b="1" dirty="0">
                <a:solidFill>
                  <a:schemeClr val="tx2">
                    <a:lumMod val="60000"/>
                    <a:lumOff val="40000"/>
                  </a:schemeClr>
                </a:solidFill>
              </a:rPr>
              <a:t>Identification </a:t>
            </a:r>
            <a:r>
              <a:rPr lang="en-AU" sz="2800" dirty="0">
                <a:solidFill>
                  <a:schemeClr val="bg1"/>
                </a:solidFill>
              </a:rPr>
              <a:t>– </a:t>
            </a:r>
            <a:r>
              <a:rPr lang="en-AU" sz="2000" dirty="0">
                <a:solidFill>
                  <a:schemeClr val="bg1"/>
                </a:solidFill>
              </a:rPr>
              <a:t>is it really good to highlight the cost / benefit of an issue?  For example conducting a feasibility study into building a new marina or the relocation of an airport or prison can upset a community</a:t>
            </a:r>
          </a:p>
          <a:p>
            <a:pPr marL="457200" indent="-457200">
              <a:buFont typeface="Arial" panose="020B0604020202020204" pitchFamily="34" charset="0"/>
              <a:buChar char="•"/>
            </a:pPr>
            <a:r>
              <a:rPr lang="en-AU" sz="2800" b="1" dirty="0">
                <a:solidFill>
                  <a:schemeClr val="tx2">
                    <a:lumMod val="60000"/>
                    <a:lumOff val="40000"/>
                  </a:schemeClr>
                </a:solidFill>
              </a:rPr>
              <a:t>External costs or benefits </a:t>
            </a:r>
            <a:r>
              <a:rPr lang="en-AU" sz="2800" dirty="0">
                <a:solidFill>
                  <a:schemeClr val="bg1"/>
                </a:solidFill>
              </a:rPr>
              <a:t>– </a:t>
            </a:r>
            <a:r>
              <a:rPr lang="en-AU" sz="2000" dirty="0">
                <a:solidFill>
                  <a:schemeClr val="bg1"/>
                </a:solidFill>
              </a:rPr>
              <a:t>Some costs are really hard to quantify.  What cost can you put on the destruction of a habitat of endangered birds.  What about closing a bank or community store?</a:t>
            </a:r>
          </a:p>
          <a:p>
            <a:pPr marL="457200" indent="-457200">
              <a:buFont typeface="Arial" panose="020B0604020202020204" pitchFamily="34" charset="0"/>
              <a:buChar char="•"/>
            </a:pPr>
            <a:r>
              <a:rPr lang="en-AU" sz="2800" b="1" dirty="0">
                <a:solidFill>
                  <a:schemeClr val="tx2">
                    <a:lumMod val="60000"/>
                    <a:lumOff val="40000"/>
                  </a:schemeClr>
                </a:solidFill>
              </a:rPr>
              <a:t>Time </a:t>
            </a:r>
            <a:r>
              <a:rPr lang="en-AU" sz="2800" dirty="0">
                <a:solidFill>
                  <a:schemeClr val="bg1"/>
                </a:solidFill>
              </a:rPr>
              <a:t>– </a:t>
            </a:r>
            <a:r>
              <a:rPr lang="en-AU" sz="2000" dirty="0">
                <a:solidFill>
                  <a:schemeClr val="bg1"/>
                </a:solidFill>
              </a:rPr>
              <a:t>Some costs are not obvious – the lead smelter built in Port Pirie 100 years ago has had catastrophic impacts on many children.</a:t>
            </a:r>
          </a:p>
          <a:p>
            <a:pPr marL="457200" indent="-457200">
              <a:buFont typeface="Arial" panose="020B0604020202020204" pitchFamily="34" charset="0"/>
              <a:buChar char="•"/>
            </a:pPr>
            <a:r>
              <a:rPr lang="en-AU" sz="2800" b="1" dirty="0">
                <a:solidFill>
                  <a:schemeClr val="tx2">
                    <a:lumMod val="60000"/>
                    <a:lumOff val="40000"/>
                  </a:schemeClr>
                </a:solidFill>
              </a:rPr>
              <a:t>Distribution </a:t>
            </a:r>
            <a:r>
              <a:rPr lang="en-AU" sz="2800" dirty="0">
                <a:solidFill>
                  <a:schemeClr val="bg1"/>
                </a:solidFill>
              </a:rPr>
              <a:t>– </a:t>
            </a:r>
            <a:r>
              <a:rPr lang="en-AU" sz="2000" dirty="0">
                <a:solidFill>
                  <a:schemeClr val="bg1"/>
                </a:solidFill>
              </a:rPr>
              <a:t>Is the benefit for everyone or is it a cost?  Whose opinion is more important.  The McDonalds built next door to you is cool if you love burgers but not if you hate noise.</a:t>
            </a:r>
          </a:p>
        </p:txBody>
      </p:sp>
    </p:spTree>
    <p:extLst>
      <p:ext uri="{BB962C8B-B14F-4D97-AF65-F5344CB8AC3E}">
        <p14:creationId xmlns:p14="http://schemas.microsoft.com/office/powerpoint/2010/main" val="3366315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476672"/>
            <a:ext cx="8208912" cy="1785104"/>
          </a:xfrm>
          <a:prstGeom prst="rect">
            <a:avLst/>
          </a:prstGeom>
          <a:noFill/>
        </p:spPr>
        <p:txBody>
          <a:bodyPr wrap="square" rtlCol="0">
            <a:spAutoFit/>
          </a:bodyPr>
          <a:lstStyle/>
          <a:p>
            <a:r>
              <a:rPr lang="en-AU" sz="4400" b="1" dirty="0">
                <a:solidFill>
                  <a:schemeClr val="tx2">
                    <a:lumMod val="60000"/>
                    <a:lumOff val="40000"/>
                  </a:schemeClr>
                </a:solidFill>
              </a:rPr>
              <a:t>Activity:</a:t>
            </a:r>
          </a:p>
          <a:p>
            <a:endParaRPr lang="en-AU" b="1" dirty="0">
              <a:solidFill>
                <a:schemeClr val="tx2">
                  <a:lumMod val="60000"/>
                  <a:lumOff val="40000"/>
                </a:schemeClr>
              </a:solidFill>
            </a:endParaRPr>
          </a:p>
          <a:p>
            <a:r>
              <a:rPr lang="en-AU" sz="2400" b="1" dirty="0">
                <a:solidFill>
                  <a:schemeClr val="bg1"/>
                </a:solidFill>
              </a:rPr>
              <a:t>Conduct a Cost / Benefit analysis of closing the only bank in the town of Keith.</a:t>
            </a:r>
            <a:endParaRPr lang="en-AU" sz="24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644861746"/>
              </p:ext>
            </p:extLst>
          </p:nvPr>
        </p:nvGraphicFramePr>
        <p:xfrm>
          <a:off x="683567" y="2492898"/>
          <a:ext cx="7776864" cy="3809214"/>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447729688"/>
                    </a:ext>
                  </a:extLst>
                </a:gridCol>
                <a:gridCol w="2592288">
                  <a:extLst>
                    <a:ext uri="{9D8B030D-6E8A-4147-A177-3AD203B41FA5}">
                      <a16:colId xmlns:a16="http://schemas.microsoft.com/office/drawing/2014/main" val="1513390466"/>
                    </a:ext>
                  </a:extLst>
                </a:gridCol>
                <a:gridCol w="2592288">
                  <a:extLst>
                    <a:ext uri="{9D8B030D-6E8A-4147-A177-3AD203B41FA5}">
                      <a16:colId xmlns:a16="http://schemas.microsoft.com/office/drawing/2014/main" val="400243914"/>
                    </a:ext>
                  </a:extLst>
                </a:gridCol>
              </a:tblGrid>
              <a:tr h="619386">
                <a:tc gridSpan="3">
                  <a:txBody>
                    <a:bodyPr/>
                    <a:lstStyle/>
                    <a:p>
                      <a:r>
                        <a:rPr lang="en-AU" dirty="0"/>
                        <a:t>Issue: </a:t>
                      </a:r>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854823668"/>
                  </a:ext>
                </a:extLst>
              </a:tr>
              <a:tr h="531638">
                <a:tc gridSpan="3">
                  <a:txBody>
                    <a:bodyPr/>
                    <a:lstStyle/>
                    <a:p>
                      <a:r>
                        <a:rPr lang="en-AU" dirty="0"/>
                        <a:t>This has been written from the perspective of: </a:t>
                      </a:r>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84666102"/>
                  </a:ext>
                </a:extLst>
              </a:tr>
              <a:tr h="531638">
                <a:tc>
                  <a:txBody>
                    <a:bodyPr/>
                    <a:lstStyle/>
                    <a:p>
                      <a:pPr algn="ctr"/>
                      <a:r>
                        <a:rPr lang="en-AU" b="1" dirty="0"/>
                        <a:t>Category</a:t>
                      </a:r>
                    </a:p>
                  </a:txBody>
                  <a:tcPr anchor="ctr"/>
                </a:tc>
                <a:tc>
                  <a:txBody>
                    <a:bodyPr/>
                    <a:lstStyle/>
                    <a:p>
                      <a:pPr algn="ctr"/>
                      <a:r>
                        <a:rPr lang="en-AU" b="1" dirty="0"/>
                        <a:t>Costs</a:t>
                      </a:r>
                    </a:p>
                  </a:txBody>
                  <a:tcPr anchor="ctr"/>
                </a:tc>
                <a:tc>
                  <a:txBody>
                    <a:bodyPr/>
                    <a:lstStyle/>
                    <a:p>
                      <a:pPr algn="ctr"/>
                      <a:r>
                        <a:rPr lang="en-AU" b="1" dirty="0"/>
                        <a:t>Benefits</a:t>
                      </a:r>
                    </a:p>
                  </a:txBody>
                  <a:tcPr anchor="ctr"/>
                </a:tc>
                <a:extLst>
                  <a:ext uri="{0D108BD9-81ED-4DB2-BD59-A6C34878D82A}">
                    <a16:rowId xmlns:a16="http://schemas.microsoft.com/office/drawing/2014/main" val="3981652453"/>
                  </a:ext>
                </a:extLst>
              </a:tr>
              <a:tr h="531638">
                <a:tc>
                  <a:txBody>
                    <a:bodyPr/>
                    <a:lstStyle/>
                    <a:p>
                      <a:pPr algn="ctr"/>
                      <a:r>
                        <a:rPr lang="en-AU" dirty="0"/>
                        <a:t>Private</a:t>
                      </a:r>
                    </a:p>
                  </a:txBody>
                  <a:tcPr anchor="ct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21746588"/>
                  </a:ext>
                </a:extLst>
              </a:tr>
              <a:tr h="531638">
                <a:tc>
                  <a:txBody>
                    <a:bodyPr/>
                    <a:lstStyle/>
                    <a:p>
                      <a:pPr algn="ctr"/>
                      <a:r>
                        <a:rPr lang="en-AU" dirty="0"/>
                        <a:t>External</a:t>
                      </a:r>
                    </a:p>
                  </a:txBody>
                  <a:tcPr anchor="ct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72769180"/>
                  </a:ext>
                </a:extLst>
              </a:tr>
              <a:tr h="531638">
                <a:tc>
                  <a:txBody>
                    <a:bodyPr/>
                    <a:lstStyle/>
                    <a:p>
                      <a:pPr algn="ctr"/>
                      <a:r>
                        <a:rPr lang="en-AU" dirty="0"/>
                        <a:t>Social</a:t>
                      </a:r>
                    </a:p>
                  </a:txBody>
                  <a:tcPr anchor="ct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9237873"/>
                  </a:ext>
                </a:extLst>
              </a:tr>
              <a:tr h="531638">
                <a:tc gridSpan="3">
                  <a:txBody>
                    <a:bodyPr/>
                    <a:lstStyle/>
                    <a:p>
                      <a:pPr algn="l"/>
                      <a:r>
                        <a:rPr lang="en-AU" b="1" dirty="0"/>
                        <a:t>Conclusion:</a:t>
                      </a:r>
                    </a:p>
                  </a:txBody>
                  <a:tcPr anchor="ct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43603152"/>
                  </a:ext>
                </a:extLst>
              </a:tr>
            </a:tbl>
          </a:graphicData>
        </a:graphic>
      </p:graphicFrame>
    </p:spTree>
    <p:extLst>
      <p:ext uri="{BB962C8B-B14F-4D97-AF65-F5344CB8AC3E}">
        <p14:creationId xmlns:p14="http://schemas.microsoft.com/office/powerpoint/2010/main" val="123037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3" y="116632"/>
            <a:ext cx="8208912" cy="1661993"/>
          </a:xfrm>
          <a:prstGeom prst="rect">
            <a:avLst/>
          </a:prstGeom>
          <a:noFill/>
        </p:spPr>
        <p:txBody>
          <a:bodyPr wrap="square" rtlCol="0">
            <a:spAutoFit/>
          </a:bodyPr>
          <a:lstStyle/>
          <a:p>
            <a:r>
              <a:rPr lang="en-AU" sz="3600" b="1" dirty="0">
                <a:solidFill>
                  <a:schemeClr val="tx2">
                    <a:lumMod val="60000"/>
                    <a:lumOff val="40000"/>
                  </a:schemeClr>
                </a:solidFill>
              </a:rPr>
              <a:t>Activity:</a:t>
            </a:r>
          </a:p>
          <a:p>
            <a:endParaRPr lang="en-AU" b="1" dirty="0">
              <a:solidFill>
                <a:schemeClr val="tx2">
                  <a:lumMod val="60000"/>
                  <a:lumOff val="40000"/>
                </a:schemeClr>
              </a:solidFill>
            </a:endParaRPr>
          </a:p>
          <a:p>
            <a:r>
              <a:rPr lang="en-AU" sz="2400" b="1" dirty="0">
                <a:solidFill>
                  <a:schemeClr val="bg1"/>
                </a:solidFill>
              </a:rPr>
              <a:t>Conduct a Cost / Benefit analysis of taking a year off after year 12 to explore Europe before starting work or study.</a:t>
            </a:r>
            <a:endParaRPr lang="en-AU" sz="24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3850949"/>
              </p:ext>
            </p:extLst>
          </p:nvPr>
        </p:nvGraphicFramePr>
        <p:xfrm>
          <a:off x="539552" y="1916832"/>
          <a:ext cx="8064897" cy="4536504"/>
        </p:xfrm>
        <a:graphic>
          <a:graphicData uri="http://schemas.openxmlformats.org/drawingml/2006/table">
            <a:tbl>
              <a:tblPr firstRow="1" bandRow="1">
                <a:tableStyleId>{5C22544A-7EE6-4342-B048-85BDC9FD1C3A}</a:tableStyleId>
              </a:tblPr>
              <a:tblGrid>
                <a:gridCol w="2688299">
                  <a:extLst>
                    <a:ext uri="{9D8B030D-6E8A-4147-A177-3AD203B41FA5}">
                      <a16:colId xmlns:a16="http://schemas.microsoft.com/office/drawing/2014/main" val="447729688"/>
                    </a:ext>
                  </a:extLst>
                </a:gridCol>
                <a:gridCol w="2688299">
                  <a:extLst>
                    <a:ext uri="{9D8B030D-6E8A-4147-A177-3AD203B41FA5}">
                      <a16:colId xmlns:a16="http://schemas.microsoft.com/office/drawing/2014/main" val="1513390466"/>
                    </a:ext>
                  </a:extLst>
                </a:gridCol>
                <a:gridCol w="2688299">
                  <a:extLst>
                    <a:ext uri="{9D8B030D-6E8A-4147-A177-3AD203B41FA5}">
                      <a16:colId xmlns:a16="http://schemas.microsoft.com/office/drawing/2014/main" val="400243914"/>
                    </a:ext>
                  </a:extLst>
                </a:gridCol>
              </a:tblGrid>
              <a:tr h="737646">
                <a:tc gridSpan="3">
                  <a:txBody>
                    <a:bodyPr/>
                    <a:lstStyle/>
                    <a:p>
                      <a:r>
                        <a:rPr lang="en-AU" dirty="0"/>
                        <a:t>Issue: </a:t>
                      </a:r>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854823668"/>
                  </a:ext>
                </a:extLst>
              </a:tr>
              <a:tr h="633143">
                <a:tc gridSpan="3">
                  <a:txBody>
                    <a:bodyPr/>
                    <a:lstStyle/>
                    <a:p>
                      <a:r>
                        <a:rPr lang="en-AU" dirty="0"/>
                        <a:t>This has been written from the perspective of: </a:t>
                      </a:r>
                    </a:p>
                  </a:txBody>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2284666102"/>
                  </a:ext>
                </a:extLst>
              </a:tr>
              <a:tr h="633143">
                <a:tc>
                  <a:txBody>
                    <a:bodyPr/>
                    <a:lstStyle/>
                    <a:p>
                      <a:pPr algn="ctr"/>
                      <a:r>
                        <a:rPr lang="en-AU" b="1" dirty="0"/>
                        <a:t>Category</a:t>
                      </a:r>
                    </a:p>
                  </a:txBody>
                  <a:tcPr anchor="ctr"/>
                </a:tc>
                <a:tc>
                  <a:txBody>
                    <a:bodyPr/>
                    <a:lstStyle/>
                    <a:p>
                      <a:pPr algn="ctr"/>
                      <a:r>
                        <a:rPr lang="en-AU" b="1" dirty="0"/>
                        <a:t>Costs</a:t>
                      </a:r>
                    </a:p>
                  </a:txBody>
                  <a:tcPr anchor="ctr"/>
                </a:tc>
                <a:tc>
                  <a:txBody>
                    <a:bodyPr/>
                    <a:lstStyle/>
                    <a:p>
                      <a:pPr algn="ctr"/>
                      <a:r>
                        <a:rPr lang="en-AU" b="1" dirty="0"/>
                        <a:t>Benefits</a:t>
                      </a:r>
                    </a:p>
                  </a:txBody>
                  <a:tcPr anchor="ctr"/>
                </a:tc>
                <a:extLst>
                  <a:ext uri="{0D108BD9-81ED-4DB2-BD59-A6C34878D82A}">
                    <a16:rowId xmlns:a16="http://schemas.microsoft.com/office/drawing/2014/main" val="3981652453"/>
                  </a:ext>
                </a:extLst>
              </a:tr>
              <a:tr h="633143">
                <a:tc>
                  <a:txBody>
                    <a:bodyPr/>
                    <a:lstStyle/>
                    <a:p>
                      <a:pPr algn="ctr"/>
                      <a:r>
                        <a:rPr lang="en-AU" dirty="0"/>
                        <a:t>Private</a:t>
                      </a:r>
                    </a:p>
                  </a:txBody>
                  <a:tcPr anchor="ct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21746588"/>
                  </a:ext>
                </a:extLst>
              </a:tr>
              <a:tr h="633143">
                <a:tc>
                  <a:txBody>
                    <a:bodyPr/>
                    <a:lstStyle/>
                    <a:p>
                      <a:pPr algn="ctr"/>
                      <a:r>
                        <a:rPr lang="en-AU" dirty="0"/>
                        <a:t>External</a:t>
                      </a:r>
                    </a:p>
                  </a:txBody>
                  <a:tcPr anchor="ct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072769180"/>
                  </a:ext>
                </a:extLst>
              </a:tr>
              <a:tr h="633143">
                <a:tc>
                  <a:txBody>
                    <a:bodyPr/>
                    <a:lstStyle/>
                    <a:p>
                      <a:pPr algn="ctr"/>
                      <a:r>
                        <a:rPr lang="en-AU" dirty="0"/>
                        <a:t>Social</a:t>
                      </a:r>
                    </a:p>
                  </a:txBody>
                  <a:tcPr anchor="ct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9237873"/>
                  </a:ext>
                </a:extLst>
              </a:tr>
              <a:tr h="633143">
                <a:tc gridSpan="3">
                  <a:txBody>
                    <a:bodyPr/>
                    <a:lstStyle/>
                    <a:p>
                      <a:pPr algn="l"/>
                      <a:r>
                        <a:rPr lang="en-AU" b="1" dirty="0"/>
                        <a:t>Conclusion:</a:t>
                      </a:r>
                    </a:p>
                  </a:txBody>
                  <a:tcPr anchor="ct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143603152"/>
                  </a:ext>
                </a:extLst>
              </a:tr>
            </a:tbl>
          </a:graphicData>
        </a:graphic>
      </p:graphicFrame>
    </p:spTree>
    <p:extLst>
      <p:ext uri="{BB962C8B-B14F-4D97-AF65-F5344CB8AC3E}">
        <p14:creationId xmlns:p14="http://schemas.microsoft.com/office/powerpoint/2010/main" val="247841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solidFill>
                  <a:schemeClr val="bg1"/>
                </a:solidFill>
                <a:latin typeface="+mn-lt"/>
              </a:rPr>
              <a:t>Independent Learning</a:t>
            </a:r>
          </a:p>
        </p:txBody>
      </p:sp>
      <p:sp>
        <p:nvSpPr>
          <p:cNvPr id="3" name="Content Placeholder 2"/>
          <p:cNvSpPr>
            <a:spLocks noGrp="1"/>
          </p:cNvSpPr>
          <p:nvPr>
            <p:ph idx="1"/>
          </p:nvPr>
        </p:nvSpPr>
        <p:spPr/>
        <p:txBody>
          <a:bodyPr>
            <a:normAutofit/>
          </a:bodyPr>
          <a:lstStyle/>
          <a:p>
            <a:pPr>
              <a:buNone/>
            </a:pPr>
            <a:r>
              <a:rPr lang="en-GB" i="0" dirty="0">
                <a:solidFill>
                  <a:schemeClr val="bg1"/>
                </a:solidFill>
                <a:latin typeface="+mn-lt"/>
              </a:rPr>
              <a:t>	</a:t>
            </a:r>
          </a:p>
        </p:txBody>
      </p:sp>
      <p:pic>
        <p:nvPicPr>
          <p:cNvPr id="7169" name="Picture 1"/>
          <p:cNvPicPr>
            <a:picLocks noChangeAspect="1" noChangeArrowheads="1"/>
          </p:cNvPicPr>
          <p:nvPr/>
        </p:nvPicPr>
        <p:blipFill>
          <a:blip r:embed="rId2" cstate="print"/>
          <a:srcRect/>
          <a:stretch>
            <a:fillRect/>
          </a:stretch>
        </p:blipFill>
        <p:spPr bwMode="auto">
          <a:xfrm>
            <a:off x="7429520" y="0"/>
            <a:ext cx="1357322" cy="1394611"/>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cstate="print"/>
          <a:srcRect/>
          <a:stretch>
            <a:fillRect/>
          </a:stretch>
        </p:blipFill>
        <p:spPr bwMode="auto">
          <a:xfrm>
            <a:off x="214282" y="285728"/>
            <a:ext cx="1643074" cy="1555276"/>
          </a:xfrm>
          <a:prstGeom prst="rect">
            <a:avLst/>
          </a:prstGeom>
          <a:noFill/>
          <a:ln w="9525">
            <a:noFill/>
            <a:miter lim="800000"/>
            <a:headEnd/>
            <a:tailEnd/>
          </a:ln>
          <a:effectLst/>
        </p:spPr>
      </p:pic>
      <p:sp>
        <p:nvSpPr>
          <p:cNvPr id="7" name="Rectangle 6"/>
          <p:cNvSpPr/>
          <p:nvPr/>
        </p:nvSpPr>
        <p:spPr>
          <a:xfrm>
            <a:off x="899592" y="2492896"/>
            <a:ext cx="7458622" cy="1569660"/>
          </a:xfrm>
          <a:prstGeom prst="rect">
            <a:avLst/>
          </a:prstGeom>
        </p:spPr>
        <p:txBody>
          <a:bodyPr wrap="square">
            <a:spAutoFit/>
          </a:bodyPr>
          <a:lstStyle/>
          <a:p>
            <a:pPr>
              <a:buNone/>
            </a:pPr>
            <a:r>
              <a:rPr lang="en-GB" sz="2400" dirty="0">
                <a:solidFill>
                  <a:schemeClr val="bg1"/>
                </a:solidFill>
              </a:rPr>
              <a:t>Select 5 of the questions and give a detailed explanation as to why they are economic</a:t>
            </a:r>
          </a:p>
          <a:p>
            <a:pPr>
              <a:buNone/>
            </a:pPr>
            <a:endParaRPr lang="en-GB" sz="2400" dirty="0">
              <a:solidFill>
                <a:schemeClr val="bg1"/>
              </a:solidFill>
            </a:endParaRPr>
          </a:p>
          <a:p>
            <a:pPr>
              <a:buNone/>
            </a:pPr>
            <a:r>
              <a:rPr lang="en-GB" sz="2400" dirty="0">
                <a:solidFill>
                  <a:schemeClr val="bg1"/>
                </a:solidFill>
              </a:rPr>
              <a:t>Provide feedback to the class on your answers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i="0">
                <a:solidFill>
                  <a:schemeClr val="bg1"/>
                </a:solidFill>
                <a:latin typeface="+mn-lt"/>
              </a:rPr>
              <a:t>Opportunity Cost</a:t>
            </a:r>
          </a:p>
        </p:txBody>
      </p:sp>
      <p:sp>
        <p:nvSpPr>
          <p:cNvPr id="7171" name="Rectangle 3"/>
          <p:cNvSpPr>
            <a:spLocks noGrp="1" noChangeArrowheads="1"/>
          </p:cNvSpPr>
          <p:nvPr>
            <p:ph type="body" idx="1"/>
          </p:nvPr>
        </p:nvSpPr>
        <p:spPr/>
        <p:txBody>
          <a:bodyPr/>
          <a:lstStyle/>
          <a:p>
            <a:r>
              <a:rPr lang="en-GB" sz="2800" i="0" dirty="0">
                <a:solidFill>
                  <a:schemeClr val="bg1"/>
                </a:solidFill>
                <a:latin typeface="+mn-lt"/>
              </a:rPr>
              <a:t>Definition – the cost expressed in terms of the next best alternative sacrificed</a:t>
            </a:r>
          </a:p>
          <a:p>
            <a:r>
              <a:rPr lang="en-GB" sz="2800" i="0" dirty="0">
                <a:solidFill>
                  <a:schemeClr val="bg1"/>
                </a:solidFill>
                <a:latin typeface="+mn-lt"/>
              </a:rPr>
              <a:t>Helps us view the true cost of decision making</a:t>
            </a:r>
          </a:p>
          <a:p>
            <a:r>
              <a:rPr lang="en-GB" sz="2800" i="0" dirty="0">
                <a:solidFill>
                  <a:schemeClr val="bg1"/>
                </a:solidFill>
                <a:latin typeface="+mn-lt"/>
              </a:rPr>
              <a:t>Implies valuing different choices</a:t>
            </a:r>
          </a:p>
          <a:p>
            <a:pPr>
              <a:buFontTx/>
              <a:buNone/>
            </a:pPr>
            <a:endParaRPr lang="en-GB" sz="2800" i="0" dirty="0">
              <a:solidFill>
                <a:schemeClr val="bg1"/>
              </a:solidFill>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68E15E-123B-4F1D-B965-CBBA6B90F8DD}"/>
              </a:ext>
            </a:extLst>
          </p:cNvPr>
          <p:cNvPicPr>
            <a:picLocks noChangeAspect="1"/>
          </p:cNvPicPr>
          <p:nvPr/>
        </p:nvPicPr>
        <p:blipFill>
          <a:blip r:embed="rId2"/>
          <a:stretch>
            <a:fillRect/>
          </a:stretch>
        </p:blipFill>
        <p:spPr>
          <a:xfrm>
            <a:off x="0" y="381000"/>
            <a:ext cx="9144000" cy="6096000"/>
          </a:xfrm>
          <a:prstGeom prst="rect">
            <a:avLst/>
          </a:prstGeom>
        </p:spPr>
      </p:pic>
    </p:spTree>
    <p:extLst>
      <p:ext uri="{BB962C8B-B14F-4D97-AF65-F5344CB8AC3E}">
        <p14:creationId xmlns:p14="http://schemas.microsoft.com/office/powerpoint/2010/main" val="361834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solidFill>
                  <a:schemeClr val="bg1"/>
                </a:solidFill>
                <a:latin typeface="+mn-lt"/>
              </a:rPr>
              <a:t>Learning Outcomes</a:t>
            </a:r>
          </a:p>
        </p:txBody>
      </p:sp>
      <p:sp>
        <p:nvSpPr>
          <p:cNvPr id="3" name="Content Placeholder 2"/>
          <p:cNvSpPr>
            <a:spLocks noGrp="1"/>
          </p:cNvSpPr>
          <p:nvPr>
            <p:ph idx="1"/>
          </p:nvPr>
        </p:nvSpPr>
        <p:spPr/>
        <p:txBody>
          <a:bodyPr/>
          <a:lstStyle/>
          <a:p>
            <a:pPr>
              <a:buNone/>
            </a:pPr>
            <a:endParaRPr lang="en-GB" i="0" dirty="0">
              <a:solidFill>
                <a:schemeClr val="bg1"/>
              </a:solidFill>
            </a:endParaRPr>
          </a:p>
          <a:p>
            <a:pPr>
              <a:buNone/>
            </a:pPr>
            <a:endParaRPr lang="en-GB" i="0" dirty="0">
              <a:solidFill>
                <a:schemeClr val="bg1"/>
              </a:solidFill>
            </a:endParaRPr>
          </a:p>
          <a:p>
            <a:pPr>
              <a:buNone/>
            </a:pPr>
            <a:endParaRPr lang="en-GB" i="0" dirty="0">
              <a:solidFill>
                <a:schemeClr val="bg1"/>
              </a:solidFill>
            </a:endParaRPr>
          </a:p>
          <a:p>
            <a:pPr>
              <a:buNone/>
            </a:pPr>
            <a:endParaRPr lang="en-GB" i="0" dirty="0">
              <a:solidFill>
                <a:schemeClr val="bg1"/>
              </a:solidFill>
            </a:endParaRPr>
          </a:p>
          <a:p>
            <a:pPr>
              <a:buNone/>
            </a:pPr>
            <a:endParaRPr lang="en-GB" i="0" dirty="0">
              <a:solidFill>
                <a:schemeClr val="bg1"/>
              </a:solidFill>
            </a:endParaRPr>
          </a:p>
        </p:txBody>
      </p:sp>
      <p:sp>
        <p:nvSpPr>
          <p:cNvPr id="7" name="Rectangle 6"/>
          <p:cNvSpPr/>
          <p:nvPr/>
        </p:nvSpPr>
        <p:spPr>
          <a:xfrm>
            <a:off x="642910" y="1643050"/>
            <a:ext cx="8001056" cy="3970318"/>
          </a:xfrm>
          <a:prstGeom prst="rect">
            <a:avLst/>
          </a:prstGeom>
        </p:spPr>
        <p:txBody>
          <a:bodyPr wrap="square">
            <a:spAutoFit/>
          </a:bodyPr>
          <a:lstStyle/>
          <a:p>
            <a:r>
              <a:rPr lang="en-GB" sz="2800" dirty="0">
                <a:solidFill>
                  <a:schemeClr val="bg1"/>
                </a:solidFill>
              </a:rPr>
              <a:t>By the end of today’s lesson you will be able to…..</a:t>
            </a:r>
          </a:p>
          <a:p>
            <a:endParaRPr lang="en-GB" sz="2800" dirty="0">
              <a:solidFill>
                <a:schemeClr val="bg1"/>
              </a:solidFill>
            </a:endParaRPr>
          </a:p>
          <a:p>
            <a:r>
              <a:rPr lang="en-GB" sz="2800" dirty="0">
                <a:solidFill>
                  <a:schemeClr val="bg1"/>
                </a:solidFill>
              </a:rPr>
              <a:t>Explain why costs and benefits are important to economics.</a:t>
            </a:r>
          </a:p>
          <a:p>
            <a:endParaRPr lang="en-GB" sz="2800" dirty="0">
              <a:solidFill>
                <a:schemeClr val="bg1"/>
              </a:solidFill>
            </a:endParaRPr>
          </a:p>
          <a:p>
            <a:r>
              <a:rPr lang="en-GB" sz="2800" dirty="0">
                <a:solidFill>
                  <a:schemeClr val="bg1"/>
                </a:solidFill>
              </a:rPr>
              <a:t>How costs and benefits can be categorised.</a:t>
            </a:r>
          </a:p>
          <a:p>
            <a:endParaRPr lang="en-GB" sz="2800" dirty="0">
              <a:solidFill>
                <a:schemeClr val="bg1"/>
              </a:solidFill>
            </a:endParaRPr>
          </a:p>
          <a:p>
            <a:r>
              <a:rPr lang="en-GB" sz="2800" dirty="0">
                <a:solidFill>
                  <a:schemeClr val="bg1"/>
                </a:solidFill>
              </a:rPr>
              <a:t>Identify the variables that need to be considered in a cost / benefit analysis.</a:t>
            </a:r>
          </a:p>
        </p:txBody>
      </p:sp>
      <p:pic>
        <p:nvPicPr>
          <p:cNvPr id="6145" name="Picture 1"/>
          <p:cNvPicPr>
            <a:picLocks noChangeAspect="1" noChangeArrowheads="1"/>
          </p:cNvPicPr>
          <p:nvPr/>
        </p:nvPicPr>
        <p:blipFill>
          <a:blip r:embed="rId2" cstate="print"/>
          <a:srcRect/>
          <a:stretch>
            <a:fillRect/>
          </a:stretch>
        </p:blipFill>
        <p:spPr bwMode="auto">
          <a:xfrm>
            <a:off x="7429520" y="428604"/>
            <a:ext cx="1428760" cy="1285884"/>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cstate="print"/>
          <a:srcRect/>
          <a:stretch>
            <a:fillRect/>
          </a:stretch>
        </p:blipFill>
        <p:spPr bwMode="auto">
          <a:xfrm>
            <a:off x="357158" y="285728"/>
            <a:ext cx="1285870" cy="116585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Arrow: Left-Right 27">
            <a:extLst>
              <a:ext uri="{FF2B5EF4-FFF2-40B4-BE49-F238E27FC236}">
                <a16:creationId xmlns:a16="http://schemas.microsoft.com/office/drawing/2014/main" id="{DB5C3BFA-96A7-4968-9FAD-43DC1CF91387}"/>
              </a:ext>
            </a:extLst>
          </p:cNvPr>
          <p:cNvSpPr/>
          <p:nvPr/>
        </p:nvSpPr>
        <p:spPr>
          <a:xfrm>
            <a:off x="4048108" y="1854860"/>
            <a:ext cx="945866" cy="55803"/>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0E89EBB0-9191-4D71-9EC6-7DD33B692652}"/>
              </a:ext>
            </a:extLst>
          </p:cNvPr>
          <p:cNvSpPr txBox="1"/>
          <p:nvPr/>
        </p:nvSpPr>
        <p:spPr>
          <a:xfrm>
            <a:off x="2924562" y="620688"/>
            <a:ext cx="3294876" cy="584775"/>
          </a:xfrm>
          <a:prstGeom prst="rect">
            <a:avLst/>
          </a:prstGeom>
          <a:solidFill>
            <a:schemeClr val="accent6">
              <a:lumMod val="60000"/>
              <a:lumOff val="40000"/>
            </a:schemeClr>
          </a:solidFill>
        </p:spPr>
        <p:txBody>
          <a:bodyPr wrap="none" rtlCol="0">
            <a:spAutoFit/>
          </a:bodyPr>
          <a:lstStyle/>
          <a:p>
            <a:r>
              <a:rPr lang="en-AU" sz="3200" dirty="0"/>
              <a:t>Economic Problem</a:t>
            </a:r>
          </a:p>
        </p:txBody>
      </p:sp>
      <p:sp>
        <p:nvSpPr>
          <p:cNvPr id="12" name="TextBox 11">
            <a:extLst>
              <a:ext uri="{FF2B5EF4-FFF2-40B4-BE49-F238E27FC236}">
                <a16:creationId xmlns:a16="http://schemas.microsoft.com/office/drawing/2014/main" id="{23516066-4CE0-4915-8AAD-94B987BF4F05}"/>
              </a:ext>
            </a:extLst>
          </p:cNvPr>
          <p:cNvSpPr txBox="1"/>
          <p:nvPr/>
        </p:nvSpPr>
        <p:spPr>
          <a:xfrm>
            <a:off x="1750022" y="1687218"/>
            <a:ext cx="2277355" cy="461665"/>
          </a:xfrm>
          <a:prstGeom prst="rect">
            <a:avLst/>
          </a:prstGeom>
          <a:solidFill>
            <a:schemeClr val="accent6">
              <a:lumMod val="60000"/>
              <a:lumOff val="40000"/>
            </a:schemeClr>
          </a:solidFill>
        </p:spPr>
        <p:txBody>
          <a:bodyPr wrap="none" rtlCol="0">
            <a:spAutoFit/>
          </a:bodyPr>
          <a:lstStyle/>
          <a:p>
            <a:r>
              <a:rPr lang="en-AU" sz="2400" dirty="0"/>
              <a:t>Unlimited Wants</a:t>
            </a:r>
          </a:p>
        </p:txBody>
      </p:sp>
      <p:sp>
        <p:nvSpPr>
          <p:cNvPr id="13" name="TextBox 12">
            <a:extLst>
              <a:ext uri="{FF2B5EF4-FFF2-40B4-BE49-F238E27FC236}">
                <a16:creationId xmlns:a16="http://schemas.microsoft.com/office/drawing/2014/main" id="{8AB8BB39-6A11-4AFB-A1CD-FBE64632A197}"/>
              </a:ext>
            </a:extLst>
          </p:cNvPr>
          <p:cNvSpPr txBox="1"/>
          <p:nvPr/>
        </p:nvSpPr>
        <p:spPr>
          <a:xfrm>
            <a:off x="4993974" y="1672950"/>
            <a:ext cx="2450927" cy="461665"/>
          </a:xfrm>
          <a:prstGeom prst="rect">
            <a:avLst/>
          </a:prstGeom>
          <a:solidFill>
            <a:schemeClr val="accent6">
              <a:lumMod val="60000"/>
              <a:lumOff val="40000"/>
            </a:schemeClr>
          </a:solidFill>
        </p:spPr>
        <p:txBody>
          <a:bodyPr wrap="none" rtlCol="0">
            <a:spAutoFit/>
          </a:bodyPr>
          <a:lstStyle/>
          <a:p>
            <a:r>
              <a:rPr lang="en-AU" sz="2400" dirty="0"/>
              <a:t>Limited Resources</a:t>
            </a:r>
          </a:p>
        </p:txBody>
      </p:sp>
      <p:sp>
        <p:nvSpPr>
          <p:cNvPr id="14" name="TextBox 13">
            <a:extLst>
              <a:ext uri="{FF2B5EF4-FFF2-40B4-BE49-F238E27FC236}">
                <a16:creationId xmlns:a16="http://schemas.microsoft.com/office/drawing/2014/main" id="{708EDD7B-792F-4210-8395-28EB898FE33D}"/>
              </a:ext>
            </a:extLst>
          </p:cNvPr>
          <p:cNvSpPr txBox="1"/>
          <p:nvPr/>
        </p:nvSpPr>
        <p:spPr>
          <a:xfrm>
            <a:off x="6219438" y="6093294"/>
            <a:ext cx="2881558" cy="461665"/>
          </a:xfrm>
          <a:prstGeom prst="rect">
            <a:avLst/>
          </a:prstGeom>
          <a:solidFill>
            <a:schemeClr val="accent6">
              <a:lumMod val="60000"/>
              <a:lumOff val="40000"/>
            </a:schemeClr>
          </a:solidFill>
        </p:spPr>
        <p:txBody>
          <a:bodyPr wrap="none" rtlCol="0">
            <a:spAutoFit/>
          </a:bodyPr>
          <a:lstStyle/>
          <a:p>
            <a:r>
              <a:rPr lang="en-AU" sz="2400" dirty="0"/>
              <a:t>For whom to produce</a:t>
            </a:r>
          </a:p>
        </p:txBody>
      </p:sp>
      <p:sp>
        <p:nvSpPr>
          <p:cNvPr id="15" name="TextBox 14">
            <a:extLst>
              <a:ext uri="{FF2B5EF4-FFF2-40B4-BE49-F238E27FC236}">
                <a16:creationId xmlns:a16="http://schemas.microsoft.com/office/drawing/2014/main" id="{3A0344DB-C5AF-47E4-A961-5F99137B6438}"/>
              </a:ext>
            </a:extLst>
          </p:cNvPr>
          <p:cNvSpPr txBox="1"/>
          <p:nvPr/>
        </p:nvSpPr>
        <p:spPr>
          <a:xfrm>
            <a:off x="3462991" y="6109173"/>
            <a:ext cx="2190471" cy="461665"/>
          </a:xfrm>
          <a:prstGeom prst="rect">
            <a:avLst/>
          </a:prstGeom>
          <a:solidFill>
            <a:schemeClr val="accent6">
              <a:lumMod val="60000"/>
              <a:lumOff val="40000"/>
            </a:schemeClr>
          </a:solidFill>
        </p:spPr>
        <p:txBody>
          <a:bodyPr wrap="none" rtlCol="0">
            <a:spAutoFit/>
          </a:bodyPr>
          <a:lstStyle/>
          <a:p>
            <a:r>
              <a:rPr lang="en-AU" sz="2400" dirty="0"/>
              <a:t>How to produce</a:t>
            </a:r>
          </a:p>
        </p:txBody>
      </p:sp>
      <p:sp>
        <p:nvSpPr>
          <p:cNvPr id="16" name="TextBox 15">
            <a:extLst>
              <a:ext uri="{FF2B5EF4-FFF2-40B4-BE49-F238E27FC236}">
                <a16:creationId xmlns:a16="http://schemas.microsoft.com/office/drawing/2014/main" id="{6D0BA8FE-BEA0-46E8-929D-3D0AC2506B14}"/>
              </a:ext>
            </a:extLst>
          </p:cNvPr>
          <p:cNvSpPr txBox="1"/>
          <p:nvPr/>
        </p:nvSpPr>
        <p:spPr>
          <a:xfrm>
            <a:off x="587684" y="6093294"/>
            <a:ext cx="2301015" cy="461665"/>
          </a:xfrm>
          <a:prstGeom prst="rect">
            <a:avLst/>
          </a:prstGeom>
          <a:solidFill>
            <a:schemeClr val="accent6">
              <a:lumMod val="60000"/>
              <a:lumOff val="40000"/>
            </a:schemeClr>
          </a:solidFill>
        </p:spPr>
        <p:txBody>
          <a:bodyPr wrap="none" rtlCol="0">
            <a:spAutoFit/>
          </a:bodyPr>
          <a:lstStyle/>
          <a:p>
            <a:r>
              <a:rPr lang="en-AU" sz="2400" dirty="0"/>
              <a:t>What to produce</a:t>
            </a:r>
          </a:p>
        </p:txBody>
      </p:sp>
      <p:sp>
        <p:nvSpPr>
          <p:cNvPr id="17" name="TextBox 16">
            <a:extLst>
              <a:ext uri="{FF2B5EF4-FFF2-40B4-BE49-F238E27FC236}">
                <a16:creationId xmlns:a16="http://schemas.microsoft.com/office/drawing/2014/main" id="{ABF18D88-927C-4FBE-8D6A-841B77AD7C0B}"/>
              </a:ext>
            </a:extLst>
          </p:cNvPr>
          <p:cNvSpPr txBox="1"/>
          <p:nvPr/>
        </p:nvSpPr>
        <p:spPr>
          <a:xfrm>
            <a:off x="4052757" y="5025888"/>
            <a:ext cx="1026243" cy="461665"/>
          </a:xfrm>
          <a:prstGeom prst="rect">
            <a:avLst/>
          </a:prstGeom>
          <a:solidFill>
            <a:schemeClr val="accent6">
              <a:lumMod val="60000"/>
              <a:lumOff val="40000"/>
            </a:schemeClr>
          </a:solidFill>
        </p:spPr>
        <p:txBody>
          <a:bodyPr wrap="none" rtlCol="0">
            <a:spAutoFit/>
          </a:bodyPr>
          <a:lstStyle/>
          <a:p>
            <a:r>
              <a:rPr lang="en-AU" sz="2400" dirty="0"/>
              <a:t>Choice</a:t>
            </a:r>
          </a:p>
        </p:txBody>
      </p:sp>
      <p:sp>
        <p:nvSpPr>
          <p:cNvPr id="18" name="TextBox 17">
            <a:extLst>
              <a:ext uri="{FF2B5EF4-FFF2-40B4-BE49-F238E27FC236}">
                <a16:creationId xmlns:a16="http://schemas.microsoft.com/office/drawing/2014/main" id="{002ECDE1-F600-488E-BE86-B127E1C5828A}"/>
              </a:ext>
            </a:extLst>
          </p:cNvPr>
          <p:cNvSpPr txBox="1"/>
          <p:nvPr/>
        </p:nvSpPr>
        <p:spPr>
          <a:xfrm>
            <a:off x="3162741" y="4100458"/>
            <a:ext cx="2806281" cy="461665"/>
          </a:xfrm>
          <a:prstGeom prst="rect">
            <a:avLst/>
          </a:prstGeom>
          <a:solidFill>
            <a:schemeClr val="accent6">
              <a:lumMod val="60000"/>
              <a:lumOff val="40000"/>
            </a:schemeClr>
          </a:solidFill>
        </p:spPr>
        <p:txBody>
          <a:bodyPr wrap="none" rtlCol="0">
            <a:spAutoFit/>
          </a:bodyPr>
          <a:lstStyle/>
          <a:p>
            <a:r>
              <a:rPr lang="en-AU" sz="2400" dirty="0"/>
              <a:t>Scarcity of Resources</a:t>
            </a:r>
          </a:p>
        </p:txBody>
      </p:sp>
      <p:sp>
        <p:nvSpPr>
          <p:cNvPr id="19" name="TextBox 18">
            <a:extLst>
              <a:ext uri="{FF2B5EF4-FFF2-40B4-BE49-F238E27FC236}">
                <a16:creationId xmlns:a16="http://schemas.microsoft.com/office/drawing/2014/main" id="{3426BABB-B603-4658-B5C5-20B6CF2A8C92}"/>
              </a:ext>
            </a:extLst>
          </p:cNvPr>
          <p:cNvSpPr txBox="1"/>
          <p:nvPr/>
        </p:nvSpPr>
        <p:spPr>
          <a:xfrm>
            <a:off x="6650098" y="3713493"/>
            <a:ext cx="2341433" cy="1231106"/>
          </a:xfrm>
          <a:prstGeom prst="rect">
            <a:avLst/>
          </a:prstGeom>
          <a:solidFill>
            <a:schemeClr val="accent6">
              <a:lumMod val="60000"/>
              <a:lumOff val="40000"/>
            </a:schemeClr>
          </a:solidFill>
        </p:spPr>
        <p:txBody>
          <a:bodyPr wrap="square" rtlCol="0">
            <a:spAutoFit/>
          </a:bodyPr>
          <a:lstStyle/>
          <a:p>
            <a:r>
              <a:rPr lang="en-AU" dirty="0"/>
              <a:t>Cost / Benefit Analysis</a:t>
            </a:r>
          </a:p>
          <a:p>
            <a:r>
              <a:rPr lang="en-AU" sz="1400" b="1" dirty="0"/>
              <a:t>Categories</a:t>
            </a:r>
            <a:r>
              <a:rPr lang="en-AU" sz="1400" dirty="0"/>
              <a:t> – Private, External, Social</a:t>
            </a:r>
          </a:p>
          <a:p>
            <a:r>
              <a:rPr lang="en-AU" sz="1400" b="1" dirty="0"/>
              <a:t>Variables</a:t>
            </a:r>
            <a:r>
              <a:rPr lang="en-AU" sz="1400" dirty="0"/>
              <a:t> – Identify, Externals, Time, Distribution</a:t>
            </a:r>
          </a:p>
        </p:txBody>
      </p:sp>
      <p:sp>
        <p:nvSpPr>
          <p:cNvPr id="20" name="TextBox 19">
            <a:extLst>
              <a:ext uri="{FF2B5EF4-FFF2-40B4-BE49-F238E27FC236}">
                <a16:creationId xmlns:a16="http://schemas.microsoft.com/office/drawing/2014/main" id="{B531BDE7-7D2E-4563-AC55-3579D188024C}"/>
              </a:ext>
            </a:extLst>
          </p:cNvPr>
          <p:cNvSpPr txBox="1"/>
          <p:nvPr/>
        </p:nvSpPr>
        <p:spPr>
          <a:xfrm>
            <a:off x="188516" y="3867381"/>
            <a:ext cx="2254611" cy="923330"/>
          </a:xfrm>
          <a:prstGeom prst="rect">
            <a:avLst/>
          </a:prstGeom>
          <a:solidFill>
            <a:schemeClr val="accent6">
              <a:lumMod val="60000"/>
              <a:lumOff val="40000"/>
            </a:schemeClr>
          </a:solidFill>
        </p:spPr>
        <p:txBody>
          <a:bodyPr wrap="square" rtlCol="0">
            <a:spAutoFit/>
          </a:bodyPr>
          <a:lstStyle/>
          <a:p>
            <a:r>
              <a:rPr lang="en-AU" dirty="0"/>
              <a:t>Opportunity Cost</a:t>
            </a:r>
          </a:p>
          <a:p>
            <a:r>
              <a:rPr lang="en-AU" dirty="0"/>
              <a:t>Production Possibility Frontier (PPF)</a:t>
            </a:r>
            <a:endParaRPr lang="en-AU" sz="1400" dirty="0"/>
          </a:p>
        </p:txBody>
      </p:sp>
      <p:sp>
        <p:nvSpPr>
          <p:cNvPr id="21" name="TextBox 20">
            <a:extLst>
              <a:ext uri="{FF2B5EF4-FFF2-40B4-BE49-F238E27FC236}">
                <a16:creationId xmlns:a16="http://schemas.microsoft.com/office/drawing/2014/main" id="{7E60F7E7-A465-41E8-94D8-661B7A497C5B}"/>
              </a:ext>
            </a:extLst>
          </p:cNvPr>
          <p:cNvSpPr txBox="1"/>
          <p:nvPr/>
        </p:nvSpPr>
        <p:spPr>
          <a:xfrm>
            <a:off x="1492466" y="2354856"/>
            <a:ext cx="1982603" cy="954107"/>
          </a:xfrm>
          <a:prstGeom prst="rect">
            <a:avLst/>
          </a:prstGeom>
          <a:solidFill>
            <a:schemeClr val="accent6">
              <a:lumMod val="60000"/>
              <a:lumOff val="40000"/>
            </a:schemeClr>
          </a:solidFill>
        </p:spPr>
        <p:txBody>
          <a:bodyPr wrap="square" rtlCol="0">
            <a:spAutoFit/>
          </a:bodyPr>
          <a:lstStyle/>
          <a:p>
            <a:r>
              <a:rPr lang="en-AU" sz="1400" dirty="0"/>
              <a:t>Complementary, Recurring, Collective, Individual, Vary, Change over Time, Age</a:t>
            </a:r>
          </a:p>
        </p:txBody>
      </p:sp>
      <p:sp>
        <p:nvSpPr>
          <p:cNvPr id="22" name="TextBox 21">
            <a:extLst>
              <a:ext uri="{FF2B5EF4-FFF2-40B4-BE49-F238E27FC236}">
                <a16:creationId xmlns:a16="http://schemas.microsoft.com/office/drawing/2014/main" id="{A51B0DFA-546F-4212-ADAE-30A1FF81DACF}"/>
              </a:ext>
            </a:extLst>
          </p:cNvPr>
          <p:cNvSpPr txBox="1"/>
          <p:nvPr/>
        </p:nvSpPr>
        <p:spPr>
          <a:xfrm>
            <a:off x="5652120" y="2328839"/>
            <a:ext cx="1608162" cy="523220"/>
          </a:xfrm>
          <a:prstGeom prst="rect">
            <a:avLst/>
          </a:prstGeom>
          <a:solidFill>
            <a:schemeClr val="accent6">
              <a:lumMod val="60000"/>
              <a:lumOff val="40000"/>
            </a:schemeClr>
          </a:solidFill>
        </p:spPr>
        <p:txBody>
          <a:bodyPr wrap="square" rtlCol="0">
            <a:spAutoFit/>
          </a:bodyPr>
          <a:lstStyle/>
          <a:p>
            <a:r>
              <a:rPr lang="en-AU" sz="1400" dirty="0"/>
              <a:t>Capital, Land, Labour, Enterprise</a:t>
            </a:r>
          </a:p>
        </p:txBody>
      </p:sp>
      <mc:AlternateContent xmlns:mc="http://schemas.openxmlformats.org/markup-compatibility/2006" xmlns:p14="http://schemas.microsoft.com/office/powerpoint/2010/main">
        <mc:Choice Requires="p14">
          <p:contentPart p14:bwMode="auto" r:id="rId2">
            <p14:nvContentPartPr>
              <p14:cNvPr id="24" name="Ink 23">
                <a:extLst>
                  <a:ext uri="{FF2B5EF4-FFF2-40B4-BE49-F238E27FC236}">
                    <a16:creationId xmlns:a16="http://schemas.microsoft.com/office/drawing/2014/main" id="{8C8BF96F-1019-4EAF-996F-A005DC81D357}"/>
                  </a:ext>
                </a:extLst>
              </p14:cNvPr>
              <p14:cNvContentPartPr/>
              <p14:nvPr/>
            </p14:nvContentPartPr>
            <p14:xfrm>
              <a:off x="1411428" y="5368030"/>
              <a:ext cx="4680" cy="12600"/>
            </p14:xfrm>
          </p:contentPart>
        </mc:Choice>
        <mc:Fallback xmlns="">
          <p:pic>
            <p:nvPicPr>
              <p:cNvPr id="24" name="Ink 23">
                <a:extLst>
                  <a:ext uri="{FF2B5EF4-FFF2-40B4-BE49-F238E27FC236}">
                    <a16:creationId xmlns:a16="http://schemas.microsoft.com/office/drawing/2014/main" id="{8C8BF96F-1019-4EAF-996F-A005DC81D357}"/>
                  </a:ext>
                </a:extLst>
              </p:cNvPr>
              <p:cNvPicPr/>
              <p:nvPr/>
            </p:nvPicPr>
            <p:blipFill>
              <a:blip r:embed="rId3"/>
              <a:stretch>
                <a:fillRect/>
              </a:stretch>
            </p:blipFill>
            <p:spPr>
              <a:xfrm>
                <a:off x="1357788" y="5260030"/>
                <a:ext cx="112320" cy="228240"/>
              </a:xfrm>
              <a:prstGeom prst="rect">
                <a:avLst/>
              </a:prstGeom>
            </p:spPr>
          </p:pic>
        </mc:Fallback>
      </mc:AlternateContent>
      <p:sp>
        <p:nvSpPr>
          <p:cNvPr id="26" name="Arrow: Down 25">
            <a:extLst>
              <a:ext uri="{FF2B5EF4-FFF2-40B4-BE49-F238E27FC236}">
                <a16:creationId xmlns:a16="http://schemas.microsoft.com/office/drawing/2014/main" id="{9EC5E192-8B23-427D-9D88-62DBAA23F0AE}"/>
              </a:ext>
            </a:extLst>
          </p:cNvPr>
          <p:cNvSpPr/>
          <p:nvPr/>
        </p:nvSpPr>
        <p:spPr>
          <a:xfrm>
            <a:off x="4481628" y="1205463"/>
            <a:ext cx="153199" cy="2894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Arrow: Down 30">
            <a:extLst>
              <a:ext uri="{FF2B5EF4-FFF2-40B4-BE49-F238E27FC236}">
                <a16:creationId xmlns:a16="http://schemas.microsoft.com/office/drawing/2014/main" id="{A692EF26-F209-464F-938B-700B4819C090}"/>
              </a:ext>
            </a:extLst>
          </p:cNvPr>
          <p:cNvSpPr/>
          <p:nvPr/>
        </p:nvSpPr>
        <p:spPr>
          <a:xfrm rot="5400000">
            <a:off x="2770778" y="4005980"/>
            <a:ext cx="72114" cy="646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Arrow: Down 31">
            <a:extLst>
              <a:ext uri="{FF2B5EF4-FFF2-40B4-BE49-F238E27FC236}">
                <a16:creationId xmlns:a16="http://schemas.microsoft.com/office/drawing/2014/main" id="{A5AB28DF-A078-4420-9333-41DA90108DBD}"/>
              </a:ext>
            </a:extLst>
          </p:cNvPr>
          <p:cNvSpPr/>
          <p:nvPr/>
        </p:nvSpPr>
        <p:spPr>
          <a:xfrm rot="16200000">
            <a:off x="6266487" y="4008223"/>
            <a:ext cx="72114" cy="646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Arrow: Down 32">
            <a:extLst>
              <a:ext uri="{FF2B5EF4-FFF2-40B4-BE49-F238E27FC236}">
                <a16:creationId xmlns:a16="http://schemas.microsoft.com/office/drawing/2014/main" id="{3CCF7084-56B4-4664-BD2E-0B5BB25A029E}"/>
              </a:ext>
            </a:extLst>
          </p:cNvPr>
          <p:cNvSpPr/>
          <p:nvPr/>
        </p:nvSpPr>
        <p:spPr>
          <a:xfrm rot="4425422" flipH="1">
            <a:off x="2788675" y="4360549"/>
            <a:ext cx="46575" cy="2518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Arrow: Down 33">
            <a:extLst>
              <a:ext uri="{FF2B5EF4-FFF2-40B4-BE49-F238E27FC236}">
                <a16:creationId xmlns:a16="http://schemas.microsoft.com/office/drawing/2014/main" id="{2A67B2A2-BA51-461D-A8C8-2E360B5EF6FE}"/>
              </a:ext>
            </a:extLst>
          </p:cNvPr>
          <p:cNvSpPr/>
          <p:nvPr/>
        </p:nvSpPr>
        <p:spPr>
          <a:xfrm rot="17278306" flipH="1">
            <a:off x="6298139" y="4329496"/>
            <a:ext cx="78593" cy="2555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Arrow: Down 34">
            <a:extLst>
              <a:ext uri="{FF2B5EF4-FFF2-40B4-BE49-F238E27FC236}">
                <a16:creationId xmlns:a16="http://schemas.microsoft.com/office/drawing/2014/main" id="{6E963D60-792A-450E-96B7-2D90EF0F52D0}"/>
              </a:ext>
            </a:extLst>
          </p:cNvPr>
          <p:cNvSpPr/>
          <p:nvPr/>
        </p:nvSpPr>
        <p:spPr>
          <a:xfrm>
            <a:off x="4565878" y="5503413"/>
            <a:ext cx="45719" cy="5898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Arrow: Down 35">
            <a:extLst>
              <a:ext uri="{FF2B5EF4-FFF2-40B4-BE49-F238E27FC236}">
                <a16:creationId xmlns:a16="http://schemas.microsoft.com/office/drawing/2014/main" id="{FF4FCC24-38AC-48CF-98C5-63E5ACCCAF16}"/>
              </a:ext>
            </a:extLst>
          </p:cNvPr>
          <p:cNvSpPr/>
          <p:nvPr/>
        </p:nvSpPr>
        <p:spPr>
          <a:xfrm>
            <a:off x="4548540" y="4562123"/>
            <a:ext cx="63057" cy="435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551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99592" y="764704"/>
            <a:ext cx="7562803" cy="4862870"/>
          </a:xfrm>
          <a:prstGeom prst="rect">
            <a:avLst/>
          </a:prstGeom>
          <a:noFill/>
        </p:spPr>
        <p:txBody>
          <a:bodyPr wrap="square" rtlCol="0">
            <a:spAutoFit/>
          </a:bodyPr>
          <a:lstStyle/>
          <a:p>
            <a:r>
              <a:rPr lang="en-AU" sz="4400" dirty="0">
                <a:solidFill>
                  <a:schemeClr val="bg1"/>
                </a:solidFill>
              </a:rPr>
              <a:t>Revision</a:t>
            </a:r>
          </a:p>
          <a:p>
            <a:pPr lvl="1"/>
            <a:endParaRPr lang="en-AU" sz="3200" dirty="0">
              <a:solidFill>
                <a:schemeClr val="tx2">
                  <a:lumMod val="60000"/>
                  <a:lumOff val="40000"/>
                </a:schemeClr>
              </a:solidFill>
            </a:endParaRPr>
          </a:p>
          <a:p>
            <a:pPr lvl="1"/>
            <a:r>
              <a:rPr lang="en-AU" sz="3200" dirty="0">
                <a:solidFill>
                  <a:schemeClr val="tx2">
                    <a:lumMod val="60000"/>
                    <a:lumOff val="40000"/>
                  </a:schemeClr>
                </a:solidFill>
              </a:rPr>
              <a:t>Comment on the following:</a:t>
            </a:r>
          </a:p>
          <a:p>
            <a:pPr lvl="1"/>
            <a:endParaRPr lang="en-AU" sz="3200" dirty="0">
              <a:solidFill>
                <a:schemeClr val="tx2">
                  <a:lumMod val="60000"/>
                  <a:lumOff val="40000"/>
                </a:schemeClr>
              </a:solidFill>
            </a:endParaRPr>
          </a:p>
          <a:p>
            <a:pPr marL="800100" lvl="1" indent="-342900">
              <a:buFont typeface="Arial" panose="020B0604020202020204" pitchFamily="34" charset="0"/>
              <a:buChar char="•"/>
            </a:pPr>
            <a:r>
              <a:rPr lang="en-AU" sz="3200" dirty="0">
                <a:solidFill>
                  <a:schemeClr val="tx2">
                    <a:lumMod val="60000"/>
                    <a:lumOff val="40000"/>
                  </a:schemeClr>
                </a:solidFill>
              </a:rPr>
              <a:t>Needs</a:t>
            </a:r>
          </a:p>
          <a:p>
            <a:pPr marL="800100" lvl="1" indent="-342900">
              <a:buFont typeface="Arial" panose="020B0604020202020204" pitchFamily="34" charset="0"/>
              <a:buChar char="•"/>
            </a:pPr>
            <a:r>
              <a:rPr lang="en-AU" sz="3200" dirty="0">
                <a:solidFill>
                  <a:schemeClr val="tx2">
                    <a:lumMod val="60000"/>
                    <a:lumOff val="40000"/>
                  </a:schemeClr>
                </a:solidFill>
              </a:rPr>
              <a:t>Wants</a:t>
            </a:r>
          </a:p>
          <a:p>
            <a:pPr marL="800100" lvl="1" indent="-342900">
              <a:buFont typeface="Arial" panose="020B0604020202020204" pitchFamily="34" charset="0"/>
              <a:buChar char="•"/>
            </a:pPr>
            <a:r>
              <a:rPr lang="en-AU" sz="3200" dirty="0">
                <a:solidFill>
                  <a:schemeClr val="tx2">
                    <a:lumMod val="60000"/>
                    <a:lumOff val="40000"/>
                  </a:schemeClr>
                </a:solidFill>
              </a:rPr>
              <a:t>Resources</a:t>
            </a:r>
          </a:p>
          <a:p>
            <a:endParaRPr lang="en-AU" dirty="0">
              <a:solidFill>
                <a:schemeClr val="bg1"/>
              </a:solidFill>
            </a:endParaRPr>
          </a:p>
          <a:p>
            <a:r>
              <a:rPr lang="en-AU" sz="2800" dirty="0">
                <a:solidFill>
                  <a:schemeClr val="bg1"/>
                </a:solidFill>
              </a:rPr>
              <a:t>Recall – what did Adam Smith mean by the ‘Invisible Hand’</a:t>
            </a:r>
          </a:p>
        </p:txBody>
      </p:sp>
    </p:spTree>
    <p:extLst>
      <p:ext uri="{BB962C8B-B14F-4D97-AF65-F5344CB8AC3E}">
        <p14:creationId xmlns:p14="http://schemas.microsoft.com/office/powerpoint/2010/main" val="80100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r>
              <a:rPr lang="en-GB" i="0" dirty="0">
                <a:solidFill>
                  <a:schemeClr val="bg1"/>
                </a:solidFill>
                <a:latin typeface="+mn-lt"/>
              </a:rPr>
              <a:t>The Economic Problem</a:t>
            </a:r>
          </a:p>
        </p:txBody>
      </p:sp>
      <p:sp>
        <p:nvSpPr>
          <p:cNvPr id="5123" name="Rectangle 1027"/>
          <p:cNvSpPr>
            <a:spLocks noGrp="1" noChangeArrowheads="1"/>
          </p:cNvSpPr>
          <p:nvPr>
            <p:ph type="body" sz="half" idx="2"/>
          </p:nvPr>
        </p:nvSpPr>
        <p:spPr>
          <a:xfrm>
            <a:off x="3923928" y="1981200"/>
            <a:ext cx="4680520" cy="4114800"/>
          </a:xfrm>
        </p:spPr>
        <p:txBody>
          <a:bodyPr/>
          <a:lstStyle/>
          <a:p>
            <a:r>
              <a:rPr lang="en-GB" sz="2800" i="0" dirty="0">
                <a:solidFill>
                  <a:schemeClr val="bg1"/>
                </a:solidFill>
                <a:latin typeface="+mn-lt"/>
              </a:rPr>
              <a:t>Unlimited Wants</a:t>
            </a:r>
          </a:p>
          <a:p>
            <a:r>
              <a:rPr lang="en-GB" sz="2800" i="0" dirty="0">
                <a:solidFill>
                  <a:schemeClr val="bg1"/>
                </a:solidFill>
                <a:latin typeface="+mn-lt"/>
              </a:rPr>
              <a:t>Scarce Resources – Land, Labour, Capital, enterprise</a:t>
            </a:r>
          </a:p>
          <a:p>
            <a:r>
              <a:rPr lang="en-GB" sz="2800" i="0" dirty="0">
                <a:solidFill>
                  <a:schemeClr val="bg1"/>
                </a:solidFill>
                <a:latin typeface="+mn-lt"/>
              </a:rPr>
              <a:t>Resource Use</a:t>
            </a:r>
          </a:p>
          <a:p>
            <a:r>
              <a:rPr lang="en-GB" sz="2800" i="0" dirty="0">
                <a:solidFill>
                  <a:schemeClr val="bg1"/>
                </a:solidFill>
                <a:latin typeface="+mn-lt"/>
              </a:rPr>
              <a:t>Choices</a:t>
            </a:r>
          </a:p>
        </p:txBody>
      </p:sp>
      <p:pic>
        <p:nvPicPr>
          <p:cNvPr id="5137" name="Picture 1041"/>
          <p:cNvPicPr>
            <a:picLocks noChangeAspect="1" noChangeArrowheads="1"/>
          </p:cNvPicPr>
          <p:nvPr/>
        </p:nvPicPr>
        <p:blipFill>
          <a:blip r:embed="rId3" cstate="print"/>
          <a:srcRect/>
          <a:stretch>
            <a:fillRect/>
          </a:stretch>
        </p:blipFill>
        <p:spPr bwMode="auto">
          <a:xfrm>
            <a:off x="755650" y="2060848"/>
            <a:ext cx="2747963" cy="410368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GB" i="0">
                <a:solidFill>
                  <a:schemeClr val="bg1"/>
                </a:solidFill>
                <a:latin typeface="+mn-lt"/>
              </a:rPr>
              <a:t>The Economic Problem</a:t>
            </a:r>
          </a:p>
        </p:txBody>
      </p:sp>
      <p:sp>
        <p:nvSpPr>
          <p:cNvPr id="1027" name="Rectangle 3"/>
          <p:cNvSpPr>
            <a:spLocks noGrp="1" noChangeArrowheads="1"/>
          </p:cNvSpPr>
          <p:nvPr>
            <p:ph type="body" idx="1"/>
          </p:nvPr>
        </p:nvSpPr>
        <p:spPr>
          <a:xfrm>
            <a:off x="214282" y="1428736"/>
            <a:ext cx="8229600" cy="4525963"/>
          </a:xfrm>
        </p:spPr>
        <p:txBody>
          <a:bodyPr>
            <a:normAutofit fontScale="77500" lnSpcReduction="20000"/>
          </a:bodyPr>
          <a:lstStyle/>
          <a:p>
            <a:r>
              <a:rPr lang="en-GB" sz="2400" b="1" i="0" dirty="0">
                <a:solidFill>
                  <a:schemeClr val="tx2">
                    <a:lumMod val="60000"/>
                    <a:lumOff val="40000"/>
                  </a:schemeClr>
                </a:solidFill>
                <a:latin typeface="+mn-lt"/>
              </a:rPr>
              <a:t>What goods and services should be produced?</a:t>
            </a:r>
            <a:r>
              <a:rPr lang="en-GB" sz="2400" i="0" dirty="0">
                <a:solidFill>
                  <a:schemeClr val="tx2">
                    <a:lumMod val="60000"/>
                    <a:lumOff val="40000"/>
                  </a:schemeClr>
                </a:solidFill>
                <a:latin typeface="+mn-lt"/>
              </a:rPr>
              <a:t> </a:t>
            </a:r>
            <a:r>
              <a:rPr lang="en-GB" sz="2400" i="0" dirty="0">
                <a:solidFill>
                  <a:schemeClr val="bg1"/>
                </a:solidFill>
                <a:latin typeface="+mn-lt"/>
              </a:rPr>
              <a:t>Should the economy focus on being self-sufficient or concentrate on what it is good at? Should it devote resources to health and education or defence and policing? Should we devote more resources to housing? Should an economy use resources producing goods that are essentially useless - like 'free' toys in cereal packets, football sticker cards and so on?</a:t>
            </a:r>
          </a:p>
          <a:p>
            <a:endParaRPr lang="en-GB" sz="2400" i="0" dirty="0">
              <a:solidFill>
                <a:schemeClr val="bg1"/>
              </a:solidFill>
              <a:latin typeface="+mn-lt"/>
            </a:endParaRPr>
          </a:p>
          <a:p>
            <a:r>
              <a:rPr lang="en-GB" sz="2500" b="1" i="0" dirty="0">
                <a:solidFill>
                  <a:schemeClr val="tx2">
                    <a:lumMod val="60000"/>
                    <a:lumOff val="40000"/>
                  </a:schemeClr>
                </a:solidFill>
                <a:latin typeface="+mn-lt"/>
              </a:rPr>
              <a:t>How should goods and services be produced?</a:t>
            </a:r>
            <a:r>
              <a:rPr lang="en-GB" sz="2400" i="0" dirty="0">
                <a:solidFill>
                  <a:schemeClr val="bg1"/>
                </a:solidFill>
                <a:latin typeface="+mn-lt"/>
              </a:rPr>
              <a:t> Should the economy use a system that is labour intensive, thereby ensuring everyone who wants a job has one, or should we use more efficient methods of production that involve the use of machines, even if this means more pollution and fewer jobs? Should we devote more land to production and thus solve some problems of feeding the population at the expense of encroaching into areas of natural beauty?</a:t>
            </a:r>
          </a:p>
          <a:p>
            <a:endParaRPr lang="en-GB" sz="2400" i="0" dirty="0">
              <a:solidFill>
                <a:schemeClr val="bg1"/>
              </a:solidFill>
              <a:latin typeface="+mn-lt"/>
            </a:endParaRPr>
          </a:p>
          <a:p>
            <a:r>
              <a:rPr lang="en-GB" sz="2500" b="1" i="0" dirty="0">
                <a:solidFill>
                  <a:schemeClr val="tx2">
                    <a:lumMod val="60000"/>
                    <a:lumOff val="40000"/>
                  </a:schemeClr>
                </a:solidFill>
                <a:latin typeface="+mn-lt"/>
              </a:rPr>
              <a:t>Who should get the resources </a:t>
            </a:r>
            <a:r>
              <a:rPr lang="en-GB" sz="2400" b="1" i="0" dirty="0">
                <a:solidFill>
                  <a:schemeClr val="bg1"/>
                </a:solidFill>
                <a:latin typeface="+mn-lt"/>
              </a:rPr>
              <a:t>that the economy has produced?</a:t>
            </a:r>
            <a:r>
              <a:rPr lang="en-GB" sz="2400" i="0" dirty="0">
                <a:solidFill>
                  <a:schemeClr val="bg1"/>
                </a:solidFill>
                <a:latin typeface="+mn-lt"/>
              </a:rPr>
              <a:t> Should an economy be geared to providing goods and services to every person as equally as possible or should those who work hard get more? How do we distribute our resources?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597825"/>
            <a:ext cx="8002768" cy="707886"/>
          </a:xfrm>
          <a:prstGeom prst="rect">
            <a:avLst/>
          </a:prstGeom>
          <a:noFill/>
        </p:spPr>
        <p:txBody>
          <a:bodyPr wrap="none" rtlCol="0">
            <a:spAutoFit/>
          </a:bodyPr>
          <a:lstStyle/>
          <a:p>
            <a:r>
              <a:rPr lang="en-AU" sz="4000" b="1" dirty="0">
                <a:ln w="10541" cmpd="sng">
                  <a:solidFill>
                    <a:schemeClr val="accent1">
                      <a:shade val="88000"/>
                      <a:satMod val="110000"/>
                    </a:schemeClr>
                  </a:solidFill>
                  <a:prstDash val="solid"/>
                </a:ln>
                <a:solidFill>
                  <a:schemeClr val="accent6">
                    <a:lumMod val="75000"/>
                  </a:schemeClr>
                </a:solidFill>
              </a:rPr>
              <a:t>How have wants changed over time?</a:t>
            </a:r>
          </a:p>
        </p:txBody>
      </p:sp>
      <p:graphicFrame>
        <p:nvGraphicFramePr>
          <p:cNvPr id="3" name="Table 2"/>
          <p:cNvGraphicFramePr>
            <a:graphicFrameLocks noGrp="1"/>
          </p:cNvGraphicFramePr>
          <p:nvPr>
            <p:extLst>
              <p:ext uri="{D42A27DB-BD31-4B8C-83A1-F6EECF244321}">
                <p14:modId xmlns:p14="http://schemas.microsoft.com/office/powerpoint/2010/main" val="1373182674"/>
              </p:ext>
            </p:extLst>
          </p:nvPr>
        </p:nvGraphicFramePr>
        <p:xfrm>
          <a:off x="755576" y="1397000"/>
          <a:ext cx="7632848" cy="4912320"/>
        </p:xfrm>
        <a:graphic>
          <a:graphicData uri="http://schemas.openxmlformats.org/drawingml/2006/table">
            <a:tbl>
              <a:tblPr firstRow="1" bandRow="1">
                <a:tableStyleId>{5C22544A-7EE6-4342-B048-85BDC9FD1C3A}</a:tableStyleId>
              </a:tblPr>
              <a:tblGrid>
                <a:gridCol w="1908212">
                  <a:extLst>
                    <a:ext uri="{9D8B030D-6E8A-4147-A177-3AD203B41FA5}">
                      <a16:colId xmlns:a16="http://schemas.microsoft.com/office/drawing/2014/main" val="2161057930"/>
                    </a:ext>
                  </a:extLst>
                </a:gridCol>
                <a:gridCol w="1908212">
                  <a:extLst>
                    <a:ext uri="{9D8B030D-6E8A-4147-A177-3AD203B41FA5}">
                      <a16:colId xmlns:a16="http://schemas.microsoft.com/office/drawing/2014/main" val="1322888658"/>
                    </a:ext>
                  </a:extLst>
                </a:gridCol>
                <a:gridCol w="1908212">
                  <a:extLst>
                    <a:ext uri="{9D8B030D-6E8A-4147-A177-3AD203B41FA5}">
                      <a16:colId xmlns:a16="http://schemas.microsoft.com/office/drawing/2014/main" val="333649611"/>
                    </a:ext>
                  </a:extLst>
                </a:gridCol>
                <a:gridCol w="1908212">
                  <a:extLst>
                    <a:ext uri="{9D8B030D-6E8A-4147-A177-3AD203B41FA5}">
                      <a16:colId xmlns:a16="http://schemas.microsoft.com/office/drawing/2014/main" val="3839130882"/>
                    </a:ext>
                  </a:extLst>
                </a:gridCol>
              </a:tblGrid>
              <a:tr h="584991">
                <a:tc>
                  <a:txBody>
                    <a:bodyPr/>
                    <a:lstStyle/>
                    <a:p>
                      <a:endParaRPr lang="en-AU" dirty="0"/>
                    </a:p>
                  </a:txBody>
                  <a:tcPr/>
                </a:tc>
                <a:tc>
                  <a:txBody>
                    <a:bodyPr/>
                    <a:lstStyle/>
                    <a:p>
                      <a:pPr algn="ctr"/>
                      <a:r>
                        <a:rPr lang="en-AU" sz="2400" dirty="0"/>
                        <a:t>Food</a:t>
                      </a:r>
                    </a:p>
                  </a:txBody>
                  <a:tcPr anchor="ctr"/>
                </a:tc>
                <a:tc>
                  <a:txBody>
                    <a:bodyPr/>
                    <a:lstStyle/>
                    <a:p>
                      <a:pPr algn="ctr"/>
                      <a:r>
                        <a:rPr lang="en-AU" sz="2400" dirty="0"/>
                        <a:t>Housing</a:t>
                      </a:r>
                    </a:p>
                  </a:txBody>
                  <a:tcPr anchor="ctr"/>
                </a:tc>
                <a:tc>
                  <a:txBody>
                    <a:bodyPr/>
                    <a:lstStyle/>
                    <a:p>
                      <a:pPr algn="ctr"/>
                      <a:r>
                        <a:rPr lang="en-AU" sz="2400" dirty="0"/>
                        <a:t>Leisure</a:t>
                      </a:r>
                    </a:p>
                  </a:txBody>
                  <a:tcPr anchor="ctr"/>
                </a:tc>
                <a:extLst>
                  <a:ext uri="{0D108BD9-81ED-4DB2-BD59-A6C34878D82A}">
                    <a16:rowId xmlns:a16="http://schemas.microsoft.com/office/drawing/2014/main" val="3199720480"/>
                  </a:ext>
                </a:extLst>
              </a:tr>
              <a:tr h="1442443">
                <a:tc>
                  <a:txBody>
                    <a:bodyPr/>
                    <a:lstStyle/>
                    <a:p>
                      <a:pPr algn="ctr"/>
                      <a:r>
                        <a:rPr lang="en-AU" sz="2400" b="1" dirty="0"/>
                        <a:t>1019</a:t>
                      </a:r>
                    </a:p>
                  </a:txBody>
                  <a:tcPr anchor="ctr"/>
                </a:tc>
                <a:tc>
                  <a:txBody>
                    <a:bodyPr/>
                    <a:lstStyle/>
                    <a:p>
                      <a:endParaRPr lang="en-AU" dirty="0"/>
                    </a:p>
                    <a:p>
                      <a:endParaRPr lang="en-AU" dirty="0"/>
                    </a:p>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914608109"/>
                  </a:ext>
                </a:extLst>
              </a:tr>
              <a:tr h="1442443">
                <a:tc>
                  <a:txBody>
                    <a:bodyPr/>
                    <a:lstStyle/>
                    <a:p>
                      <a:pPr algn="ctr"/>
                      <a:r>
                        <a:rPr lang="en-AU" sz="2400" b="1" dirty="0"/>
                        <a:t>1919</a:t>
                      </a:r>
                    </a:p>
                  </a:txBody>
                  <a:tcPr anchor="ctr"/>
                </a:tc>
                <a:tc>
                  <a:txBody>
                    <a:bodyPr/>
                    <a:lstStyle/>
                    <a:p>
                      <a:endParaRPr lang="en-AU" dirty="0"/>
                    </a:p>
                    <a:p>
                      <a:endParaRPr lang="en-AU" dirty="0"/>
                    </a:p>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270639433"/>
                  </a:ext>
                </a:extLst>
              </a:tr>
              <a:tr h="1442443">
                <a:tc>
                  <a:txBody>
                    <a:bodyPr/>
                    <a:lstStyle/>
                    <a:p>
                      <a:pPr algn="ctr"/>
                      <a:r>
                        <a:rPr lang="en-AU" sz="2400" b="1" dirty="0"/>
                        <a:t>2019</a:t>
                      </a:r>
                    </a:p>
                  </a:txBody>
                  <a:tcPr anchor="ctr"/>
                </a:tc>
                <a:tc>
                  <a:txBody>
                    <a:bodyPr/>
                    <a:lstStyle/>
                    <a:p>
                      <a:endParaRPr lang="en-AU" dirty="0"/>
                    </a:p>
                    <a:p>
                      <a:endParaRPr lang="en-AU" dirty="0"/>
                    </a:p>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882820540"/>
                  </a:ext>
                </a:extLst>
              </a:tr>
            </a:tbl>
          </a:graphicData>
        </a:graphic>
      </p:graphicFrame>
    </p:spTree>
    <p:extLst>
      <p:ext uri="{BB962C8B-B14F-4D97-AF65-F5344CB8AC3E}">
        <p14:creationId xmlns:p14="http://schemas.microsoft.com/office/powerpoint/2010/main" val="74746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836712"/>
            <a:ext cx="7562803" cy="3662541"/>
          </a:xfrm>
          <a:prstGeom prst="rect">
            <a:avLst/>
          </a:prstGeom>
          <a:noFill/>
        </p:spPr>
        <p:txBody>
          <a:bodyPr wrap="square" rtlCol="0">
            <a:spAutoFit/>
          </a:bodyPr>
          <a:lstStyle/>
          <a:p>
            <a:r>
              <a:rPr lang="en-AU" sz="3600" b="1" dirty="0">
                <a:solidFill>
                  <a:srgbClr val="FF0000"/>
                </a:solidFill>
              </a:rPr>
              <a:t>Discussion:</a:t>
            </a:r>
          </a:p>
          <a:p>
            <a:endParaRPr lang="en-AU" sz="2800" dirty="0">
              <a:solidFill>
                <a:schemeClr val="bg1"/>
              </a:solidFill>
            </a:endParaRPr>
          </a:p>
          <a:p>
            <a:r>
              <a:rPr lang="en-AU" sz="2800" dirty="0">
                <a:solidFill>
                  <a:schemeClr val="bg1"/>
                </a:solidFill>
              </a:rPr>
              <a:t>Imaging being 25 and looking to make your fortune.  What goods and services do you predict will be in high demand over the next 20 years?</a:t>
            </a:r>
          </a:p>
          <a:p>
            <a:endParaRPr lang="en-AU" sz="2800" dirty="0">
              <a:solidFill>
                <a:schemeClr val="bg1"/>
              </a:solidFill>
            </a:endParaRPr>
          </a:p>
          <a:p>
            <a:r>
              <a:rPr lang="en-AU" sz="2800" dirty="0">
                <a:solidFill>
                  <a:schemeClr val="bg1"/>
                </a:solidFill>
              </a:rPr>
              <a:t>What resources have become important in Australia over the past 50 years and why?</a:t>
            </a:r>
          </a:p>
        </p:txBody>
      </p:sp>
      <p:pic>
        <p:nvPicPr>
          <p:cNvPr id="6" name="Picture 2" descr="Image result for $1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653136"/>
            <a:ext cx="3571875"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84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836712"/>
            <a:ext cx="7562803" cy="3662541"/>
          </a:xfrm>
          <a:prstGeom prst="rect">
            <a:avLst/>
          </a:prstGeom>
          <a:noFill/>
        </p:spPr>
        <p:txBody>
          <a:bodyPr wrap="square" rtlCol="0">
            <a:spAutoFit/>
          </a:bodyPr>
          <a:lstStyle/>
          <a:p>
            <a:r>
              <a:rPr lang="en-AU" sz="3600" b="1" dirty="0">
                <a:solidFill>
                  <a:srgbClr val="FF0000"/>
                </a:solidFill>
              </a:rPr>
              <a:t>Costs and benefits</a:t>
            </a:r>
          </a:p>
          <a:p>
            <a:endParaRPr lang="en-AU" sz="2800" dirty="0">
              <a:solidFill>
                <a:schemeClr val="bg1"/>
              </a:solidFill>
            </a:endParaRPr>
          </a:p>
          <a:p>
            <a:pPr marL="457200" indent="-457200">
              <a:buFont typeface="Arial" panose="020B0604020202020204" pitchFamily="34" charset="0"/>
              <a:buChar char="•"/>
            </a:pPr>
            <a:r>
              <a:rPr lang="en-AU" sz="2800" dirty="0">
                <a:solidFill>
                  <a:schemeClr val="bg1"/>
                </a:solidFill>
              </a:rPr>
              <a:t>Costs and benefits are terms used in economics instead of advantages and disadvantages.</a:t>
            </a:r>
          </a:p>
          <a:p>
            <a:pPr marL="457200" indent="-457200">
              <a:buFont typeface="Arial" panose="020B0604020202020204" pitchFamily="34" charset="0"/>
              <a:buChar char="•"/>
            </a:pPr>
            <a:r>
              <a:rPr lang="en-AU" sz="2800" dirty="0">
                <a:solidFill>
                  <a:schemeClr val="bg1"/>
                </a:solidFill>
              </a:rPr>
              <a:t>The term ‘costs’ can refer to money but usually means a whole lot of other factors.</a:t>
            </a:r>
          </a:p>
          <a:p>
            <a:pPr marL="457200" indent="-457200">
              <a:buFont typeface="Arial" panose="020B0604020202020204" pitchFamily="34" charset="0"/>
              <a:buChar char="•"/>
            </a:pPr>
            <a:r>
              <a:rPr lang="en-AU" sz="2800" dirty="0">
                <a:solidFill>
                  <a:schemeClr val="bg1"/>
                </a:solidFill>
              </a:rPr>
              <a:t>A good analogy – being on a diet.  Should I have the apple or the left over pizza.</a:t>
            </a:r>
          </a:p>
        </p:txBody>
      </p:sp>
      <p:pic>
        <p:nvPicPr>
          <p:cNvPr id="3" name="Picture 2">
            <a:extLst>
              <a:ext uri="{FF2B5EF4-FFF2-40B4-BE49-F238E27FC236}">
                <a16:creationId xmlns:a16="http://schemas.microsoft.com/office/drawing/2014/main" id="{4C5ACE4A-60A2-4B85-9680-ED29CBE2DE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8" r="4224"/>
          <a:stretch/>
        </p:blipFill>
        <p:spPr>
          <a:xfrm>
            <a:off x="5364087" y="4447783"/>
            <a:ext cx="3528393" cy="2283718"/>
          </a:xfrm>
          <a:prstGeom prst="rect">
            <a:avLst/>
          </a:prstGeom>
        </p:spPr>
      </p:pic>
      <p:sp>
        <p:nvSpPr>
          <p:cNvPr id="2" name="Rectangle 1">
            <a:extLst>
              <a:ext uri="{FF2B5EF4-FFF2-40B4-BE49-F238E27FC236}">
                <a16:creationId xmlns:a16="http://schemas.microsoft.com/office/drawing/2014/main" id="{AF42BA06-EE8C-48AF-BC2B-C7CC6D167B70}"/>
              </a:ext>
            </a:extLst>
          </p:cNvPr>
          <p:cNvSpPr/>
          <p:nvPr/>
        </p:nvSpPr>
        <p:spPr>
          <a:xfrm>
            <a:off x="264220" y="5733256"/>
            <a:ext cx="4896544" cy="369332"/>
          </a:xfrm>
          <a:prstGeom prst="rect">
            <a:avLst/>
          </a:prstGeom>
        </p:spPr>
        <p:txBody>
          <a:bodyPr wrap="square">
            <a:spAutoFit/>
          </a:bodyPr>
          <a:lstStyle/>
          <a:p>
            <a:r>
              <a:rPr lang="en-AU" dirty="0">
                <a:hlinkClick r:id="rId3"/>
              </a:rPr>
              <a:t>https://www.youtube.com/watch?v=7tdKkeNClPE</a:t>
            </a:r>
            <a:endParaRPr lang="en-AU" dirty="0"/>
          </a:p>
        </p:txBody>
      </p:sp>
    </p:spTree>
    <p:extLst>
      <p:ext uri="{BB962C8B-B14F-4D97-AF65-F5344CB8AC3E}">
        <p14:creationId xmlns:p14="http://schemas.microsoft.com/office/powerpoint/2010/main" val="1920861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TotalTime>
  <Words>1333</Words>
  <Application>Microsoft Office PowerPoint</Application>
  <PresentationFormat>On-screen Show (4:3)</PresentationFormat>
  <Paragraphs>121</Paragraphs>
  <Slides>16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Palatino Linotype</vt:lpstr>
      <vt:lpstr>Office Theme</vt:lpstr>
      <vt:lpstr>PowerPoint Presentation</vt:lpstr>
      <vt:lpstr>Learning Outcomes</vt:lpstr>
      <vt:lpstr>PowerPoint Presentation</vt:lpstr>
      <vt:lpstr>PowerPoint Presentation</vt:lpstr>
      <vt:lpstr>The Economic Problem</vt:lpstr>
      <vt:lpstr>The Economic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Independent Learning</vt:lpstr>
      <vt:lpstr>Opportunity Cost</vt:lpstr>
      <vt:lpstr>PowerPoint Presentation</vt:lpstr>
    </vt:vector>
  </TitlesOfParts>
  <Company>Harrogate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dc:title>
  <dc:creator>HHS</dc:creator>
  <cp:lastModifiedBy>Trevor Dodson</cp:lastModifiedBy>
  <cp:revision>47</cp:revision>
  <dcterms:created xsi:type="dcterms:W3CDTF">2012-03-21T18:02:47Z</dcterms:created>
  <dcterms:modified xsi:type="dcterms:W3CDTF">2020-06-24T01:29:32Z</dcterms:modified>
</cp:coreProperties>
</file>