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9" r:id="rId2"/>
    <p:sldId id="290" r:id="rId3"/>
    <p:sldId id="291" r:id="rId4"/>
    <p:sldId id="257" r:id="rId5"/>
    <p:sldId id="264" r:id="rId6"/>
    <p:sldId id="282" r:id="rId7"/>
    <p:sldId id="283" r:id="rId8"/>
    <p:sldId id="288" r:id="rId9"/>
    <p:sldId id="265" r:id="rId10"/>
    <p:sldId id="262" r:id="rId11"/>
    <p:sldId id="267" r:id="rId12"/>
    <p:sldId id="279"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80" autoAdjust="0"/>
  </p:normalViewPr>
  <p:slideViewPr>
    <p:cSldViewPr>
      <p:cViewPr varScale="1">
        <p:scale>
          <a:sx n="92" d="100"/>
          <a:sy n="92" d="100"/>
        </p:scale>
        <p:origin x="-21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78CE4-691C-48D4-8021-98CB0B35CBF4}" type="datetimeFigureOut">
              <a:rPr lang="en-US" smtClean="0"/>
              <a:t>7/8/2020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F0AE1-B50D-47ED-88EC-23A67D71C140}" type="slidenum">
              <a:rPr lang="en-GB" smtClean="0"/>
              <a:t>‹#›</a:t>
            </a:fld>
            <a:endParaRPr lang="en-GB"/>
          </a:p>
        </p:txBody>
      </p:sp>
    </p:spTree>
    <p:extLst>
      <p:ext uri="{BB962C8B-B14F-4D97-AF65-F5344CB8AC3E}">
        <p14:creationId xmlns:p14="http://schemas.microsoft.com/office/powerpoint/2010/main" val="149190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5459C4-0230-43CA-9D68-4AFEEC281E96}" type="slidenum">
              <a:rPr lang="en-GB" altLang="en-US" smtClean="0"/>
              <a:pPr eaLnBrk="1" hangingPunct="1"/>
              <a:t>6</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389409-8276-4B7D-A3EA-AC567FD00469}" type="slidenum">
              <a:rPr lang="en-GB" altLang="en-US" smtClean="0"/>
              <a:pPr eaLnBrk="1" hangingPunct="1"/>
              <a:t>7</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BF0AE1-B50D-47ED-88EC-23A67D71C140}" type="slidenum">
              <a:rPr lang="en-GB" smtClean="0"/>
              <a:t>8</a:t>
            </a:fld>
            <a:endParaRPr lang="en-GB"/>
          </a:p>
        </p:txBody>
      </p:sp>
    </p:spTree>
    <p:extLst>
      <p:ext uri="{BB962C8B-B14F-4D97-AF65-F5344CB8AC3E}">
        <p14:creationId xmlns:p14="http://schemas.microsoft.com/office/powerpoint/2010/main" val="247392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CD66D-AC2B-4AA4-8919-B3D291D07773}" type="slidenum">
              <a:rPr lang="en-GB"/>
              <a:pPr/>
              <a:t>11</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GB"/>
              <a:t>Discussion can take place here about the key elements of the economic problem – the unlimited wants of humans against the scarce resources that exist to meet those wants. The notion of supply and demand can be introduced here and students can be involved by making a list of all the things they would like to buy if they had unlimited amounts of money! If then asked to trim that list down to meet a budget the more outrageous items disappear. This then introduces the notion of having to make choices – this issue can be discussed further using examples drawn from students own experiences about the choices they have had to make – possibly involving the choice of subjects they have had to make at college or school in relation to the time available, etc!  How we use our scarce resources can also be linked into this discussion. The wind turbines highlight an issue raised in the In the News section (http://www.bized.ac.uk/cgi-bin/chron/chron.pl?id=1928) about the intention to build wind farms in areas of the UK and the controversies that it creates – useful to link theory and practice at an early stage.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3485F-F7AD-45FE-9481-351C19CD234E}" type="slidenum">
              <a:rPr lang="en-GB"/>
              <a:pPr/>
              <a:t>13</a:t>
            </a:fld>
            <a:endParaRPr lang="en-GB"/>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GB"/>
              <a:t>This is the traditional three key questions any economic system has to answer. Many students would have difficulty defining what an ‘economy’ actually is! It is useful at this stage to clear this up – a system for the production and exchange of goods and services to satisfy the wants and needs of the population. This is open ended enough to be able to incorporate all manner of economic systems from a barter system that still exists in remote parts of the world to sophisticated economic systems such as the UK and US! The questions and the examples raised can be used for discussion – get the students to express their views at this stage and be as controversial as possible to stimulate discussion and involvement!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6ECED-09E5-43C2-A507-2B0B872594B1}" type="slidenum">
              <a:rPr lang="en-GB"/>
              <a:pPr/>
              <a:t>14</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t>This is a key concept and one that often causes problems and misunderstanding but is central to students thinking like an economist. The crucial thing to knock out of students is their thinking that everything costs ‘money’. Because we have to make choices there are issues surrounding value judgements about what is important and what is not – it should not be difficult to stimulate discussion about what issues of government spending are important and what are not!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9E06BA-1562-4837-9400-674EF301D81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3168E-75BA-4390-A5EE-3ECCDD6C3F5F}" type="datetimeFigureOut">
              <a:rPr lang="en-GB" smtClean="0"/>
              <a:pPr/>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3168E-75BA-4390-A5EE-3ECCDD6C3F5F}" type="datetimeFigureOut">
              <a:rPr lang="en-GB" smtClean="0"/>
              <a:pPr/>
              <a:t>08/07/2020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AFE82-DCDC-4209-ABAE-ECF861FE0A79}" type="slidenum">
              <a:rPr lang="en-GB" smtClean="0"/>
              <a:pPr/>
              <a:t>‹#›</a:t>
            </a:fld>
            <a:endParaRPr lang="en-GB"/>
          </a:p>
        </p:txBody>
      </p:sp>
      <p:pic>
        <p:nvPicPr>
          <p:cNvPr id="19458" name="Picture 2" descr="http://t0.gstatic.com/images?q=tbn:ANd9GcQhJrNPwstcN0zcNl9Ekp9j71PCwkCWT2mnmFaEuaG43cXXV2nacHWugZd0Tg"/>
          <p:cNvPicPr>
            <a:picLocks noChangeAspect="1" noChangeArrowheads="1"/>
          </p:cNvPicPr>
          <p:nvPr userDrawn="1"/>
        </p:nvPicPr>
        <p:blipFill>
          <a:blip r:embed="rId14" cstate="print"/>
          <a:srcRect/>
          <a:stretch>
            <a:fillRect/>
          </a:stretch>
        </p:blipFill>
        <p:spPr bwMode="auto">
          <a:xfrm>
            <a:off x="6258814" y="4797153"/>
            <a:ext cx="2885186" cy="206084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1" kern="1200">
          <a:solidFill>
            <a:schemeClr val="tx1"/>
          </a:solidFill>
          <a:latin typeface="Palatino Linotyp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ved=2ahUKEwilz4W23-riAhWNbX0KHSS9D_UQjRx6BAgBEAU&amp;url=https://depositphotos.com/105293872/stock-photo-diversity-people-with-economics.html&amp;psig=AOvVaw1MaVNVRs-fq-2930EBGIPD&amp;ust=156066258857474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ved=2ahUKEwisgbuCm-viAhWXUn0KHVeaB2cQjRx6BAgBEAU&amp;url=https://www.smh.com.au/politics/federal/future-of-the-100-note-up-for-grabs-as-government-targets-undeclared-cash-payments-20161214-gtakk5.html&amp;psig=AOvVaw1C1cdjtYx_wDhkw787gS4A&amp;ust=1560678606704619"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direct.asda.com/george/women-s-clothing/trousers-and-shorts/casual/linen-blend-shorts/GEM9705,default,pd.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98738" y="1974121"/>
            <a:ext cx="7971991" cy="1323439"/>
          </a:xfrm>
          <a:prstGeom prst="rect">
            <a:avLst/>
          </a:prstGeom>
          <a:noFill/>
        </p:spPr>
        <p:txBody>
          <a:bodyPr wrap="none" rtlCol="0">
            <a:spAutoFit/>
          </a:bodyPr>
          <a:lstStyle/>
          <a:p>
            <a:pPr algn="ctr"/>
            <a:r>
              <a:rPr lang="en-AU" sz="4800" dirty="0" smtClean="0">
                <a:solidFill>
                  <a:schemeClr val="bg1"/>
                </a:solidFill>
              </a:rPr>
              <a:t>Welcome to Year 11 Economics</a:t>
            </a:r>
          </a:p>
          <a:p>
            <a:pPr algn="ctr"/>
            <a:r>
              <a:rPr lang="en-AU" sz="3200" dirty="0" smtClean="0">
                <a:solidFill>
                  <a:schemeClr val="bg1"/>
                </a:solidFill>
              </a:rPr>
              <a:t>Stage 1 - 2019</a:t>
            </a:r>
            <a:endParaRPr lang="en-AU" sz="3200" dirty="0">
              <a:solidFill>
                <a:schemeClr val="bg1"/>
              </a:solidFill>
            </a:endParaRPr>
          </a:p>
        </p:txBody>
      </p:sp>
      <p:grpSp>
        <p:nvGrpSpPr>
          <p:cNvPr id="5" name="Group 4"/>
          <p:cNvGrpSpPr/>
          <p:nvPr/>
        </p:nvGrpSpPr>
        <p:grpSpPr>
          <a:xfrm>
            <a:off x="85809" y="5085184"/>
            <a:ext cx="8950688" cy="1709939"/>
            <a:chOff x="85808" y="4797152"/>
            <a:chExt cx="9530915" cy="199797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61"/>
            <a:stretch/>
          </p:blipFill>
          <p:spPr bwMode="auto">
            <a:xfrm>
              <a:off x="4788024" y="4797152"/>
              <a:ext cx="4828699" cy="199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conomics peopl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6972"/>
            <a:stretch/>
          </p:blipFill>
          <p:spPr bwMode="auto">
            <a:xfrm>
              <a:off x="85808" y="4797152"/>
              <a:ext cx="4714564" cy="1997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081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solidFill>
                  <a:schemeClr val="bg1"/>
                </a:solidFill>
                <a:latin typeface="+mn-lt"/>
              </a:rPr>
              <a:t>Independent Learning</a:t>
            </a:r>
            <a:endParaRPr lang="en-GB" i="0" dirty="0">
              <a:solidFill>
                <a:schemeClr val="bg1"/>
              </a:solidFill>
              <a:latin typeface="+mn-lt"/>
            </a:endParaRPr>
          </a:p>
        </p:txBody>
      </p:sp>
      <p:sp>
        <p:nvSpPr>
          <p:cNvPr id="3" name="Content Placeholder 2"/>
          <p:cNvSpPr>
            <a:spLocks noGrp="1"/>
          </p:cNvSpPr>
          <p:nvPr>
            <p:ph idx="1"/>
          </p:nvPr>
        </p:nvSpPr>
        <p:spPr/>
        <p:txBody>
          <a:bodyPr>
            <a:normAutofit/>
          </a:bodyPr>
          <a:lstStyle/>
          <a:p>
            <a:pPr>
              <a:buNone/>
            </a:pPr>
            <a:r>
              <a:rPr lang="en-GB" i="0" dirty="0" smtClean="0">
                <a:solidFill>
                  <a:schemeClr val="bg1"/>
                </a:solidFill>
                <a:latin typeface="+mn-lt"/>
              </a:rPr>
              <a:t>	</a:t>
            </a:r>
            <a:endParaRPr lang="en-GB" i="0" dirty="0">
              <a:solidFill>
                <a:schemeClr val="bg1"/>
              </a:solidFill>
              <a:latin typeface="+mn-lt"/>
            </a:endParaRPr>
          </a:p>
        </p:txBody>
      </p:sp>
      <p:pic>
        <p:nvPicPr>
          <p:cNvPr id="7169" name="Picture 1"/>
          <p:cNvPicPr>
            <a:picLocks noChangeAspect="1" noChangeArrowheads="1"/>
          </p:cNvPicPr>
          <p:nvPr/>
        </p:nvPicPr>
        <p:blipFill>
          <a:blip r:embed="rId2" cstate="print"/>
          <a:srcRect/>
          <a:stretch>
            <a:fillRect/>
          </a:stretch>
        </p:blipFill>
        <p:spPr bwMode="auto">
          <a:xfrm>
            <a:off x="7429520" y="0"/>
            <a:ext cx="1357322" cy="1394611"/>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cstate="print"/>
          <a:srcRect/>
          <a:stretch>
            <a:fillRect/>
          </a:stretch>
        </p:blipFill>
        <p:spPr bwMode="auto">
          <a:xfrm>
            <a:off x="214282" y="285728"/>
            <a:ext cx="1643074" cy="1555276"/>
          </a:xfrm>
          <a:prstGeom prst="rect">
            <a:avLst/>
          </a:prstGeom>
          <a:noFill/>
          <a:ln w="9525">
            <a:noFill/>
            <a:miter lim="800000"/>
            <a:headEnd/>
            <a:tailEnd/>
          </a:ln>
          <a:effectLst/>
        </p:spPr>
      </p:pic>
      <p:sp>
        <p:nvSpPr>
          <p:cNvPr id="7" name="Rectangle 6"/>
          <p:cNvSpPr/>
          <p:nvPr/>
        </p:nvSpPr>
        <p:spPr>
          <a:xfrm>
            <a:off x="899592" y="2492896"/>
            <a:ext cx="7458622" cy="1569660"/>
          </a:xfrm>
          <a:prstGeom prst="rect">
            <a:avLst/>
          </a:prstGeom>
        </p:spPr>
        <p:txBody>
          <a:bodyPr wrap="square">
            <a:spAutoFit/>
          </a:bodyPr>
          <a:lstStyle/>
          <a:p>
            <a:pPr>
              <a:buNone/>
            </a:pPr>
            <a:r>
              <a:rPr lang="en-GB" sz="2400" dirty="0" smtClean="0">
                <a:solidFill>
                  <a:schemeClr val="bg1"/>
                </a:solidFill>
              </a:rPr>
              <a:t>Select 5 of the questions and give a detailed explanation as to why they are economic</a:t>
            </a:r>
          </a:p>
          <a:p>
            <a:pPr>
              <a:buNone/>
            </a:pPr>
            <a:endParaRPr lang="en-GB" sz="2400" dirty="0">
              <a:solidFill>
                <a:schemeClr val="bg1"/>
              </a:solidFill>
            </a:endParaRPr>
          </a:p>
          <a:p>
            <a:pPr>
              <a:buNone/>
            </a:pPr>
            <a:r>
              <a:rPr lang="en-GB" sz="2400" dirty="0" smtClean="0">
                <a:solidFill>
                  <a:schemeClr val="bg1"/>
                </a:solidFill>
              </a:rPr>
              <a:t>Provide feedback to the class on your answers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GB" i="0" dirty="0">
                <a:solidFill>
                  <a:schemeClr val="bg1"/>
                </a:solidFill>
                <a:latin typeface="+mn-lt"/>
              </a:rPr>
              <a:t>The Economic Problem</a:t>
            </a:r>
          </a:p>
        </p:txBody>
      </p:sp>
      <p:sp>
        <p:nvSpPr>
          <p:cNvPr id="5123" name="Rectangle 1027"/>
          <p:cNvSpPr>
            <a:spLocks noGrp="1" noChangeArrowheads="1"/>
          </p:cNvSpPr>
          <p:nvPr>
            <p:ph type="body" sz="half" idx="2"/>
          </p:nvPr>
        </p:nvSpPr>
        <p:spPr>
          <a:xfrm>
            <a:off x="3923928" y="1981200"/>
            <a:ext cx="4680520" cy="4114800"/>
          </a:xfrm>
        </p:spPr>
        <p:txBody>
          <a:bodyPr/>
          <a:lstStyle/>
          <a:p>
            <a:r>
              <a:rPr lang="en-GB" sz="2800" i="0" dirty="0">
                <a:solidFill>
                  <a:schemeClr val="bg1"/>
                </a:solidFill>
                <a:latin typeface="+mn-lt"/>
              </a:rPr>
              <a:t>Unlimited Wants</a:t>
            </a:r>
          </a:p>
          <a:p>
            <a:r>
              <a:rPr lang="en-GB" sz="2800" i="0" dirty="0">
                <a:solidFill>
                  <a:schemeClr val="bg1"/>
                </a:solidFill>
                <a:latin typeface="+mn-lt"/>
              </a:rPr>
              <a:t>Scarce Resources – Land, Labour, </a:t>
            </a:r>
            <a:r>
              <a:rPr lang="en-GB" sz="2800" i="0" dirty="0" smtClean="0">
                <a:solidFill>
                  <a:schemeClr val="bg1"/>
                </a:solidFill>
                <a:latin typeface="+mn-lt"/>
              </a:rPr>
              <a:t>Capital, enterprise</a:t>
            </a:r>
            <a:endParaRPr lang="en-GB" sz="2800" i="0" dirty="0">
              <a:solidFill>
                <a:schemeClr val="bg1"/>
              </a:solidFill>
              <a:latin typeface="+mn-lt"/>
            </a:endParaRPr>
          </a:p>
          <a:p>
            <a:r>
              <a:rPr lang="en-GB" sz="2800" i="0" dirty="0">
                <a:solidFill>
                  <a:schemeClr val="bg1"/>
                </a:solidFill>
                <a:latin typeface="+mn-lt"/>
              </a:rPr>
              <a:t>Resource Use</a:t>
            </a:r>
          </a:p>
          <a:p>
            <a:r>
              <a:rPr lang="en-GB" sz="2800" i="0" dirty="0" smtClean="0">
                <a:solidFill>
                  <a:schemeClr val="bg1"/>
                </a:solidFill>
                <a:latin typeface="+mn-lt"/>
              </a:rPr>
              <a:t>Choices</a:t>
            </a:r>
            <a:endParaRPr lang="en-GB" sz="2800" i="0" dirty="0">
              <a:solidFill>
                <a:schemeClr val="bg1"/>
              </a:solidFill>
              <a:latin typeface="+mn-lt"/>
            </a:endParaRPr>
          </a:p>
        </p:txBody>
      </p:sp>
      <p:pic>
        <p:nvPicPr>
          <p:cNvPr id="5137" name="Picture 1041"/>
          <p:cNvPicPr>
            <a:picLocks noChangeAspect="1" noChangeArrowheads="1"/>
          </p:cNvPicPr>
          <p:nvPr/>
        </p:nvPicPr>
        <p:blipFill>
          <a:blip r:embed="rId3" cstate="print"/>
          <a:srcRect/>
          <a:stretch>
            <a:fillRect/>
          </a:stretch>
        </p:blipFill>
        <p:spPr bwMode="auto">
          <a:xfrm>
            <a:off x="755650" y="2060848"/>
            <a:ext cx="2747963" cy="4103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resource game</a:t>
            </a:r>
            <a:endParaRPr lang="en-GB"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87245925"/>
              </p:ext>
            </p:extLst>
          </p:nvPr>
        </p:nvGraphicFramePr>
        <p:xfrm>
          <a:off x="179512" y="4725144"/>
          <a:ext cx="6336704" cy="1155056"/>
        </p:xfrm>
        <a:graphic>
          <a:graphicData uri="http://schemas.openxmlformats.org/drawingml/2006/table">
            <a:tbl>
              <a:tblPr firstRow="1" firstCol="1" bandRow="1">
                <a:tableStyleId>{5C22544A-7EE6-4342-B048-85BDC9FD1C3A}</a:tableStyleId>
              </a:tblPr>
              <a:tblGrid>
                <a:gridCol w="2754109"/>
                <a:gridCol w="3582595"/>
              </a:tblGrid>
              <a:tr h="288764">
                <a:tc>
                  <a:txBody>
                    <a:bodyPr/>
                    <a:lstStyle/>
                    <a:p>
                      <a:pPr algn="ctr">
                        <a:spcAft>
                          <a:spcPts val="0"/>
                        </a:spcAft>
                      </a:pPr>
                      <a:r>
                        <a:rPr lang="en-GB" sz="1200" dirty="0">
                          <a:effectLst/>
                        </a:rPr>
                        <a:t>MY IDEA</a:t>
                      </a:r>
                      <a:endParaRPr lang="en-GB" sz="1000" dirty="0">
                        <a:effectLst/>
                        <a:latin typeface="Times New Roman"/>
                        <a:ea typeface="Times New Roman"/>
                      </a:endParaRPr>
                    </a:p>
                  </a:txBody>
                  <a:tcPr marL="68580" marR="68580" marT="0" marB="0"/>
                </a:tc>
                <a:tc>
                  <a:txBody>
                    <a:bodyPr/>
                    <a:lstStyle/>
                    <a:p>
                      <a:pPr algn="ctr">
                        <a:spcAft>
                          <a:spcPts val="0"/>
                        </a:spcAft>
                      </a:pPr>
                      <a:r>
                        <a:rPr lang="en-GB" sz="1200">
                          <a:effectLst/>
                        </a:rPr>
                        <a:t> </a:t>
                      </a:r>
                      <a:endParaRPr lang="en-GB" sz="1000">
                        <a:effectLst/>
                        <a:latin typeface="Times New Roman"/>
                        <a:ea typeface="Times New Roman"/>
                      </a:endParaRPr>
                    </a:p>
                  </a:txBody>
                  <a:tcPr marL="68580" marR="68580" marT="0" marB="0"/>
                </a:tc>
              </a:tr>
              <a:tr h="288764">
                <a:tc>
                  <a:txBody>
                    <a:bodyPr/>
                    <a:lstStyle/>
                    <a:p>
                      <a:pPr algn="ctr">
                        <a:spcAft>
                          <a:spcPts val="0"/>
                        </a:spcAft>
                      </a:pPr>
                      <a:r>
                        <a:rPr lang="en-GB" sz="1200" dirty="0">
                          <a:effectLst/>
                        </a:rPr>
                        <a:t>PAIR IDEA</a:t>
                      </a:r>
                      <a:endParaRPr lang="en-GB" sz="1000" dirty="0">
                        <a:effectLst/>
                        <a:latin typeface="Times New Roman"/>
                        <a:ea typeface="Times New Roman"/>
                      </a:endParaRPr>
                    </a:p>
                  </a:txBody>
                  <a:tcPr marL="68580" marR="68580" marT="0" marB="0"/>
                </a:tc>
                <a:tc>
                  <a:txBody>
                    <a:bodyPr/>
                    <a:lstStyle/>
                    <a:p>
                      <a:pPr algn="ctr">
                        <a:spcAft>
                          <a:spcPts val="0"/>
                        </a:spcAft>
                      </a:pPr>
                      <a:r>
                        <a:rPr lang="en-GB" sz="1200">
                          <a:effectLst/>
                        </a:rPr>
                        <a:t> </a:t>
                      </a:r>
                      <a:endParaRPr lang="en-GB" sz="1000">
                        <a:effectLst/>
                        <a:latin typeface="Times New Roman"/>
                        <a:ea typeface="Times New Roman"/>
                      </a:endParaRPr>
                    </a:p>
                  </a:txBody>
                  <a:tcPr marL="68580" marR="68580" marT="0" marB="0"/>
                </a:tc>
              </a:tr>
              <a:tr h="288764">
                <a:tc>
                  <a:txBody>
                    <a:bodyPr/>
                    <a:lstStyle/>
                    <a:p>
                      <a:pPr algn="ctr">
                        <a:spcAft>
                          <a:spcPts val="0"/>
                        </a:spcAft>
                      </a:pPr>
                      <a:r>
                        <a:rPr lang="en-GB" sz="1200">
                          <a:effectLst/>
                        </a:rPr>
                        <a:t>OUR GROUP IDEA</a:t>
                      </a:r>
                      <a:endParaRPr lang="en-GB" sz="1000">
                        <a:effectLst/>
                        <a:latin typeface="Times New Roman"/>
                        <a:ea typeface="Times New Roman"/>
                      </a:endParaRPr>
                    </a:p>
                  </a:txBody>
                  <a:tcPr marL="68580" marR="68580" marT="0" marB="0"/>
                </a:tc>
                <a:tc>
                  <a:txBody>
                    <a:bodyPr/>
                    <a:lstStyle/>
                    <a:p>
                      <a:pPr algn="ctr">
                        <a:spcAft>
                          <a:spcPts val="0"/>
                        </a:spcAft>
                      </a:pPr>
                      <a:r>
                        <a:rPr lang="en-GB" sz="1200" dirty="0">
                          <a:effectLst/>
                        </a:rPr>
                        <a:t> </a:t>
                      </a:r>
                      <a:endParaRPr lang="en-GB" sz="1000" dirty="0">
                        <a:effectLst/>
                        <a:latin typeface="Times New Roman"/>
                        <a:ea typeface="Times New Roman"/>
                      </a:endParaRPr>
                    </a:p>
                  </a:txBody>
                  <a:tcPr marL="68580" marR="68580" marT="0" marB="0"/>
                </a:tc>
              </a:tr>
              <a:tr h="288764">
                <a:tc>
                  <a:txBody>
                    <a:bodyPr/>
                    <a:lstStyle/>
                    <a:p>
                      <a:pPr algn="ctr">
                        <a:spcAft>
                          <a:spcPts val="0"/>
                        </a:spcAft>
                      </a:pPr>
                      <a:r>
                        <a:rPr lang="en-GB" sz="1200">
                          <a:effectLst/>
                        </a:rPr>
                        <a:t>WHOLE CLASS IDEA</a:t>
                      </a:r>
                      <a:endParaRPr lang="en-GB" sz="1000">
                        <a:effectLst/>
                        <a:latin typeface="Times New Roman"/>
                        <a:ea typeface="Times New Roman"/>
                      </a:endParaRPr>
                    </a:p>
                  </a:txBody>
                  <a:tcPr marL="68580" marR="68580" marT="0" marB="0"/>
                </a:tc>
                <a:tc>
                  <a:txBody>
                    <a:bodyPr/>
                    <a:lstStyle/>
                    <a:p>
                      <a:pPr algn="ctr">
                        <a:spcAft>
                          <a:spcPts val="0"/>
                        </a:spcAft>
                      </a:pPr>
                      <a:r>
                        <a:rPr lang="en-GB" sz="1200" dirty="0">
                          <a:effectLst/>
                        </a:rPr>
                        <a:t> </a:t>
                      </a:r>
                      <a:endParaRPr lang="en-GB" sz="10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539552" y="1268760"/>
            <a:ext cx="806489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dobe Myungjo Std M" pitchFamily="18" charset="-128"/>
                <a:ea typeface="Adobe Myungjo Std M" pitchFamily="18" charset="-128"/>
                <a:cs typeface="Arial" pitchFamily="34" charset="0"/>
              </a:rPr>
              <a:t>All economic systems have to answer THREE KEY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dobe Myungjo Std M" pitchFamily="18" charset="-128"/>
                <a:ea typeface="Adobe Myungjo Std M" pitchFamily="18" charset="-128"/>
                <a:cs typeface="Arial" pitchFamily="34" charset="0"/>
              </a:rPr>
              <a:t>WHAT to produce?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dobe Myungjo Std M" pitchFamily="18" charset="-128"/>
                <a:ea typeface="Adobe Myungjo Std M" pitchFamily="18" charset="-128"/>
                <a:cs typeface="Arial" pitchFamily="34" charset="0"/>
              </a:rPr>
              <a:t>HOW to produce 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dobe Myungjo Std M" pitchFamily="18" charset="-128"/>
                <a:ea typeface="Adobe Myungjo Std M" pitchFamily="18" charset="-128"/>
                <a:cs typeface="Arial" pitchFamily="34" charset="0"/>
              </a:rPr>
              <a:t>FOR WHOM it should be produced?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dobe Myungjo Std M" pitchFamily="18" charset="-128"/>
                <a:ea typeface="Adobe Myungjo Std M" pitchFamily="18" charset="-128"/>
                <a:cs typeface="Arial" pitchFamily="34" charset="0"/>
              </a:rPr>
              <a:t>FOR WHOM should the chocolates be produced?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Adobe Myungjo Std M" pitchFamily="18" charset="-128"/>
                <a:ea typeface="Adobe Myungjo Std M" pitchFamily="18" charset="-128"/>
                <a:cs typeface="Arial" pitchFamily="34" charset="0"/>
              </a:rPr>
              <a:t>But is this fair?.........What are the problems with the idea?..........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942969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GB" i="0">
                <a:solidFill>
                  <a:schemeClr val="bg1"/>
                </a:solidFill>
                <a:latin typeface="+mn-lt"/>
              </a:rPr>
              <a:t>The Economic Problem</a:t>
            </a:r>
          </a:p>
        </p:txBody>
      </p:sp>
      <p:sp>
        <p:nvSpPr>
          <p:cNvPr id="1027" name="Rectangle 3"/>
          <p:cNvSpPr>
            <a:spLocks noGrp="1" noChangeArrowheads="1"/>
          </p:cNvSpPr>
          <p:nvPr>
            <p:ph type="body" idx="1"/>
          </p:nvPr>
        </p:nvSpPr>
        <p:spPr>
          <a:xfrm>
            <a:off x="214282" y="1428736"/>
            <a:ext cx="8229600" cy="4525963"/>
          </a:xfrm>
        </p:spPr>
        <p:txBody>
          <a:bodyPr>
            <a:normAutofit fontScale="77500" lnSpcReduction="20000"/>
          </a:bodyPr>
          <a:lstStyle/>
          <a:p>
            <a:r>
              <a:rPr lang="en-GB" sz="2400" b="1" i="0" dirty="0" smtClean="0">
                <a:solidFill>
                  <a:schemeClr val="tx2">
                    <a:lumMod val="60000"/>
                    <a:lumOff val="40000"/>
                  </a:schemeClr>
                </a:solidFill>
                <a:latin typeface="+mn-lt"/>
              </a:rPr>
              <a:t>What goods and services should be produced?</a:t>
            </a:r>
            <a:r>
              <a:rPr lang="en-GB" sz="2400" i="0" dirty="0" smtClean="0">
                <a:solidFill>
                  <a:schemeClr val="tx2">
                    <a:lumMod val="60000"/>
                    <a:lumOff val="40000"/>
                  </a:schemeClr>
                </a:solidFill>
                <a:latin typeface="+mn-lt"/>
              </a:rPr>
              <a:t> </a:t>
            </a:r>
            <a:r>
              <a:rPr lang="en-GB" sz="2400" i="0" dirty="0" smtClean="0">
                <a:solidFill>
                  <a:schemeClr val="bg1"/>
                </a:solidFill>
                <a:latin typeface="+mn-lt"/>
              </a:rPr>
              <a:t>Should the economy focus on being self-sufficient or concentrate on what it is good at? Should it devote resources to health and education or defence and policing? Should we devote more resources to housing? Should an economy use resources producing goods that are essentially useless - like 'free' toys in cereal packets, football sticker cards and so on?</a:t>
            </a:r>
          </a:p>
          <a:p>
            <a:endParaRPr lang="en-GB" sz="2400" i="0" dirty="0" smtClean="0">
              <a:solidFill>
                <a:schemeClr val="bg1"/>
              </a:solidFill>
              <a:latin typeface="+mn-lt"/>
            </a:endParaRPr>
          </a:p>
          <a:p>
            <a:r>
              <a:rPr lang="en-GB" sz="2500" b="1" i="0" dirty="0">
                <a:solidFill>
                  <a:schemeClr val="tx2">
                    <a:lumMod val="60000"/>
                    <a:lumOff val="40000"/>
                  </a:schemeClr>
                </a:solidFill>
                <a:latin typeface="+mn-lt"/>
              </a:rPr>
              <a:t>How should goods and services be produced?</a:t>
            </a:r>
            <a:r>
              <a:rPr lang="en-GB" sz="2400" i="0" dirty="0" smtClean="0">
                <a:solidFill>
                  <a:schemeClr val="bg1"/>
                </a:solidFill>
                <a:latin typeface="+mn-lt"/>
              </a:rPr>
              <a:t> Should the economy use a system that is labour intensive, thereby ensuring everyone who wants a job has one, or should we use more efficient methods of production that involve the use of machines, even if this means more pollution and fewer jobs? Should we devote more land to production and thus solve some problems of feeding the population at the expense of encroaching into areas of natural beauty?</a:t>
            </a:r>
          </a:p>
          <a:p>
            <a:endParaRPr lang="en-GB" sz="2400" i="0" dirty="0" smtClean="0">
              <a:solidFill>
                <a:schemeClr val="bg1"/>
              </a:solidFill>
              <a:latin typeface="+mn-lt"/>
            </a:endParaRPr>
          </a:p>
          <a:p>
            <a:r>
              <a:rPr lang="en-GB" sz="2500" b="1" i="0" dirty="0">
                <a:solidFill>
                  <a:schemeClr val="tx2">
                    <a:lumMod val="60000"/>
                    <a:lumOff val="40000"/>
                  </a:schemeClr>
                </a:solidFill>
                <a:latin typeface="+mn-lt"/>
              </a:rPr>
              <a:t>Who should get the resources </a:t>
            </a:r>
            <a:r>
              <a:rPr lang="en-GB" sz="2400" b="1" i="0" dirty="0" smtClean="0">
                <a:solidFill>
                  <a:schemeClr val="bg1"/>
                </a:solidFill>
                <a:latin typeface="+mn-lt"/>
              </a:rPr>
              <a:t>that the economy has produced?</a:t>
            </a:r>
            <a:r>
              <a:rPr lang="en-GB" sz="2400" i="0" dirty="0" smtClean="0">
                <a:solidFill>
                  <a:schemeClr val="bg1"/>
                </a:solidFill>
                <a:latin typeface="+mn-lt"/>
              </a:rPr>
              <a:t> Should an economy be geared to providing goods and services to every person as equally as possible or should those who work hard get more? How do we distribute our resources?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i="0">
                <a:solidFill>
                  <a:schemeClr val="bg1"/>
                </a:solidFill>
                <a:latin typeface="+mn-lt"/>
              </a:rPr>
              <a:t>Opportunity Cost</a:t>
            </a:r>
          </a:p>
        </p:txBody>
      </p:sp>
      <p:sp>
        <p:nvSpPr>
          <p:cNvPr id="7171" name="Rectangle 3"/>
          <p:cNvSpPr>
            <a:spLocks noGrp="1" noChangeArrowheads="1"/>
          </p:cNvSpPr>
          <p:nvPr>
            <p:ph type="body" idx="1"/>
          </p:nvPr>
        </p:nvSpPr>
        <p:spPr/>
        <p:txBody>
          <a:bodyPr/>
          <a:lstStyle/>
          <a:p>
            <a:r>
              <a:rPr lang="en-GB" sz="2800" i="0" dirty="0">
                <a:solidFill>
                  <a:schemeClr val="bg1"/>
                </a:solidFill>
                <a:latin typeface="+mn-lt"/>
              </a:rPr>
              <a:t>Definition – the cost expressed in terms of the next best alternative sacrificed</a:t>
            </a:r>
          </a:p>
          <a:p>
            <a:r>
              <a:rPr lang="en-GB" sz="2800" i="0" dirty="0">
                <a:solidFill>
                  <a:schemeClr val="bg1"/>
                </a:solidFill>
                <a:latin typeface="+mn-lt"/>
              </a:rPr>
              <a:t>Helps us view the true cost of decision making</a:t>
            </a:r>
          </a:p>
          <a:p>
            <a:r>
              <a:rPr lang="en-GB" sz="2800" i="0" dirty="0">
                <a:solidFill>
                  <a:schemeClr val="bg1"/>
                </a:solidFill>
                <a:latin typeface="+mn-lt"/>
              </a:rPr>
              <a:t>Implies valuing different choices</a:t>
            </a:r>
          </a:p>
          <a:p>
            <a:pPr>
              <a:buFontTx/>
              <a:buNone/>
            </a:pPr>
            <a:endParaRPr lang="en-GB" sz="2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97628" y="548680"/>
            <a:ext cx="7562803" cy="5816977"/>
          </a:xfrm>
          <a:prstGeom prst="rect">
            <a:avLst/>
          </a:prstGeom>
          <a:noFill/>
        </p:spPr>
        <p:txBody>
          <a:bodyPr wrap="square" rtlCol="0">
            <a:spAutoFit/>
          </a:bodyPr>
          <a:lstStyle/>
          <a:p>
            <a:r>
              <a:rPr lang="en-AU" sz="3600" dirty="0" smtClean="0">
                <a:solidFill>
                  <a:schemeClr val="bg1"/>
                </a:solidFill>
              </a:rPr>
              <a:t>Program length</a:t>
            </a:r>
          </a:p>
          <a:p>
            <a:pPr lvl="1"/>
            <a:r>
              <a:rPr lang="en-AU" sz="2400" dirty="0" smtClean="0">
                <a:solidFill>
                  <a:schemeClr val="tx2">
                    <a:lumMod val="60000"/>
                    <a:lumOff val="40000"/>
                  </a:schemeClr>
                </a:solidFill>
              </a:rPr>
              <a:t>16 weeks</a:t>
            </a:r>
          </a:p>
          <a:p>
            <a:endParaRPr lang="en-AU" dirty="0">
              <a:solidFill>
                <a:schemeClr val="bg1"/>
              </a:solidFill>
            </a:endParaRPr>
          </a:p>
          <a:p>
            <a:r>
              <a:rPr lang="en-AU" sz="3600" dirty="0">
                <a:solidFill>
                  <a:schemeClr val="bg1"/>
                </a:solidFill>
              </a:rPr>
              <a:t>Topics to be covered:</a:t>
            </a:r>
          </a:p>
          <a:p>
            <a:endParaRPr lang="en-AU" dirty="0">
              <a:solidFill>
                <a:schemeClr val="bg1"/>
              </a:solidFill>
            </a:endParaRPr>
          </a:p>
          <a:p>
            <a:pPr lvl="1" indent="-285750">
              <a:buFont typeface="Arial" panose="020B0604020202020204" pitchFamily="34" charset="0"/>
              <a:buChar char="•"/>
            </a:pPr>
            <a:r>
              <a:rPr lang="en-AU" sz="2400" dirty="0">
                <a:solidFill>
                  <a:schemeClr val="tx2">
                    <a:lumMod val="60000"/>
                    <a:lumOff val="40000"/>
                  </a:schemeClr>
                </a:solidFill>
              </a:rPr>
              <a:t>The Economic problem – </a:t>
            </a:r>
            <a:r>
              <a:rPr lang="en-AU" sz="2400" dirty="0">
                <a:solidFill>
                  <a:srgbClr val="FF0000"/>
                </a:solidFill>
              </a:rPr>
              <a:t>4 weeks</a:t>
            </a:r>
          </a:p>
          <a:p>
            <a:pPr lvl="1" indent="-285750">
              <a:buFont typeface="Arial" panose="020B0604020202020204" pitchFamily="34" charset="0"/>
              <a:buChar char="•"/>
            </a:pPr>
            <a:r>
              <a:rPr lang="en-AU" sz="2400" dirty="0">
                <a:solidFill>
                  <a:schemeClr val="tx2">
                    <a:lumMod val="60000"/>
                    <a:lumOff val="40000"/>
                  </a:schemeClr>
                </a:solidFill>
              </a:rPr>
              <a:t>The Share Market – </a:t>
            </a:r>
            <a:r>
              <a:rPr lang="en-AU" sz="2400" dirty="0">
                <a:solidFill>
                  <a:srgbClr val="FF0000"/>
                </a:solidFill>
              </a:rPr>
              <a:t>2 weeks</a:t>
            </a:r>
          </a:p>
          <a:p>
            <a:pPr lvl="1" indent="-285750">
              <a:buFont typeface="Arial" panose="020B0604020202020204" pitchFamily="34" charset="0"/>
              <a:buChar char="•"/>
            </a:pPr>
            <a:r>
              <a:rPr lang="en-AU" sz="2400" dirty="0">
                <a:solidFill>
                  <a:schemeClr val="tx2">
                    <a:lumMod val="60000"/>
                    <a:lumOff val="40000"/>
                  </a:schemeClr>
                </a:solidFill>
              </a:rPr>
              <a:t>Economic systems – </a:t>
            </a:r>
            <a:r>
              <a:rPr lang="en-AU" sz="2400" dirty="0">
                <a:solidFill>
                  <a:srgbClr val="FF0000"/>
                </a:solidFill>
              </a:rPr>
              <a:t>4 weeks</a:t>
            </a:r>
          </a:p>
          <a:p>
            <a:pPr lvl="1" indent="-285750">
              <a:buFont typeface="Arial" panose="020B0604020202020204" pitchFamily="34" charset="0"/>
              <a:buChar char="•"/>
            </a:pPr>
            <a:r>
              <a:rPr lang="en-AU" sz="2400" dirty="0">
                <a:solidFill>
                  <a:schemeClr val="tx2">
                    <a:lumMod val="60000"/>
                    <a:lumOff val="40000"/>
                  </a:schemeClr>
                </a:solidFill>
              </a:rPr>
              <a:t>The market mechanism – </a:t>
            </a:r>
            <a:r>
              <a:rPr lang="en-AU" sz="2400" dirty="0">
                <a:solidFill>
                  <a:srgbClr val="FF0000"/>
                </a:solidFill>
              </a:rPr>
              <a:t>4 weeks</a:t>
            </a:r>
          </a:p>
          <a:p>
            <a:pPr lvl="1" indent="-285750">
              <a:buFont typeface="Arial" panose="020B0604020202020204" pitchFamily="34" charset="0"/>
              <a:buChar char="•"/>
            </a:pPr>
            <a:r>
              <a:rPr lang="en-AU" sz="2400" dirty="0">
                <a:solidFill>
                  <a:schemeClr val="tx2">
                    <a:lumMod val="60000"/>
                    <a:lumOff val="40000"/>
                  </a:schemeClr>
                </a:solidFill>
              </a:rPr>
              <a:t>Market failure – </a:t>
            </a:r>
            <a:r>
              <a:rPr lang="en-AU" sz="2400" dirty="0">
                <a:solidFill>
                  <a:srgbClr val="FF0000"/>
                </a:solidFill>
              </a:rPr>
              <a:t>2 weeks</a:t>
            </a:r>
          </a:p>
          <a:p>
            <a:endParaRPr lang="en-AU" dirty="0">
              <a:solidFill>
                <a:schemeClr val="bg1"/>
              </a:solidFill>
            </a:endParaRPr>
          </a:p>
          <a:p>
            <a:r>
              <a:rPr lang="en-AU" sz="3600" dirty="0">
                <a:solidFill>
                  <a:schemeClr val="bg1"/>
                </a:solidFill>
              </a:rPr>
              <a:t>Assessment Tasks:</a:t>
            </a:r>
          </a:p>
          <a:p>
            <a:endParaRPr lang="en-AU" dirty="0">
              <a:solidFill>
                <a:schemeClr val="bg1"/>
              </a:solidFill>
            </a:endParaRPr>
          </a:p>
          <a:p>
            <a:pPr lvl="1"/>
            <a:r>
              <a:rPr lang="en-AU" sz="2400" dirty="0">
                <a:solidFill>
                  <a:schemeClr val="tx2">
                    <a:lumMod val="60000"/>
                    <a:lumOff val="40000"/>
                  </a:schemeClr>
                </a:solidFill>
              </a:rPr>
              <a:t>Tests, Essays, Reports and </a:t>
            </a:r>
            <a:r>
              <a:rPr lang="en-AU" sz="2400" dirty="0" smtClean="0">
                <a:solidFill>
                  <a:schemeClr val="tx2">
                    <a:lumMod val="60000"/>
                    <a:lumOff val="40000"/>
                  </a:schemeClr>
                </a:solidFill>
              </a:rPr>
              <a:t>Investigations - or </a:t>
            </a:r>
            <a:r>
              <a:rPr lang="en-AU" sz="2400" dirty="0">
                <a:solidFill>
                  <a:schemeClr val="tx2">
                    <a:lumMod val="60000"/>
                    <a:lumOff val="40000"/>
                  </a:schemeClr>
                </a:solidFill>
              </a:rPr>
              <a:t>a combination of all four</a:t>
            </a:r>
          </a:p>
        </p:txBody>
      </p:sp>
    </p:spTree>
    <p:extLst>
      <p:ext uri="{BB962C8B-B14F-4D97-AF65-F5344CB8AC3E}">
        <p14:creationId xmlns:p14="http://schemas.microsoft.com/office/powerpoint/2010/main" val="80100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97825"/>
            <a:ext cx="6910994" cy="707886"/>
          </a:xfrm>
          <a:prstGeom prst="rect">
            <a:avLst/>
          </a:prstGeom>
          <a:noFill/>
        </p:spPr>
        <p:txBody>
          <a:bodyPr wrap="none" rtlCol="0">
            <a:spAutoFit/>
          </a:bodyPr>
          <a:lstStyle/>
          <a:p>
            <a:r>
              <a:rPr lang="en-AU" sz="4000" b="1" dirty="0" smtClean="0">
                <a:ln w="10541" cmpd="sng">
                  <a:solidFill>
                    <a:schemeClr val="accent1">
                      <a:shade val="88000"/>
                      <a:satMod val="110000"/>
                    </a:schemeClr>
                  </a:solidFill>
                  <a:prstDash val="solid"/>
                </a:ln>
                <a:solidFill>
                  <a:schemeClr val="accent6">
                    <a:lumMod val="75000"/>
                  </a:schemeClr>
                </a:solidFill>
              </a:rPr>
              <a:t>Where can economics take me?</a:t>
            </a:r>
            <a:endParaRPr lang="en-AU" sz="4000" b="1" dirty="0">
              <a:ln w="10541" cmpd="sng">
                <a:solidFill>
                  <a:schemeClr val="accent1">
                    <a:shade val="88000"/>
                    <a:satMod val="110000"/>
                  </a:schemeClr>
                </a:solidFill>
                <a:prstDash val="solid"/>
              </a:ln>
              <a:solidFill>
                <a:schemeClr val="accent6">
                  <a:lumMod val="75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26058"/>
            <a:ext cx="2880320" cy="1850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051880721"/>
              </p:ext>
            </p:extLst>
          </p:nvPr>
        </p:nvGraphicFramePr>
        <p:xfrm>
          <a:off x="755577" y="1397000"/>
          <a:ext cx="7848870" cy="3337560"/>
        </p:xfrm>
        <a:graphic>
          <a:graphicData uri="http://schemas.openxmlformats.org/drawingml/2006/table">
            <a:tbl>
              <a:tblPr firstRow="1" bandRow="1">
                <a:tableStyleId>{5C22544A-7EE6-4342-B048-85BDC9FD1C3A}</a:tableStyleId>
              </a:tblPr>
              <a:tblGrid>
                <a:gridCol w="2616290"/>
                <a:gridCol w="2616290"/>
                <a:gridCol w="2616290"/>
              </a:tblGrid>
              <a:tr h="370840">
                <a:tc>
                  <a:txBody>
                    <a:bodyPr/>
                    <a:lstStyle/>
                    <a:p>
                      <a:r>
                        <a:rPr lang="en-AU" dirty="0" smtClean="0"/>
                        <a:t>Accountant</a:t>
                      </a:r>
                      <a:endParaRPr lang="en-AU" dirty="0"/>
                    </a:p>
                  </a:txBody>
                  <a:tcPr/>
                </a:tc>
                <a:tc>
                  <a:txBody>
                    <a:bodyPr/>
                    <a:lstStyle/>
                    <a:p>
                      <a:r>
                        <a:rPr lang="en-AU" dirty="0" smtClean="0"/>
                        <a:t>Agricultural economist</a:t>
                      </a:r>
                      <a:endParaRPr lang="en-AU" dirty="0"/>
                    </a:p>
                  </a:txBody>
                  <a:tcPr/>
                </a:tc>
                <a:tc>
                  <a:txBody>
                    <a:bodyPr/>
                    <a:lstStyle/>
                    <a:p>
                      <a:r>
                        <a:rPr lang="en-AU" dirty="0" smtClean="0"/>
                        <a:t>Urban planner</a:t>
                      </a:r>
                      <a:endParaRPr lang="en-AU" dirty="0"/>
                    </a:p>
                  </a:txBody>
                  <a:tcPr/>
                </a:tc>
              </a:tr>
              <a:tr h="370840">
                <a:tc>
                  <a:txBody>
                    <a:bodyPr/>
                    <a:lstStyle/>
                    <a:p>
                      <a:r>
                        <a:rPr lang="en-AU" dirty="0" smtClean="0"/>
                        <a:t>Company Secretary</a:t>
                      </a:r>
                      <a:endParaRPr lang="en-AU" dirty="0"/>
                    </a:p>
                  </a:txBody>
                  <a:tcPr/>
                </a:tc>
                <a:tc>
                  <a:txBody>
                    <a:bodyPr/>
                    <a:lstStyle/>
                    <a:p>
                      <a:r>
                        <a:rPr lang="en-AU" dirty="0" smtClean="0"/>
                        <a:t>Auctioneer</a:t>
                      </a:r>
                      <a:endParaRPr lang="en-AU" dirty="0"/>
                    </a:p>
                  </a:txBody>
                  <a:tcPr/>
                </a:tc>
                <a:tc>
                  <a:txBody>
                    <a:bodyPr/>
                    <a:lstStyle/>
                    <a:p>
                      <a:r>
                        <a:rPr lang="en-AU" dirty="0" smtClean="0"/>
                        <a:t>Bank officer</a:t>
                      </a:r>
                      <a:endParaRPr lang="en-AU" dirty="0"/>
                    </a:p>
                  </a:txBody>
                  <a:tcPr/>
                </a:tc>
              </a:tr>
              <a:tr h="370840">
                <a:tc>
                  <a:txBody>
                    <a:bodyPr/>
                    <a:lstStyle/>
                    <a:p>
                      <a:r>
                        <a:rPr lang="en-AU" dirty="0" smtClean="0"/>
                        <a:t>Government clerk</a:t>
                      </a:r>
                      <a:endParaRPr lang="en-AU" dirty="0"/>
                    </a:p>
                  </a:txBody>
                  <a:tcPr/>
                </a:tc>
                <a:tc>
                  <a:txBody>
                    <a:bodyPr/>
                    <a:lstStyle/>
                    <a:p>
                      <a:r>
                        <a:rPr lang="en-AU" dirty="0" smtClean="0"/>
                        <a:t>Diplomat</a:t>
                      </a:r>
                      <a:endParaRPr lang="en-AU" dirty="0"/>
                    </a:p>
                  </a:txBody>
                  <a:tcPr/>
                </a:tc>
                <a:tc>
                  <a:txBody>
                    <a:bodyPr/>
                    <a:lstStyle/>
                    <a:p>
                      <a:r>
                        <a:rPr lang="en-AU" dirty="0" smtClean="0"/>
                        <a:t>Credit officer</a:t>
                      </a:r>
                      <a:endParaRPr lang="en-AU" dirty="0"/>
                    </a:p>
                  </a:txBody>
                  <a:tcPr/>
                </a:tc>
              </a:tr>
              <a:tr h="370840">
                <a:tc>
                  <a:txBody>
                    <a:bodyPr/>
                    <a:lstStyle/>
                    <a:p>
                      <a:r>
                        <a:rPr lang="en-AU" dirty="0" smtClean="0"/>
                        <a:t>Customs broker</a:t>
                      </a:r>
                      <a:endParaRPr lang="en-AU" dirty="0"/>
                    </a:p>
                  </a:txBody>
                  <a:tcPr/>
                </a:tc>
                <a:tc>
                  <a:txBody>
                    <a:bodyPr/>
                    <a:lstStyle/>
                    <a:p>
                      <a:r>
                        <a:rPr lang="en-AU" dirty="0" smtClean="0"/>
                        <a:t>Farm Manager</a:t>
                      </a:r>
                      <a:endParaRPr lang="en-AU" dirty="0"/>
                    </a:p>
                  </a:txBody>
                  <a:tcPr/>
                </a:tc>
                <a:tc>
                  <a:txBody>
                    <a:bodyPr/>
                    <a:lstStyle/>
                    <a:p>
                      <a:r>
                        <a:rPr lang="en-AU" dirty="0" smtClean="0"/>
                        <a:t>Economist</a:t>
                      </a:r>
                      <a:endParaRPr lang="en-AU" dirty="0"/>
                    </a:p>
                  </a:txBody>
                  <a:tcPr/>
                </a:tc>
              </a:tr>
              <a:tr h="370840">
                <a:tc>
                  <a:txBody>
                    <a:bodyPr/>
                    <a:lstStyle/>
                    <a:p>
                      <a:r>
                        <a:rPr lang="en-AU" dirty="0" smtClean="0"/>
                        <a:t>Exporter / Importer</a:t>
                      </a:r>
                      <a:endParaRPr lang="en-AU" dirty="0"/>
                    </a:p>
                  </a:txBody>
                  <a:tcPr/>
                </a:tc>
                <a:tc>
                  <a:txBody>
                    <a:bodyPr/>
                    <a:lstStyle/>
                    <a:p>
                      <a:r>
                        <a:rPr lang="en-AU" dirty="0" smtClean="0"/>
                        <a:t>Industrial relations</a:t>
                      </a:r>
                      <a:endParaRPr lang="en-AU" dirty="0"/>
                    </a:p>
                  </a:txBody>
                  <a:tcPr/>
                </a:tc>
                <a:tc>
                  <a:txBody>
                    <a:bodyPr/>
                    <a:lstStyle/>
                    <a:p>
                      <a:r>
                        <a:rPr lang="en-AU" dirty="0" smtClean="0"/>
                        <a:t>Stock broker</a:t>
                      </a:r>
                      <a:endParaRPr lang="en-AU" dirty="0"/>
                    </a:p>
                  </a:txBody>
                  <a:tcPr/>
                </a:tc>
              </a:tr>
              <a:tr h="370840">
                <a:tc>
                  <a:txBody>
                    <a:bodyPr/>
                    <a:lstStyle/>
                    <a:p>
                      <a:r>
                        <a:rPr lang="en-AU" dirty="0" smtClean="0"/>
                        <a:t>Financial planner</a:t>
                      </a:r>
                      <a:endParaRPr lang="en-AU" dirty="0"/>
                    </a:p>
                  </a:txBody>
                  <a:tcPr/>
                </a:tc>
                <a:tc>
                  <a:txBody>
                    <a:bodyPr/>
                    <a:lstStyle/>
                    <a:p>
                      <a:r>
                        <a:rPr lang="en-AU" dirty="0" smtClean="0"/>
                        <a:t>Recruitment consultant</a:t>
                      </a:r>
                      <a:endParaRPr lang="en-AU" dirty="0"/>
                    </a:p>
                  </a:txBody>
                  <a:tcPr/>
                </a:tc>
                <a:tc>
                  <a:txBody>
                    <a:bodyPr/>
                    <a:lstStyle/>
                    <a:p>
                      <a:r>
                        <a:rPr lang="en-AU" dirty="0" smtClean="0"/>
                        <a:t>Political scientist</a:t>
                      </a:r>
                      <a:endParaRPr lang="en-AU" dirty="0"/>
                    </a:p>
                  </a:txBody>
                  <a:tcPr/>
                </a:tc>
              </a:tr>
              <a:tr h="370840">
                <a:tc>
                  <a:txBody>
                    <a:bodyPr/>
                    <a:lstStyle/>
                    <a:p>
                      <a:r>
                        <a:rPr lang="en-AU" dirty="0" smtClean="0"/>
                        <a:t>Public</a:t>
                      </a:r>
                      <a:r>
                        <a:rPr lang="en-AU" baseline="0" dirty="0" smtClean="0"/>
                        <a:t> servant</a:t>
                      </a:r>
                      <a:endParaRPr lang="en-AU" dirty="0"/>
                    </a:p>
                  </a:txBody>
                  <a:tcPr/>
                </a:tc>
                <a:tc>
                  <a:txBody>
                    <a:bodyPr/>
                    <a:lstStyle/>
                    <a:p>
                      <a:r>
                        <a:rPr lang="en-AU" dirty="0" smtClean="0"/>
                        <a:t>Station agent</a:t>
                      </a:r>
                      <a:endParaRPr lang="en-AU" dirty="0"/>
                    </a:p>
                  </a:txBody>
                  <a:tcPr/>
                </a:tc>
                <a:tc>
                  <a:txBody>
                    <a:bodyPr/>
                    <a:lstStyle/>
                    <a:p>
                      <a:r>
                        <a:rPr lang="en-AU" dirty="0" smtClean="0"/>
                        <a:t>Retail buyer</a:t>
                      </a:r>
                      <a:endParaRPr lang="en-AU" dirty="0"/>
                    </a:p>
                  </a:txBody>
                  <a:tcPr/>
                </a:tc>
              </a:tr>
              <a:tr h="370840">
                <a:tc>
                  <a:txBody>
                    <a:bodyPr/>
                    <a:lstStyle/>
                    <a:p>
                      <a:r>
                        <a:rPr lang="en-AU" dirty="0" smtClean="0"/>
                        <a:t>Sales representative</a:t>
                      </a:r>
                      <a:endParaRPr lang="en-AU" dirty="0"/>
                    </a:p>
                  </a:txBody>
                  <a:tcPr/>
                </a:tc>
                <a:tc>
                  <a:txBody>
                    <a:bodyPr/>
                    <a:lstStyle/>
                    <a:p>
                      <a:r>
                        <a:rPr lang="en-AU" dirty="0" smtClean="0"/>
                        <a:t>Secondary School teacher</a:t>
                      </a:r>
                      <a:endParaRPr lang="en-AU" dirty="0"/>
                    </a:p>
                  </a:txBody>
                  <a:tcPr/>
                </a:tc>
                <a:tc>
                  <a:txBody>
                    <a:bodyPr/>
                    <a:lstStyle/>
                    <a:p>
                      <a:r>
                        <a:rPr lang="en-AU" dirty="0" smtClean="0"/>
                        <a:t>Town</a:t>
                      </a:r>
                      <a:r>
                        <a:rPr lang="en-AU" baseline="0" dirty="0" smtClean="0"/>
                        <a:t> planner</a:t>
                      </a:r>
                      <a:endParaRPr lang="en-AU" dirty="0"/>
                    </a:p>
                  </a:txBody>
                  <a:tcPr/>
                </a:tc>
              </a:tr>
              <a:tr h="370840">
                <a:tc>
                  <a:txBody>
                    <a:bodyPr/>
                    <a:lstStyle/>
                    <a:p>
                      <a:r>
                        <a:rPr lang="en-AU" dirty="0" smtClean="0"/>
                        <a:t>Trade Union Official</a:t>
                      </a:r>
                      <a:endParaRPr lang="en-AU" dirty="0"/>
                    </a:p>
                  </a:txBody>
                  <a:tcPr/>
                </a:tc>
                <a:tc>
                  <a:txBody>
                    <a:bodyPr/>
                    <a:lstStyle/>
                    <a:p>
                      <a:r>
                        <a:rPr lang="en-AU" dirty="0" smtClean="0"/>
                        <a:t>Market researcher</a:t>
                      </a:r>
                      <a:endParaRPr lang="en-AU" dirty="0"/>
                    </a:p>
                  </a:txBody>
                  <a:tcPr/>
                </a:tc>
                <a:tc>
                  <a:txBody>
                    <a:bodyPr/>
                    <a:lstStyle/>
                    <a:p>
                      <a:r>
                        <a:rPr lang="en-AU" dirty="0" smtClean="0"/>
                        <a:t>Natural resource</a:t>
                      </a:r>
                      <a:r>
                        <a:rPr lang="en-AU" baseline="0" dirty="0" smtClean="0"/>
                        <a:t> manager</a:t>
                      </a:r>
                      <a:endParaRPr lang="en-AU" dirty="0"/>
                    </a:p>
                  </a:txBody>
                  <a:tcPr/>
                </a:tc>
              </a:tr>
            </a:tbl>
          </a:graphicData>
        </a:graphic>
      </p:graphicFrame>
    </p:spTree>
    <p:extLst>
      <p:ext uri="{BB962C8B-B14F-4D97-AF65-F5344CB8AC3E}">
        <p14:creationId xmlns:p14="http://schemas.microsoft.com/office/powerpoint/2010/main" val="74746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solidFill>
                  <a:schemeClr val="bg1"/>
                </a:solidFill>
                <a:latin typeface="+mn-lt"/>
              </a:rPr>
              <a:t>Learning Outcomes</a:t>
            </a:r>
            <a:endParaRPr lang="en-GB" i="0" dirty="0">
              <a:solidFill>
                <a:schemeClr val="bg1"/>
              </a:solidFill>
              <a:latin typeface="+mn-lt"/>
            </a:endParaRPr>
          </a:p>
        </p:txBody>
      </p:sp>
      <p:sp>
        <p:nvSpPr>
          <p:cNvPr id="3" name="Content Placeholder 2"/>
          <p:cNvSpPr>
            <a:spLocks noGrp="1"/>
          </p:cNvSpPr>
          <p:nvPr>
            <p:ph idx="1"/>
          </p:nvPr>
        </p:nvSpPr>
        <p:spPr/>
        <p:txBody>
          <a:bodyPr/>
          <a:lstStyle/>
          <a:p>
            <a:pPr>
              <a:buNone/>
            </a:pPr>
            <a:endParaRPr lang="en-GB" i="0" dirty="0" smtClean="0">
              <a:solidFill>
                <a:schemeClr val="bg1"/>
              </a:solidFill>
            </a:endParaRPr>
          </a:p>
          <a:p>
            <a:pPr>
              <a:buNone/>
            </a:pPr>
            <a:endParaRPr lang="en-GB" i="0" dirty="0">
              <a:solidFill>
                <a:schemeClr val="bg1"/>
              </a:solidFill>
            </a:endParaRPr>
          </a:p>
          <a:p>
            <a:pPr>
              <a:buNone/>
            </a:pPr>
            <a:endParaRPr lang="en-GB" i="0" dirty="0" smtClean="0">
              <a:solidFill>
                <a:schemeClr val="bg1"/>
              </a:solidFill>
            </a:endParaRPr>
          </a:p>
          <a:p>
            <a:pPr>
              <a:buNone/>
            </a:pPr>
            <a:endParaRPr lang="en-GB" i="0" dirty="0">
              <a:solidFill>
                <a:schemeClr val="bg1"/>
              </a:solidFill>
            </a:endParaRPr>
          </a:p>
          <a:p>
            <a:pPr>
              <a:buNone/>
            </a:pPr>
            <a:endParaRPr lang="en-GB" i="0" dirty="0">
              <a:solidFill>
                <a:schemeClr val="bg1"/>
              </a:solidFill>
            </a:endParaRPr>
          </a:p>
        </p:txBody>
      </p:sp>
      <p:sp>
        <p:nvSpPr>
          <p:cNvPr id="7" name="Rectangle 6"/>
          <p:cNvSpPr/>
          <p:nvPr/>
        </p:nvSpPr>
        <p:spPr>
          <a:xfrm>
            <a:off x="642910" y="1643050"/>
            <a:ext cx="8001056" cy="4832092"/>
          </a:xfrm>
          <a:prstGeom prst="rect">
            <a:avLst/>
          </a:prstGeom>
        </p:spPr>
        <p:txBody>
          <a:bodyPr wrap="square">
            <a:spAutoFit/>
          </a:bodyPr>
          <a:lstStyle/>
          <a:p>
            <a:r>
              <a:rPr lang="en-GB" sz="2800" dirty="0" smtClean="0">
                <a:solidFill>
                  <a:schemeClr val="bg1"/>
                </a:solidFill>
              </a:rPr>
              <a:t>By the end of today’s lesson you will be able to…..</a:t>
            </a:r>
          </a:p>
          <a:p>
            <a:endParaRPr lang="en-GB" sz="2800" dirty="0" smtClean="0">
              <a:solidFill>
                <a:schemeClr val="bg1"/>
              </a:solidFill>
            </a:endParaRPr>
          </a:p>
          <a:p>
            <a:r>
              <a:rPr lang="en-GB" sz="2800" dirty="0" smtClean="0">
                <a:solidFill>
                  <a:schemeClr val="bg1"/>
                </a:solidFill>
              </a:rPr>
              <a:t>Explain the fundamental nature of economics - unlimited wants and scarce resources and the need to make choices </a:t>
            </a:r>
          </a:p>
          <a:p>
            <a:endParaRPr lang="en-GB" sz="2800" dirty="0" smtClean="0">
              <a:solidFill>
                <a:schemeClr val="bg1"/>
              </a:solidFill>
            </a:endParaRPr>
          </a:p>
          <a:p>
            <a:r>
              <a:rPr lang="en-GB" sz="2800" dirty="0" smtClean="0">
                <a:solidFill>
                  <a:schemeClr val="bg1"/>
                </a:solidFill>
              </a:rPr>
              <a:t>Understand the three questions related to the economic problem and its implications for an economy </a:t>
            </a:r>
          </a:p>
          <a:p>
            <a:endParaRPr lang="en-GB" sz="2800" dirty="0" smtClean="0">
              <a:solidFill>
                <a:schemeClr val="bg1"/>
              </a:solidFill>
            </a:endParaRPr>
          </a:p>
          <a:p>
            <a:r>
              <a:rPr lang="en-GB" sz="2800" dirty="0" smtClean="0">
                <a:solidFill>
                  <a:schemeClr val="bg1"/>
                </a:solidFill>
              </a:rPr>
              <a:t>Define opportunity cost with the use of an example</a:t>
            </a:r>
          </a:p>
        </p:txBody>
      </p:sp>
      <p:pic>
        <p:nvPicPr>
          <p:cNvPr id="6145" name="Picture 1"/>
          <p:cNvPicPr>
            <a:picLocks noChangeAspect="1" noChangeArrowheads="1"/>
          </p:cNvPicPr>
          <p:nvPr/>
        </p:nvPicPr>
        <p:blipFill>
          <a:blip r:embed="rId2" cstate="print"/>
          <a:srcRect/>
          <a:stretch>
            <a:fillRect/>
          </a:stretch>
        </p:blipFill>
        <p:spPr bwMode="auto">
          <a:xfrm>
            <a:off x="7429520" y="428604"/>
            <a:ext cx="1428760" cy="1285884"/>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357158" y="285728"/>
            <a:ext cx="1285870" cy="11658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solidFill>
                  <a:schemeClr val="bg1"/>
                </a:solidFill>
                <a:latin typeface="+mn-lt"/>
              </a:rPr>
              <a:t>What is Economics??</a:t>
            </a:r>
            <a:endParaRPr lang="en-GB" i="0" dirty="0">
              <a:solidFill>
                <a:schemeClr val="bg1"/>
              </a:solidFill>
              <a:latin typeface="+mn-lt"/>
            </a:endParaRPr>
          </a:p>
        </p:txBody>
      </p:sp>
      <p:sp>
        <p:nvSpPr>
          <p:cNvPr id="3" name="Content Placeholder 2"/>
          <p:cNvSpPr>
            <a:spLocks noGrp="1"/>
          </p:cNvSpPr>
          <p:nvPr>
            <p:ph idx="1"/>
          </p:nvPr>
        </p:nvSpPr>
        <p:spPr>
          <a:xfrm>
            <a:off x="467544" y="1810045"/>
            <a:ext cx="8229600" cy="3419156"/>
          </a:xfrm>
        </p:spPr>
        <p:txBody>
          <a:bodyPr>
            <a:normAutofit/>
          </a:bodyPr>
          <a:lstStyle/>
          <a:p>
            <a:pPr marL="0" indent="0">
              <a:buNone/>
            </a:pPr>
            <a:r>
              <a:rPr lang="en-GB" i="0" dirty="0" smtClean="0">
                <a:solidFill>
                  <a:schemeClr val="bg1"/>
                </a:solidFill>
                <a:latin typeface="+mn-lt"/>
              </a:rPr>
              <a:t>Independently derive a definition of economics using examples where possible.</a:t>
            </a:r>
          </a:p>
          <a:p>
            <a:pPr marL="0" indent="0">
              <a:buNone/>
            </a:pPr>
            <a:endParaRPr lang="en-GB" i="0" dirty="0" smtClean="0">
              <a:solidFill>
                <a:schemeClr val="bg1"/>
              </a:solidFill>
              <a:latin typeface="+mn-lt"/>
            </a:endParaRPr>
          </a:p>
          <a:p>
            <a:pPr marL="0" indent="0">
              <a:buNone/>
            </a:pPr>
            <a:r>
              <a:rPr lang="en-GB" i="0" dirty="0" smtClean="0">
                <a:solidFill>
                  <a:schemeClr val="bg1"/>
                </a:solidFill>
                <a:latin typeface="+mn-lt"/>
              </a:rPr>
              <a:t>Share your definition with your team  members and then use all of your definitions to create the best one possible.</a:t>
            </a:r>
          </a:p>
        </p:txBody>
      </p:sp>
      <p:pic>
        <p:nvPicPr>
          <p:cNvPr id="21506" name="Picture 2"/>
          <p:cNvPicPr>
            <a:picLocks noChangeAspect="1" noChangeArrowheads="1"/>
          </p:cNvPicPr>
          <p:nvPr/>
        </p:nvPicPr>
        <p:blipFill>
          <a:blip r:embed="rId2" cstate="print"/>
          <a:srcRect/>
          <a:stretch>
            <a:fillRect/>
          </a:stretch>
        </p:blipFill>
        <p:spPr bwMode="auto">
          <a:xfrm>
            <a:off x="7643834" y="142852"/>
            <a:ext cx="1330465" cy="1571612"/>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285720" y="214290"/>
            <a:ext cx="1428736" cy="1428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908050"/>
            <a:ext cx="4038600" cy="5218113"/>
          </a:xfrm>
        </p:spPr>
        <p:txBody>
          <a:bodyPr/>
          <a:lstStyle/>
          <a:p>
            <a:pPr algn="ctr" eaLnBrk="1" hangingPunct="1">
              <a:lnSpc>
                <a:spcPct val="90000"/>
              </a:lnSpc>
              <a:buFontTx/>
              <a:buNone/>
              <a:defRPr/>
            </a:pPr>
            <a:endParaRPr lang="en-GB" dirty="0" smtClean="0">
              <a:solidFill>
                <a:schemeClr val="bg1"/>
              </a:solidFill>
              <a:latin typeface="Comic Sans MS" pitchFamily="66" charset="0"/>
            </a:endParaRPr>
          </a:p>
          <a:p>
            <a:pPr algn="ctr" eaLnBrk="1" hangingPunct="1">
              <a:lnSpc>
                <a:spcPct val="90000"/>
              </a:lnSpc>
              <a:buFontTx/>
              <a:buNone/>
              <a:defRPr/>
            </a:pPr>
            <a:r>
              <a:rPr lang="en-GB" dirty="0" smtClean="0">
                <a:solidFill>
                  <a:schemeClr val="bg1"/>
                </a:solidFill>
                <a:latin typeface="Comic Sans MS" pitchFamily="66" charset="0"/>
              </a:rPr>
              <a:t>For your birthday you receive $500 from your friends……..</a:t>
            </a:r>
          </a:p>
          <a:p>
            <a:pPr algn="ctr" eaLnBrk="1" hangingPunct="1">
              <a:lnSpc>
                <a:spcPct val="90000"/>
              </a:lnSpc>
              <a:buFontTx/>
              <a:buNone/>
              <a:defRPr/>
            </a:pPr>
            <a:endParaRPr lang="en-GB" dirty="0" smtClean="0">
              <a:solidFill>
                <a:schemeClr val="bg1"/>
              </a:solidFill>
              <a:latin typeface="Comic Sans MS" pitchFamily="66" charset="0"/>
            </a:endParaRPr>
          </a:p>
          <a:p>
            <a:pPr algn="ctr" eaLnBrk="1" hangingPunct="1">
              <a:lnSpc>
                <a:spcPct val="90000"/>
              </a:lnSpc>
              <a:buFontTx/>
              <a:buNone/>
              <a:defRPr/>
            </a:pPr>
            <a:r>
              <a:rPr lang="en-GB" dirty="0" smtClean="0">
                <a:solidFill>
                  <a:schemeClr val="bg1"/>
                </a:solidFill>
                <a:latin typeface="Comic Sans MS" pitchFamily="66" charset="0"/>
              </a:rPr>
              <a:t>…..what do you do with it?</a:t>
            </a:r>
          </a:p>
          <a:p>
            <a:pPr algn="ctr" eaLnBrk="1" hangingPunct="1">
              <a:lnSpc>
                <a:spcPct val="90000"/>
              </a:lnSpc>
              <a:buFontTx/>
              <a:buNone/>
              <a:defRPr/>
            </a:pPr>
            <a:endParaRPr lang="en-GB" dirty="0" smtClean="0">
              <a:solidFill>
                <a:schemeClr val="bg1"/>
              </a:solidFill>
              <a:latin typeface="Comic Sans MS" pitchFamily="66" charset="0"/>
            </a:endParaRPr>
          </a:p>
          <a:p>
            <a:pPr algn="ctr" eaLnBrk="1" hangingPunct="1">
              <a:lnSpc>
                <a:spcPct val="90000"/>
              </a:lnSpc>
              <a:buFontTx/>
              <a:buNone/>
              <a:defRPr/>
            </a:pPr>
            <a:r>
              <a:rPr lang="en-GB" dirty="0" smtClean="0">
                <a:solidFill>
                  <a:schemeClr val="bg1"/>
                </a:solidFill>
                <a:latin typeface="Comic Sans MS" pitchFamily="66" charset="0"/>
              </a:rPr>
              <a:t>(You’ve just made an economic decision)</a:t>
            </a:r>
          </a:p>
        </p:txBody>
      </p:sp>
      <p:pic>
        <p:nvPicPr>
          <p:cNvPr id="13314" name="Picture 2" descr="Image result for $1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132856"/>
            <a:ext cx="35718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78804"/>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5"/>
          <p:cNvSpPr>
            <a:spLocks noGrp="1" noChangeArrowheads="1"/>
          </p:cNvSpPr>
          <p:nvPr>
            <p:ph type="body" sz="half" idx="1"/>
          </p:nvPr>
        </p:nvSpPr>
        <p:spPr>
          <a:xfrm>
            <a:off x="323528" y="1340768"/>
            <a:ext cx="8208912" cy="4392017"/>
          </a:xfrm>
        </p:spPr>
        <p:txBody>
          <a:bodyPr/>
          <a:lstStyle/>
          <a:p>
            <a:pPr marL="0" indent="0">
              <a:buNone/>
              <a:defRPr/>
            </a:pPr>
            <a:r>
              <a:rPr lang="en-GB" sz="2400" i="0" dirty="0" smtClean="0">
                <a:solidFill>
                  <a:schemeClr val="bg1"/>
                </a:solidFill>
                <a:latin typeface="Comic Sans MS" pitchFamily="66" charset="0"/>
              </a:rPr>
              <a:t>You’ve just bought some new shorts from Kmart</a:t>
            </a:r>
          </a:p>
          <a:p>
            <a:pPr marL="0" indent="0">
              <a:buNone/>
              <a:defRPr/>
            </a:pPr>
            <a:endParaRPr lang="en-GB" sz="2400" i="0" dirty="0" smtClean="0">
              <a:solidFill>
                <a:schemeClr val="bg1"/>
              </a:solidFill>
              <a:latin typeface="Comic Sans MS" pitchFamily="66" charset="0"/>
            </a:endParaRPr>
          </a:p>
          <a:p>
            <a:pPr marL="0" indent="0">
              <a:buNone/>
              <a:defRPr/>
            </a:pPr>
            <a:r>
              <a:rPr lang="en-GB" sz="2400" i="0" dirty="0" smtClean="0">
                <a:solidFill>
                  <a:schemeClr val="bg1"/>
                </a:solidFill>
                <a:latin typeface="Comic Sans MS" pitchFamily="66" charset="0"/>
              </a:rPr>
              <a:t>Some economic questions you could ask…..</a:t>
            </a:r>
          </a:p>
          <a:p>
            <a:pPr>
              <a:defRPr/>
            </a:pPr>
            <a:r>
              <a:rPr lang="en-GB" sz="2400" i="0" dirty="0" smtClean="0">
                <a:solidFill>
                  <a:schemeClr val="bg1"/>
                </a:solidFill>
                <a:latin typeface="Comic Sans MS" pitchFamily="66" charset="0"/>
              </a:rPr>
              <a:t>Wonder how they can be sold so cheaply?</a:t>
            </a:r>
          </a:p>
          <a:p>
            <a:pPr>
              <a:defRPr/>
            </a:pPr>
            <a:r>
              <a:rPr lang="en-GB" sz="2400" i="0" dirty="0" smtClean="0">
                <a:solidFill>
                  <a:schemeClr val="bg1"/>
                </a:solidFill>
                <a:latin typeface="Comic Sans MS" pitchFamily="66" charset="0"/>
              </a:rPr>
              <a:t>Ever consider the allegations of labour exploitation made against some retailers?</a:t>
            </a:r>
          </a:p>
          <a:p>
            <a:pPr>
              <a:defRPr/>
            </a:pPr>
            <a:r>
              <a:rPr lang="en-GB" sz="2400" i="0" dirty="0" smtClean="0">
                <a:solidFill>
                  <a:schemeClr val="bg1"/>
                </a:solidFill>
                <a:latin typeface="Comic Sans MS" pitchFamily="66" charset="0"/>
              </a:rPr>
              <a:t>Do you just buy without thinking about it?</a:t>
            </a:r>
          </a:p>
          <a:p>
            <a:pPr>
              <a:defRPr/>
            </a:pPr>
            <a:r>
              <a:rPr lang="en-GB" sz="2400" i="0" dirty="0" smtClean="0">
                <a:solidFill>
                  <a:schemeClr val="bg1"/>
                </a:solidFill>
                <a:latin typeface="Comic Sans MS" pitchFamily="66" charset="0"/>
              </a:rPr>
              <a:t>Could it be made cheaper in Australia, why / why not?</a:t>
            </a:r>
          </a:p>
          <a:p>
            <a:pPr>
              <a:defRPr/>
            </a:pPr>
            <a:r>
              <a:rPr lang="en-GB" sz="2400" i="0" dirty="0" smtClean="0">
                <a:solidFill>
                  <a:schemeClr val="bg1"/>
                </a:solidFill>
                <a:latin typeface="Comic Sans MS" pitchFamily="66" charset="0"/>
              </a:rPr>
              <a:t>What is the quality of my product?</a:t>
            </a:r>
          </a:p>
          <a:p>
            <a:pPr>
              <a:defRPr/>
            </a:pPr>
            <a:r>
              <a:rPr lang="en-GB" sz="2400" i="0" dirty="0" smtClean="0">
                <a:solidFill>
                  <a:schemeClr val="bg1"/>
                </a:solidFill>
                <a:latin typeface="Comic Sans MS" pitchFamily="66" charset="0"/>
              </a:rPr>
              <a:t>Do I need them?</a:t>
            </a:r>
          </a:p>
        </p:txBody>
      </p:sp>
      <p:pic>
        <p:nvPicPr>
          <p:cNvPr id="4101" name="Picture 9" descr="Linen Blend Shor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721" y="0"/>
            <a:ext cx="1657350" cy="2238375"/>
          </a:xfrm>
          <a:prstGeom prst="rect">
            <a:avLst/>
          </a:prstGeom>
          <a:noFill/>
          <a:ln w="3175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50705"/>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799" y="3218199"/>
            <a:ext cx="8587681" cy="1323439"/>
          </a:xfrm>
          <a:prstGeom prst="rect">
            <a:avLst/>
          </a:prstGeom>
          <a:noFill/>
        </p:spPr>
        <p:txBody>
          <a:bodyPr wrap="square" rtlCol="0">
            <a:spAutoFit/>
          </a:bodyPr>
          <a:lstStyle/>
          <a:p>
            <a:r>
              <a:rPr lang="en-AU" sz="3200" b="1" dirty="0" smtClean="0">
                <a:solidFill>
                  <a:schemeClr val="tx2">
                    <a:lumMod val="60000"/>
                    <a:lumOff val="40000"/>
                  </a:schemeClr>
                </a:solidFill>
              </a:rPr>
              <a:t>Definition of Economics:</a:t>
            </a:r>
          </a:p>
          <a:p>
            <a:r>
              <a:rPr lang="en-AU" sz="2400" dirty="0" smtClean="0">
                <a:solidFill>
                  <a:schemeClr val="bg1"/>
                </a:solidFill>
              </a:rPr>
              <a:t>The social science that studies the allocation of scarce resources between society’s competing wants and needs.</a:t>
            </a:r>
          </a:p>
        </p:txBody>
      </p:sp>
      <p:sp>
        <p:nvSpPr>
          <p:cNvPr id="5" name="TextBox 4"/>
          <p:cNvSpPr txBox="1"/>
          <p:nvPr/>
        </p:nvSpPr>
        <p:spPr>
          <a:xfrm>
            <a:off x="304797" y="4797152"/>
            <a:ext cx="8587683" cy="1692771"/>
          </a:xfrm>
          <a:prstGeom prst="rect">
            <a:avLst/>
          </a:prstGeom>
          <a:noFill/>
        </p:spPr>
        <p:txBody>
          <a:bodyPr wrap="square" rtlCol="0">
            <a:spAutoFit/>
          </a:bodyPr>
          <a:lstStyle/>
          <a:p>
            <a:r>
              <a:rPr lang="en-AU" sz="3200" b="1" dirty="0">
                <a:solidFill>
                  <a:schemeClr val="tx2">
                    <a:lumMod val="60000"/>
                    <a:lumOff val="40000"/>
                  </a:schemeClr>
                </a:solidFill>
              </a:rPr>
              <a:t>Economic systems:</a:t>
            </a:r>
          </a:p>
          <a:p>
            <a:r>
              <a:rPr lang="en-AU" sz="2400" dirty="0" smtClean="0">
                <a:solidFill>
                  <a:schemeClr val="bg1"/>
                </a:solidFill>
              </a:rPr>
              <a:t>The means by which society chooses to allocate scarce resources – who will get them, what will be produced with them, and who will receive the finished output (the three basic economic questions!)</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81" t="22439" r="39305" b="51673"/>
          <a:stretch/>
        </p:blipFill>
        <p:spPr bwMode="auto">
          <a:xfrm>
            <a:off x="304800" y="304800"/>
            <a:ext cx="7898699" cy="2649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584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166"/>
            <a:ext cx="8229600" cy="1143000"/>
          </a:xfrm>
        </p:spPr>
        <p:txBody>
          <a:bodyPr>
            <a:normAutofit/>
          </a:bodyPr>
          <a:lstStyle/>
          <a:p>
            <a:r>
              <a:rPr lang="en-GB" dirty="0" smtClean="0">
                <a:solidFill>
                  <a:schemeClr val="bg1"/>
                </a:solidFill>
                <a:latin typeface="+mn-lt"/>
              </a:rPr>
              <a:t>What is economics??</a:t>
            </a:r>
            <a:endParaRPr lang="en-GB" dirty="0">
              <a:solidFill>
                <a:schemeClr val="bg1"/>
              </a:solidFill>
              <a:latin typeface="+mn-lt"/>
            </a:endParaRPr>
          </a:p>
        </p:txBody>
      </p:sp>
      <p:sp>
        <p:nvSpPr>
          <p:cNvPr id="3" name="Content Placeholder 2"/>
          <p:cNvSpPr>
            <a:spLocks noGrp="1"/>
          </p:cNvSpPr>
          <p:nvPr>
            <p:ph idx="1"/>
          </p:nvPr>
        </p:nvSpPr>
        <p:spPr>
          <a:xfrm>
            <a:off x="214282" y="1495325"/>
            <a:ext cx="8678198" cy="4525963"/>
          </a:xfrm>
        </p:spPr>
        <p:txBody>
          <a:bodyPr>
            <a:normAutofit fontScale="92500" lnSpcReduction="20000"/>
          </a:bodyPr>
          <a:lstStyle/>
          <a:p>
            <a:pPr marL="0" indent="0">
              <a:buNone/>
            </a:pPr>
            <a:r>
              <a:rPr lang="en-GB" i="0" dirty="0" smtClean="0">
                <a:solidFill>
                  <a:schemeClr val="bg1"/>
                </a:solidFill>
                <a:latin typeface="+mn-lt"/>
              </a:rPr>
              <a:t>Economics is essentially a subject that looks at choices - how individuals, governments and businesses make them and what the consequences of making those decisions are. There is a strong likelihood that every issue raised in the class involves some form of decision or choice - for example, if fines were the answer to pollution - the choice being to pollute and get fined or not pollute and avoid the fine - the question may then be how much of a fine is necessary before those </a:t>
            </a:r>
          </a:p>
          <a:p>
            <a:pPr marL="0" indent="0">
              <a:buNone/>
            </a:pPr>
            <a:r>
              <a:rPr lang="en-GB" i="0" dirty="0" smtClean="0">
                <a:solidFill>
                  <a:schemeClr val="bg1"/>
                </a:solidFill>
                <a:latin typeface="+mn-lt"/>
              </a:rPr>
              <a:t>who choose to pollute feel the cost of doing so is too great?</a:t>
            </a:r>
            <a:endParaRPr lang="en-GB" i="0" dirty="0">
              <a:solidFill>
                <a:schemeClr val="bg1"/>
              </a:solidFill>
              <a:latin typeface="+mn-lt"/>
            </a:endParaRPr>
          </a:p>
        </p:txBody>
      </p:sp>
      <p:pic>
        <p:nvPicPr>
          <p:cNvPr id="22530" name="Picture 2"/>
          <p:cNvPicPr>
            <a:picLocks noChangeAspect="1" noChangeArrowheads="1"/>
          </p:cNvPicPr>
          <p:nvPr/>
        </p:nvPicPr>
        <p:blipFill>
          <a:blip r:embed="rId2" cstate="print"/>
          <a:srcRect/>
          <a:stretch>
            <a:fillRect/>
          </a:stretch>
        </p:blipFill>
        <p:spPr bwMode="auto">
          <a:xfrm>
            <a:off x="7643834" y="0"/>
            <a:ext cx="1500166" cy="15001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1238</Words>
  <Application>Microsoft Office PowerPoint</Application>
  <PresentationFormat>On-screen Show (4:3)</PresentationFormat>
  <Paragraphs>125</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Learning Outcomes</vt:lpstr>
      <vt:lpstr>What is Economics??</vt:lpstr>
      <vt:lpstr>PowerPoint Presentation</vt:lpstr>
      <vt:lpstr>PowerPoint Presentation</vt:lpstr>
      <vt:lpstr>PowerPoint Presentation</vt:lpstr>
      <vt:lpstr>What is economics??</vt:lpstr>
      <vt:lpstr>Independent Learning</vt:lpstr>
      <vt:lpstr>The Economic Problem</vt:lpstr>
      <vt:lpstr>The resource game</vt:lpstr>
      <vt:lpstr>The Economic Problem</vt:lpstr>
      <vt:lpstr>Opportunity Cost</vt:lpstr>
    </vt:vector>
  </TitlesOfParts>
  <Company>Harrogate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HHS</dc:creator>
  <cp:lastModifiedBy>User</cp:lastModifiedBy>
  <cp:revision>30</cp:revision>
  <dcterms:created xsi:type="dcterms:W3CDTF">2012-03-21T18:02:47Z</dcterms:created>
  <dcterms:modified xsi:type="dcterms:W3CDTF">2020-07-08T07:37:53Z</dcterms:modified>
</cp:coreProperties>
</file>