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62" r:id="rId2"/>
    <p:sldId id="257" r:id="rId3"/>
    <p:sldId id="258" r:id="rId4"/>
    <p:sldId id="259" r:id="rId5"/>
    <p:sldId id="260" r:id="rId6"/>
    <p:sldId id="261" r:id="rId7"/>
    <p:sldId id="263" r:id="rId8"/>
    <p:sldId id="264" r:id="rId9"/>
    <p:sldId id="265" r:id="rId10"/>
    <p:sldId id="266" r:id="rId11"/>
    <p:sldId id="267" r:id="rId12"/>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0"/>
  </p:normalViewPr>
  <p:slideViewPr>
    <p:cSldViewPr snapToGrid="0" snapToObjects="1">
      <p:cViewPr varScale="1">
        <p:scale>
          <a:sx n="81" d="100"/>
          <a:sy n="81" d="100"/>
        </p:scale>
        <p:origin x="84"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99BCC4D-B485-3447-8997-7D7109A3B850}"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DC024-7CD9-274E-AB40-86FF666A9DE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06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BCC4D-B485-3447-8997-7D7109A3B850}"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DC024-7CD9-274E-AB40-86FF666A9DE3}" type="slidenum">
              <a:rPr lang="en-US" smtClean="0"/>
              <a:t>‹#›</a:t>
            </a:fld>
            <a:endParaRPr lang="en-US"/>
          </a:p>
        </p:txBody>
      </p:sp>
    </p:spTree>
    <p:extLst>
      <p:ext uri="{BB962C8B-B14F-4D97-AF65-F5344CB8AC3E}">
        <p14:creationId xmlns:p14="http://schemas.microsoft.com/office/powerpoint/2010/main" val="181347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BCC4D-B485-3447-8997-7D7109A3B850}"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DC024-7CD9-274E-AB40-86FF666A9DE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74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BCC4D-B485-3447-8997-7D7109A3B850}"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DC024-7CD9-274E-AB40-86FF666A9DE3}" type="slidenum">
              <a:rPr lang="en-US" smtClean="0"/>
              <a:t>‹#›</a:t>
            </a:fld>
            <a:endParaRPr lang="en-US"/>
          </a:p>
        </p:txBody>
      </p:sp>
    </p:spTree>
    <p:extLst>
      <p:ext uri="{BB962C8B-B14F-4D97-AF65-F5344CB8AC3E}">
        <p14:creationId xmlns:p14="http://schemas.microsoft.com/office/powerpoint/2010/main" val="52100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BCC4D-B485-3447-8997-7D7109A3B850}"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DC024-7CD9-274E-AB40-86FF666A9DE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81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BCC4D-B485-3447-8997-7D7109A3B850}"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DC024-7CD9-274E-AB40-86FF666A9DE3}" type="slidenum">
              <a:rPr lang="en-US" smtClean="0"/>
              <a:t>‹#›</a:t>
            </a:fld>
            <a:endParaRPr lang="en-US"/>
          </a:p>
        </p:txBody>
      </p:sp>
    </p:spTree>
    <p:extLst>
      <p:ext uri="{BB962C8B-B14F-4D97-AF65-F5344CB8AC3E}">
        <p14:creationId xmlns:p14="http://schemas.microsoft.com/office/powerpoint/2010/main" val="138969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BCC4D-B485-3447-8997-7D7109A3B850}" type="datetimeFigureOut">
              <a:rPr lang="en-US" smtClean="0"/>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DC024-7CD9-274E-AB40-86FF666A9DE3}" type="slidenum">
              <a:rPr lang="en-US" smtClean="0"/>
              <a:t>‹#›</a:t>
            </a:fld>
            <a:endParaRPr lang="en-US"/>
          </a:p>
        </p:txBody>
      </p:sp>
    </p:spTree>
    <p:extLst>
      <p:ext uri="{BB962C8B-B14F-4D97-AF65-F5344CB8AC3E}">
        <p14:creationId xmlns:p14="http://schemas.microsoft.com/office/powerpoint/2010/main" val="137601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BCC4D-B485-3447-8997-7D7109A3B850}" type="datetimeFigureOut">
              <a:rPr lang="en-US" smtClean="0"/>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DC024-7CD9-274E-AB40-86FF666A9DE3}" type="slidenum">
              <a:rPr lang="en-US" smtClean="0"/>
              <a:t>‹#›</a:t>
            </a:fld>
            <a:endParaRPr lang="en-US"/>
          </a:p>
        </p:txBody>
      </p:sp>
    </p:spTree>
    <p:extLst>
      <p:ext uri="{BB962C8B-B14F-4D97-AF65-F5344CB8AC3E}">
        <p14:creationId xmlns:p14="http://schemas.microsoft.com/office/powerpoint/2010/main" val="233075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BCC4D-B485-3447-8997-7D7109A3B850}" type="datetimeFigureOut">
              <a:rPr lang="en-US" smtClean="0"/>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DC024-7CD9-274E-AB40-86FF666A9DE3}" type="slidenum">
              <a:rPr lang="en-US" smtClean="0"/>
              <a:t>‹#›</a:t>
            </a:fld>
            <a:endParaRPr lang="en-US"/>
          </a:p>
        </p:txBody>
      </p:sp>
    </p:spTree>
    <p:extLst>
      <p:ext uri="{BB962C8B-B14F-4D97-AF65-F5344CB8AC3E}">
        <p14:creationId xmlns:p14="http://schemas.microsoft.com/office/powerpoint/2010/main" val="116388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9BCC4D-B485-3447-8997-7D7109A3B850}"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DC024-7CD9-274E-AB40-86FF666A9DE3}" type="slidenum">
              <a:rPr lang="en-US" smtClean="0"/>
              <a:t>‹#›</a:t>
            </a:fld>
            <a:endParaRPr lang="en-US"/>
          </a:p>
        </p:txBody>
      </p:sp>
    </p:spTree>
    <p:extLst>
      <p:ext uri="{BB962C8B-B14F-4D97-AF65-F5344CB8AC3E}">
        <p14:creationId xmlns:p14="http://schemas.microsoft.com/office/powerpoint/2010/main" val="100258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9BCC4D-B485-3447-8997-7D7109A3B850}"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DC024-7CD9-274E-AB40-86FF666A9DE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01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9BCC4D-B485-3447-8997-7D7109A3B850}" type="datetimeFigureOut">
              <a:rPr lang="en-US" smtClean="0"/>
              <a:t>5/22/2019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EEDC024-7CD9-274E-AB40-86FF666A9DE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3721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95" y="4853455"/>
            <a:ext cx="9110776" cy="1782872"/>
          </a:xfrm>
        </p:spPr>
        <p:txBody>
          <a:bodyPr>
            <a:normAutofit fontScale="90000"/>
          </a:bodyPr>
          <a:lstStyle/>
          <a:p>
            <a:r>
              <a:rPr lang="en-US" sz="8000" dirty="0"/>
              <a:t>YEAR 10 </a:t>
            </a:r>
            <a:br>
              <a:rPr lang="en-US" sz="8000" dirty="0"/>
            </a:br>
            <a:r>
              <a:rPr lang="en-US" b="1" dirty="0"/>
              <a:t>Week 3: </a:t>
            </a:r>
            <a:r>
              <a:rPr lang="en-US" dirty="0"/>
              <a:t>Words specific to Text types+ Words to Describe What’s Happening</a:t>
            </a:r>
          </a:p>
        </p:txBody>
      </p:sp>
    </p:spTree>
    <p:extLst>
      <p:ext uri="{BB962C8B-B14F-4D97-AF65-F5344CB8AC3E}">
        <p14:creationId xmlns:p14="http://schemas.microsoft.com/office/powerpoint/2010/main" val="9823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80" y="25644"/>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contraction</a:t>
            </a:r>
          </a:p>
        </p:txBody>
      </p:sp>
      <p:sp>
        <p:nvSpPr>
          <p:cNvPr id="3" name="TextBox 2"/>
          <p:cNvSpPr txBox="1"/>
          <p:nvPr/>
        </p:nvSpPr>
        <p:spPr>
          <a:xfrm>
            <a:off x="193965" y="1349940"/>
            <a:ext cx="5902035" cy="4801314"/>
          </a:xfrm>
          <a:prstGeom prst="rect">
            <a:avLst/>
          </a:prstGeom>
          <a:noFill/>
        </p:spPr>
        <p:txBody>
          <a:bodyPr wrap="square" rtlCol="0">
            <a:spAutoFit/>
          </a:bodyPr>
          <a:lstStyle/>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200" dirty="0">
                <a:effectLst>
                  <a:glow rad="63500">
                    <a:schemeClr val="accent4">
                      <a:satMod val="175000"/>
                      <a:alpha val="40000"/>
                    </a:schemeClr>
                  </a:glow>
                  <a:outerShdw blurRad="50800" dist="38100" dir="18900000" algn="bl" rotWithShape="0">
                    <a:prstClr val="black">
                      <a:alpha val="40000"/>
                    </a:prstClr>
                  </a:outerShdw>
                </a:effectLst>
              </a:rPr>
              <a:t>noun</a:t>
            </a:r>
            <a:endParaRPr lang="en-US" sz="32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1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US" sz="3200" dirty="0"/>
              <a:t>When we inhale, the </a:t>
            </a:r>
            <a:r>
              <a:rPr lang="en-US" sz="3200" u="sng" dirty="0"/>
              <a:t>contraction</a:t>
            </a:r>
            <a:r>
              <a:rPr lang="en-US" sz="3200" dirty="0"/>
              <a:t> of the muscles helps us to inhale, provide oxygen to the blood. During exhalation, the muscles relax. </a:t>
            </a:r>
          </a:p>
          <a:p>
            <a:endParaRPr lang="en-US" sz="3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200" dirty="0"/>
              <a:t> the process of becoming smaller</a:t>
            </a:r>
            <a:endParaRPr lang="en-US" sz="3200" dirty="0"/>
          </a:p>
        </p:txBody>
      </p:sp>
      <p:pic>
        <p:nvPicPr>
          <p:cNvPr id="5" name="Picture 4">
            <a:extLst>
              <a:ext uri="{FF2B5EF4-FFF2-40B4-BE49-F238E27FC236}">
                <a16:creationId xmlns:a16="http://schemas.microsoft.com/office/drawing/2014/main" id="{E0D35026-4CCD-45F2-8FA7-07E42DC52EBB}"/>
              </a:ext>
            </a:extLst>
          </p:cNvPr>
          <p:cNvPicPr>
            <a:picLocks noChangeAspect="1"/>
          </p:cNvPicPr>
          <p:nvPr/>
        </p:nvPicPr>
        <p:blipFill>
          <a:blip r:embed="rId2"/>
          <a:stretch>
            <a:fillRect/>
          </a:stretch>
        </p:blipFill>
        <p:spPr>
          <a:xfrm>
            <a:off x="5813037" y="1272037"/>
            <a:ext cx="6307788" cy="4464678"/>
          </a:xfrm>
          <a:prstGeom prst="rect">
            <a:avLst/>
          </a:prstGeom>
        </p:spPr>
      </p:pic>
    </p:spTree>
    <p:extLst>
      <p:ext uri="{BB962C8B-B14F-4D97-AF65-F5344CB8AC3E}">
        <p14:creationId xmlns:p14="http://schemas.microsoft.com/office/powerpoint/2010/main" val="197379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80" y="25644"/>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manner</a:t>
            </a:r>
          </a:p>
        </p:txBody>
      </p:sp>
      <p:sp>
        <p:nvSpPr>
          <p:cNvPr id="3" name="TextBox 2"/>
          <p:cNvSpPr txBox="1"/>
          <p:nvPr/>
        </p:nvSpPr>
        <p:spPr>
          <a:xfrm>
            <a:off x="277091" y="1349939"/>
            <a:ext cx="6102927" cy="4308872"/>
          </a:xfrm>
          <a:prstGeom prst="rect">
            <a:avLst/>
          </a:prstGeom>
          <a:noFill/>
        </p:spPr>
        <p:txBody>
          <a:bodyPr wrap="square" rtlCol="0">
            <a:spAutoFit/>
          </a:bodyPr>
          <a:lstStyle/>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200" dirty="0">
                <a:effectLst>
                  <a:glow rad="63500">
                    <a:schemeClr val="accent4">
                      <a:satMod val="175000"/>
                      <a:alpha val="40000"/>
                    </a:schemeClr>
                  </a:glow>
                  <a:outerShdw blurRad="50800" dist="38100" dir="18900000" algn="bl" rotWithShape="0">
                    <a:prstClr val="black">
                      <a:alpha val="40000"/>
                    </a:prstClr>
                  </a:outerShdw>
                </a:effectLst>
              </a:rPr>
              <a:t>noun</a:t>
            </a:r>
            <a:endParaRPr lang="en-US" sz="32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1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AU" sz="3200" dirty="0"/>
              <a:t>It can be helpful to understand the </a:t>
            </a:r>
            <a:r>
              <a:rPr lang="en-AU" sz="3200" u="sng" dirty="0"/>
              <a:t>manner</a:t>
            </a:r>
            <a:r>
              <a:rPr lang="en-AU" sz="3200" dirty="0"/>
              <a:t> to conduct business in another country before going there. </a:t>
            </a:r>
          </a:p>
          <a:p>
            <a:r>
              <a:rPr lang="en-AU" sz="3200" dirty="0"/>
              <a:t> </a:t>
            </a:r>
            <a:endParaRPr lang="en-US" sz="3200" dirty="0"/>
          </a:p>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200" dirty="0"/>
              <a:t> a way in which a thing is done or happens.</a:t>
            </a:r>
            <a:endParaRPr lang="en-US" sz="3200" dirty="0"/>
          </a:p>
        </p:txBody>
      </p:sp>
      <p:pic>
        <p:nvPicPr>
          <p:cNvPr id="8" name="Picture 7">
            <a:extLst>
              <a:ext uri="{FF2B5EF4-FFF2-40B4-BE49-F238E27FC236}">
                <a16:creationId xmlns:a16="http://schemas.microsoft.com/office/drawing/2014/main" id="{0DB0B9DE-C00E-4ABE-B6EB-0B005B5A3892}"/>
              </a:ext>
            </a:extLst>
          </p:cNvPr>
          <p:cNvPicPr>
            <a:picLocks noChangeAspect="1"/>
          </p:cNvPicPr>
          <p:nvPr/>
        </p:nvPicPr>
        <p:blipFill rotWithShape="1">
          <a:blip r:embed="rId2"/>
          <a:srcRect l="15145" t="5930" r="15143" b="4847"/>
          <a:stretch/>
        </p:blipFill>
        <p:spPr>
          <a:xfrm>
            <a:off x="6380019" y="1253837"/>
            <a:ext cx="5444836" cy="5133109"/>
          </a:xfrm>
          <a:prstGeom prst="rect">
            <a:avLst/>
          </a:prstGeom>
        </p:spPr>
      </p:pic>
    </p:spTree>
    <p:extLst>
      <p:ext uri="{BB962C8B-B14F-4D97-AF65-F5344CB8AC3E}">
        <p14:creationId xmlns:p14="http://schemas.microsoft.com/office/powerpoint/2010/main" val="4949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80" y="25644"/>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Context Clues</a:t>
            </a:r>
          </a:p>
        </p:txBody>
      </p:sp>
      <p:sp>
        <p:nvSpPr>
          <p:cNvPr id="3" name="TextBox 2"/>
          <p:cNvSpPr txBox="1"/>
          <p:nvPr/>
        </p:nvSpPr>
        <p:spPr>
          <a:xfrm>
            <a:off x="471054" y="1058603"/>
            <a:ext cx="6532045" cy="5478423"/>
          </a:xfrm>
          <a:prstGeom prst="rect">
            <a:avLst/>
          </a:prstGeom>
          <a:noFill/>
        </p:spPr>
        <p:txBody>
          <a:bodyPr wrap="square" rtlCol="0">
            <a:spAutoFit/>
          </a:bodyPr>
          <a:lstStyle/>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200" dirty="0">
                <a:effectLst>
                  <a:glow rad="63500">
                    <a:schemeClr val="accent4">
                      <a:satMod val="175000"/>
                      <a:alpha val="40000"/>
                    </a:schemeClr>
                  </a:glow>
                  <a:outerShdw blurRad="50800" dist="38100" dir="18900000" algn="bl" rotWithShape="0">
                    <a:prstClr val="black">
                      <a:alpha val="40000"/>
                    </a:prstClr>
                  </a:outerShdw>
                </a:effectLst>
              </a:rPr>
              <a:t>noun</a:t>
            </a:r>
            <a:endParaRPr lang="en-US" sz="32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1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AU" sz="3200" dirty="0"/>
              <a:t>The skill of close reading requires you to define new words based on </a:t>
            </a:r>
            <a:r>
              <a:rPr lang="en-AU" sz="3200" u="sng" dirty="0"/>
              <a:t>context clues</a:t>
            </a:r>
            <a:r>
              <a:rPr lang="en-AU" sz="3200" dirty="0"/>
              <a:t>. </a:t>
            </a:r>
          </a:p>
          <a:p>
            <a:endParaRPr lang="en-US" sz="1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200" dirty="0"/>
              <a:t> </a:t>
            </a:r>
            <a:endParaRPr lang="en-US" sz="3200" dirty="0"/>
          </a:p>
          <a:p>
            <a:r>
              <a:rPr lang="en-AU" sz="3200" dirty="0"/>
              <a:t>Hints that an author gives to help define a difficult or unusual word within a text based on the words or sentences which surround the difficult word</a:t>
            </a:r>
            <a:endParaRPr lang="en-US" sz="3200" dirty="0"/>
          </a:p>
        </p:txBody>
      </p:sp>
      <p:pic>
        <p:nvPicPr>
          <p:cNvPr id="5" name="Picture 4">
            <a:extLst>
              <a:ext uri="{FF2B5EF4-FFF2-40B4-BE49-F238E27FC236}">
                <a16:creationId xmlns:a16="http://schemas.microsoft.com/office/drawing/2014/main" id="{B7124518-DEAD-4570-A3E5-2A9740113E18}"/>
              </a:ext>
            </a:extLst>
          </p:cNvPr>
          <p:cNvPicPr>
            <a:picLocks noChangeAspect="1"/>
          </p:cNvPicPr>
          <p:nvPr/>
        </p:nvPicPr>
        <p:blipFill>
          <a:blip r:embed="rId2"/>
          <a:stretch>
            <a:fillRect/>
          </a:stretch>
        </p:blipFill>
        <p:spPr>
          <a:xfrm>
            <a:off x="7124699" y="1396216"/>
            <a:ext cx="4727941" cy="3799238"/>
          </a:xfrm>
          <a:prstGeom prst="rect">
            <a:avLst/>
          </a:prstGeom>
        </p:spPr>
      </p:pic>
    </p:spTree>
    <p:extLst>
      <p:ext uri="{BB962C8B-B14F-4D97-AF65-F5344CB8AC3E}">
        <p14:creationId xmlns:p14="http://schemas.microsoft.com/office/powerpoint/2010/main" val="165275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80" y="25644"/>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First Person Narrator</a:t>
            </a:r>
          </a:p>
        </p:txBody>
      </p:sp>
      <p:sp>
        <p:nvSpPr>
          <p:cNvPr id="3" name="TextBox 2"/>
          <p:cNvSpPr txBox="1"/>
          <p:nvPr/>
        </p:nvSpPr>
        <p:spPr>
          <a:xfrm>
            <a:off x="484909" y="1302916"/>
            <a:ext cx="6687929" cy="5509200"/>
          </a:xfrm>
          <a:prstGeom prst="rect">
            <a:avLst/>
          </a:prstGeom>
          <a:noFill/>
        </p:spPr>
        <p:txBody>
          <a:bodyPr wrap="square" rtlCol="0">
            <a:spAutoFit/>
          </a:bodyPr>
          <a:lstStyle/>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200" dirty="0">
                <a:effectLst>
                  <a:glow rad="63500">
                    <a:schemeClr val="accent4">
                      <a:satMod val="175000"/>
                      <a:alpha val="40000"/>
                    </a:schemeClr>
                  </a:glow>
                  <a:outerShdw blurRad="50800" dist="38100" dir="18900000" algn="bl" rotWithShape="0">
                    <a:prstClr val="black">
                      <a:alpha val="40000"/>
                    </a:prstClr>
                  </a:outerShdw>
                </a:effectLst>
              </a:rPr>
              <a:t>noun</a:t>
            </a:r>
            <a:endParaRPr lang="en-US" sz="32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AU" sz="3200" dirty="0"/>
              <a:t>Stories told by a </a:t>
            </a:r>
            <a:r>
              <a:rPr lang="en-AU" sz="3200" u="sng" dirty="0"/>
              <a:t>first person narrator</a:t>
            </a:r>
            <a:r>
              <a:rPr lang="en-AU" sz="3200" dirty="0"/>
              <a:t> can be very powerful because they have  credibility that others generic stories do not have. </a:t>
            </a:r>
          </a:p>
          <a:p>
            <a:endParaRPr lang="en-US" sz="1400" dirty="0"/>
          </a:p>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200" dirty="0"/>
              <a:t> </a:t>
            </a:r>
            <a:endParaRPr lang="en-US" sz="3200" dirty="0"/>
          </a:p>
          <a:p>
            <a:r>
              <a:rPr lang="en-AU" sz="3200" dirty="0"/>
              <a:t>A mode of storytelling in which a narrator relays events from their own point of view using the first person i.e. "I" or "we", etc. </a:t>
            </a:r>
            <a:endParaRPr lang="en-US" sz="3200" dirty="0"/>
          </a:p>
        </p:txBody>
      </p:sp>
      <p:pic>
        <p:nvPicPr>
          <p:cNvPr id="1026" name="Picture 2" descr="Image result for narrator">
            <a:extLst>
              <a:ext uri="{FF2B5EF4-FFF2-40B4-BE49-F238E27FC236}">
                <a16:creationId xmlns:a16="http://schemas.microsoft.com/office/drawing/2014/main" id="{72B29ED9-842E-4C1E-BA78-E5416E946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743" y="1287423"/>
            <a:ext cx="4972622" cy="372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80" y="25644"/>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Minor Character</a:t>
            </a:r>
          </a:p>
        </p:txBody>
      </p:sp>
      <p:sp>
        <p:nvSpPr>
          <p:cNvPr id="3" name="TextBox 2"/>
          <p:cNvSpPr txBox="1"/>
          <p:nvPr/>
        </p:nvSpPr>
        <p:spPr>
          <a:xfrm>
            <a:off x="211294" y="1256987"/>
            <a:ext cx="6722918" cy="5262979"/>
          </a:xfrm>
          <a:prstGeom prst="rect">
            <a:avLst/>
          </a:prstGeom>
          <a:noFill/>
        </p:spPr>
        <p:txBody>
          <a:bodyPr wrap="square" rtlCol="0">
            <a:spAutoFit/>
          </a:bodyPr>
          <a:lstStyle/>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200" dirty="0">
                <a:effectLst>
                  <a:glow rad="63500">
                    <a:schemeClr val="accent4">
                      <a:satMod val="175000"/>
                      <a:alpha val="40000"/>
                    </a:schemeClr>
                  </a:glow>
                  <a:outerShdw blurRad="50800" dist="38100" dir="18900000" algn="bl" rotWithShape="0">
                    <a:prstClr val="black">
                      <a:alpha val="40000"/>
                    </a:prstClr>
                  </a:outerShdw>
                </a:effectLst>
              </a:rPr>
              <a:t>adjective</a:t>
            </a:r>
            <a:endParaRPr lang="en-US" sz="32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1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AU" sz="3200" dirty="0"/>
              <a:t>The </a:t>
            </a:r>
            <a:r>
              <a:rPr lang="en-AU" sz="3200" u="sng" dirty="0"/>
              <a:t>minor characters</a:t>
            </a:r>
            <a:r>
              <a:rPr lang="en-AU" sz="3200" dirty="0"/>
              <a:t> in the situational comedy (sit-com) didn’t appear very often, but had a major impact on the plot.</a:t>
            </a:r>
          </a:p>
          <a:p>
            <a:endParaRPr lang="en-US" sz="1400" dirty="0"/>
          </a:p>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200" dirty="0"/>
              <a:t> </a:t>
            </a:r>
            <a:endParaRPr lang="en-US" sz="3200" dirty="0"/>
          </a:p>
          <a:p>
            <a:r>
              <a:rPr lang="en-AU" sz="2800" dirty="0"/>
              <a:t>A supporting character is a character in a narrative that is not the focus of the primary storyline, but appears or is mentioned in the story enough to have an effect on the story.</a:t>
            </a:r>
            <a:endParaRPr lang="en-US" sz="2800" dirty="0"/>
          </a:p>
        </p:txBody>
      </p:sp>
      <p:pic>
        <p:nvPicPr>
          <p:cNvPr id="2050" name="Picture 2" descr="Image result for minor character">
            <a:extLst>
              <a:ext uri="{FF2B5EF4-FFF2-40B4-BE49-F238E27FC236}">
                <a16:creationId xmlns:a16="http://schemas.microsoft.com/office/drawing/2014/main" id="{495AC287-BF4B-468D-AA08-1536639024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8" r="4144" b="6481"/>
          <a:stretch/>
        </p:blipFill>
        <p:spPr bwMode="auto">
          <a:xfrm>
            <a:off x="6906502" y="1510145"/>
            <a:ext cx="5285498" cy="398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2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80" y="25644"/>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glittering generality</a:t>
            </a:r>
          </a:p>
        </p:txBody>
      </p:sp>
      <p:sp>
        <p:nvSpPr>
          <p:cNvPr id="3" name="TextBox 2"/>
          <p:cNvSpPr txBox="1"/>
          <p:nvPr/>
        </p:nvSpPr>
        <p:spPr>
          <a:xfrm>
            <a:off x="193965" y="1349940"/>
            <a:ext cx="7955970" cy="5539978"/>
          </a:xfrm>
          <a:prstGeom prst="rect">
            <a:avLst/>
          </a:prstGeom>
          <a:noFill/>
        </p:spPr>
        <p:txBody>
          <a:bodyPr wrap="square" rtlCol="0">
            <a:spAutoFit/>
          </a:bodyPr>
          <a:lstStyle/>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200" dirty="0">
                <a:effectLst>
                  <a:glow rad="63500">
                    <a:schemeClr val="accent4">
                      <a:satMod val="175000"/>
                      <a:alpha val="40000"/>
                    </a:schemeClr>
                  </a:glow>
                  <a:outerShdw blurRad="50800" dist="38100" dir="18900000" algn="bl" rotWithShape="0">
                    <a:prstClr val="black">
                      <a:alpha val="40000"/>
                    </a:prstClr>
                  </a:outerShdw>
                </a:effectLst>
              </a:rPr>
              <a:t>Adjective + Noun</a:t>
            </a:r>
            <a:endParaRPr lang="en-US" sz="32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1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AU" sz="3200" dirty="0"/>
              <a:t> Advertisements often contains </a:t>
            </a:r>
            <a:r>
              <a:rPr lang="en-AU" sz="3200" u="sng" dirty="0"/>
              <a:t>glittering generalities </a:t>
            </a:r>
            <a:r>
              <a:rPr lang="en-AU" sz="3200" dirty="0"/>
              <a:t>and very little substance.</a:t>
            </a:r>
          </a:p>
          <a:p>
            <a:endParaRPr lang="en-US" sz="1600" dirty="0"/>
          </a:p>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200" dirty="0"/>
              <a:t> A glittering generality is an emotionally appealing phrase so closely associated with highly valued concepts and beliefs that it carries conviction without supporting information or reason. Such highly valued concepts attract general approval and acclaim.  </a:t>
            </a:r>
            <a:endParaRPr lang="en-US" sz="3200" dirty="0"/>
          </a:p>
        </p:txBody>
      </p:sp>
      <p:pic>
        <p:nvPicPr>
          <p:cNvPr id="4" name="Picture 3">
            <a:extLst>
              <a:ext uri="{FF2B5EF4-FFF2-40B4-BE49-F238E27FC236}">
                <a16:creationId xmlns:a16="http://schemas.microsoft.com/office/drawing/2014/main" id="{E9455FF6-EA49-42A0-B928-C549C7FB62D2}"/>
              </a:ext>
            </a:extLst>
          </p:cNvPr>
          <p:cNvPicPr>
            <a:picLocks noChangeAspect="1"/>
          </p:cNvPicPr>
          <p:nvPr/>
        </p:nvPicPr>
        <p:blipFill>
          <a:blip r:embed="rId2"/>
          <a:stretch>
            <a:fillRect/>
          </a:stretch>
        </p:blipFill>
        <p:spPr>
          <a:xfrm>
            <a:off x="8048625" y="1041307"/>
            <a:ext cx="3905250" cy="5753100"/>
          </a:xfrm>
          <a:prstGeom prst="rect">
            <a:avLst/>
          </a:prstGeom>
        </p:spPr>
      </p:pic>
    </p:spTree>
    <p:extLst>
      <p:ext uri="{BB962C8B-B14F-4D97-AF65-F5344CB8AC3E}">
        <p14:creationId xmlns:p14="http://schemas.microsoft.com/office/powerpoint/2010/main" val="1807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80" y="25644"/>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motive</a:t>
            </a:r>
          </a:p>
        </p:txBody>
      </p:sp>
      <p:sp>
        <p:nvSpPr>
          <p:cNvPr id="3" name="TextBox 2"/>
          <p:cNvSpPr txBox="1"/>
          <p:nvPr/>
        </p:nvSpPr>
        <p:spPr>
          <a:xfrm>
            <a:off x="408711" y="1349940"/>
            <a:ext cx="6421582" cy="3816429"/>
          </a:xfrm>
          <a:prstGeom prst="rect">
            <a:avLst/>
          </a:prstGeom>
          <a:noFill/>
        </p:spPr>
        <p:txBody>
          <a:bodyPr wrap="square" rtlCol="0">
            <a:spAutoFit/>
          </a:bodyPr>
          <a:lstStyle/>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200" dirty="0">
                <a:effectLst>
                  <a:glow rad="63500">
                    <a:schemeClr val="accent4">
                      <a:satMod val="175000"/>
                      <a:alpha val="40000"/>
                    </a:schemeClr>
                  </a:glow>
                  <a:outerShdw blurRad="50800" dist="38100" dir="18900000" algn="bl" rotWithShape="0">
                    <a:prstClr val="black">
                      <a:alpha val="40000"/>
                    </a:prstClr>
                  </a:outerShdw>
                </a:effectLst>
              </a:rPr>
              <a:t>Noun</a:t>
            </a:r>
            <a:endParaRPr lang="en-US" sz="32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1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AU" sz="3200" dirty="0"/>
              <a:t> When examining oneself, it’s helpful to think about your </a:t>
            </a:r>
            <a:r>
              <a:rPr lang="en-AU" sz="3200" u="sng" dirty="0"/>
              <a:t>motives</a:t>
            </a:r>
            <a:r>
              <a:rPr lang="en-AU" sz="3200" dirty="0"/>
              <a:t> for your successes and failures. </a:t>
            </a:r>
          </a:p>
          <a:p>
            <a:endParaRPr lang="en-US" sz="3200" dirty="0"/>
          </a:p>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200" dirty="0"/>
              <a:t> a reason for doing something.  </a:t>
            </a:r>
            <a:endParaRPr lang="en-US" sz="3200" dirty="0"/>
          </a:p>
        </p:txBody>
      </p:sp>
      <p:pic>
        <p:nvPicPr>
          <p:cNvPr id="5" name="Picture 4">
            <a:extLst>
              <a:ext uri="{FF2B5EF4-FFF2-40B4-BE49-F238E27FC236}">
                <a16:creationId xmlns:a16="http://schemas.microsoft.com/office/drawing/2014/main" id="{1C974227-5E35-4802-853A-A3F2236E67B8}"/>
              </a:ext>
            </a:extLst>
          </p:cNvPr>
          <p:cNvPicPr>
            <a:picLocks noChangeAspect="1"/>
          </p:cNvPicPr>
          <p:nvPr/>
        </p:nvPicPr>
        <p:blipFill>
          <a:blip r:embed="rId2"/>
          <a:stretch>
            <a:fillRect/>
          </a:stretch>
        </p:blipFill>
        <p:spPr>
          <a:xfrm>
            <a:off x="6774872" y="1283161"/>
            <a:ext cx="5302051" cy="3605394"/>
          </a:xfrm>
          <a:prstGeom prst="rect">
            <a:avLst/>
          </a:prstGeom>
        </p:spPr>
      </p:pic>
    </p:spTree>
    <p:extLst>
      <p:ext uri="{BB962C8B-B14F-4D97-AF65-F5344CB8AC3E}">
        <p14:creationId xmlns:p14="http://schemas.microsoft.com/office/powerpoint/2010/main" val="93148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2734" y="192857"/>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revise</a:t>
            </a:r>
          </a:p>
        </p:txBody>
      </p:sp>
      <p:sp>
        <p:nvSpPr>
          <p:cNvPr id="3" name="TextBox 2"/>
          <p:cNvSpPr txBox="1"/>
          <p:nvPr/>
        </p:nvSpPr>
        <p:spPr>
          <a:xfrm>
            <a:off x="471054" y="1417552"/>
            <a:ext cx="6653645" cy="4739759"/>
          </a:xfrm>
          <a:prstGeom prst="rect">
            <a:avLst/>
          </a:prstGeom>
          <a:noFill/>
        </p:spPr>
        <p:txBody>
          <a:bodyPr wrap="square" rtlCol="0">
            <a:spAutoFit/>
          </a:bodyPr>
          <a:lstStyle/>
          <a:p>
            <a:r>
              <a:rPr lang="en-US" sz="36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600" dirty="0">
                <a:effectLst>
                  <a:glow rad="63500">
                    <a:schemeClr val="accent4">
                      <a:satMod val="175000"/>
                      <a:alpha val="40000"/>
                    </a:schemeClr>
                  </a:glow>
                  <a:outerShdw blurRad="50800" dist="38100" dir="18900000" algn="bl" rotWithShape="0">
                    <a:prstClr val="black">
                      <a:alpha val="40000"/>
                    </a:prstClr>
                  </a:outerShdw>
                </a:effectLst>
              </a:rPr>
              <a:t>verb</a:t>
            </a:r>
            <a:endParaRPr lang="en-US" sz="36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1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6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AU" sz="3600" dirty="0"/>
              <a:t>It’s always wise to </a:t>
            </a:r>
            <a:r>
              <a:rPr lang="en-AU" sz="3600" u="sng" dirty="0"/>
              <a:t>revise</a:t>
            </a:r>
            <a:r>
              <a:rPr lang="en-AU" sz="3600" dirty="0"/>
              <a:t> an email before sending it to others. </a:t>
            </a:r>
          </a:p>
          <a:p>
            <a:endParaRPr lang="en-AU"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6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600" dirty="0"/>
              <a:t> examine and make corrections or alterations to written or printed matter</a:t>
            </a:r>
            <a:endParaRPr lang="en-US" sz="3600" dirty="0"/>
          </a:p>
        </p:txBody>
      </p:sp>
      <p:pic>
        <p:nvPicPr>
          <p:cNvPr id="4" name="Picture 3">
            <a:extLst>
              <a:ext uri="{FF2B5EF4-FFF2-40B4-BE49-F238E27FC236}">
                <a16:creationId xmlns:a16="http://schemas.microsoft.com/office/drawing/2014/main" id="{F44A0D21-BCD4-44BC-A9D0-208F570C0551}"/>
              </a:ext>
            </a:extLst>
          </p:cNvPr>
          <p:cNvPicPr>
            <a:picLocks noChangeAspect="1"/>
          </p:cNvPicPr>
          <p:nvPr/>
        </p:nvPicPr>
        <p:blipFill>
          <a:blip r:embed="rId2"/>
          <a:stretch>
            <a:fillRect/>
          </a:stretch>
        </p:blipFill>
        <p:spPr>
          <a:xfrm>
            <a:off x="7335111" y="1524141"/>
            <a:ext cx="4385835" cy="3906134"/>
          </a:xfrm>
          <a:prstGeom prst="rect">
            <a:avLst/>
          </a:prstGeom>
        </p:spPr>
      </p:pic>
    </p:spTree>
    <p:extLst>
      <p:ext uri="{BB962C8B-B14F-4D97-AF65-F5344CB8AC3E}">
        <p14:creationId xmlns:p14="http://schemas.microsoft.com/office/powerpoint/2010/main" val="418534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2734" y="119198"/>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decode</a:t>
            </a:r>
          </a:p>
        </p:txBody>
      </p:sp>
      <p:sp>
        <p:nvSpPr>
          <p:cNvPr id="3" name="TextBox 2"/>
          <p:cNvSpPr txBox="1"/>
          <p:nvPr/>
        </p:nvSpPr>
        <p:spPr>
          <a:xfrm>
            <a:off x="484910" y="1075713"/>
            <a:ext cx="6006280" cy="5663089"/>
          </a:xfrm>
          <a:prstGeom prst="rect">
            <a:avLst/>
          </a:prstGeom>
          <a:noFill/>
        </p:spPr>
        <p:txBody>
          <a:bodyPr wrap="square" rtlCol="0">
            <a:spAutoFit/>
          </a:bodyPr>
          <a:lstStyle/>
          <a:p>
            <a:r>
              <a:rPr lang="en-US" sz="36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600" dirty="0">
                <a:effectLst>
                  <a:glow rad="63500">
                    <a:schemeClr val="accent4">
                      <a:satMod val="175000"/>
                      <a:alpha val="40000"/>
                    </a:schemeClr>
                  </a:glow>
                  <a:outerShdw blurRad="50800" dist="38100" dir="18900000" algn="bl" rotWithShape="0">
                    <a:prstClr val="black">
                      <a:alpha val="40000"/>
                    </a:prstClr>
                  </a:outerShdw>
                </a:effectLst>
              </a:rPr>
              <a:t>verb</a:t>
            </a:r>
            <a:endParaRPr lang="en-US" sz="36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1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6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AU" sz="3200" dirty="0"/>
              <a:t>The teacher helped the student </a:t>
            </a:r>
            <a:r>
              <a:rPr lang="en-AU" sz="3200" u="sng" dirty="0"/>
              <a:t>decode</a:t>
            </a:r>
            <a:r>
              <a:rPr lang="en-AU" sz="3200" dirty="0"/>
              <a:t> the poem so they could understand the </a:t>
            </a:r>
            <a:r>
              <a:rPr lang="en-AU" sz="3200"/>
              <a:t>poet’s message</a:t>
            </a:r>
            <a:r>
              <a:rPr lang="en-AU" sz="3200" dirty="0"/>
              <a:t>. </a:t>
            </a:r>
          </a:p>
          <a:p>
            <a:endParaRPr lang="en-US" sz="1600" dirty="0"/>
          </a:p>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200" dirty="0"/>
              <a:t> </a:t>
            </a:r>
            <a:endParaRPr lang="en-US" sz="2800" dirty="0"/>
          </a:p>
          <a:p>
            <a:r>
              <a:rPr lang="en-US" sz="3200" dirty="0"/>
              <a:t>To interpret language clues in a text to create an intelligible understanding of the passage being read</a:t>
            </a:r>
          </a:p>
        </p:txBody>
      </p:sp>
      <p:pic>
        <p:nvPicPr>
          <p:cNvPr id="4" name="Picture 3">
            <a:extLst>
              <a:ext uri="{FF2B5EF4-FFF2-40B4-BE49-F238E27FC236}">
                <a16:creationId xmlns:a16="http://schemas.microsoft.com/office/drawing/2014/main" id="{E4982A8C-F99D-4170-A077-40B7DC3171FC}"/>
              </a:ext>
            </a:extLst>
          </p:cNvPr>
          <p:cNvPicPr>
            <a:picLocks noChangeAspect="1"/>
          </p:cNvPicPr>
          <p:nvPr/>
        </p:nvPicPr>
        <p:blipFill rotWithShape="1">
          <a:blip r:embed="rId2"/>
          <a:srcRect l="20468" r="23664"/>
          <a:stretch/>
        </p:blipFill>
        <p:spPr>
          <a:xfrm>
            <a:off x="6636325" y="1215323"/>
            <a:ext cx="5070765" cy="5184533"/>
          </a:xfrm>
          <a:prstGeom prst="rect">
            <a:avLst/>
          </a:prstGeom>
        </p:spPr>
      </p:pic>
    </p:spTree>
    <p:extLst>
      <p:ext uri="{BB962C8B-B14F-4D97-AF65-F5344CB8AC3E}">
        <p14:creationId xmlns:p14="http://schemas.microsoft.com/office/powerpoint/2010/main" val="144437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80" y="25644"/>
            <a:ext cx="8146531" cy="1015663"/>
          </a:xfrm>
          <a:prstGeom prst="rect">
            <a:avLst/>
          </a:prstGeom>
          <a:noFill/>
        </p:spPr>
        <p:txBody>
          <a:bodyPr wrap="square" rtlCol="0">
            <a:spAutoFit/>
          </a:bodyPr>
          <a:lstStyle/>
          <a:p>
            <a:pPr algn="ctr"/>
            <a:r>
              <a:rPr lang="en-US" sz="6000" b="1" dirty="0">
                <a:effectLst>
                  <a:glow rad="63500">
                    <a:schemeClr val="accent4">
                      <a:satMod val="175000"/>
                      <a:alpha val="40000"/>
                    </a:schemeClr>
                  </a:glow>
                  <a:outerShdw blurRad="50800" dist="38100" dir="18900000" algn="bl" rotWithShape="0">
                    <a:prstClr val="black">
                      <a:alpha val="40000"/>
                    </a:prstClr>
                  </a:outerShdw>
                </a:effectLst>
              </a:rPr>
              <a:t>document</a:t>
            </a:r>
          </a:p>
        </p:txBody>
      </p:sp>
      <p:sp>
        <p:nvSpPr>
          <p:cNvPr id="3" name="TextBox 2"/>
          <p:cNvSpPr txBox="1"/>
          <p:nvPr/>
        </p:nvSpPr>
        <p:spPr>
          <a:xfrm>
            <a:off x="352504" y="1161983"/>
            <a:ext cx="6722918" cy="4955203"/>
          </a:xfrm>
          <a:prstGeom prst="rect">
            <a:avLst/>
          </a:prstGeom>
          <a:noFill/>
        </p:spPr>
        <p:txBody>
          <a:bodyPr wrap="square" rtlCol="0">
            <a:spAutoFit/>
          </a:bodyPr>
          <a:lstStyle/>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Part of Speech: </a:t>
            </a:r>
            <a:r>
              <a:rPr lang="en-US" sz="3200" dirty="0">
                <a:effectLst>
                  <a:glow rad="63500">
                    <a:schemeClr val="accent4">
                      <a:satMod val="175000"/>
                      <a:alpha val="40000"/>
                    </a:schemeClr>
                  </a:glow>
                  <a:outerShdw blurRad="50800" dist="38100" dir="18900000" algn="bl" rotWithShape="0">
                    <a:prstClr val="black">
                      <a:alpha val="40000"/>
                    </a:prstClr>
                  </a:outerShdw>
                </a:effectLst>
              </a:rPr>
              <a:t>verb</a:t>
            </a:r>
            <a:endParaRPr lang="en-US" sz="3200" b="1" dirty="0">
              <a:effectLst>
                <a:glow rad="63500">
                  <a:schemeClr val="accent4">
                    <a:satMod val="175000"/>
                    <a:alpha val="40000"/>
                  </a:schemeClr>
                </a:glow>
                <a:outerShdw blurRad="50800" dist="38100" dir="18900000" algn="bl" rotWithShape="0">
                  <a:prstClr val="black">
                    <a:alpha val="40000"/>
                  </a:prstClr>
                </a:outerShdw>
              </a:effectLst>
            </a:endParaRPr>
          </a:p>
          <a:p>
            <a:endParaRPr lang="en-US" sz="600" b="1" dirty="0">
              <a:solidFill>
                <a:srgbClr val="FFFFFF"/>
              </a:solidFill>
              <a:effectLst>
                <a:glow rad="63500">
                  <a:schemeClr val="accent4">
                    <a:satMod val="175000"/>
                    <a:alpha val="40000"/>
                  </a:schemeClr>
                </a:glow>
                <a:outerShdw blurRad="50800" dist="38100" dir="18900000" algn="bl" rotWithShape="0">
                  <a:prstClr val="black">
                    <a:alpha val="40000"/>
                  </a:prstClr>
                </a:outerShdw>
              </a:effectLst>
            </a:endParaRPr>
          </a:p>
          <a:p>
            <a:endParaRPr lang="en-US" sz="1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endParaRPr>
          </a:p>
          <a:p>
            <a:r>
              <a:rPr lang="en-US" sz="3200" b="1" dirty="0">
                <a:solidFill>
                  <a:srgbClr val="FF0000"/>
                </a:solidFill>
                <a:effectLst>
                  <a:glow rad="63500">
                    <a:schemeClr val="accent4">
                      <a:satMod val="175000"/>
                      <a:alpha val="40000"/>
                    </a:schemeClr>
                  </a:glow>
                  <a:outerShdw blurRad="50800" dist="38100" dir="18900000" algn="bl" rotWithShape="0">
                    <a:prstClr val="black">
                      <a:alpha val="40000"/>
                    </a:prstClr>
                  </a:outerShdw>
                </a:effectLst>
              </a:rPr>
              <a:t>Sentence:  </a:t>
            </a:r>
            <a:r>
              <a:rPr lang="en-AU" sz="3200" dirty="0"/>
              <a:t>If your boss consistently treats you like rubbish, you better </a:t>
            </a:r>
            <a:r>
              <a:rPr lang="en-AU" sz="3200" u="sng" dirty="0"/>
              <a:t>document</a:t>
            </a:r>
            <a:r>
              <a:rPr lang="en-AU" sz="3200" dirty="0"/>
              <a:t> each situation or else you won’t have anything to present to the mediator. </a:t>
            </a:r>
          </a:p>
          <a:p>
            <a:endParaRPr lang="en-US" dirty="0"/>
          </a:p>
          <a:p>
            <a:r>
              <a:rPr lang="en-US" sz="3200" b="1" dirty="0">
                <a:solidFill>
                  <a:srgbClr val="FFFF00"/>
                </a:solidFill>
                <a:effectLst>
                  <a:glow rad="63500">
                    <a:schemeClr val="accent4">
                      <a:satMod val="175000"/>
                      <a:alpha val="40000"/>
                    </a:schemeClr>
                  </a:glow>
                  <a:outerShdw blurRad="50800" dist="38100" dir="18900000" algn="bl" rotWithShape="0">
                    <a:prstClr val="black">
                      <a:alpha val="40000"/>
                    </a:prstClr>
                  </a:outerShdw>
                </a:effectLst>
              </a:rPr>
              <a:t>Definition:</a:t>
            </a:r>
            <a:r>
              <a:rPr lang="en-AU" sz="3200" dirty="0"/>
              <a:t> </a:t>
            </a:r>
            <a:endParaRPr lang="en-US" sz="3200" dirty="0"/>
          </a:p>
          <a:p>
            <a:r>
              <a:rPr lang="en-AU" sz="2800" dirty="0"/>
              <a:t>record (something) in written, photographic, or other form.</a:t>
            </a:r>
            <a:endParaRPr lang="en-US" sz="2800" dirty="0"/>
          </a:p>
        </p:txBody>
      </p:sp>
      <p:pic>
        <p:nvPicPr>
          <p:cNvPr id="5" name="Picture 4">
            <a:extLst>
              <a:ext uri="{FF2B5EF4-FFF2-40B4-BE49-F238E27FC236}">
                <a16:creationId xmlns:a16="http://schemas.microsoft.com/office/drawing/2014/main" id="{47894007-E23D-42D1-9EA6-F28BCC53EE7D}"/>
              </a:ext>
            </a:extLst>
          </p:cNvPr>
          <p:cNvPicPr>
            <a:picLocks noChangeAspect="1"/>
          </p:cNvPicPr>
          <p:nvPr/>
        </p:nvPicPr>
        <p:blipFill>
          <a:blip r:embed="rId2"/>
          <a:stretch>
            <a:fillRect/>
          </a:stretch>
        </p:blipFill>
        <p:spPr>
          <a:xfrm>
            <a:off x="6789515" y="1283328"/>
            <a:ext cx="5049981" cy="4154018"/>
          </a:xfrm>
          <a:prstGeom prst="rect">
            <a:avLst/>
          </a:prstGeom>
        </p:spPr>
      </p:pic>
    </p:spTree>
    <p:extLst>
      <p:ext uri="{BB962C8B-B14F-4D97-AF65-F5344CB8AC3E}">
        <p14:creationId xmlns:p14="http://schemas.microsoft.com/office/powerpoint/2010/main" val="379624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282</TotalTime>
  <Words>269</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Tw Cen MT</vt:lpstr>
      <vt:lpstr>Tw Cen MT Condensed</vt:lpstr>
      <vt:lpstr>Wingdings 3</vt:lpstr>
      <vt:lpstr>Integral</vt:lpstr>
      <vt:lpstr>YEAR 10  Week 3: Words specific to Text types+ Words to Describe What’s Happening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Le</dc:creator>
  <cp:lastModifiedBy>Danielle Smith</cp:lastModifiedBy>
  <cp:revision>20</cp:revision>
  <cp:lastPrinted>2019-05-06T01:08:18Z</cp:lastPrinted>
  <dcterms:created xsi:type="dcterms:W3CDTF">2019-04-04T00:18:50Z</dcterms:created>
  <dcterms:modified xsi:type="dcterms:W3CDTF">2019-05-22T02:58:21Z</dcterms:modified>
</cp:coreProperties>
</file>