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0"/>
  </p:normalViewPr>
  <p:slideViewPr>
    <p:cSldViewPr snapToGrid="0" snapToObjects="1">
      <p:cViewPr varScale="1">
        <p:scale>
          <a:sx n="81" d="100"/>
          <a:sy n="81" d="100"/>
        </p:scale>
        <p:origin x="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CC4D-B485-3447-8997-7D7109A3B85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DC024-7CD9-274E-AB40-86FF666A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208" y="2324567"/>
            <a:ext cx="8311278" cy="1782872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YEAR 10 </a:t>
            </a:r>
            <a:br>
              <a:rPr lang="en-US" sz="8000" dirty="0"/>
            </a:br>
            <a:r>
              <a:rPr lang="en-US" sz="5300" b="1" dirty="0"/>
              <a:t>Week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434" y="339956"/>
            <a:ext cx="11960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generalisation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971" y="1224287"/>
            <a:ext cx="69113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6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“Beware of adding too many </a:t>
            </a:r>
            <a:r>
              <a:rPr lang="en-AU" sz="3200" u="sng" dirty="0"/>
              <a:t>generalisations</a:t>
            </a:r>
            <a:r>
              <a:rPr lang="en-AU" sz="3200" dirty="0"/>
              <a:t> to your essay,” is a lovely example of a generalisation. </a:t>
            </a:r>
          </a:p>
          <a:p>
            <a:endParaRPr lang="en-AU" dirty="0"/>
          </a:p>
          <a:p>
            <a:r>
              <a:rPr lang="en-AU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3200" b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efinition</a:t>
            </a:r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en-AU" sz="3200" dirty="0"/>
              <a:t> a proposition asserting something to be true either of all members of a certain group when it may not be entirely true</a:t>
            </a:r>
            <a:endParaRPr lang="en-US" sz="3200" dirty="0"/>
          </a:p>
        </p:txBody>
      </p:sp>
      <p:sp>
        <p:nvSpPr>
          <p:cNvPr id="10" name="AutoShape 2" descr="Image result for plan"/>
          <p:cNvSpPr>
            <a:spLocks noChangeAspect="1" noChangeArrowheads="1"/>
          </p:cNvSpPr>
          <p:nvPr/>
        </p:nvSpPr>
        <p:spPr bwMode="auto">
          <a:xfrm>
            <a:off x="155575" y="-1608138"/>
            <a:ext cx="67246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170" name="Picture 2" descr="Image result for relate">
            <a:extLst>
              <a:ext uri="{FF2B5EF4-FFF2-40B4-BE49-F238E27FC236}">
                <a16:creationId xmlns:a16="http://schemas.microsoft.com/office/drawing/2014/main" id="{3FC104DF-7872-4DD3-9758-465BE12F4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6542"/>
          <a:stretch/>
        </p:blipFill>
        <p:spPr bwMode="auto">
          <a:xfrm>
            <a:off x="7446817" y="1411865"/>
            <a:ext cx="4445249" cy="40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72" y="183991"/>
            <a:ext cx="11960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inconsistency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804" y="1385494"/>
            <a:ext cx="60428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 </a:t>
            </a:r>
            <a:r>
              <a:rPr lang="en-AU" sz="3200" u="sng" dirty="0"/>
              <a:t>inconsistency</a:t>
            </a:r>
            <a:r>
              <a:rPr lang="en-AU" sz="3200" dirty="0"/>
              <a:t> of both parties in the marriage, (and the lack of desire to correct it) lead to the divorce. </a:t>
            </a:r>
          </a:p>
          <a:p>
            <a:endParaRPr lang="en-AU" sz="1600" dirty="0"/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lacking agreement, as one thing with another or two or more things in relation to </a:t>
            </a:r>
            <a:r>
              <a:rPr lang="en-AU" sz="3200"/>
              <a:t>each other</a:t>
            </a:r>
            <a:endParaRPr lang="en-US" sz="3200" dirty="0"/>
          </a:p>
        </p:txBody>
      </p:sp>
      <p:sp>
        <p:nvSpPr>
          <p:cNvPr id="4" name="AutoShape 2" descr="Image result for tone"/>
          <p:cNvSpPr>
            <a:spLocks noChangeAspect="1" noChangeArrowheads="1"/>
          </p:cNvSpPr>
          <p:nvPr/>
        </p:nvSpPr>
        <p:spPr bwMode="auto">
          <a:xfrm>
            <a:off x="155575" y="-1271588"/>
            <a:ext cx="69913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2" descr="Image result for plan"/>
          <p:cNvSpPr>
            <a:spLocks noChangeAspect="1" noChangeArrowheads="1"/>
          </p:cNvSpPr>
          <p:nvPr/>
        </p:nvSpPr>
        <p:spPr bwMode="auto">
          <a:xfrm>
            <a:off x="155575" y="-1608138"/>
            <a:ext cx="67246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194" name="Picture 2" descr="Image result for inconsistency">
            <a:extLst>
              <a:ext uri="{FF2B5EF4-FFF2-40B4-BE49-F238E27FC236}">
                <a16:creationId xmlns:a16="http://schemas.microsoft.com/office/drawing/2014/main" id="{CA217CB4-44D0-4A44-93E1-AFDF92610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3682" r="24546" b="15058"/>
          <a:stretch/>
        </p:blipFill>
        <p:spPr bwMode="auto">
          <a:xfrm>
            <a:off x="7506422" y="1082959"/>
            <a:ext cx="3736684" cy="5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734" y="245938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jargon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691" y="1384699"/>
            <a:ext cx="6761018" cy="496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 politicians used </a:t>
            </a:r>
            <a:r>
              <a:rPr lang="en-AU" sz="3200" u="sng" dirty="0"/>
              <a:t>jargon</a:t>
            </a:r>
            <a:r>
              <a:rPr lang="en-AU" sz="3200" dirty="0"/>
              <a:t> to excite the emotions of the audience and, yet, promise nothing. </a:t>
            </a:r>
            <a:endParaRPr lang="en-AU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the language, especially the vocabulary, peculiar to a particular trade, profession, or group</a:t>
            </a:r>
            <a:endParaRPr lang="en-US" sz="3200" dirty="0"/>
          </a:p>
        </p:txBody>
      </p:sp>
      <p:pic>
        <p:nvPicPr>
          <p:cNvPr id="1026" name="Picture 2" descr="Image result for jargon">
            <a:extLst>
              <a:ext uri="{FF2B5EF4-FFF2-40B4-BE49-F238E27FC236}">
                <a16:creationId xmlns:a16="http://schemas.microsoft.com/office/drawing/2014/main" id="{AC2EA0DC-84FE-4E10-A634-FE616CD3D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4958"/>
          <a:stretch/>
        </p:blipFill>
        <p:spPr bwMode="auto">
          <a:xfrm>
            <a:off x="7384473" y="1523999"/>
            <a:ext cx="4558145" cy="4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734" y="245938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concluding sentence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149" y="1401126"/>
            <a:ext cx="72436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Make sure each paragraph has an effective </a:t>
            </a:r>
            <a:r>
              <a:rPr lang="en-AU" sz="3200" u="sng" dirty="0"/>
              <a:t>concluding sentence</a:t>
            </a:r>
            <a:r>
              <a:rPr lang="en-AU" sz="3200" dirty="0"/>
              <a:t>!</a:t>
            </a:r>
          </a:p>
          <a:p>
            <a:endParaRPr lang="en-AU" sz="2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A closing sentence that indicates that you are bringing closure to a paragraph. For each paragraph, the reader should be able to identify what your key points are, based on the concluding sentence.</a:t>
            </a:r>
            <a:endParaRPr lang="en-US" sz="3200" dirty="0"/>
          </a:p>
        </p:txBody>
      </p:sp>
      <p:pic>
        <p:nvPicPr>
          <p:cNvPr id="2050" name="Picture 2" descr="Image result for closing sentence">
            <a:extLst>
              <a:ext uri="{FF2B5EF4-FFF2-40B4-BE49-F238E27FC236}">
                <a16:creationId xmlns:a16="http://schemas.microsoft.com/office/drawing/2014/main" id="{3C097FAC-BEBA-4E4C-8A15-302D62E0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66" y="1201016"/>
            <a:ext cx="42862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680" y="230550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passage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161" y="1448994"/>
            <a:ext cx="6075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Please read the </a:t>
            </a:r>
            <a:r>
              <a:rPr lang="en-AU" sz="3200" u="sng" dirty="0"/>
              <a:t>passage</a:t>
            </a:r>
            <a:r>
              <a:rPr lang="en-AU" sz="3200" dirty="0"/>
              <a:t> highlighted in red and answer the following questions.</a:t>
            </a:r>
          </a:p>
          <a:p>
            <a:endParaRPr lang="en-AU" sz="14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a portion or section of a written work; a paragraph, verse, etc. (often multiple paragraphs)</a:t>
            </a:r>
            <a:endParaRPr lang="en-US" sz="3200" dirty="0"/>
          </a:p>
        </p:txBody>
      </p:sp>
      <p:pic>
        <p:nvPicPr>
          <p:cNvPr id="3074" name="Picture 2" descr="Image result for passage of text">
            <a:extLst>
              <a:ext uri="{FF2B5EF4-FFF2-40B4-BE49-F238E27FC236}">
                <a16:creationId xmlns:a16="http://schemas.microsoft.com/office/drawing/2014/main" id="{A0C874DC-F1EB-4C9A-BFD7-C90FB0027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r="9788"/>
          <a:stretch/>
        </p:blipFill>
        <p:spPr bwMode="auto">
          <a:xfrm>
            <a:off x="6296890" y="1545613"/>
            <a:ext cx="5700557" cy="34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752" y="230550"/>
            <a:ext cx="986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juxtaposition/juxtaposed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012" y="1408689"/>
            <a:ext cx="62012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noun/verb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 new spire’s </a:t>
            </a:r>
            <a:r>
              <a:rPr lang="en-AU" sz="3200" u="sng" dirty="0"/>
              <a:t>juxtaposition</a:t>
            </a:r>
            <a:r>
              <a:rPr lang="en-AU" sz="3200" dirty="0"/>
              <a:t> with to the old one revealed the massive changes in building techniques over time.</a:t>
            </a:r>
            <a:endParaRPr lang="en-AU" sz="32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to place close together or side by side, especially for comparison or contrast.</a:t>
            </a:r>
            <a:endParaRPr lang="en-US" sz="3200" dirty="0"/>
          </a:p>
        </p:txBody>
      </p:sp>
      <p:sp>
        <p:nvSpPr>
          <p:cNvPr id="4" name="AutoShape 2" descr="Image result for tone"/>
          <p:cNvSpPr>
            <a:spLocks noChangeAspect="1" noChangeArrowheads="1"/>
          </p:cNvSpPr>
          <p:nvPr/>
        </p:nvSpPr>
        <p:spPr bwMode="auto">
          <a:xfrm>
            <a:off x="155575" y="-1411263"/>
            <a:ext cx="69913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9538D-15E1-49BB-A010-43C9C61F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20" y="1246213"/>
            <a:ext cx="3607106" cy="54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18" y="284500"/>
            <a:ext cx="917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mass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54" y="1300163"/>
            <a:ext cx="667587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 nature of the </a:t>
            </a:r>
            <a:r>
              <a:rPr lang="en-AU" sz="3200" u="sng" dirty="0"/>
              <a:t>mass media</a:t>
            </a:r>
            <a:r>
              <a:rPr lang="en-AU" sz="3200" dirty="0"/>
              <a:t> outlets that have appeared in the last 20 years include online sources such as podcasts. </a:t>
            </a:r>
          </a:p>
          <a:p>
            <a:endParaRPr lang="en-US" sz="28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any of the means of communication, such as television or newspapers, that reach very large numbers of people.</a:t>
            </a:r>
            <a:endParaRPr lang="en-US" sz="3200" dirty="0"/>
          </a:p>
        </p:txBody>
      </p:sp>
      <p:sp>
        <p:nvSpPr>
          <p:cNvPr id="4" name="AutoShape 2" descr="Image result for tone"/>
          <p:cNvSpPr>
            <a:spLocks noChangeAspect="1" noChangeArrowheads="1"/>
          </p:cNvSpPr>
          <p:nvPr/>
        </p:nvSpPr>
        <p:spPr bwMode="auto">
          <a:xfrm>
            <a:off x="155575" y="-1271588"/>
            <a:ext cx="69913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2" descr="Image result for medios de comunicacion a color">
            <a:extLst>
              <a:ext uri="{FF2B5EF4-FFF2-40B4-BE49-F238E27FC236}">
                <a16:creationId xmlns:a16="http://schemas.microsoft.com/office/drawing/2014/main" id="{E5C81652-422A-4C52-96CD-A2CB0D09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04" y="1665262"/>
            <a:ext cx="4268499" cy="45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18" y="284500"/>
            <a:ext cx="917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animation/animated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563" y="1795358"/>
            <a:ext cx="66758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noun/verb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 character in the book was described as having an </a:t>
            </a:r>
            <a:r>
              <a:rPr lang="en-AU" sz="3200" u="sng" dirty="0"/>
              <a:t>animated</a:t>
            </a:r>
            <a:r>
              <a:rPr lang="en-AU" sz="3200" dirty="0"/>
              <a:t> face.</a:t>
            </a:r>
          </a:p>
          <a:p>
            <a:endParaRPr lang="en-US" sz="3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full of life or excitement; lively.</a:t>
            </a:r>
            <a:endParaRPr lang="en-US" sz="3200" dirty="0"/>
          </a:p>
        </p:txBody>
      </p:sp>
      <p:sp>
        <p:nvSpPr>
          <p:cNvPr id="4" name="AutoShape 2" descr="Image result for tone"/>
          <p:cNvSpPr>
            <a:spLocks noChangeAspect="1" noChangeArrowheads="1"/>
          </p:cNvSpPr>
          <p:nvPr/>
        </p:nvSpPr>
        <p:spPr bwMode="auto">
          <a:xfrm>
            <a:off x="155575" y="-1271588"/>
            <a:ext cx="69913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124" name="Picture 4" descr="Image result for sorcerer disney">
            <a:extLst>
              <a:ext uri="{FF2B5EF4-FFF2-40B4-BE49-F238E27FC236}">
                <a16:creationId xmlns:a16="http://schemas.microsoft.com/office/drawing/2014/main" id="{B5E78B1C-C2FB-4673-967F-71365CCDF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r="12323"/>
          <a:stretch/>
        </p:blipFill>
        <p:spPr bwMode="auto">
          <a:xfrm>
            <a:off x="7107382" y="1378044"/>
            <a:ext cx="466205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18" y="284500"/>
            <a:ext cx="917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6533" y="1427058"/>
            <a:ext cx="66758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The </a:t>
            </a:r>
            <a:r>
              <a:rPr lang="en-AU" sz="3200" u="sng" dirty="0"/>
              <a:t>composition</a:t>
            </a:r>
            <a:r>
              <a:rPr lang="en-AU" sz="3200" dirty="0"/>
              <a:t> of the poster was pleasing to the eye and therefore effective on the audience</a:t>
            </a:r>
          </a:p>
          <a:p>
            <a:endParaRPr lang="en-US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the act of combining parts or elements to form a whole.</a:t>
            </a:r>
            <a:endParaRPr lang="en-US" sz="3200" dirty="0"/>
          </a:p>
        </p:txBody>
      </p:sp>
      <p:sp>
        <p:nvSpPr>
          <p:cNvPr id="4" name="AutoShape 2" descr="Image result for tone"/>
          <p:cNvSpPr>
            <a:spLocks noChangeAspect="1" noChangeArrowheads="1"/>
          </p:cNvSpPr>
          <p:nvPr/>
        </p:nvSpPr>
        <p:spPr bwMode="auto">
          <a:xfrm>
            <a:off x="155575" y="-1271588"/>
            <a:ext cx="69913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2" descr="Image result for composition essay">
            <a:extLst>
              <a:ext uri="{FF2B5EF4-FFF2-40B4-BE49-F238E27FC236}">
                <a16:creationId xmlns:a16="http://schemas.microsoft.com/office/drawing/2014/main" id="{F81E01D9-B1DE-4B08-924F-63AC1D4C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5625" r="6760" b="10661"/>
          <a:stretch/>
        </p:blipFill>
        <p:spPr bwMode="auto">
          <a:xfrm>
            <a:off x="7329055" y="1581137"/>
            <a:ext cx="4076412" cy="48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18" y="284500"/>
            <a:ext cx="917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derivation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698" y="1427058"/>
            <a:ext cx="60428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AU" sz="3200" dirty="0"/>
              <a:t>If you trace back the history of English, many words find their </a:t>
            </a:r>
            <a:r>
              <a:rPr lang="en-AU" sz="3200" u="sng" dirty="0"/>
              <a:t>derivation</a:t>
            </a:r>
            <a:r>
              <a:rPr lang="en-AU" sz="3200" dirty="0"/>
              <a:t> from other countries.  </a:t>
            </a:r>
          </a:p>
          <a:p>
            <a:endParaRPr lang="en-US" sz="20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</a:t>
            </a:r>
            <a:r>
              <a:rPr lang="en-AU" sz="3200" dirty="0"/>
              <a:t> the source from which something is taken; origin</a:t>
            </a:r>
            <a:endParaRPr lang="en-US" sz="3200" dirty="0"/>
          </a:p>
        </p:txBody>
      </p:sp>
      <p:sp>
        <p:nvSpPr>
          <p:cNvPr id="4" name="AutoShape 2" descr="Image result for tone"/>
          <p:cNvSpPr>
            <a:spLocks noChangeAspect="1" noChangeArrowheads="1"/>
          </p:cNvSpPr>
          <p:nvPr/>
        </p:nvSpPr>
        <p:spPr bwMode="auto">
          <a:xfrm>
            <a:off x="155575" y="-1271588"/>
            <a:ext cx="69913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D090D-AD4F-4843-9F73-1DD3396FE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8"/>
          <a:stretch/>
        </p:blipFill>
        <p:spPr>
          <a:xfrm>
            <a:off x="6674629" y="1122070"/>
            <a:ext cx="5414730" cy="55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460</TotalTime>
  <Words>285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YEAR 10  Week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Le</dc:creator>
  <cp:lastModifiedBy>Danielle Smith</cp:lastModifiedBy>
  <cp:revision>38</cp:revision>
  <cp:lastPrinted>2019-05-17T00:08:35Z</cp:lastPrinted>
  <dcterms:created xsi:type="dcterms:W3CDTF">2019-04-04T00:18:50Z</dcterms:created>
  <dcterms:modified xsi:type="dcterms:W3CDTF">2019-05-23T05:20:25Z</dcterms:modified>
</cp:coreProperties>
</file>