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7" r:id="rId1"/>
  </p:sldMasterIdLst>
  <p:notesMasterIdLst>
    <p:notesMasterId r:id="rId13"/>
  </p:notesMasterIdLst>
  <p:sldIdLst>
    <p:sldId id="256" r:id="rId2"/>
    <p:sldId id="264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40" autoAdjust="0"/>
  </p:normalViewPr>
  <p:slideViewPr>
    <p:cSldViewPr snapToGrid="0" snapToObjects="1">
      <p:cViewPr varScale="1">
        <p:scale>
          <a:sx n="107" d="100"/>
          <a:sy n="107" d="100"/>
        </p:scale>
        <p:origin x="-9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8BC6-EF5A-A948-97B1-DF6A154456B9}" type="datetimeFigureOut">
              <a:rPr lang="en-US" smtClean="0"/>
              <a:t>26/8/19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AE8B-3240-024F-A245-768A028F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3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26/8/19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26/8/19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26/8/19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26/8/19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26/8/19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26/8/19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26/8/19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26/8/19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26/8/19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DB-AC7A-524B-A6B1-17D33E6DDA57}" type="datetimeFigureOut">
              <a:rPr lang="en-US" smtClean="0"/>
              <a:t>26/8/19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20C76DB-AC7A-524B-A6B1-17D33E6DDA57}" type="datetimeFigureOut">
              <a:rPr lang="en-US" smtClean="0"/>
              <a:t>26/8/19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9132A903-6DB2-8440-841C-F31C8D5B51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521" y="3296584"/>
            <a:ext cx="7008075" cy="1034721"/>
          </a:xfrm>
        </p:spPr>
        <p:txBody>
          <a:bodyPr>
            <a:noAutofit/>
          </a:bodyPr>
          <a:lstStyle/>
          <a:p>
            <a:r>
              <a:rPr lang="en-US" sz="66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Year 10 - 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271" y="4362375"/>
            <a:ext cx="6707367" cy="57374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Term </a:t>
            </a:r>
            <a:r>
              <a:rPr lang="en-US" sz="48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3 </a:t>
            </a:r>
            <a:r>
              <a:rPr lang="mr-IN" sz="48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–</a:t>
            </a:r>
            <a:r>
              <a:rPr lang="en-US" sz="48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List 6 Overall</a:t>
            </a:r>
            <a:endParaRPr lang="en-US" sz="4800" dirty="0">
              <a:solidFill>
                <a:schemeClr val="tx1"/>
              </a:solidFill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35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clarification 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73" y="1088798"/>
            <a:ext cx="45697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Ted was confused, so he scratched his head and asked for clarification. 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to make (an idea, statement, etc.) intelligible; to free from ambiguity.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44" t="7789" r="16456"/>
          <a:stretch/>
        </p:blipFill>
        <p:spPr>
          <a:xfrm>
            <a:off x="4937629" y="1160018"/>
            <a:ext cx="3774515" cy="5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8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compile 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391" y="1135402"/>
            <a:ext cx="5044556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verb 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7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 apprentice was learning how to </a:t>
            </a:r>
            <a:r>
              <a:rPr lang="en-AU" sz="32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compile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a </a:t>
            </a:r>
            <a:r>
              <a:rPr lang="en-AU" sz="3200" dirty="0" err="1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catalog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of all the different hair colour dyes on the market. 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endParaRPr lang="en-US" sz="10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to put together (documents, selections, or other materials) in one book or work.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868" y="1126793"/>
            <a:ext cx="3495352" cy="523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0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ental image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814" y="1068819"/>
            <a:ext cx="48371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10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</a:t>
            </a:r>
            <a:r>
              <a:rPr lang="en-US" sz="2400" dirty="0"/>
              <a:t> </a:t>
            </a:r>
            <a:r>
              <a:rPr lang="en-US" sz="3200" dirty="0" smtClean="0">
                <a:effectLst>
                  <a:glow rad="101600">
                    <a:schemeClr val="bg1">
                      <a:alpha val="30000"/>
                    </a:schemeClr>
                  </a:glow>
                </a:effectLst>
              </a:rPr>
              <a:t>The artist’s </a:t>
            </a:r>
            <a:r>
              <a:rPr lang="en-US" sz="3200" u="sng" dirty="0" smtClean="0">
                <a:effectLst>
                  <a:glow rad="101600">
                    <a:schemeClr val="bg1">
                      <a:alpha val="30000"/>
                    </a:schemeClr>
                  </a:glow>
                </a:effectLst>
              </a:rPr>
              <a:t>mental image </a:t>
            </a:r>
            <a:r>
              <a:rPr lang="en-US" sz="3200" dirty="0" smtClean="0">
                <a:effectLst>
                  <a:glow rad="101600">
                    <a:schemeClr val="bg1">
                      <a:alpha val="30000"/>
                    </a:schemeClr>
                  </a:glow>
                </a:effectLst>
              </a:rPr>
              <a:t>of the futuristic city was beyond my ability to imagine. </a:t>
            </a:r>
            <a:endParaRPr lang="en-US" sz="3200" dirty="0">
              <a:effectLst>
                <a:glow rad="101600">
                  <a:schemeClr val="bg1">
                    <a:alpha val="30000"/>
                  </a:schemeClr>
                </a:glow>
              </a:effectLst>
            </a:endParaRPr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24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effectLst>
                  <a:glow rad="101600">
                    <a:schemeClr val="bg1">
                      <a:alpha val="20000"/>
                    </a:schemeClr>
                  </a:glow>
                </a:effectLst>
              </a:rPr>
              <a:t>A mental picture of something not real or present that is produced by the memory or the imagination.</a:t>
            </a:r>
            <a:r>
              <a:rPr lang="en-AU" sz="3200" dirty="0">
                <a:effectLst>
                  <a:glow rad="101600">
                    <a:schemeClr val="bg1">
                      <a:alpha val="20000"/>
                    </a:schemeClr>
                  </a:glow>
                </a:effectLst>
              </a:rPr>
              <a:t> </a:t>
            </a:r>
            <a:endParaRPr lang="en-US" sz="2800" dirty="0">
              <a:effectLst>
                <a:glow rad="101600">
                  <a:schemeClr val="bg1">
                    <a:alpha val="2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674" y="1317592"/>
            <a:ext cx="4489762" cy="37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9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093" y="-49378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purpose</a:t>
            </a:r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754" y="1197117"/>
            <a:ext cx="4409107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 </a:t>
            </a:r>
            <a:endParaRPr lang="en-US" sz="10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US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 boy’s dad explained the </a:t>
            </a:r>
            <a:r>
              <a:rPr lang="en-US" sz="32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purpose</a:t>
            </a:r>
            <a:r>
              <a:rPr lang="en-US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for planting trees was to benefit the future.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 reason for which something exists or is done, made, used, etc.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142"/>
          <a:stretch/>
        </p:blipFill>
        <p:spPr>
          <a:xfrm>
            <a:off x="4557904" y="1676400"/>
            <a:ext cx="4310789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6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</a:t>
            </a:r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illain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463" y="1157705"/>
            <a:ext cx="5061062" cy="486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10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US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Traditional </a:t>
            </a:r>
            <a:r>
              <a:rPr lang="en-US" sz="32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villains</a:t>
            </a:r>
            <a:r>
              <a:rPr lang="en-US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look suspicious; in real life they’re not as obvious. 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a cruelly malicious person who is involved in or devoted to wickedness or crime; scoundrel.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</a:t>
            </a:r>
            <a:r>
              <a:rPr lang="en-US" sz="3200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1264541"/>
            <a:ext cx="3680497" cy="50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8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udience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109" y="1131923"/>
            <a:ext cx="44417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US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 </a:t>
            </a:r>
            <a:r>
              <a:rPr lang="en-US" sz="32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audience</a:t>
            </a:r>
            <a:r>
              <a:rPr lang="en-US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piled into the ancient </a:t>
            </a:r>
            <a:r>
              <a:rPr lang="en-US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Greek theater to hear the live concert.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</a:t>
            </a:r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3200" b="1" dirty="0">
                <a:solidFill>
                  <a:srgbClr val="FFFFFF"/>
                </a:solidFill>
                <a:effectLst>
                  <a:glow rad="101600">
                    <a:schemeClr val="bg1">
                      <a:alpha val="25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persons reached by a book, radio or television broadcast, </a:t>
            </a:r>
            <a:r>
              <a:rPr lang="en-AU" sz="3200" dirty="0" err="1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etc</a:t>
            </a:r>
            <a:r>
              <a:rPr lang="mr-IN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…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public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355" r="10650"/>
          <a:stretch/>
        </p:blipFill>
        <p:spPr>
          <a:xfrm>
            <a:off x="4557906" y="1535505"/>
            <a:ext cx="4474818" cy="287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entral idea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73" y="1148147"/>
            <a:ext cx="443660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 young author’s </a:t>
            </a:r>
            <a:r>
              <a:rPr lang="en-AU" sz="32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central idea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was that young people have more culturally relevant ideas than the oldies. 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 dominant impression or the universal, generic truth found in the story.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r>
              <a:rPr lang="en-AU" sz="3200" dirty="0"/>
              <a:t> 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846" y="1326199"/>
            <a:ext cx="4609980" cy="345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3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usage 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999" y="1160017"/>
            <a:ext cx="50656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8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Claire realised it’s not just enough to understand the definition of a word, she also had to understand the </a:t>
            </a:r>
            <a:r>
              <a:rPr lang="en-AU" sz="32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usage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. 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endParaRPr lang="en-US" sz="6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8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habitual or customary use; long-continued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practice</a:t>
            </a:r>
            <a:r>
              <a:rPr lang="en-AU" sz="3200" dirty="0" smtClean="0"/>
              <a:t> 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41" y="1160017"/>
            <a:ext cx="3641402" cy="497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0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biographical 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652" y="1049915"/>
            <a:ext cx="45726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 err="1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adj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5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 new historical fiction was </a:t>
            </a:r>
            <a:r>
              <a:rPr lang="en-AU" sz="32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biographical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in that the main character’s life closely followed the life of Abraham Lincoln.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endParaRPr lang="en-US" sz="10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relating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to a person's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life</a:t>
            </a:r>
            <a:endParaRPr lang="en-US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149" r="12121"/>
          <a:stretch/>
        </p:blipFill>
        <p:spPr>
          <a:xfrm>
            <a:off x="4786313" y="1207486"/>
            <a:ext cx="4273037" cy="51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79" y="25643"/>
            <a:ext cx="8146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catalogue </a:t>
            </a:r>
            <a:endParaRPr lang="en-US" sz="6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130" y="1100667"/>
            <a:ext cx="48546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Part of Speech: </a:t>
            </a:r>
            <a:r>
              <a:rPr lang="en-US" sz="32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endParaRPr lang="en-U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1200" b="1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Sentence:  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The National Audubon Society </a:t>
            </a:r>
            <a:r>
              <a:rPr lang="en-AU" sz="3200" u="sng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catalogues</a:t>
            </a:r>
            <a:r>
              <a:rPr lang="en-AU" sz="3200" dirty="0" smtClean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 species of birds according to which regions of the world the birds live.</a:t>
            </a:r>
          </a:p>
          <a:p>
            <a:endParaRPr lang="en-US" sz="1200" b="1" dirty="0" smtClean="0">
              <a:solidFill>
                <a:srgbClr val="FFFF00"/>
              </a:solidFill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Definition</a:t>
            </a:r>
            <a:r>
              <a:rPr lang="en-US" sz="32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AU" sz="3200" dirty="0">
                <a:effectLst>
                  <a:glow rad="101600">
                    <a:schemeClr val="bg1">
                      <a:alpha val="25000"/>
                    </a:schemeClr>
                  </a:glow>
                </a:effectLst>
              </a:rPr>
              <a:t>to produce a list or record </a:t>
            </a:r>
            <a:endParaRPr lang="en-AU" sz="3200" dirty="0">
              <a:effectLst>
                <a:glow rad="101600">
                  <a:schemeClr val="bg1">
                    <a:alpha val="25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8993" b="6425"/>
          <a:stretch/>
        </p:blipFill>
        <p:spPr>
          <a:xfrm>
            <a:off x="5446396" y="1207497"/>
            <a:ext cx="3346088" cy="553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0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4614</TotalTime>
  <Words>383</Words>
  <Application>Microsoft Macintosh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 Pop</vt:lpstr>
      <vt:lpstr>Year 10 -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Heritage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Bobis</dc:creator>
  <cp:lastModifiedBy>Jason Bobis</cp:lastModifiedBy>
  <cp:revision>85</cp:revision>
  <dcterms:created xsi:type="dcterms:W3CDTF">2017-12-27T18:22:23Z</dcterms:created>
  <dcterms:modified xsi:type="dcterms:W3CDTF">2019-08-26T13:55:06Z</dcterms:modified>
</cp:coreProperties>
</file>