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97" r:id="rId1"/>
  </p:sldMasterIdLst>
  <p:notesMasterIdLst>
    <p:notesMasterId r:id="rId13"/>
  </p:notesMasterIdLst>
  <p:sldIdLst>
    <p:sldId id="256" r:id="rId2"/>
    <p:sldId id="264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4640" autoAdjust="0"/>
  </p:normalViewPr>
  <p:slideViewPr>
    <p:cSldViewPr snapToGrid="0" snapToObjects="1">
      <p:cViewPr varScale="1">
        <p:scale>
          <a:sx n="105" d="100"/>
          <a:sy n="105" d="100"/>
        </p:scale>
        <p:origin x="-10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68BC6-EF5A-A948-97B1-DF6A154456B9}" type="datetimeFigureOut">
              <a:rPr lang="en-US" smtClean="0"/>
              <a:t>8/9/19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AE8B-3240-024F-A245-768A028F0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3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20C76DB-AC7A-524B-A6B1-17D33E6DDA57}" type="datetimeFigureOut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9132A903-6DB2-8440-841C-F31C8D5B519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521" y="3296584"/>
            <a:ext cx="7008075" cy="1034721"/>
          </a:xfrm>
        </p:spPr>
        <p:txBody>
          <a:bodyPr>
            <a:noAutofit/>
          </a:bodyPr>
          <a:lstStyle/>
          <a:p>
            <a:r>
              <a:rPr lang="en-US" sz="66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Year 10 - Vocabulary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0271" y="4362375"/>
            <a:ext cx="6707367" cy="57374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Term  3 </a:t>
            </a:r>
            <a:r>
              <a:rPr lang="mr-IN" sz="4800" dirty="0">
                <a:solidFill>
                  <a:schemeClr val="tx1"/>
                </a:solidFill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–</a:t>
            </a:r>
            <a:r>
              <a:rPr lang="en-US" sz="4800" dirty="0">
                <a:solidFill>
                  <a:schemeClr val="tx1"/>
                </a:solidFill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 List 7 Overall</a:t>
            </a:r>
          </a:p>
        </p:txBody>
      </p:sp>
    </p:spTree>
    <p:extLst>
      <p:ext uri="{BB962C8B-B14F-4D97-AF65-F5344CB8AC3E}">
        <p14:creationId xmlns:p14="http://schemas.microsoft.com/office/powerpoint/2010/main" val="354135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79" y="25643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elaborate/elaboration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180" y="1088798"/>
            <a:ext cx="4687056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verb/noun</a:t>
            </a:r>
            <a:endParaRPr lang="en-US" sz="32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6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6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</a:t>
            </a:r>
            <a:r>
              <a:rPr lang="en-AU" sz="3200" dirty="0" smtClean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Scott simply showed a graph to reveal the bad news rather than </a:t>
            </a:r>
            <a:r>
              <a:rPr lang="en-AU" sz="3200" u="sng" dirty="0" smtClean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elaborate</a:t>
            </a:r>
            <a:r>
              <a:rPr lang="en-AU" sz="3200" dirty="0" smtClean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; the board members required more information.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  <a:p>
            <a:endParaRPr lang="en-US" sz="12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 smtClean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to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add details to; </a:t>
            </a:r>
            <a:r>
              <a:rPr lang="en-AU" sz="3200" dirty="0" smtClean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expand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46" r="7142" b="10745"/>
          <a:stretch/>
        </p:blipFill>
        <p:spPr>
          <a:xfrm>
            <a:off x="4890149" y="1219200"/>
            <a:ext cx="4124477" cy="39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8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79" y="25643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periodically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391" y="1135402"/>
            <a:ext cx="504455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adj </a:t>
            </a:r>
            <a:endParaRPr lang="en-US" sz="32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6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7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</a:t>
            </a:r>
            <a:r>
              <a:rPr lang="en-AU" sz="3200" dirty="0" smtClean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Lucas’ new watch indicated that his heart rate </a:t>
            </a:r>
            <a:r>
              <a:rPr lang="en-AU" sz="3200" u="sng" dirty="0" smtClean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periodically</a:t>
            </a:r>
            <a:r>
              <a:rPr lang="en-AU" sz="3200" dirty="0" smtClean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 dropped below 50 beats per minute over the last 30 days.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  <a:p>
            <a:endParaRPr lang="en-US" sz="10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occurring or appearing at regular intervals: 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26" r="17920" b="18711"/>
          <a:stretch/>
        </p:blipFill>
        <p:spPr>
          <a:xfrm>
            <a:off x="5200950" y="1499810"/>
            <a:ext cx="3785811" cy="32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0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79" y="25643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chronological order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814" y="1068819"/>
            <a:ext cx="48371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noun</a:t>
            </a:r>
          </a:p>
          <a:p>
            <a:endParaRPr lang="en-US" sz="10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</a:t>
            </a:r>
            <a:r>
              <a:rPr lang="en-US" sz="2400" dirty="0"/>
              <a:t> </a:t>
            </a:r>
            <a:r>
              <a:rPr lang="en-US" sz="3200" dirty="0">
                <a:effectLst>
                  <a:glow rad="101600">
                    <a:schemeClr val="bg1">
                      <a:alpha val="30000"/>
                    </a:schemeClr>
                  </a:glow>
                </a:effectLst>
              </a:rPr>
              <a:t>The little details fall into place when you watch the Marvel movies into </a:t>
            </a:r>
            <a:r>
              <a:rPr lang="en-US" sz="3200" u="sng" dirty="0">
                <a:effectLst>
                  <a:glow rad="101600">
                    <a:schemeClr val="bg1">
                      <a:alpha val="30000"/>
                    </a:schemeClr>
                  </a:glow>
                </a:effectLst>
              </a:rPr>
              <a:t>chronological</a:t>
            </a:r>
            <a:r>
              <a:rPr lang="en-US" sz="3200" dirty="0">
                <a:effectLst>
                  <a:glow rad="101600">
                    <a:schemeClr val="bg1">
                      <a:alpha val="30000"/>
                    </a:schemeClr>
                  </a:glow>
                </a:effectLst>
              </a:rPr>
              <a:t> order.</a:t>
            </a:r>
          </a:p>
          <a:p>
            <a:endParaRPr lang="en-US" sz="12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24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>
                <a:effectLst>
                  <a:glow rad="101600">
                    <a:schemeClr val="bg1">
                      <a:alpha val="20000"/>
                    </a:schemeClr>
                  </a:glow>
                </a:effectLst>
              </a:rPr>
              <a:t>the arrangement of things following one after another in time:</a:t>
            </a:r>
            <a:endParaRPr lang="en-US" sz="2800" dirty="0">
              <a:effectLst>
                <a:glow rad="101600">
                  <a:schemeClr val="bg1">
                    <a:alpha val="2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174CCA-8812-405D-AEF8-60A6749DE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461" y="1068819"/>
            <a:ext cx="427672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9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734" y="127960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point of view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754" y="1197117"/>
            <a:ext cx="467512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noun </a:t>
            </a:r>
            <a:endParaRPr lang="en-US" sz="10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</a:t>
            </a:r>
            <a:r>
              <a:rPr lang="en-US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Sometimes it’s difficult to see things from a higher </a:t>
            </a:r>
            <a:r>
              <a:rPr lang="en-US" sz="3200" u="sng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point of view</a:t>
            </a:r>
            <a:r>
              <a:rPr lang="en-US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 when a difficult situation has just occurred.</a:t>
            </a:r>
          </a:p>
          <a:p>
            <a:endParaRPr lang="en-US" sz="12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a specified or stated manner of consideration or appraisal; standpoint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</p:txBody>
      </p:sp>
      <p:pic>
        <p:nvPicPr>
          <p:cNvPr id="1026" name="Picture 2" descr="Image result for Point of view">
            <a:extLst>
              <a:ext uri="{FF2B5EF4-FFF2-40B4-BE49-F238E27FC236}">
                <a16:creationId xmlns:a16="http://schemas.microsoft.com/office/drawing/2014/main" xmlns="" id="{B950D76C-74A9-4B28-94D6-D27E2D30E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4" r="22259"/>
          <a:stretch/>
        </p:blipFill>
        <p:spPr bwMode="auto">
          <a:xfrm>
            <a:off x="4918875" y="1417665"/>
            <a:ext cx="4045528" cy="38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66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79" y="25643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figurative language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585" y="1157705"/>
            <a:ext cx="456662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noun</a:t>
            </a:r>
          </a:p>
          <a:p>
            <a:endParaRPr lang="en-US" sz="10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 </a:t>
            </a:r>
            <a:r>
              <a:rPr lang="en-US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“Go easy on the figurative language and make sure you use a bit of logic in your argument.”</a:t>
            </a:r>
          </a:p>
          <a:p>
            <a:endParaRPr lang="en-US" sz="12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language that contains or uses figures of speech, especially metaphors.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3346CD-6328-4073-8046-09234710D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0" t="1454" r="15172" b="4080"/>
          <a:stretch/>
        </p:blipFill>
        <p:spPr>
          <a:xfrm>
            <a:off x="4795106" y="1041306"/>
            <a:ext cx="4010843" cy="5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8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723" y="278432"/>
            <a:ext cx="814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fully developed character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108" y="1131923"/>
            <a:ext cx="439493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noun</a:t>
            </a:r>
          </a:p>
          <a:p>
            <a:endParaRPr lang="en-US" sz="6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</a:t>
            </a:r>
            <a:r>
              <a:rPr lang="en-US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Generally speaking, the more </a:t>
            </a:r>
            <a:r>
              <a:rPr lang="en-US" sz="3200" u="sng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fully developed characters </a:t>
            </a:r>
            <a:r>
              <a:rPr lang="en-US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in the story, the more difficult it is to predict the resolution. 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bg1">
                      <a:alpha val="25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more realistic and complex and show a true depth of personality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410A5E-1624-477F-9666-2619690D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0" r="6988"/>
          <a:stretch/>
        </p:blipFill>
        <p:spPr>
          <a:xfrm>
            <a:off x="4172990" y="1306397"/>
            <a:ext cx="4926676" cy="388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79" y="25643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nonverbal cue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73" y="1148147"/>
            <a:ext cx="45939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noun</a:t>
            </a:r>
            <a:endParaRPr lang="en-US" sz="32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2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</a:t>
            </a:r>
            <a:r>
              <a:rPr lang="en-AU" sz="2400" u="sng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Nonverbal cues </a:t>
            </a:r>
            <a:r>
              <a:rPr lang="en-AU" sz="24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include the following: body movements, body orientation, nuances of the voice, facial expressions, details of dress, and choice and movement of objects that communicate.</a:t>
            </a:r>
            <a:endParaRPr lang="en-US" sz="24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  <a:p>
            <a:endParaRPr lang="en-US" sz="12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all the communication between people that do not have a direct verbal translation</a:t>
            </a:r>
            <a:r>
              <a:rPr lang="en-AU" sz="3200" dirty="0"/>
              <a:t> 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3DC0EC-9654-483B-9DFF-E2B543222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3" r="6760"/>
          <a:stretch/>
        </p:blipFill>
        <p:spPr>
          <a:xfrm>
            <a:off x="4339073" y="1041306"/>
            <a:ext cx="4671754" cy="42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79" y="25643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drawing conclusions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205" y="1121224"/>
            <a:ext cx="487509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</a:t>
            </a:r>
            <a:endParaRPr lang="en-US" sz="32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6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8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Sometimes the greatest misunderstandings come from drawing conclusions without asking for what was actually meant.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  <a:p>
            <a:endParaRPr lang="en-US" sz="6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8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drawing conclusions refers to information that is implied or inferred.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C12053-5411-43C1-8749-5FB2DBFA9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8" t="4478" r="15053" b="9977"/>
          <a:stretch/>
        </p:blipFill>
        <p:spPr>
          <a:xfrm>
            <a:off x="4998720" y="1290688"/>
            <a:ext cx="4028902" cy="482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0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79" y="25643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construct meaning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942" y="1027747"/>
            <a:ext cx="481831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verb</a:t>
            </a:r>
            <a:endParaRPr lang="en-US" sz="32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6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Some authors use “Post-it” notes to help organise their ideas so they are able to effectively </a:t>
            </a:r>
            <a:r>
              <a:rPr lang="en-AU" sz="3200" u="sng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construct meaning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in their stories. 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to create something, (such as a story) by organizing ideas, words figurative language…</a:t>
            </a:r>
            <a:endParaRPr lang="en-US" sz="3200" dirty="0"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B7F0FE-F703-4435-A968-D1C4B2734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1" t="10505" r="13696" b="13051"/>
          <a:stretch/>
        </p:blipFill>
        <p:spPr>
          <a:xfrm>
            <a:off x="4834952" y="1662546"/>
            <a:ext cx="4253630" cy="31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2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79" y="25643"/>
            <a:ext cx="8146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positing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131" y="1100667"/>
            <a:ext cx="427207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Part of Speech: </a:t>
            </a:r>
            <a:r>
              <a:rPr lang="en-US" sz="320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verb</a:t>
            </a:r>
            <a:endParaRPr lang="en-US" sz="32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600" b="1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Sentence: 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When starting the thinking process, it’s important to </a:t>
            </a:r>
            <a:r>
              <a:rPr lang="en-AU" sz="3200" u="sng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posit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 the possibility of something seemingly absurd. </a:t>
            </a:r>
            <a:endParaRPr lang="en-US" sz="1200" b="1" dirty="0">
              <a:solidFill>
                <a:srgbClr val="FFFF00"/>
              </a:solidFill>
              <a:effectLst>
                <a:glow rad="101600">
                  <a:schemeClr val="bg1">
                    <a:alpha val="25000"/>
                  </a:schemeClr>
                </a:glow>
              </a:effectLst>
            </a:endParaRPr>
          </a:p>
          <a:p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Definition: </a:t>
            </a:r>
            <a:r>
              <a:rPr lang="en-US" sz="3200" b="1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AU" sz="3200" dirty="0">
                <a:effectLst>
                  <a:glow rad="101600">
                    <a:schemeClr val="bg1">
                      <a:alpha val="25000"/>
                    </a:schemeClr>
                  </a:glow>
                </a:effectLst>
              </a:rPr>
              <a:t>to lay down or assume as a fact or principle; to postulate.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B2B4FF-03AD-48B1-A8F0-A3B4388CF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9" r="15545"/>
          <a:stretch/>
        </p:blipFill>
        <p:spPr>
          <a:xfrm>
            <a:off x="4461829" y="1254002"/>
            <a:ext cx="4554710" cy="351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4690</TotalTime>
  <Words>422</Words>
  <Application>Microsoft Macintosh PowerPoint</Application>
  <PresentationFormat>On-screen Show (4:3)</PresentationFormat>
  <Paragraphs>61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Urban Pop</vt:lpstr>
      <vt:lpstr>Year 10 -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Heritage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Bobis</dc:creator>
  <cp:lastModifiedBy>Jason Bobis</cp:lastModifiedBy>
  <cp:revision>97</cp:revision>
  <dcterms:created xsi:type="dcterms:W3CDTF">2017-12-27T18:22:23Z</dcterms:created>
  <dcterms:modified xsi:type="dcterms:W3CDTF">2019-09-08T09:24:37Z</dcterms:modified>
</cp:coreProperties>
</file>