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7" r:id="rId1"/>
  </p:sldMasterIdLst>
  <p:notesMasterIdLst>
    <p:notesMasterId r:id="rId13"/>
  </p:notesMasterIdLst>
  <p:sldIdLst>
    <p:sldId id="256" r:id="rId2"/>
    <p:sldId id="264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40" autoAdjust="0"/>
  </p:normalViewPr>
  <p:slideViewPr>
    <p:cSldViewPr snapToGrid="0" snapToObjects="1">
      <p:cViewPr varScale="1">
        <p:scale>
          <a:sx n="105" d="100"/>
          <a:sy n="105" d="100"/>
        </p:scale>
        <p:origin x="-10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8BC6-EF5A-A948-97B1-DF6A154456B9}" type="datetimeFigureOut">
              <a:rPr lang="en-US" smtClean="0"/>
              <a:t>19/9/19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AE8B-3240-024F-A245-768A028F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0C76DB-AC7A-524B-A6B1-17D33E6DDA57}" type="datetimeFigureOut">
              <a:rPr lang="en-US" smtClean="0"/>
              <a:t>19/9/19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521" y="3296584"/>
            <a:ext cx="7008075" cy="1034721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Year 10 -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71" y="4362375"/>
            <a:ext cx="6707367" cy="57374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Term  3 </a:t>
            </a:r>
            <a:r>
              <a:rPr lang="mr-IN" sz="4800" dirty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–</a:t>
            </a:r>
            <a:r>
              <a:rPr lang="en-US" sz="4800" dirty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</a:t>
            </a:r>
            <a:r>
              <a:rPr lang="en-US" sz="480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List </a:t>
            </a:r>
            <a:r>
              <a:rPr lang="en-US" sz="4800" smtClean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9 </a:t>
            </a:r>
            <a:r>
              <a:rPr lang="en-US" sz="4800" dirty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354135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igression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180" y="1088798"/>
            <a:ext cx="4687056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Students will often try to get teachers to spend more time on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digressions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than learning intentions. </a:t>
            </a:r>
            <a:endParaRPr lang="en-AU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temporary departure from the main subject in speech or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writing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428"/>
          <a:stretch/>
        </p:blipFill>
        <p:spPr>
          <a:xfrm>
            <a:off x="4644571" y="1202265"/>
            <a:ext cx="4269619" cy="41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6000" b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ombre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91" y="1135402"/>
            <a:ext cx="429562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Adj.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7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sombre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puppy seemed to miss his mommy. </a:t>
            </a:r>
          </a:p>
          <a:p>
            <a:endParaRPr lang="en-AU" sz="14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0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having or conveying a feeling of deep seriousness and sadness.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43" t="7113" r="15661"/>
          <a:stretch/>
        </p:blipFill>
        <p:spPr>
          <a:xfrm>
            <a:off x="4533018" y="1245809"/>
            <a:ext cx="4502125" cy="36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Perspective 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814" y="1068819"/>
            <a:ext cx="48371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US" sz="2400" dirty="0"/>
              <a:t> </a:t>
            </a:r>
            <a:r>
              <a:rPr lang="en-US" sz="3200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Tommy’s </a:t>
            </a:r>
            <a:r>
              <a:rPr lang="en-US" sz="3200" u="sng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perspective</a:t>
            </a:r>
            <a:r>
              <a:rPr lang="en-US" sz="3200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 on the last minute change of plans helped everyone cope.</a:t>
            </a:r>
          </a:p>
          <a:p>
            <a:endParaRPr lang="en-US" dirty="0" smtClean="0">
              <a:effectLst>
                <a:glow rad="101600">
                  <a:schemeClr val="bg1">
                    <a:alpha val="30000"/>
                  </a:schemeClr>
                </a:glow>
              </a:effectLst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</a:t>
            </a:r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24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 smtClean="0">
                <a:effectLst>
                  <a:glow rad="101600">
                    <a:schemeClr val="bg1">
                      <a:alpha val="20000"/>
                    </a:schemeClr>
                  </a:glow>
                </a:effectLst>
              </a:rPr>
              <a:t>a </a:t>
            </a:r>
            <a:r>
              <a:rPr lang="en-AU" sz="3200" dirty="0">
                <a:effectLst>
                  <a:glow rad="101600">
                    <a:schemeClr val="bg1">
                      <a:alpha val="20000"/>
                    </a:schemeClr>
                  </a:glow>
                </a:effectLst>
              </a:rPr>
              <a:t>particular attitude towards or way of regarding something; </a:t>
            </a:r>
            <a:endParaRPr lang="en-AU" sz="3200" dirty="0" smtClean="0">
              <a:effectLst>
                <a:glow rad="101600">
                  <a:schemeClr val="bg1">
                    <a:alpha val="20000"/>
                  </a:schemeClr>
                </a:glow>
              </a:effectLst>
            </a:endParaRPr>
          </a:p>
          <a:p>
            <a:r>
              <a:rPr lang="en-AU" sz="3200" dirty="0" smtClean="0">
                <a:effectLst>
                  <a:glow rad="101600">
                    <a:schemeClr val="bg1">
                      <a:alpha val="20000"/>
                    </a:schemeClr>
                  </a:glow>
                </a:effectLst>
              </a:rPr>
              <a:t>a </a:t>
            </a:r>
            <a:r>
              <a:rPr lang="en-AU" sz="3200" dirty="0">
                <a:effectLst>
                  <a:glow rad="101600">
                    <a:schemeClr val="bg1">
                      <a:alpha val="20000"/>
                    </a:schemeClr>
                  </a:glow>
                </a:effectLst>
              </a:rPr>
              <a:t>point of view. </a:t>
            </a:r>
            <a:endParaRPr lang="en-US" sz="2800" dirty="0">
              <a:effectLst>
                <a:glow rad="101600">
                  <a:schemeClr val="bg1">
                    <a:alpha val="2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411" y="1233714"/>
            <a:ext cx="4209143" cy="42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9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687" y="6040"/>
            <a:ext cx="8493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Subordinate </a:t>
            </a:r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character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755" y="1179522"/>
            <a:ext cx="441291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r>
              <a:rPr lang="en-US" sz="1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Dory is a </a:t>
            </a:r>
            <a:r>
              <a:rPr lang="en-US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subordinate character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in “Finding </a:t>
            </a:r>
            <a:r>
              <a:rPr lang="en-US" sz="3200" dirty="0" err="1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Nemo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”.</a:t>
            </a:r>
            <a:endParaRPr lang="en-US" sz="1200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100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0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 character with an important role in a story who is not actually the story's protagonist; Subordinate characters play roles that help the story's plot move forward </a:t>
            </a:r>
            <a:endParaRPr lang="en-US" sz="30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22" r="7005"/>
          <a:stretch/>
        </p:blipFill>
        <p:spPr>
          <a:xfrm>
            <a:off x="4656668" y="1390951"/>
            <a:ext cx="4318000" cy="37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Circumlocution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14" y="1041306"/>
            <a:ext cx="509209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0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 </a:t>
            </a:r>
            <a:r>
              <a:rPr lang="en-US" sz="30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Don’t you hate it when you ask a simple question and get </a:t>
            </a:r>
            <a:r>
              <a:rPr lang="en-US" sz="30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circumlocution</a:t>
            </a:r>
            <a:r>
              <a:rPr lang="en-US" sz="30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instead of a simple answer?</a:t>
            </a:r>
            <a:endParaRPr lang="en-US" sz="30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0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0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0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</a:t>
            </a:r>
            <a:r>
              <a:rPr lang="en-AU" sz="30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he </a:t>
            </a:r>
            <a:r>
              <a:rPr lang="en-AU" sz="30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use of many words where fewer would do, especially in a deliberate attempt to be vague or evasive. 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13" t="4354" r="5634" b="5185"/>
          <a:stretch/>
        </p:blipFill>
        <p:spPr>
          <a:xfrm>
            <a:off x="5418666" y="1041306"/>
            <a:ext cx="3214639" cy="57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23" y="150970"/>
            <a:ext cx="814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Persona  </a:t>
            </a:r>
            <a:endParaRPr lang="en-US" sz="48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667" y="981967"/>
            <a:ext cx="56561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Companies collect information on their each buyer’s </a:t>
            </a:r>
            <a:r>
              <a:rPr lang="en-US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persona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and it’s usually quite accurate.</a:t>
            </a:r>
          </a:p>
          <a:p>
            <a:endParaRPr lang="en-US" sz="14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101600">
                    <a:schemeClr val="bg1">
                      <a:alpha val="2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aspect of someone's character that is presented to or perceived by others. </a:t>
            </a:r>
            <a:endParaRPr lang="en-US" sz="36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5" t="2201" r="67116" b="2470"/>
          <a:stretch/>
        </p:blipFill>
        <p:spPr>
          <a:xfrm>
            <a:off x="6095214" y="150970"/>
            <a:ext cx="2598040" cy="65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055"/>
            <a:ext cx="901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5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atire </a:t>
            </a:r>
            <a:endParaRPr lang="en-US" sz="5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73" y="942528"/>
            <a:ext cx="481013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28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Satire</a:t>
            </a:r>
            <a:r>
              <a:rPr lang="en-AU" sz="28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pokes fun at real issues to help make positive change. </a:t>
            </a:r>
          </a:p>
          <a:p>
            <a:endParaRPr lang="en-US" sz="14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28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</a:t>
            </a:r>
            <a:r>
              <a:rPr lang="en-AU" sz="28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use of humour, irony, exaggeration, ridicule and stereotypes to expose and criticize people's stupidity or vices, particularly in the context of contemporary politics and other topical issues.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61"/>
          <a:stretch/>
        </p:blipFill>
        <p:spPr>
          <a:xfrm>
            <a:off x="4753429" y="1172337"/>
            <a:ext cx="4257397" cy="35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tress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06" y="1031999"/>
            <a:ext cx="4415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Different words are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stressed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by using different parts of the mouth. </a:t>
            </a:r>
            <a:endParaRPr lang="en-US" sz="6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To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give particular emphasis or importance to (a point, statement, or idea) made in speech or writing.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0" r="26417" b="5206"/>
          <a:stretch/>
        </p:blipFill>
        <p:spPr>
          <a:xfrm>
            <a:off x="4301081" y="1233715"/>
            <a:ext cx="4685681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0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ernacular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87" y="1120676"/>
            <a:ext cx="48183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Cliff had a peculiar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vernacular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which indicated he was from somewhere down south.</a:t>
            </a:r>
            <a:endParaRPr lang="en-AU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language or dialect spoken by the ordinary people in a particular country or region.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9423" r="49289" b="3781"/>
          <a:stretch/>
        </p:blipFill>
        <p:spPr>
          <a:xfrm>
            <a:off x="4685821" y="1330476"/>
            <a:ext cx="4197811" cy="47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necdotal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131" y="1100667"/>
            <a:ext cx="4516488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Adj.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Karl used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anecdotes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throughout his presentation to keep the kids engaged. </a:t>
            </a:r>
            <a:endParaRPr lang="en-AU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not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necessarily true or reliable, because based on personal accounts rather than facts or research. </a:t>
            </a:r>
            <a:endParaRPr lang="en-AU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95" t="10571"/>
          <a:stretch/>
        </p:blipFill>
        <p:spPr>
          <a:xfrm>
            <a:off x="4668763" y="1294190"/>
            <a:ext cx="4281714" cy="36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4913</TotalTime>
  <Words>405</Words>
  <Application>Microsoft Macintosh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 Pop</vt:lpstr>
      <vt:lpstr>Year 10 -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Heritage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Bobis</dc:creator>
  <cp:lastModifiedBy>Jason Bobis</cp:lastModifiedBy>
  <cp:revision>115</cp:revision>
  <dcterms:created xsi:type="dcterms:W3CDTF">2017-12-27T18:22:23Z</dcterms:created>
  <dcterms:modified xsi:type="dcterms:W3CDTF">2019-09-19T12:19:25Z</dcterms:modified>
</cp:coreProperties>
</file>