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84"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10C752E-9662-4523-A9CC-9C8C972B7AE3}" type="datetimeFigureOut">
              <a:rPr lang="en-AU" smtClean="0"/>
              <a:t>15/03/2022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25552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0C752E-9662-4523-A9CC-9C8C972B7AE3}" type="datetimeFigureOut">
              <a:rPr lang="en-AU" smtClean="0"/>
              <a:t>15/03/2022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100332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0C752E-9662-4523-A9CC-9C8C972B7AE3}" type="datetimeFigureOut">
              <a:rPr lang="en-AU" smtClean="0"/>
              <a:t>15/03/2022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130227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0C752E-9662-4523-A9CC-9C8C972B7AE3}" type="datetimeFigureOut">
              <a:rPr lang="en-AU" smtClean="0"/>
              <a:t>15/03/2022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182180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C752E-9662-4523-A9CC-9C8C972B7AE3}" type="datetimeFigureOut">
              <a:rPr lang="en-AU" smtClean="0"/>
              <a:t>15/03/2022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369843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10C752E-9662-4523-A9CC-9C8C972B7AE3}" type="datetimeFigureOut">
              <a:rPr lang="en-AU" smtClean="0"/>
              <a:t>15/03/2022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108098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10C752E-9662-4523-A9CC-9C8C972B7AE3}" type="datetimeFigureOut">
              <a:rPr lang="en-AU" smtClean="0"/>
              <a:t>15/03/2022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2993083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10C752E-9662-4523-A9CC-9C8C972B7AE3}" type="datetimeFigureOut">
              <a:rPr lang="en-AU" smtClean="0"/>
              <a:t>15/03/2022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302660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C752E-9662-4523-A9CC-9C8C972B7AE3}" type="datetimeFigureOut">
              <a:rPr lang="en-AU" smtClean="0"/>
              <a:t>15/03/2022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284511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C752E-9662-4523-A9CC-9C8C972B7AE3}" type="datetimeFigureOut">
              <a:rPr lang="en-AU" smtClean="0"/>
              <a:t>15/03/2022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74897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C752E-9662-4523-A9CC-9C8C972B7AE3}" type="datetimeFigureOut">
              <a:rPr lang="en-AU" smtClean="0"/>
              <a:t>15/03/2022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7C9A0D-361D-4886-9F2A-C71D2CDF126D}" type="slidenum">
              <a:rPr lang="en-AU" smtClean="0"/>
              <a:t>‹#›</a:t>
            </a:fld>
            <a:endParaRPr lang="en-AU"/>
          </a:p>
        </p:txBody>
      </p:sp>
    </p:spTree>
    <p:extLst>
      <p:ext uri="{BB962C8B-B14F-4D97-AF65-F5344CB8AC3E}">
        <p14:creationId xmlns:p14="http://schemas.microsoft.com/office/powerpoint/2010/main" val="227641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C752E-9662-4523-A9CC-9C8C972B7AE3}" type="datetimeFigureOut">
              <a:rPr lang="en-AU" smtClean="0"/>
              <a:t>15/03/2022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C9A0D-361D-4886-9F2A-C71D2CDF126D}" type="slidenum">
              <a:rPr lang="en-AU" smtClean="0"/>
              <a:t>‹#›</a:t>
            </a:fld>
            <a:endParaRPr lang="en-AU"/>
          </a:p>
        </p:txBody>
      </p:sp>
    </p:spTree>
    <p:extLst>
      <p:ext uri="{BB962C8B-B14F-4D97-AF65-F5344CB8AC3E}">
        <p14:creationId xmlns:p14="http://schemas.microsoft.com/office/powerpoint/2010/main" val="1886598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p:txBody>
          <a:bodyPr/>
          <a:lstStyle/>
          <a:p>
            <a:pPr eaLnBrk="1" hangingPunct="1"/>
            <a:r>
              <a:rPr lang="en-AU" dirty="0">
                <a:solidFill>
                  <a:schemeClr val="accent1"/>
                </a:solidFill>
              </a:rPr>
              <a:t>Israel</a:t>
            </a:r>
          </a:p>
        </p:txBody>
      </p:sp>
      <p:sp>
        <p:nvSpPr>
          <p:cNvPr id="95234" name="Rectangle 3"/>
          <p:cNvSpPr>
            <a:spLocks noGrp="1" noChangeArrowheads="1"/>
          </p:cNvSpPr>
          <p:nvPr>
            <p:ph type="body" idx="4294967295"/>
          </p:nvPr>
        </p:nvSpPr>
        <p:spPr/>
        <p:txBody>
          <a:bodyPr/>
          <a:lstStyle/>
          <a:p>
            <a:pPr eaLnBrk="1" hangingPunct="1"/>
            <a:r>
              <a:rPr lang="en-AU" sz="2800"/>
              <a:t>They were under the Judges for 400 years</a:t>
            </a:r>
          </a:p>
          <a:p>
            <a:pPr eaLnBrk="1" hangingPunct="1"/>
            <a:r>
              <a:rPr lang="en-AU" sz="2800"/>
              <a:t>They were under the kings for another 200 - 300 or so years.</a:t>
            </a:r>
          </a:p>
          <a:p>
            <a:pPr eaLnBrk="1" hangingPunct="1"/>
            <a:r>
              <a:rPr lang="en-AU" sz="2800"/>
              <a:t>Israel, in the north, were taken away by the Assyrians and never returned – they were part of the scattering of the Jews throughout the world.</a:t>
            </a:r>
          </a:p>
          <a:p>
            <a:pPr eaLnBrk="1" hangingPunct="1"/>
            <a:r>
              <a:rPr lang="en-AU" sz="2800"/>
              <a:t>Judah, in the south, lasted over 100 years longer but were taken away by the Babylonians. These were the Jews that returned to the land.</a:t>
            </a:r>
          </a:p>
          <a:p>
            <a:pPr eaLnBrk="1" hangingPunct="1"/>
            <a:endParaRPr lang="en-AU" sz="2800"/>
          </a:p>
          <a:p>
            <a:pPr eaLnBrk="1" hangingPunct="1"/>
            <a:endParaRPr lang="en-AU" sz="2800"/>
          </a:p>
          <a:p>
            <a:pPr eaLnBrk="1" hangingPunct="1"/>
            <a:endParaRPr lang="en-AU" sz="2800"/>
          </a:p>
        </p:txBody>
      </p:sp>
    </p:spTree>
    <p:extLst>
      <p:ext uri="{BB962C8B-B14F-4D97-AF65-F5344CB8AC3E}">
        <p14:creationId xmlns:p14="http://schemas.microsoft.com/office/powerpoint/2010/main" val="42257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noChangeArrowheads="1"/>
          </p:cNvSpPr>
          <p:nvPr>
            <p:ph type="body" idx="4294967295"/>
          </p:nvPr>
        </p:nvSpPr>
        <p:spPr>
          <a:xfrm>
            <a:off x="457200" y="476250"/>
            <a:ext cx="8229600" cy="5649913"/>
          </a:xfrm>
        </p:spPr>
        <p:txBody>
          <a:bodyPr/>
          <a:lstStyle/>
          <a:p>
            <a:pPr eaLnBrk="1" hangingPunct="1"/>
            <a:endParaRPr lang="en-US"/>
          </a:p>
        </p:txBody>
      </p:sp>
      <p:pic>
        <p:nvPicPr>
          <p:cNvPr id="107522" name="Picture 7" descr="861d70a39d76a63058694459ea558508"/>
          <p:cNvPicPr>
            <a:picLocks noChangeAspect="1" noChangeArrowheads="1"/>
          </p:cNvPicPr>
          <p:nvPr/>
        </p:nvPicPr>
        <p:blipFill>
          <a:blip r:embed="rId2"/>
          <a:srcRect/>
          <a:stretch>
            <a:fillRect/>
          </a:stretch>
        </p:blipFill>
        <p:spPr bwMode="auto">
          <a:xfrm>
            <a:off x="0" y="0"/>
            <a:ext cx="5715000" cy="3000375"/>
          </a:xfrm>
          <a:prstGeom prst="rect">
            <a:avLst/>
          </a:prstGeom>
          <a:noFill/>
          <a:ln w="9525">
            <a:noFill/>
            <a:miter lim="800000"/>
            <a:headEnd/>
            <a:tailEnd/>
          </a:ln>
        </p:spPr>
      </p:pic>
      <p:pic>
        <p:nvPicPr>
          <p:cNvPr id="107523" name="Picture 9" descr="13"/>
          <p:cNvPicPr>
            <a:picLocks noChangeAspect="1" noChangeArrowheads="1"/>
          </p:cNvPicPr>
          <p:nvPr/>
        </p:nvPicPr>
        <p:blipFill>
          <a:blip r:embed="rId3"/>
          <a:srcRect l="24953" r="24286"/>
          <a:stretch>
            <a:fillRect/>
          </a:stretch>
        </p:blipFill>
        <p:spPr bwMode="auto">
          <a:xfrm>
            <a:off x="5715000" y="0"/>
            <a:ext cx="3429000" cy="4149725"/>
          </a:xfrm>
          <a:prstGeom prst="rect">
            <a:avLst/>
          </a:prstGeom>
          <a:noFill/>
          <a:ln w="9525">
            <a:noFill/>
            <a:miter lim="800000"/>
            <a:headEnd/>
            <a:tailEnd/>
          </a:ln>
        </p:spPr>
      </p:pic>
      <p:pic>
        <p:nvPicPr>
          <p:cNvPr id="107524" name="Picture 11" descr="twentysquares61"/>
          <p:cNvPicPr>
            <a:picLocks noChangeAspect="1" noChangeArrowheads="1"/>
          </p:cNvPicPr>
          <p:nvPr/>
        </p:nvPicPr>
        <p:blipFill>
          <a:blip r:embed="rId4"/>
          <a:srcRect/>
          <a:stretch>
            <a:fillRect/>
          </a:stretch>
        </p:blipFill>
        <p:spPr bwMode="auto">
          <a:xfrm>
            <a:off x="0" y="2997200"/>
            <a:ext cx="5715000" cy="3457575"/>
          </a:xfrm>
          <a:prstGeom prst="rect">
            <a:avLst/>
          </a:prstGeom>
          <a:noFill/>
          <a:ln w="9525">
            <a:noFill/>
            <a:miter lim="800000"/>
            <a:headEnd/>
            <a:tailEnd/>
          </a:ln>
        </p:spPr>
      </p:pic>
      <p:pic>
        <p:nvPicPr>
          <p:cNvPr id="107525" name="Picture 13" descr="48b0215f73fc4cbbff13a3d6f15f1f8e"/>
          <p:cNvPicPr>
            <a:picLocks noChangeAspect="1" noChangeArrowheads="1"/>
          </p:cNvPicPr>
          <p:nvPr/>
        </p:nvPicPr>
        <p:blipFill>
          <a:blip r:embed="rId5"/>
          <a:srcRect/>
          <a:stretch>
            <a:fillRect/>
          </a:stretch>
        </p:blipFill>
        <p:spPr bwMode="auto">
          <a:xfrm>
            <a:off x="5651500" y="4076700"/>
            <a:ext cx="3492500" cy="2619375"/>
          </a:xfrm>
          <a:prstGeom prst="rect">
            <a:avLst/>
          </a:prstGeom>
          <a:noFill/>
          <a:ln w="9525">
            <a:noFill/>
            <a:miter lim="800000"/>
            <a:headEnd/>
            <a:tailEnd/>
          </a:ln>
        </p:spPr>
      </p:pic>
    </p:spTree>
    <p:extLst>
      <p:ext uri="{BB962C8B-B14F-4D97-AF65-F5344CB8AC3E}">
        <p14:creationId xmlns:p14="http://schemas.microsoft.com/office/powerpoint/2010/main" val="173644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p:txBody>
          <a:bodyPr/>
          <a:lstStyle/>
          <a:p>
            <a:pPr eaLnBrk="1" hangingPunct="1"/>
            <a:r>
              <a:rPr lang="en-AU">
                <a:solidFill>
                  <a:schemeClr val="accent1"/>
                </a:solidFill>
              </a:rPr>
              <a:t>Israel Cont</a:t>
            </a:r>
          </a:p>
        </p:txBody>
      </p:sp>
      <p:sp>
        <p:nvSpPr>
          <p:cNvPr id="96258" name="Rectangle 3"/>
          <p:cNvSpPr>
            <a:spLocks noGrp="1" noChangeArrowheads="1"/>
          </p:cNvSpPr>
          <p:nvPr>
            <p:ph type="body" idx="4294967295"/>
          </p:nvPr>
        </p:nvSpPr>
        <p:spPr/>
        <p:txBody>
          <a:bodyPr/>
          <a:lstStyle/>
          <a:p>
            <a:pPr eaLnBrk="1" hangingPunct="1"/>
            <a:r>
              <a:rPr lang="en-AU" sz="2800"/>
              <a:t>There was 400 years where the Bible doesn’t record anything after this time and before Jesus time</a:t>
            </a:r>
          </a:p>
          <a:p>
            <a:pPr eaLnBrk="1" hangingPunct="1"/>
            <a:r>
              <a:rPr lang="en-AU" sz="2800"/>
              <a:t>After Jesus time, in 70 AD, the Romans took the Jews into captivity again and scattered them across the whole Roman world.</a:t>
            </a:r>
          </a:p>
          <a:p>
            <a:pPr eaLnBrk="1" hangingPunct="1"/>
            <a:r>
              <a:rPr lang="en-AU" sz="2800"/>
              <a:t>They stayed scattered around the whole world until 1948 when Israel became a nation again.</a:t>
            </a:r>
          </a:p>
          <a:p>
            <a:pPr eaLnBrk="1" hangingPunct="1"/>
            <a:endParaRPr lang="en-AU" sz="2800"/>
          </a:p>
          <a:p>
            <a:pPr eaLnBrk="1" hangingPunct="1"/>
            <a:endParaRPr lang="en-AU" sz="2800"/>
          </a:p>
        </p:txBody>
      </p:sp>
    </p:spTree>
    <p:extLst>
      <p:ext uri="{BB962C8B-B14F-4D97-AF65-F5344CB8AC3E}">
        <p14:creationId xmlns:p14="http://schemas.microsoft.com/office/powerpoint/2010/main" val="250395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p:txBody>
          <a:bodyPr/>
          <a:lstStyle/>
          <a:p>
            <a:pPr eaLnBrk="1" hangingPunct="1"/>
            <a:r>
              <a:rPr lang="en-AU">
                <a:solidFill>
                  <a:schemeClr val="accent1"/>
                </a:solidFill>
              </a:rPr>
              <a:t>Old Testament Culture</a:t>
            </a:r>
          </a:p>
        </p:txBody>
      </p:sp>
      <p:sp>
        <p:nvSpPr>
          <p:cNvPr id="97282" name="Rectangle 3"/>
          <p:cNvSpPr>
            <a:spLocks noGrp="1" noChangeArrowheads="1"/>
          </p:cNvSpPr>
          <p:nvPr>
            <p:ph type="body" idx="4294967295"/>
          </p:nvPr>
        </p:nvSpPr>
        <p:spPr/>
        <p:txBody>
          <a:bodyPr/>
          <a:lstStyle/>
          <a:p>
            <a:pPr eaLnBrk="1" hangingPunct="1">
              <a:lnSpc>
                <a:spcPct val="80000"/>
              </a:lnSpc>
            </a:pPr>
            <a:r>
              <a:rPr lang="en-AU" sz="2800"/>
              <a:t>Patriarchal society – large families the ideal (4-8 people normal) – 3 generations could live together</a:t>
            </a:r>
          </a:p>
          <a:p>
            <a:pPr eaLnBrk="1" hangingPunct="1">
              <a:lnSpc>
                <a:spcPct val="80000"/>
              </a:lnSpc>
            </a:pPr>
            <a:r>
              <a:rPr lang="en-AU" sz="2800"/>
              <a:t>Buried dead in caves</a:t>
            </a:r>
          </a:p>
          <a:p>
            <a:pPr eaLnBrk="1" hangingPunct="1">
              <a:lnSpc>
                <a:spcPct val="80000"/>
              </a:lnSpc>
            </a:pPr>
            <a:r>
              <a:rPr lang="en-AU" sz="2800"/>
              <a:t>Houses baked clay and straw brick or wattle and daub. Had a flat roof and stairs up to it. Large houses had a courtyard in the middle. Not much space for gardens inside walls of town but women might grow veg etc if space in courtyard. Kept animals inside.</a:t>
            </a:r>
          </a:p>
          <a:p>
            <a:pPr eaLnBrk="1" hangingPunct="1">
              <a:lnSpc>
                <a:spcPct val="80000"/>
              </a:lnSpc>
            </a:pPr>
            <a:r>
              <a:rPr lang="en-AU" sz="2800"/>
              <a:t>Lived in villages around a well or spring – no real large towns – biggest Jerusalem, the capital</a:t>
            </a:r>
          </a:p>
          <a:p>
            <a:pPr eaLnBrk="1" hangingPunct="1">
              <a:lnSpc>
                <a:spcPct val="80000"/>
              </a:lnSpc>
            </a:pPr>
            <a:endParaRPr lang="en-AU" sz="2800"/>
          </a:p>
        </p:txBody>
      </p:sp>
    </p:spTree>
    <p:extLst>
      <p:ext uri="{BB962C8B-B14F-4D97-AF65-F5344CB8AC3E}">
        <p14:creationId xmlns:p14="http://schemas.microsoft.com/office/powerpoint/2010/main" val="396022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7" descr="Early-Jewish-Home-Jewish-Social-Values"/>
          <p:cNvPicPr>
            <a:picLocks noChangeAspect="1" noChangeArrowheads="1"/>
          </p:cNvPicPr>
          <p:nvPr/>
        </p:nvPicPr>
        <p:blipFill>
          <a:blip r:embed="rId2"/>
          <a:srcRect l="19771"/>
          <a:stretch>
            <a:fillRect/>
          </a:stretch>
        </p:blipFill>
        <p:spPr bwMode="auto">
          <a:xfrm>
            <a:off x="4467225" y="0"/>
            <a:ext cx="4676775" cy="3657600"/>
          </a:xfrm>
          <a:prstGeom prst="rect">
            <a:avLst/>
          </a:prstGeom>
          <a:noFill/>
          <a:ln w="9525">
            <a:noFill/>
            <a:miter lim="800000"/>
            <a:headEnd/>
            <a:tailEnd/>
          </a:ln>
        </p:spPr>
      </p:pic>
      <p:pic>
        <p:nvPicPr>
          <p:cNvPr id="98308" name="Picture 9" descr="maxresdefault"/>
          <p:cNvPicPr>
            <a:picLocks noChangeAspect="1" noChangeArrowheads="1"/>
          </p:cNvPicPr>
          <p:nvPr/>
        </p:nvPicPr>
        <p:blipFill>
          <a:blip r:embed="rId3"/>
          <a:srcRect t="5792" b="7283"/>
          <a:stretch>
            <a:fillRect/>
          </a:stretch>
        </p:blipFill>
        <p:spPr bwMode="auto">
          <a:xfrm>
            <a:off x="4175125" y="3617913"/>
            <a:ext cx="4968875" cy="3240087"/>
          </a:xfrm>
          <a:prstGeom prst="rect">
            <a:avLst/>
          </a:prstGeom>
          <a:noFill/>
          <a:ln w="9525">
            <a:noFill/>
            <a:miter lim="800000"/>
            <a:headEnd/>
            <a:tailEnd/>
          </a:ln>
        </p:spPr>
      </p:pic>
      <p:pic>
        <p:nvPicPr>
          <p:cNvPr id="98309" name="Picture 11" descr="Copy_of_nvpatriarchcourtyard"/>
          <p:cNvPicPr>
            <a:picLocks noChangeAspect="1" noChangeArrowheads="1"/>
          </p:cNvPicPr>
          <p:nvPr/>
        </p:nvPicPr>
        <p:blipFill>
          <a:blip r:embed="rId4"/>
          <a:srcRect/>
          <a:stretch>
            <a:fillRect/>
          </a:stretch>
        </p:blipFill>
        <p:spPr bwMode="auto">
          <a:xfrm>
            <a:off x="0" y="3454400"/>
            <a:ext cx="4537075" cy="3403600"/>
          </a:xfrm>
          <a:prstGeom prst="rect">
            <a:avLst/>
          </a:prstGeom>
          <a:noFill/>
          <a:ln w="9525">
            <a:noFill/>
            <a:miter lim="800000"/>
            <a:headEnd/>
            <a:tailEnd/>
          </a:ln>
        </p:spPr>
      </p:pic>
      <p:sp>
        <p:nvSpPr>
          <p:cNvPr id="98305" name="Rectangle 3"/>
          <p:cNvSpPr>
            <a:spLocks noGrp="1" noChangeArrowheads="1"/>
          </p:cNvSpPr>
          <p:nvPr>
            <p:ph type="body" idx="4294967295"/>
          </p:nvPr>
        </p:nvSpPr>
        <p:spPr>
          <a:xfrm>
            <a:off x="1563686" y="438926"/>
            <a:ext cx="4053523" cy="4064591"/>
          </a:xfrm>
        </p:spPr>
        <p:txBody>
          <a:bodyPr/>
          <a:lstStyle/>
          <a:p>
            <a:pPr marL="0" indent="0" eaLnBrk="1" hangingPunct="1">
              <a:buNone/>
            </a:pPr>
            <a:endParaRPr lang="en-US" dirty="0"/>
          </a:p>
        </p:txBody>
      </p:sp>
      <p:pic>
        <p:nvPicPr>
          <p:cNvPr id="1026" name="Picture 2" descr="Biblical Nuggets: Ancient Israelite House | CAFNepal">
            <a:extLst>
              <a:ext uri="{FF2B5EF4-FFF2-40B4-BE49-F238E27FC236}">
                <a16:creationId xmlns:a16="http://schemas.microsoft.com/office/drawing/2014/main" id="{53DA4A14-CFC1-4B4A-AD28-AFE4A61EB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4" y="-16713"/>
            <a:ext cx="4467225" cy="347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1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Grp="1" noChangeArrowheads="1"/>
          </p:cNvSpPr>
          <p:nvPr>
            <p:ph type="body" idx="4294967295"/>
          </p:nvPr>
        </p:nvSpPr>
        <p:spPr>
          <a:xfrm>
            <a:off x="457200" y="333375"/>
            <a:ext cx="8229600" cy="5792788"/>
          </a:xfrm>
        </p:spPr>
        <p:txBody>
          <a:bodyPr/>
          <a:lstStyle/>
          <a:p>
            <a:pPr eaLnBrk="1" hangingPunct="1"/>
            <a:endParaRPr lang="en-US"/>
          </a:p>
        </p:txBody>
      </p:sp>
      <p:pic>
        <p:nvPicPr>
          <p:cNvPr id="99330" name="Picture 5" descr="uruk5"/>
          <p:cNvPicPr>
            <a:picLocks noChangeAspect="1" noChangeArrowheads="1"/>
          </p:cNvPicPr>
          <p:nvPr/>
        </p:nvPicPr>
        <p:blipFill>
          <a:blip r:embed="rId2"/>
          <a:srcRect/>
          <a:stretch>
            <a:fillRect/>
          </a:stretch>
        </p:blipFill>
        <p:spPr bwMode="auto">
          <a:xfrm>
            <a:off x="0" y="0"/>
            <a:ext cx="4762500" cy="2971800"/>
          </a:xfrm>
          <a:prstGeom prst="rect">
            <a:avLst/>
          </a:prstGeom>
          <a:noFill/>
          <a:ln w="9525">
            <a:noFill/>
            <a:miter lim="800000"/>
            <a:headEnd/>
            <a:tailEnd/>
          </a:ln>
        </p:spPr>
      </p:pic>
      <p:pic>
        <p:nvPicPr>
          <p:cNvPr id="99331" name="Picture 7" descr="Lachish_Illustration"/>
          <p:cNvPicPr>
            <a:picLocks noChangeAspect="1" noChangeArrowheads="1"/>
          </p:cNvPicPr>
          <p:nvPr/>
        </p:nvPicPr>
        <p:blipFill>
          <a:blip r:embed="rId3"/>
          <a:srcRect/>
          <a:stretch>
            <a:fillRect/>
          </a:stretch>
        </p:blipFill>
        <p:spPr bwMode="auto">
          <a:xfrm>
            <a:off x="4787900" y="0"/>
            <a:ext cx="4356100" cy="3113088"/>
          </a:xfrm>
          <a:prstGeom prst="rect">
            <a:avLst/>
          </a:prstGeom>
          <a:noFill/>
          <a:ln w="9525">
            <a:noFill/>
            <a:miter lim="800000"/>
            <a:headEnd/>
            <a:tailEnd/>
          </a:ln>
        </p:spPr>
      </p:pic>
      <p:pic>
        <p:nvPicPr>
          <p:cNvPr id="99332" name="Picture 9" descr="7"/>
          <p:cNvPicPr>
            <a:picLocks noChangeAspect="1" noChangeArrowheads="1"/>
          </p:cNvPicPr>
          <p:nvPr/>
        </p:nvPicPr>
        <p:blipFill>
          <a:blip r:embed="rId4"/>
          <a:srcRect/>
          <a:stretch>
            <a:fillRect/>
          </a:stretch>
        </p:blipFill>
        <p:spPr bwMode="auto">
          <a:xfrm>
            <a:off x="0" y="2989263"/>
            <a:ext cx="3559175" cy="3868737"/>
          </a:xfrm>
          <a:prstGeom prst="rect">
            <a:avLst/>
          </a:prstGeom>
          <a:noFill/>
          <a:ln w="9525">
            <a:noFill/>
            <a:miter lim="800000"/>
            <a:headEnd/>
            <a:tailEnd/>
          </a:ln>
        </p:spPr>
      </p:pic>
      <p:pic>
        <p:nvPicPr>
          <p:cNvPr id="99333" name="Picture 11" descr="647e9ab25d6934787abc5d45c752ff1a"/>
          <p:cNvPicPr>
            <a:picLocks noChangeAspect="1" noChangeArrowheads="1"/>
          </p:cNvPicPr>
          <p:nvPr/>
        </p:nvPicPr>
        <p:blipFill>
          <a:blip r:embed="rId5"/>
          <a:srcRect l="5162" t="17020" r="13181" b="17337"/>
          <a:stretch>
            <a:fillRect/>
          </a:stretch>
        </p:blipFill>
        <p:spPr bwMode="auto">
          <a:xfrm>
            <a:off x="3419475" y="3906838"/>
            <a:ext cx="5724525" cy="2951162"/>
          </a:xfrm>
          <a:prstGeom prst="rect">
            <a:avLst/>
          </a:prstGeom>
          <a:noFill/>
          <a:ln w="9525">
            <a:noFill/>
            <a:miter lim="800000"/>
            <a:headEnd/>
            <a:tailEnd/>
          </a:ln>
        </p:spPr>
      </p:pic>
      <p:pic>
        <p:nvPicPr>
          <p:cNvPr id="99334" name="Picture 13" descr="king-hezekiah-seal"/>
          <p:cNvPicPr>
            <a:picLocks noChangeAspect="1" noChangeArrowheads="1"/>
          </p:cNvPicPr>
          <p:nvPr/>
        </p:nvPicPr>
        <p:blipFill>
          <a:blip r:embed="rId6"/>
          <a:srcRect l="13712" t="5518" r="13681" b="8659"/>
          <a:stretch>
            <a:fillRect/>
          </a:stretch>
        </p:blipFill>
        <p:spPr bwMode="auto">
          <a:xfrm>
            <a:off x="5795963" y="2924175"/>
            <a:ext cx="1511300" cy="1339850"/>
          </a:xfrm>
          <a:prstGeom prst="rect">
            <a:avLst/>
          </a:prstGeom>
          <a:noFill/>
          <a:ln w="9525">
            <a:noFill/>
            <a:miter lim="800000"/>
            <a:headEnd/>
            <a:tailEnd/>
          </a:ln>
        </p:spPr>
      </p:pic>
      <p:pic>
        <p:nvPicPr>
          <p:cNvPr id="99335" name="Picture 15" descr="6a0120a610bec4970c0192ac67f94f970d-pi"/>
          <p:cNvPicPr>
            <a:picLocks noChangeAspect="1" noChangeArrowheads="1"/>
          </p:cNvPicPr>
          <p:nvPr/>
        </p:nvPicPr>
        <p:blipFill>
          <a:blip r:embed="rId7"/>
          <a:srcRect/>
          <a:stretch>
            <a:fillRect/>
          </a:stretch>
        </p:blipFill>
        <p:spPr bwMode="auto">
          <a:xfrm>
            <a:off x="3348038" y="2852738"/>
            <a:ext cx="2447925" cy="1541462"/>
          </a:xfrm>
          <a:prstGeom prst="rect">
            <a:avLst/>
          </a:prstGeom>
          <a:noFill/>
          <a:ln w="9525">
            <a:noFill/>
            <a:miter lim="800000"/>
            <a:headEnd/>
            <a:tailEnd/>
          </a:ln>
        </p:spPr>
      </p:pic>
      <p:pic>
        <p:nvPicPr>
          <p:cNvPr id="99336" name="Picture 17" descr="solomons-temple-interior"/>
          <p:cNvPicPr>
            <a:picLocks noChangeAspect="1" noChangeArrowheads="1"/>
          </p:cNvPicPr>
          <p:nvPr/>
        </p:nvPicPr>
        <p:blipFill>
          <a:blip r:embed="rId8"/>
          <a:srcRect/>
          <a:stretch>
            <a:fillRect/>
          </a:stretch>
        </p:blipFill>
        <p:spPr bwMode="auto">
          <a:xfrm>
            <a:off x="7272338" y="2852738"/>
            <a:ext cx="1871662" cy="1336675"/>
          </a:xfrm>
          <a:prstGeom prst="rect">
            <a:avLst/>
          </a:prstGeom>
          <a:noFill/>
          <a:ln w="9525">
            <a:noFill/>
            <a:miter lim="800000"/>
            <a:headEnd/>
            <a:tailEnd/>
          </a:ln>
        </p:spPr>
      </p:pic>
    </p:spTree>
    <p:extLst>
      <p:ext uri="{BB962C8B-B14F-4D97-AF65-F5344CB8AC3E}">
        <p14:creationId xmlns:p14="http://schemas.microsoft.com/office/powerpoint/2010/main" val="101833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Grp="1" noChangeArrowheads="1"/>
          </p:cNvSpPr>
          <p:nvPr>
            <p:ph type="body" idx="4294967295"/>
          </p:nvPr>
        </p:nvSpPr>
        <p:spPr>
          <a:xfrm>
            <a:off x="457200" y="404813"/>
            <a:ext cx="8229600" cy="5721350"/>
          </a:xfrm>
        </p:spPr>
        <p:txBody>
          <a:bodyPr/>
          <a:lstStyle/>
          <a:p>
            <a:pPr eaLnBrk="1" hangingPunct="1">
              <a:lnSpc>
                <a:spcPct val="80000"/>
              </a:lnSpc>
            </a:pPr>
            <a:r>
              <a:rPr lang="en-AU" sz="2800"/>
              <a:t>Mild climate so much of life outdoors</a:t>
            </a:r>
          </a:p>
          <a:p>
            <a:pPr eaLnBrk="1" hangingPunct="1">
              <a:lnSpc>
                <a:spcPct val="80000"/>
              </a:lnSpc>
            </a:pPr>
            <a:r>
              <a:rPr lang="en-AU" sz="2800"/>
              <a:t>Mostly farmers of crops and animals – kept donkeys and sheep had huge fat tails</a:t>
            </a:r>
          </a:p>
          <a:p>
            <a:pPr eaLnBrk="1" hangingPunct="1">
              <a:lnSpc>
                <a:spcPct val="80000"/>
              </a:lnSpc>
            </a:pPr>
            <a:r>
              <a:rPr lang="en-AU" sz="2800"/>
              <a:t>Clothes made of wool and goat hair for cheap clothes and tents etc. Also used linen. Shoes were generally sandals and taken off inside. Everyone wore tunics and head coverings. Men had beards and women long hair.</a:t>
            </a:r>
          </a:p>
          <a:p>
            <a:pPr eaLnBrk="1" hangingPunct="1">
              <a:lnSpc>
                <a:spcPct val="80000"/>
              </a:lnSpc>
            </a:pPr>
            <a:r>
              <a:rPr lang="en-AU" sz="2800"/>
              <a:t>Ate bread of wheat, barley, grapes/wine, lamb, goat, beef, olives/oil, dates, pomegranates, figs, lentils, beans, cucumber, onion, leek, garlic, fish, salt, almonds, honey. Also drank milk from sheep or goats and made yoghurt, cheese and butter. Mostly bread was flat. Deut 8:7-8</a:t>
            </a:r>
          </a:p>
          <a:p>
            <a:pPr eaLnBrk="1" hangingPunct="1">
              <a:lnSpc>
                <a:spcPct val="80000"/>
              </a:lnSpc>
            </a:pPr>
            <a:endParaRPr lang="en-AU" sz="2800"/>
          </a:p>
          <a:p>
            <a:pPr eaLnBrk="1" hangingPunct="1">
              <a:lnSpc>
                <a:spcPct val="80000"/>
              </a:lnSpc>
            </a:pPr>
            <a:endParaRPr lang="en-AU" sz="2800"/>
          </a:p>
        </p:txBody>
      </p:sp>
    </p:spTree>
    <p:extLst>
      <p:ext uri="{BB962C8B-B14F-4D97-AF65-F5344CB8AC3E}">
        <p14:creationId xmlns:p14="http://schemas.microsoft.com/office/powerpoint/2010/main" val="211231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a:xfrm>
            <a:off x="-408411" y="-2113083"/>
            <a:ext cx="2190092" cy="456330"/>
          </a:xfrm>
        </p:spPr>
        <p:txBody>
          <a:bodyPr>
            <a:normAutofit fontScale="90000"/>
          </a:bodyPr>
          <a:lstStyle/>
          <a:p>
            <a:pPr eaLnBrk="1" hangingPunct="1"/>
            <a:endParaRPr lang="en-US" dirty="0"/>
          </a:p>
        </p:txBody>
      </p:sp>
      <p:sp>
        <p:nvSpPr>
          <p:cNvPr id="104450" name="Rectangle 3"/>
          <p:cNvSpPr>
            <a:spLocks noGrp="1" noChangeArrowheads="1"/>
          </p:cNvSpPr>
          <p:nvPr>
            <p:ph type="body" idx="4294967295"/>
          </p:nvPr>
        </p:nvSpPr>
        <p:spPr>
          <a:xfrm>
            <a:off x="179388" y="1484313"/>
            <a:ext cx="8229600" cy="4525962"/>
          </a:xfrm>
        </p:spPr>
        <p:txBody>
          <a:bodyPr/>
          <a:lstStyle/>
          <a:p>
            <a:pPr eaLnBrk="1" hangingPunct="1"/>
            <a:endParaRPr lang="en-US"/>
          </a:p>
        </p:txBody>
      </p:sp>
      <p:pic>
        <p:nvPicPr>
          <p:cNvPr id="104451" name="Picture 5" descr="cf8d27c1dcb0125f22c2bbd11201f81f"/>
          <p:cNvPicPr>
            <a:picLocks noChangeAspect="1" noChangeArrowheads="1"/>
          </p:cNvPicPr>
          <p:nvPr/>
        </p:nvPicPr>
        <p:blipFill>
          <a:blip r:embed="rId2"/>
          <a:srcRect l="32817" t="26674" b="2455"/>
          <a:stretch>
            <a:fillRect/>
          </a:stretch>
        </p:blipFill>
        <p:spPr bwMode="auto">
          <a:xfrm>
            <a:off x="33856" y="2348880"/>
            <a:ext cx="3175000" cy="4652962"/>
          </a:xfrm>
          <a:prstGeom prst="rect">
            <a:avLst/>
          </a:prstGeom>
          <a:noFill/>
          <a:ln w="9525">
            <a:noFill/>
            <a:miter lim="800000"/>
            <a:headEnd/>
            <a:tailEnd/>
          </a:ln>
        </p:spPr>
      </p:pic>
      <p:pic>
        <p:nvPicPr>
          <p:cNvPr id="104452" name="Picture 7" descr="03521b07563749eed201407cb23ac906"/>
          <p:cNvPicPr>
            <a:picLocks noChangeAspect="1" noChangeArrowheads="1"/>
          </p:cNvPicPr>
          <p:nvPr/>
        </p:nvPicPr>
        <p:blipFill>
          <a:blip r:embed="rId3"/>
          <a:srcRect/>
          <a:stretch>
            <a:fillRect/>
          </a:stretch>
        </p:blipFill>
        <p:spPr bwMode="auto">
          <a:xfrm>
            <a:off x="5441950" y="2636838"/>
            <a:ext cx="3702050" cy="4221162"/>
          </a:xfrm>
          <a:prstGeom prst="rect">
            <a:avLst/>
          </a:prstGeom>
          <a:noFill/>
          <a:ln w="9525">
            <a:noFill/>
            <a:miter lim="800000"/>
            <a:headEnd/>
            <a:tailEnd/>
          </a:ln>
        </p:spPr>
      </p:pic>
      <p:pic>
        <p:nvPicPr>
          <p:cNvPr id="104453" name="Picture 9" descr="Copy_of_Copy_of_Image0002copy1"/>
          <p:cNvPicPr>
            <a:picLocks noChangeAspect="1" noChangeArrowheads="1"/>
          </p:cNvPicPr>
          <p:nvPr/>
        </p:nvPicPr>
        <p:blipFill>
          <a:blip r:embed="rId4"/>
          <a:srcRect/>
          <a:stretch>
            <a:fillRect/>
          </a:stretch>
        </p:blipFill>
        <p:spPr bwMode="auto">
          <a:xfrm>
            <a:off x="3132138" y="3500438"/>
            <a:ext cx="2609850" cy="3357562"/>
          </a:xfrm>
          <a:prstGeom prst="rect">
            <a:avLst/>
          </a:prstGeom>
          <a:noFill/>
          <a:ln w="9525">
            <a:noFill/>
            <a:miter lim="800000"/>
            <a:headEnd/>
            <a:tailEnd/>
          </a:ln>
        </p:spPr>
      </p:pic>
      <p:pic>
        <p:nvPicPr>
          <p:cNvPr id="104455" name="Picture 13" descr="005-naboth-ahab"/>
          <p:cNvPicPr>
            <a:picLocks noChangeAspect="1" noChangeArrowheads="1"/>
          </p:cNvPicPr>
          <p:nvPr/>
        </p:nvPicPr>
        <p:blipFill>
          <a:blip r:embed="rId5"/>
          <a:srcRect/>
          <a:stretch>
            <a:fillRect/>
          </a:stretch>
        </p:blipFill>
        <p:spPr bwMode="auto">
          <a:xfrm>
            <a:off x="5583238" y="0"/>
            <a:ext cx="3560762" cy="2670175"/>
          </a:xfrm>
          <a:prstGeom prst="rect">
            <a:avLst/>
          </a:prstGeom>
          <a:noFill/>
          <a:ln w="9525">
            <a:noFill/>
            <a:miter lim="800000"/>
            <a:headEnd/>
            <a:tailEnd/>
          </a:ln>
        </p:spPr>
      </p:pic>
      <p:pic>
        <p:nvPicPr>
          <p:cNvPr id="104456" name="Picture 15" descr="Jezabel-and-Ahab-Meeting-Elijah-in-Naboth-s-Vineyard"/>
          <p:cNvPicPr>
            <a:picLocks noChangeAspect="1" noChangeArrowheads="1"/>
          </p:cNvPicPr>
          <p:nvPr/>
        </p:nvPicPr>
        <p:blipFill>
          <a:blip r:embed="rId6"/>
          <a:srcRect l="60706" t="13390" b="10231"/>
          <a:stretch>
            <a:fillRect/>
          </a:stretch>
        </p:blipFill>
        <p:spPr bwMode="auto">
          <a:xfrm>
            <a:off x="3413125" y="0"/>
            <a:ext cx="2317750" cy="3500438"/>
          </a:xfrm>
          <a:prstGeom prst="rect">
            <a:avLst/>
          </a:prstGeom>
          <a:noFill/>
          <a:ln w="9525">
            <a:noFill/>
            <a:miter lim="800000"/>
            <a:headEnd/>
            <a:tailEnd/>
          </a:ln>
        </p:spPr>
      </p:pic>
      <p:pic>
        <p:nvPicPr>
          <p:cNvPr id="2050" name="Picture 2" descr="The earliest authentic pictures of Hebrews that we have, date back to  before… | Ancient hebrew, Ancient israelites, Ancient">
            <a:extLst>
              <a:ext uri="{FF2B5EF4-FFF2-40B4-BE49-F238E27FC236}">
                <a16:creationId xmlns:a16="http://schemas.microsoft.com/office/drawing/2014/main" id="{989E68A3-5F70-4AD2-ACF8-232E351C33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 y="-29596"/>
            <a:ext cx="4251370" cy="249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5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noChangeArrowheads="1"/>
          </p:cNvSpPr>
          <p:nvPr>
            <p:ph type="body" idx="4294967295"/>
          </p:nvPr>
        </p:nvSpPr>
        <p:spPr>
          <a:xfrm>
            <a:off x="457200" y="404813"/>
            <a:ext cx="8229600" cy="5721350"/>
          </a:xfrm>
        </p:spPr>
        <p:txBody>
          <a:bodyPr/>
          <a:lstStyle/>
          <a:p>
            <a:pPr eaLnBrk="1" hangingPunct="1">
              <a:lnSpc>
                <a:spcPct val="80000"/>
              </a:lnSpc>
            </a:pPr>
            <a:r>
              <a:rPr lang="en-AU" sz="2800"/>
              <a:t>Also kept slaves – could sell yourself if had debt but had to be redeemed in year of jubilee (every 50 years). Could choose to stay with master, however.</a:t>
            </a:r>
          </a:p>
          <a:p>
            <a:pPr eaLnBrk="1" hangingPunct="1">
              <a:lnSpc>
                <a:spcPct val="80000"/>
              </a:lnSpc>
            </a:pPr>
            <a:r>
              <a:rPr lang="en-AU" sz="2800"/>
              <a:t>Women cared for the home</a:t>
            </a:r>
          </a:p>
          <a:p>
            <a:pPr eaLnBrk="1" hangingPunct="1">
              <a:lnSpc>
                <a:spcPct val="80000"/>
              </a:lnSpc>
            </a:pPr>
            <a:r>
              <a:rPr lang="en-AU" sz="2800"/>
              <a:t>Men had spiritual responsibility – had to go to the tabernacle/temple 3x a year.</a:t>
            </a:r>
          </a:p>
          <a:p>
            <a:pPr eaLnBrk="1" hangingPunct="1">
              <a:lnSpc>
                <a:spcPct val="80000"/>
              </a:lnSpc>
            </a:pPr>
            <a:r>
              <a:rPr lang="en-AU" sz="2800"/>
              <a:t>Priests and Levites responsible to teach all about God and the law</a:t>
            </a:r>
          </a:p>
          <a:p>
            <a:pPr eaLnBrk="1" hangingPunct="1">
              <a:lnSpc>
                <a:spcPct val="80000"/>
              </a:lnSpc>
            </a:pPr>
            <a:r>
              <a:rPr lang="en-AU" sz="2800"/>
              <a:t>Music popular – David invented new instruments</a:t>
            </a:r>
          </a:p>
          <a:p>
            <a:pPr eaLnBrk="1" hangingPunct="1">
              <a:lnSpc>
                <a:spcPct val="80000"/>
              </a:lnSpc>
            </a:pPr>
            <a:r>
              <a:rPr lang="en-AU" sz="2800"/>
              <a:t>Writing treasured – there grew a class called the Scribes. They were those that wrote the law and studied it.</a:t>
            </a:r>
          </a:p>
          <a:p>
            <a:pPr eaLnBrk="1" hangingPunct="1">
              <a:lnSpc>
                <a:spcPct val="80000"/>
              </a:lnSpc>
            </a:pPr>
            <a:r>
              <a:rPr lang="en-AU" sz="2800"/>
              <a:t>Played games like dice and board games</a:t>
            </a:r>
          </a:p>
          <a:p>
            <a:pPr eaLnBrk="1" hangingPunct="1">
              <a:lnSpc>
                <a:spcPct val="80000"/>
              </a:lnSpc>
            </a:pPr>
            <a:endParaRPr lang="en-AU" sz="2800"/>
          </a:p>
          <a:p>
            <a:pPr eaLnBrk="1" hangingPunct="1">
              <a:lnSpc>
                <a:spcPct val="80000"/>
              </a:lnSpc>
            </a:pPr>
            <a:endParaRPr lang="en-AU" sz="2800"/>
          </a:p>
        </p:txBody>
      </p:sp>
    </p:spTree>
    <p:extLst>
      <p:ext uri="{BB962C8B-B14F-4D97-AF65-F5344CB8AC3E}">
        <p14:creationId xmlns:p14="http://schemas.microsoft.com/office/powerpoint/2010/main" val="160995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6" descr="musicians"/>
          <p:cNvPicPr>
            <a:picLocks noGrp="1" noChangeAspect="1" noChangeArrowheads="1"/>
          </p:cNvPicPr>
          <p:nvPr>
            <p:ph type="body" idx="4294967295"/>
          </p:nvPr>
        </p:nvPicPr>
        <p:blipFill>
          <a:blip r:embed="rId2"/>
          <a:srcRect/>
          <a:stretch>
            <a:fillRect/>
          </a:stretch>
        </p:blipFill>
        <p:spPr>
          <a:xfrm>
            <a:off x="0" y="3684588"/>
            <a:ext cx="5022850" cy="3173412"/>
          </a:xfrm>
        </p:spPr>
      </p:pic>
      <p:pic>
        <p:nvPicPr>
          <p:cNvPr id="106498" name="Picture 8" descr="Holman_Priest_High_Priest_Levite"/>
          <p:cNvPicPr>
            <a:picLocks noChangeAspect="1" noChangeArrowheads="1"/>
          </p:cNvPicPr>
          <p:nvPr/>
        </p:nvPicPr>
        <p:blipFill>
          <a:blip r:embed="rId3"/>
          <a:srcRect/>
          <a:stretch>
            <a:fillRect/>
          </a:stretch>
        </p:blipFill>
        <p:spPr bwMode="auto">
          <a:xfrm>
            <a:off x="0" y="0"/>
            <a:ext cx="4284663" cy="2933700"/>
          </a:xfrm>
          <a:prstGeom prst="rect">
            <a:avLst/>
          </a:prstGeom>
          <a:noFill/>
          <a:ln w="9525">
            <a:noFill/>
            <a:miter lim="800000"/>
            <a:headEnd/>
            <a:tailEnd/>
          </a:ln>
        </p:spPr>
      </p:pic>
      <p:pic>
        <p:nvPicPr>
          <p:cNvPr id="106499" name="Picture 10" descr="wardrobe-drawing"/>
          <p:cNvPicPr>
            <a:picLocks noChangeAspect="1" noChangeArrowheads="1"/>
          </p:cNvPicPr>
          <p:nvPr/>
        </p:nvPicPr>
        <p:blipFill>
          <a:blip r:embed="rId4"/>
          <a:srcRect/>
          <a:stretch>
            <a:fillRect/>
          </a:stretch>
        </p:blipFill>
        <p:spPr bwMode="auto">
          <a:xfrm>
            <a:off x="5508625" y="0"/>
            <a:ext cx="3635375" cy="3000375"/>
          </a:xfrm>
          <a:prstGeom prst="rect">
            <a:avLst/>
          </a:prstGeom>
          <a:noFill/>
          <a:ln w="9525">
            <a:noFill/>
            <a:miter lim="800000"/>
            <a:headEnd/>
            <a:tailEnd/>
          </a:ln>
        </p:spPr>
      </p:pic>
      <p:pic>
        <p:nvPicPr>
          <p:cNvPr id="106500" name="Picture 12" descr="otinst01"/>
          <p:cNvPicPr>
            <a:picLocks noChangeAspect="1" noChangeArrowheads="1"/>
          </p:cNvPicPr>
          <p:nvPr/>
        </p:nvPicPr>
        <p:blipFill>
          <a:blip r:embed="rId5"/>
          <a:srcRect/>
          <a:stretch>
            <a:fillRect/>
          </a:stretch>
        </p:blipFill>
        <p:spPr bwMode="auto">
          <a:xfrm>
            <a:off x="5148263" y="2997200"/>
            <a:ext cx="1309687" cy="1944688"/>
          </a:xfrm>
          <a:prstGeom prst="rect">
            <a:avLst/>
          </a:prstGeom>
          <a:noFill/>
          <a:ln w="9525">
            <a:noFill/>
            <a:miter lim="800000"/>
            <a:headEnd/>
            <a:tailEnd/>
          </a:ln>
        </p:spPr>
      </p:pic>
      <p:pic>
        <p:nvPicPr>
          <p:cNvPr id="106501" name="Picture 14" descr="otinst02"/>
          <p:cNvPicPr>
            <a:picLocks noChangeAspect="1" noChangeArrowheads="1"/>
          </p:cNvPicPr>
          <p:nvPr/>
        </p:nvPicPr>
        <p:blipFill>
          <a:blip r:embed="rId6"/>
          <a:srcRect/>
          <a:stretch>
            <a:fillRect/>
          </a:stretch>
        </p:blipFill>
        <p:spPr bwMode="auto">
          <a:xfrm>
            <a:off x="7740650" y="3068638"/>
            <a:ext cx="1249363" cy="1728787"/>
          </a:xfrm>
          <a:prstGeom prst="rect">
            <a:avLst/>
          </a:prstGeom>
          <a:noFill/>
          <a:ln w="9525">
            <a:noFill/>
            <a:miter lim="800000"/>
            <a:headEnd/>
            <a:tailEnd/>
          </a:ln>
        </p:spPr>
      </p:pic>
      <p:pic>
        <p:nvPicPr>
          <p:cNvPr id="106502" name="Picture 16" descr="03.gif"/>
          <p:cNvPicPr>
            <a:picLocks noChangeAspect="1" noChangeArrowheads="1"/>
          </p:cNvPicPr>
          <p:nvPr/>
        </p:nvPicPr>
        <p:blipFill>
          <a:blip r:embed="rId7"/>
          <a:srcRect/>
          <a:stretch>
            <a:fillRect/>
          </a:stretch>
        </p:blipFill>
        <p:spPr bwMode="auto">
          <a:xfrm>
            <a:off x="4500563" y="1557338"/>
            <a:ext cx="989012" cy="1703387"/>
          </a:xfrm>
          <a:prstGeom prst="rect">
            <a:avLst/>
          </a:prstGeom>
          <a:noFill/>
          <a:ln w="9525">
            <a:noFill/>
            <a:miter lim="800000"/>
            <a:headEnd/>
            <a:tailEnd/>
          </a:ln>
        </p:spPr>
      </p:pic>
      <p:pic>
        <p:nvPicPr>
          <p:cNvPr id="106503" name="Picture 18" descr="05.gif"/>
          <p:cNvPicPr>
            <a:picLocks noChangeAspect="1" noChangeArrowheads="1"/>
          </p:cNvPicPr>
          <p:nvPr/>
        </p:nvPicPr>
        <p:blipFill>
          <a:blip r:embed="rId8"/>
          <a:srcRect/>
          <a:stretch>
            <a:fillRect/>
          </a:stretch>
        </p:blipFill>
        <p:spPr bwMode="auto">
          <a:xfrm>
            <a:off x="0" y="2924175"/>
            <a:ext cx="2843213" cy="1076325"/>
          </a:xfrm>
          <a:prstGeom prst="rect">
            <a:avLst/>
          </a:prstGeom>
          <a:noFill/>
          <a:ln w="9525">
            <a:noFill/>
            <a:miter lim="800000"/>
            <a:headEnd/>
            <a:tailEnd/>
          </a:ln>
        </p:spPr>
      </p:pic>
      <p:pic>
        <p:nvPicPr>
          <p:cNvPr id="106504" name="Picture 22" descr="10b.gif"/>
          <p:cNvPicPr>
            <a:picLocks noChangeAspect="1" noChangeArrowheads="1"/>
          </p:cNvPicPr>
          <p:nvPr/>
        </p:nvPicPr>
        <p:blipFill>
          <a:blip r:embed="rId9"/>
          <a:srcRect/>
          <a:stretch>
            <a:fillRect/>
          </a:stretch>
        </p:blipFill>
        <p:spPr bwMode="auto">
          <a:xfrm>
            <a:off x="6588125" y="3213100"/>
            <a:ext cx="1220788" cy="1235075"/>
          </a:xfrm>
          <a:prstGeom prst="rect">
            <a:avLst/>
          </a:prstGeom>
          <a:noFill/>
          <a:ln w="9525">
            <a:noFill/>
            <a:miter lim="800000"/>
            <a:headEnd/>
            <a:tailEnd/>
          </a:ln>
        </p:spPr>
      </p:pic>
      <p:pic>
        <p:nvPicPr>
          <p:cNvPr id="106505" name="Picture 24" descr="08.jpg"/>
          <p:cNvPicPr>
            <a:picLocks noChangeAspect="1" noChangeArrowheads="1"/>
          </p:cNvPicPr>
          <p:nvPr/>
        </p:nvPicPr>
        <p:blipFill>
          <a:blip r:embed="rId10"/>
          <a:srcRect/>
          <a:stretch>
            <a:fillRect/>
          </a:stretch>
        </p:blipFill>
        <p:spPr bwMode="auto">
          <a:xfrm>
            <a:off x="4427538" y="0"/>
            <a:ext cx="949325" cy="1628775"/>
          </a:xfrm>
          <a:prstGeom prst="rect">
            <a:avLst/>
          </a:prstGeom>
          <a:noFill/>
          <a:ln w="9525">
            <a:noFill/>
            <a:miter lim="800000"/>
            <a:headEnd/>
            <a:tailEnd/>
          </a:ln>
        </p:spPr>
      </p:pic>
      <p:sp>
        <p:nvSpPr>
          <p:cNvPr id="106506" name="AutoShape 26" descr="Image result for old testament israel shofa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06507" name="AutoShape 28" descr="Image result for old testament israel shofa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06508" name="AutoShape 30" descr="Image result for old testament israel shofa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06509" name="AutoShape 32" descr="Image result for old testament israel shofa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06510" name="Picture 34" descr="Image result for old testament israel shofar"/>
          <p:cNvPicPr>
            <a:picLocks noChangeAspect="1" noChangeArrowheads="1"/>
          </p:cNvPicPr>
          <p:nvPr/>
        </p:nvPicPr>
        <p:blipFill>
          <a:blip r:embed="rId11"/>
          <a:srcRect/>
          <a:stretch>
            <a:fillRect/>
          </a:stretch>
        </p:blipFill>
        <p:spPr bwMode="auto">
          <a:xfrm>
            <a:off x="6810375" y="4895850"/>
            <a:ext cx="2333625" cy="1962150"/>
          </a:xfrm>
          <a:prstGeom prst="rect">
            <a:avLst/>
          </a:prstGeom>
          <a:noFill/>
          <a:ln w="9525">
            <a:noFill/>
            <a:miter lim="800000"/>
            <a:headEnd/>
            <a:tailEnd/>
          </a:ln>
        </p:spPr>
      </p:pic>
      <p:pic>
        <p:nvPicPr>
          <p:cNvPr id="106511" name="Picture 36" descr="Image result for old testament israel music"/>
          <p:cNvPicPr>
            <a:picLocks noChangeAspect="1" noChangeArrowheads="1"/>
          </p:cNvPicPr>
          <p:nvPr/>
        </p:nvPicPr>
        <p:blipFill>
          <a:blip r:embed="rId12"/>
          <a:srcRect/>
          <a:stretch>
            <a:fillRect/>
          </a:stretch>
        </p:blipFill>
        <p:spPr bwMode="auto">
          <a:xfrm>
            <a:off x="4932363" y="5013325"/>
            <a:ext cx="1944687" cy="1592263"/>
          </a:xfrm>
          <a:prstGeom prst="rect">
            <a:avLst/>
          </a:prstGeom>
          <a:noFill/>
          <a:ln w="9525">
            <a:noFill/>
            <a:miter lim="800000"/>
            <a:headEnd/>
            <a:tailEnd/>
          </a:ln>
        </p:spPr>
      </p:pic>
      <p:pic>
        <p:nvPicPr>
          <p:cNvPr id="106512" name="Picture 38" descr="11a.gif"/>
          <p:cNvPicPr>
            <a:picLocks noChangeAspect="1" noChangeArrowheads="1"/>
          </p:cNvPicPr>
          <p:nvPr/>
        </p:nvPicPr>
        <p:blipFill>
          <a:blip r:embed="rId13"/>
          <a:srcRect/>
          <a:stretch>
            <a:fillRect/>
          </a:stretch>
        </p:blipFill>
        <p:spPr bwMode="auto">
          <a:xfrm>
            <a:off x="2195513" y="2997200"/>
            <a:ext cx="2703512" cy="922338"/>
          </a:xfrm>
          <a:prstGeom prst="rect">
            <a:avLst/>
          </a:prstGeom>
          <a:noFill/>
          <a:ln w="9525">
            <a:noFill/>
            <a:miter lim="800000"/>
            <a:headEnd/>
            <a:tailEnd/>
          </a:ln>
        </p:spPr>
      </p:pic>
    </p:spTree>
    <p:extLst>
      <p:ext uri="{BB962C8B-B14F-4D97-AF65-F5344CB8AC3E}">
        <p14:creationId xmlns:p14="http://schemas.microsoft.com/office/powerpoint/2010/main" val="1037845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475</Words>
  <Application>Microsoft Office PowerPoint</Application>
  <PresentationFormat>On-screen Show (4:3)</PresentationFormat>
  <Paragraphs>26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Israel</vt:lpstr>
      <vt:lpstr>Israel Cont</vt:lpstr>
      <vt:lpstr>Old Testament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Heritage College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Israel</dc:title>
  <dc:creator>Danielle Smith</dc:creator>
  <cp:lastModifiedBy>Danielle Smith</cp:lastModifiedBy>
  <cp:revision>3</cp:revision>
  <dcterms:created xsi:type="dcterms:W3CDTF">2018-04-10T01:32:02Z</dcterms:created>
  <dcterms:modified xsi:type="dcterms:W3CDTF">2022-03-14T23:36:40Z</dcterms:modified>
</cp:coreProperties>
</file>