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62" r:id="rId3"/>
    <p:sldId id="257" r:id="rId4"/>
    <p:sldId id="258" r:id="rId5"/>
    <p:sldId id="259" r:id="rId6"/>
    <p:sldId id="260" r:id="rId7"/>
    <p:sldId id="281" r:id="rId8"/>
    <p:sldId id="282" r:id="rId9"/>
    <p:sldId id="283" r:id="rId10"/>
    <p:sldId id="284" r:id="rId11"/>
    <p:sldId id="285" r:id="rId12"/>
    <p:sldId id="286" r:id="rId13"/>
    <p:sldId id="287" r:id="rId14"/>
    <p:sldId id="288" r:id="rId15"/>
    <p:sldId id="263" r:id="rId16"/>
    <p:sldId id="261" r:id="rId17"/>
    <p:sldId id="264" r:id="rId18"/>
    <p:sldId id="265" r:id="rId19"/>
    <p:sldId id="289" r:id="rId20"/>
    <p:sldId id="290" r:id="rId21"/>
    <p:sldId id="291" r:id="rId22"/>
    <p:sldId id="299" r:id="rId23"/>
    <p:sldId id="300" r:id="rId24"/>
    <p:sldId id="266" r:id="rId25"/>
    <p:sldId id="292" r:id="rId26"/>
    <p:sldId id="293" r:id="rId27"/>
    <p:sldId id="294" r:id="rId28"/>
    <p:sldId id="295" r:id="rId29"/>
    <p:sldId id="296" r:id="rId30"/>
    <p:sldId id="267" r:id="rId31"/>
    <p:sldId id="301" r:id="rId32"/>
    <p:sldId id="273" r:id="rId33"/>
    <p:sldId id="297" r:id="rId34"/>
    <p:sldId id="275" r:id="rId35"/>
    <p:sldId id="272" r:id="rId36"/>
    <p:sldId id="271" r:id="rId37"/>
    <p:sldId id="269" r:id="rId38"/>
    <p:sldId id="276" r:id="rId39"/>
    <p:sldId id="280" r:id="rId40"/>
    <p:sldId id="270" r:id="rId41"/>
    <p:sldId id="29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49444"/>
  </p:normalViewPr>
  <p:slideViewPr>
    <p:cSldViewPr snapToGrid="0" snapToObjects="1">
      <p:cViewPr>
        <p:scale>
          <a:sx n="67" d="100"/>
          <a:sy n="67" d="100"/>
        </p:scale>
        <p:origin x="6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08BCC-D610-724C-B278-33CF26FFCFD7}" type="datetimeFigureOut">
              <a:rPr lang="en-AU" smtClean="0"/>
              <a:t>24/03/2021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FAD5-E125-C044-87DB-A0A2C7E71E5F}" type="slidenum">
              <a:rPr lang="en-AU" smtClean="0"/>
              <a:t>‹#›</a:t>
            </a:fld>
            <a:endParaRPr lang="en-AU"/>
          </a:p>
        </p:txBody>
      </p:sp>
    </p:spTree>
    <p:extLst>
      <p:ext uri="{BB962C8B-B14F-4D97-AF65-F5344CB8AC3E}">
        <p14:creationId xmlns:p14="http://schemas.microsoft.com/office/powerpoint/2010/main" val="591444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1CFAD5-E125-C044-87DB-A0A2C7E71E5F}" type="slidenum">
              <a:rPr lang="en-AU" smtClean="0"/>
              <a:t>3</a:t>
            </a:fld>
            <a:endParaRPr lang="en-AU"/>
          </a:p>
        </p:txBody>
      </p:sp>
    </p:spTree>
    <p:extLst>
      <p:ext uri="{BB962C8B-B14F-4D97-AF65-F5344CB8AC3E}">
        <p14:creationId xmlns:p14="http://schemas.microsoft.com/office/powerpoint/2010/main" val="2872154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1CFAD5-E125-C044-87DB-A0A2C7E71E5F}" type="slidenum">
              <a:rPr lang="en-AU" smtClean="0"/>
              <a:t>25</a:t>
            </a:fld>
            <a:endParaRPr lang="en-AU"/>
          </a:p>
        </p:txBody>
      </p:sp>
    </p:spTree>
    <p:extLst>
      <p:ext uri="{BB962C8B-B14F-4D97-AF65-F5344CB8AC3E}">
        <p14:creationId xmlns:p14="http://schemas.microsoft.com/office/powerpoint/2010/main" val="147060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1CFAD5-E125-C044-87DB-A0A2C7E71E5F}" type="slidenum">
              <a:rPr lang="en-AU" smtClean="0"/>
              <a:t>26</a:t>
            </a:fld>
            <a:endParaRPr lang="en-AU"/>
          </a:p>
        </p:txBody>
      </p:sp>
    </p:spTree>
    <p:extLst>
      <p:ext uri="{BB962C8B-B14F-4D97-AF65-F5344CB8AC3E}">
        <p14:creationId xmlns:p14="http://schemas.microsoft.com/office/powerpoint/2010/main" val="316781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1CFAD5-E125-C044-87DB-A0A2C7E71E5F}" type="slidenum">
              <a:rPr lang="en-AU" smtClean="0"/>
              <a:t>27</a:t>
            </a:fld>
            <a:endParaRPr lang="en-AU"/>
          </a:p>
        </p:txBody>
      </p:sp>
    </p:spTree>
    <p:extLst>
      <p:ext uri="{BB962C8B-B14F-4D97-AF65-F5344CB8AC3E}">
        <p14:creationId xmlns:p14="http://schemas.microsoft.com/office/powerpoint/2010/main" val="1024768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1CFAD5-E125-C044-87DB-A0A2C7E71E5F}" type="slidenum">
              <a:rPr lang="en-AU" smtClean="0"/>
              <a:t>28</a:t>
            </a:fld>
            <a:endParaRPr lang="en-AU"/>
          </a:p>
        </p:txBody>
      </p:sp>
    </p:spTree>
    <p:extLst>
      <p:ext uri="{BB962C8B-B14F-4D97-AF65-F5344CB8AC3E}">
        <p14:creationId xmlns:p14="http://schemas.microsoft.com/office/powerpoint/2010/main" val="85022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1CFAD5-E125-C044-87DB-A0A2C7E71E5F}" type="slidenum">
              <a:rPr lang="en-AU" smtClean="0"/>
              <a:t>29</a:t>
            </a:fld>
            <a:endParaRPr lang="en-AU"/>
          </a:p>
        </p:txBody>
      </p:sp>
    </p:spTree>
    <p:extLst>
      <p:ext uri="{BB962C8B-B14F-4D97-AF65-F5344CB8AC3E}">
        <p14:creationId xmlns:p14="http://schemas.microsoft.com/office/powerpoint/2010/main" val="3196118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1CFAD5-E125-C044-87DB-A0A2C7E71E5F}" type="slidenum">
              <a:rPr lang="en-AU" smtClean="0"/>
              <a:t>33</a:t>
            </a:fld>
            <a:endParaRPr lang="en-AU"/>
          </a:p>
        </p:txBody>
      </p:sp>
    </p:spTree>
    <p:extLst>
      <p:ext uri="{BB962C8B-B14F-4D97-AF65-F5344CB8AC3E}">
        <p14:creationId xmlns:p14="http://schemas.microsoft.com/office/powerpoint/2010/main" val="380175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1CFAD5-E125-C044-87DB-A0A2C7E71E5F}" type="slidenum">
              <a:rPr lang="en-AU" smtClean="0"/>
              <a:t>38</a:t>
            </a:fld>
            <a:endParaRPr lang="en-AU"/>
          </a:p>
        </p:txBody>
      </p:sp>
    </p:spTree>
    <p:extLst>
      <p:ext uri="{BB962C8B-B14F-4D97-AF65-F5344CB8AC3E}">
        <p14:creationId xmlns:p14="http://schemas.microsoft.com/office/powerpoint/2010/main" val="3743561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1CFAD5-E125-C044-87DB-A0A2C7E71E5F}" type="slidenum">
              <a:rPr lang="en-AU" smtClean="0"/>
              <a:t>41</a:t>
            </a:fld>
            <a:endParaRPr lang="en-AU"/>
          </a:p>
        </p:txBody>
      </p:sp>
    </p:spTree>
    <p:extLst>
      <p:ext uri="{BB962C8B-B14F-4D97-AF65-F5344CB8AC3E}">
        <p14:creationId xmlns:p14="http://schemas.microsoft.com/office/powerpoint/2010/main" val="86898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1CFAD5-E125-C044-87DB-A0A2C7E71E5F}" type="slidenum">
              <a:rPr lang="en-AU" smtClean="0"/>
              <a:t>4</a:t>
            </a:fld>
            <a:endParaRPr lang="en-AU"/>
          </a:p>
        </p:txBody>
      </p:sp>
    </p:spTree>
    <p:extLst>
      <p:ext uri="{BB962C8B-B14F-4D97-AF65-F5344CB8AC3E}">
        <p14:creationId xmlns:p14="http://schemas.microsoft.com/office/powerpoint/2010/main" val="262032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1CFAD5-E125-C044-87DB-A0A2C7E71E5F}" type="slidenum">
              <a:rPr lang="en-AU" smtClean="0"/>
              <a:t>7</a:t>
            </a:fld>
            <a:endParaRPr lang="en-AU"/>
          </a:p>
        </p:txBody>
      </p:sp>
    </p:spTree>
    <p:extLst>
      <p:ext uri="{BB962C8B-B14F-4D97-AF65-F5344CB8AC3E}">
        <p14:creationId xmlns:p14="http://schemas.microsoft.com/office/powerpoint/2010/main" val="4261798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1CFAD5-E125-C044-87DB-A0A2C7E71E5F}" type="slidenum">
              <a:rPr lang="en-AU" smtClean="0"/>
              <a:t>8</a:t>
            </a:fld>
            <a:endParaRPr lang="en-AU"/>
          </a:p>
        </p:txBody>
      </p:sp>
    </p:spTree>
    <p:extLst>
      <p:ext uri="{BB962C8B-B14F-4D97-AF65-F5344CB8AC3E}">
        <p14:creationId xmlns:p14="http://schemas.microsoft.com/office/powerpoint/2010/main" val="1049304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1CFAD5-E125-C044-87DB-A0A2C7E71E5F}" type="slidenum">
              <a:rPr lang="en-AU" smtClean="0"/>
              <a:t>11</a:t>
            </a:fld>
            <a:endParaRPr lang="en-AU"/>
          </a:p>
        </p:txBody>
      </p:sp>
    </p:spTree>
    <p:extLst>
      <p:ext uri="{BB962C8B-B14F-4D97-AF65-F5344CB8AC3E}">
        <p14:creationId xmlns:p14="http://schemas.microsoft.com/office/powerpoint/2010/main" val="3351265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1CFAD5-E125-C044-87DB-A0A2C7E71E5F}" type="slidenum">
              <a:rPr lang="en-AU" smtClean="0"/>
              <a:t>12</a:t>
            </a:fld>
            <a:endParaRPr lang="en-AU"/>
          </a:p>
        </p:txBody>
      </p:sp>
    </p:spTree>
    <p:extLst>
      <p:ext uri="{BB962C8B-B14F-4D97-AF65-F5344CB8AC3E}">
        <p14:creationId xmlns:p14="http://schemas.microsoft.com/office/powerpoint/2010/main" val="228600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1CFAD5-E125-C044-87DB-A0A2C7E71E5F}" type="slidenum">
              <a:rPr lang="en-AU" smtClean="0"/>
              <a:t>13</a:t>
            </a:fld>
            <a:endParaRPr lang="en-AU"/>
          </a:p>
        </p:txBody>
      </p:sp>
    </p:spTree>
    <p:extLst>
      <p:ext uri="{BB962C8B-B14F-4D97-AF65-F5344CB8AC3E}">
        <p14:creationId xmlns:p14="http://schemas.microsoft.com/office/powerpoint/2010/main" val="2058976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reason is because the best option is dependent on what the other player does</a:t>
            </a:r>
          </a:p>
        </p:txBody>
      </p:sp>
      <p:sp>
        <p:nvSpPr>
          <p:cNvPr id="4" name="Slide Number Placeholder 3"/>
          <p:cNvSpPr>
            <a:spLocks noGrp="1"/>
          </p:cNvSpPr>
          <p:nvPr>
            <p:ph type="sldNum" sz="quarter" idx="5"/>
          </p:nvPr>
        </p:nvSpPr>
        <p:spPr/>
        <p:txBody>
          <a:bodyPr/>
          <a:lstStyle/>
          <a:p>
            <a:fld id="{841CFAD5-E125-C044-87DB-A0A2C7E71E5F}" type="slidenum">
              <a:rPr lang="en-AU" smtClean="0"/>
              <a:t>14</a:t>
            </a:fld>
            <a:endParaRPr lang="en-AU"/>
          </a:p>
        </p:txBody>
      </p:sp>
    </p:spTree>
    <p:extLst>
      <p:ext uri="{BB962C8B-B14F-4D97-AF65-F5344CB8AC3E}">
        <p14:creationId xmlns:p14="http://schemas.microsoft.com/office/powerpoint/2010/main" val="2299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1CFAD5-E125-C044-87DB-A0A2C7E71E5F}" type="slidenum">
              <a:rPr lang="en-AU" smtClean="0"/>
              <a:t>21</a:t>
            </a:fld>
            <a:endParaRPr lang="en-AU"/>
          </a:p>
        </p:txBody>
      </p:sp>
    </p:spTree>
    <p:extLst>
      <p:ext uri="{BB962C8B-B14F-4D97-AF65-F5344CB8AC3E}">
        <p14:creationId xmlns:p14="http://schemas.microsoft.com/office/powerpoint/2010/main" val="1274716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3/24/2021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DTcmmD_MWas" TargetMode="External"/><Relationship Id="rId2" Type="http://schemas.openxmlformats.org/officeDocument/2006/relationships/hyperlink" Target="https://www.youtube.com/watch?v=2d_dtTZQyU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6rs_EQpxTI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t9Lo2fgxWHw"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MHS-htjGgS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LfNP5SKAbpw"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U2la85p--eo"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S0qjK3TWZE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iF9zdYU2xvk" TargetMode="External"/><Relationship Id="rId2" Type="http://schemas.openxmlformats.org/officeDocument/2006/relationships/hyperlink" Target="https://www.youtube.com/watch?v=Vqq94-P0egw"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investopedia.com/terms/e/economic_efficiency.asp" TargetMode="External"/><Relationship Id="rId2" Type="http://schemas.openxmlformats.org/officeDocument/2006/relationships/hyperlink" Target="https://www.investopedia.com/terms/a/allocationalefficiency.as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PCcVODWm-oY&amp;t=14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M3oWYHYoBvk"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B9029-2C06-534C-9CB6-3C1FD94E8C0F}"/>
              </a:ext>
            </a:extLst>
          </p:cNvPr>
          <p:cNvSpPr>
            <a:spLocks noGrp="1"/>
          </p:cNvSpPr>
          <p:nvPr>
            <p:ph type="ctrTitle"/>
          </p:nvPr>
        </p:nvSpPr>
        <p:spPr/>
        <p:txBody>
          <a:bodyPr/>
          <a:lstStyle/>
          <a:p>
            <a:r>
              <a:rPr lang="en-AU" dirty="0"/>
              <a:t>Game Theory</a:t>
            </a:r>
          </a:p>
        </p:txBody>
      </p:sp>
      <p:sp>
        <p:nvSpPr>
          <p:cNvPr id="3" name="Subtitle 2">
            <a:extLst>
              <a:ext uri="{FF2B5EF4-FFF2-40B4-BE49-F238E27FC236}">
                <a16:creationId xmlns:a16="http://schemas.microsoft.com/office/drawing/2014/main" id="{D4CAE0BA-228B-2E41-ABA1-F7A28611036C}"/>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3399854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66EF-7287-B841-BAC0-6DC53551B7AF}"/>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DA861D4A-DF95-CD4B-B8EA-4DFE702796D6}"/>
              </a:ext>
            </a:extLst>
          </p:cNvPr>
          <p:cNvSpPr>
            <a:spLocks noGrp="1"/>
          </p:cNvSpPr>
          <p:nvPr>
            <p:ph idx="1"/>
          </p:nvPr>
        </p:nvSpPr>
        <p:spPr/>
        <p:txBody>
          <a:bodyPr/>
          <a:lstStyle/>
          <a:p>
            <a:endParaRPr lang="en-AU"/>
          </a:p>
        </p:txBody>
      </p:sp>
      <p:graphicFrame>
        <p:nvGraphicFramePr>
          <p:cNvPr id="4" name="Table 3">
            <a:extLst>
              <a:ext uri="{FF2B5EF4-FFF2-40B4-BE49-F238E27FC236}">
                <a16:creationId xmlns:a16="http://schemas.microsoft.com/office/drawing/2014/main" id="{E8199015-AE97-364D-9169-68EAE7046111}"/>
              </a:ext>
            </a:extLst>
          </p:cNvPr>
          <p:cNvGraphicFramePr>
            <a:graphicFrameLocks noGrp="1"/>
          </p:cNvGraphicFramePr>
          <p:nvPr>
            <p:extLst>
              <p:ext uri="{D42A27DB-BD31-4B8C-83A1-F6EECF244321}">
                <p14:modId xmlns:p14="http://schemas.microsoft.com/office/powerpoint/2010/main" val="1536532194"/>
              </p:ext>
            </p:extLst>
          </p:nvPr>
        </p:nvGraphicFramePr>
        <p:xfrm>
          <a:off x="1028502" y="1464398"/>
          <a:ext cx="10476110" cy="4769492"/>
        </p:xfrm>
        <a:graphic>
          <a:graphicData uri="http://schemas.openxmlformats.org/drawingml/2006/table">
            <a:tbl>
              <a:tblPr firstRow="1" firstCol="1" bandRow="1">
                <a:tableStyleId>{5C22544A-7EE6-4342-B048-85BDC9FD1C3A}</a:tableStyleId>
              </a:tblPr>
              <a:tblGrid>
                <a:gridCol w="2489150">
                  <a:extLst>
                    <a:ext uri="{9D8B030D-6E8A-4147-A177-3AD203B41FA5}">
                      <a16:colId xmlns:a16="http://schemas.microsoft.com/office/drawing/2014/main" val="562254552"/>
                    </a:ext>
                  </a:extLst>
                </a:gridCol>
                <a:gridCol w="2698700">
                  <a:extLst>
                    <a:ext uri="{9D8B030D-6E8A-4147-A177-3AD203B41FA5}">
                      <a16:colId xmlns:a16="http://schemas.microsoft.com/office/drawing/2014/main" val="330582915"/>
                    </a:ext>
                  </a:extLst>
                </a:gridCol>
                <a:gridCol w="2669233">
                  <a:extLst>
                    <a:ext uri="{9D8B030D-6E8A-4147-A177-3AD203B41FA5}">
                      <a16:colId xmlns:a16="http://schemas.microsoft.com/office/drawing/2014/main" val="3623675933"/>
                    </a:ext>
                  </a:extLst>
                </a:gridCol>
                <a:gridCol w="2619027">
                  <a:extLst>
                    <a:ext uri="{9D8B030D-6E8A-4147-A177-3AD203B41FA5}">
                      <a16:colId xmlns:a16="http://schemas.microsoft.com/office/drawing/2014/main" val="2338118332"/>
                    </a:ext>
                  </a:extLst>
                </a:gridCol>
              </a:tblGrid>
              <a:tr h="1250381">
                <a:tc rowSpan="2" gridSpan="2">
                  <a:txBody>
                    <a:bodyPr/>
                    <a:lstStyle/>
                    <a:p>
                      <a:pPr>
                        <a:lnSpc>
                          <a:spcPct val="107000"/>
                        </a:lnSpc>
                        <a:spcAft>
                          <a:spcPts val="800"/>
                        </a:spcAft>
                      </a:pPr>
                      <a:r>
                        <a:rPr lang="en-AU" sz="2400" dirty="0">
                          <a:solidFill>
                            <a:schemeClr val="tx1"/>
                          </a:solidFill>
                          <a:effectLst/>
                        </a:rPr>
                        <a:t>If Player 2 chooses Left, Player 1’s optimal choice is to choose Top because 1 is better than 0.</a:t>
                      </a:r>
                    </a:p>
                    <a:p>
                      <a:pPr>
                        <a:lnSpc>
                          <a:spcPct val="107000"/>
                        </a:lnSpc>
                        <a:spcAft>
                          <a:spcPts val="800"/>
                        </a:spcAft>
                      </a:pPr>
                      <a:r>
                        <a:rPr lang="en-AU" sz="900" dirty="0">
                          <a:effectLst/>
                        </a:rPr>
                        <a:t> </a:t>
                      </a:r>
                    </a:p>
                    <a:p>
                      <a:pPr>
                        <a:lnSpc>
                          <a:spcPct val="107000"/>
                        </a:lnSpc>
                        <a:spcAft>
                          <a:spcPts val="800"/>
                        </a:spcAft>
                      </a:pPr>
                      <a:r>
                        <a:rPr lang="en-AU" sz="900" dirty="0">
                          <a:effectLst/>
                        </a:rPr>
                        <a:t> </a:t>
                      </a:r>
                    </a:p>
                    <a:p>
                      <a:pPr>
                        <a:lnSpc>
                          <a:spcPct val="107000"/>
                        </a:lnSpc>
                        <a:spcAft>
                          <a:spcPts val="800"/>
                        </a:spcAft>
                      </a:pPr>
                      <a:r>
                        <a:rPr lang="en-AU" sz="900" dirty="0">
                          <a:effectLst/>
                        </a:rPr>
                        <a:t> </a:t>
                      </a:r>
                      <a:endParaRPr lang="en-AU" sz="900" dirty="0">
                        <a:effectLst/>
                        <a:latin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rowSpan="2" h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gridSpan="2">
                  <a:txBody>
                    <a:bodyPr/>
                    <a:lstStyle/>
                    <a:p>
                      <a:pPr algn="ctr">
                        <a:lnSpc>
                          <a:spcPct val="107000"/>
                        </a:lnSpc>
                        <a:spcAft>
                          <a:spcPts val="800"/>
                        </a:spcAft>
                      </a:pPr>
                      <a:r>
                        <a:rPr lang="en-AU" sz="800" dirty="0">
                          <a:solidFill>
                            <a:schemeClr val="bg1"/>
                          </a:solidFill>
                          <a:effectLst/>
                        </a:rPr>
                        <a:t> </a:t>
                      </a:r>
                      <a:r>
                        <a:rPr lang="en-AU" sz="3200" dirty="0">
                          <a:solidFill>
                            <a:schemeClr val="bg1"/>
                          </a:solidFill>
                          <a:effectLst/>
                        </a:rPr>
                        <a:t>PLAYER 2</a:t>
                      </a:r>
                      <a:endParaRPr lang="en-A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hMerge="1">
                  <a:txBody>
                    <a:bodyPr/>
                    <a:lstStyle/>
                    <a:p>
                      <a:endParaRPr lang="en-AU"/>
                    </a:p>
                  </a:txBody>
                  <a:tcPr/>
                </a:tc>
                <a:extLst>
                  <a:ext uri="{0D108BD9-81ED-4DB2-BD59-A6C34878D82A}">
                    <a16:rowId xmlns:a16="http://schemas.microsoft.com/office/drawing/2014/main" val="2342144426"/>
                  </a:ext>
                </a:extLst>
              </a:tr>
              <a:tr h="1173037">
                <a:tc gridSpan="2" vMerge="1">
                  <a:txBody>
                    <a:bodyPr/>
                    <a:lstStyle/>
                    <a:p>
                      <a:pPr>
                        <a:lnSpc>
                          <a:spcPct val="107000"/>
                        </a:lnSpc>
                        <a:spcAft>
                          <a:spcPts val="80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hMerge="1" v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07000"/>
                        </a:lnSpc>
                        <a:spcAft>
                          <a:spcPts val="800"/>
                        </a:spcAft>
                      </a:pPr>
                      <a:r>
                        <a:rPr lang="en-AU" sz="3200" b="1" dirty="0">
                          <a:solidFill>
                            <a:srgbClr val="FF0000"/>
                          </a:solidFill>
                          <a:effectLst/>
                        </a:rPr>
                        <a:t> </a:t>
                      </a:r>
                      <a:r>
                        <a:rPr lang="en-AU" sz="3200" b="1" dirty="0">
                          <a:solidFill>
                            <a:srgbClr val="FF0000"/>
                          </a:solidFill>
                          <a:effectLst/>
                          <a:highlight>
                            <a:srgbClr val="FFFF00"/>
                          </a:highlight>
                        </a:rPr>
                        <a:t>LEFT</a:t>
                      </a:r>
                      <a:endParaRPr lang="en-AU" sz="32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a:lnSpc>
                          <a:spcPct val="107000"/>
                        </a:lnSpc>
                        <a:spcAft>
                          <a:spcPts val="800"/>
                        </a:spcAft>
                      </a:pPr>
                      <a:r>
                        <a:rPr lang="en-AU" sz="3200" b="1" dirty="0">
                          <a:solidFill>
                            <a:srgbClr val="FF0000"/>
                          </a:solidFill>
                          <a:effectLst/>
                        </a:rPr>
                        <a:t> RIGHT</a:t>
                      </a:r>
                      <a:endParaRPr lang="en-AU"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8130335"/>
                  </a:ext>
                </a:extLst>
              </a:tr>
              <a:tr h="1173037">
                <a:tc rowSpan="2">
                  <a:txBody>
                    <a:bodyPr/>
                    <a:lstStyle/>
                    <a:p>
                      <a:pPr>
                        <a:lnSpc>
                          <a:spcPct val="107000"/>
                        </a:lnSpc>
                        <a:spcAft>
                          <a:spcPts val="800"/>
                        </a:spcAft>
                      </a:pPr>
                      <a:r>
                        <a:rPr lang="en-AU" sz="2400" dirty="0">
                          <a:effectLst/>
                        </a:rPr>
                        <a:t> </a:t>
                      </a:r>
                    </a:p>
                    <a:p>
                      <a:pPr>
                        <a:lnSpc>
                          <a:spcPct val="107000"/>
                        </a:lnSpc>
                        <a:spcAft>
                          <a:spcPts val="800"/>
                        </a:spcAft>
                      </a:pPr>
                      <a:r>
                        <a:rPr lang="en-AU" sz="3200" dirty="0">
                          <a:solidFill>
                            <a:schemeClr val="bg1"/>
                          </a:solidFill>
                          <a:effectLst/>
                        </a:rPr>
                        <a:t>PLAYER 1</a:t>
                      </a:r>
                      <a:endParaRPr lang="en-A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900" dirty="0">
                          <a:solidFill>
                            <a:srgbClr val="0070C0"/>
                          </a:solidFill>
                          <a:effectLst/>
                        </a:rPr>
                        <a:t> </a:t>
                      </a:r>
                      <a:r>
                        <a:rPr lang="en-AU" sz="3600" b="1" dirty="0">
                          <a:solidFill>
                            <a:srgbClr val="0070C0"/>
                          </a:solidFill>
                          <a:effectLst/>
                        </a:rPr>
                        <a:t>TOP</a:t>
                      </a:r>
                      <a:endParaRPr lang="en-AU"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4800" dirty="0">
                          <a:effectLst/>
                        </a:rPr>
                        <a:t> </a:t>
                      </a:r>
                      <a:r>
                        <a:rPr lang="en-AU" sz="4800" dirty="0">
                          <a:solidFill>
                            <a:srgbClr val="0070C0"/>
                          </a:solidFill>
                          <a:effectLst/>
                          <a:highlight>
                            <a:srgbClr val="FFFF00"/>
                          </a:highlight>
                        </a:rPr>
                        <a:t>1</a:t>
                      </a:r>
                      <a:r>
                        <a:rPr lang="en-AU" sz="4800" dirty="0">
                          <a:solidFill>
                            <a:srgbClr val="0070C0"/>
                          </a:solidFill>
                          <a:effectLst/>
                        </a:rPr>
                        <a:t>,</a:t>
                      </a:r>
                      <a:r>
                        <a:rPr lang="en-AU" sz="4800" dirty="0">
                          <a:solidFill>
                            <a:srgbClr val="FF0000"/>
                          </a:solidFill>
                          <a:effectLst/>
                        </a:rPr>
                        <a:t>2</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0,</a:t>
                      </a:r>
                      <a:r>
                        <a:rPr lang="en-AU" sz="4800" dirty="0">
                          <a:solidFill>
                            <a:srgbClr val="FF0000"/>
                          </a:solidFill>
                          <a:effectLst/>
                        </a:rPr>
                        <a:t>0</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6754580"/>
                  </a:ext>
                </a:extLst>
              </a:tr>
              <a:tr h="1173037">
                <a:tc vMerge="1">
                  <a:txBody>
                    <a:bodyPr/>
                    <a:lstStyle/>
                    <a:p>
                      <a:endParaRPr lang="en-AU"/>
                    </a:p>
                  </a:txBody>
                  <a:tcPr/>
                </a:tc>
                <a:tc>
                  <a:txBody>
                    <a:bodyPr/>
                    <a:lstStyle/>
                    <a:p>
                      <a:pPr>
                        <a:lnSpc>
                          <a:spcPct val="107000"/>
                        </a:lnSpc>
                        <a:spcAft>
                          <a:spcPts val="800"/>
                        </a:spcAft>
                      </a:pPr>
                      <a:r>
                        <a:rPr lang="en-AU" sz="2800" dirty="0">
                          <a:solidFill>
                            <a:srgbClr val="0070C0"/>
                          </a:solidFill>
                          <a:effectLst/>
                        </a:rPr>
                        <a:t> </a:t>
                      </a:r>
                      <a:r>
                        <a:rPr lang="en-AU" sz="2800" b="1" dirty="0">
                          <a:solidFill>
                            <a:srgbClr val="0070C0"/>
                          </a:solidFill>
                          <a:effectLst/>
                        </a:rPr>
                        <a:t>BOTTOM</a:t>
                      </a:r>
                      <a:endParaRPr lang="en-A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highlight>
                            <a:srgbClr val="FFFF00"/>
                          </a:highlight>
                        </a:rPr>
                        <a:t>0</a:t>
                      </a:r>
                      <a:r>
                        <a:rPr lang="en-AU" sz="4800" dirty="0">
                          <a:solidFill>
                            <a:srgbClr val="0070C0"/>
                          </a:solidFill>
                          <a:effectLst/>
                        </a:rPr>
                        <a:t>,</a:t>
                      </a:r>
                      <a:r>
                        <a:rPr lang="en-AU" sz="4800" dirty="0">
                          <a:solidFill>
                            <a:srgbClr val="FF0000"/>
                          </a:solidFill>
                          <a:effectLst/>
                        </a:rPr>
                        <a:t>0</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2,</a:t>
                      </a:r>
                      <a:r>
                        <a:rPr lang="en-AU" sz="4800" dirty="0">
                          <a:solidFill>
                            <a:srgbClr val="FF0000"/>
                          </a:solidFill>
                          <a:effectLst/>
                        </a:rPr>
                        <a:t>1</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9854570"/>
                  </a:ext>
                </a:extLst>
              </a:tr>
            </a:tbl>
          </a:graphicData>
        </a:graphic>
      </p:graphicFrame>
    </p:spTree>
    <p:extLst>
      <p:ext uri="{BB962C8B-B14F-4D97-AF65-F5344CB8AC3E}">
        <p14:creationId xmlns:p14="http://schemas.microsoft.com/office/powerpoint/2010/main" val="4264905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66EF-7287-B841-BAC0-6DC53551B7AF}"/>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DA861D4A-DF95-CD4B-B8EA-4DFE702796D6}"/>
              </a:ext>
            </a:extLst>
          </p:cNvPr>
          <p:cNvSpPr>
            <a:spLocks noGrp="1"/>
          </p:cNvSpPr>
          <p:nvPr>
            <p:ph idx="1"/>
          </p:nvPr>
        </p:nvSpPr>
        <p:spPr/>
        <p:txBody>
          <a:bodyPr/>
          <a:lstStyle/>
          <a:p>
            <a:endParaRPr lang="en-AU"/>
          </a:p>
        </p:txBody>
      </p:sp>
      <p:graphicFrame>
        <p:nvGraphicFramePr>
          <p:cNvPr id="4" name="Table 3">
            <a:extLst>
              <a:ext uri="{FF2B5EF4-FFF2-40B4-BE49-F238E27FC236}">
                <a16:creationId xmlns:a16="http://schemas.microsoft.com/office/drawing/2014/main" id="{E8199015-AE97-364D-9169-68EAE7046111}"/>
              </a:ext>
            </a:extLst>
          </p:cNvPr>
          <p:cNvGraphicFramePr>
            <a:graphicFrameLocks noGrp="1"/>
          </p:cNvGraphicFramePr>
          <p:nvPr>
            <p:extLst>
              <p:ext uri="{D42A27DB-BD31-4B8C-83A1-F6EECF244321}">
                <p14:modId xmlns:p14="http://schemas.microsoft.com/office/powerpoint/2010/main" val="3231029507"/>
              </p:ext>
            </p:extLst>
          </p:nvPr>
        </p:nvGraphicFramePr>
        <p:xfrm>
          <a:off x="1028502" y="1464398"/>
          <a:ext cx="10476110" cy="4769492"/>
        </p:xfrm>
        <a:graphic>
          <a:graphicData uri="http://schemas.openxmlformats.org/drawingml/2006/table">
            <a:tbl>
              <a:tblPr firstRow="1" firstCol="1" bandRow="1">
                <a:tableStyleId>{5C22544A-7EE6-4342-B048-85BDC9FD1C3A}</a:tableStyleId>
              </a:tblPr>
              <a:tblGrid>
                <a:gridCol w="2489150">
                  <a:extLst>
                    <a:ext uri="{9D8B030D-6E8A-4147-A177-3AD203B41FA5}">
                      <a16:colId xmlns:a16="http://schemas.microsoft.com/office/drawing/2014/main" val="562254552"/>
                    </a:ext>
                  </a:extLst>
                </a:gridCol>
                <a:gridCol w="2698700">
                  <a:extLst>
                    <a:ext uri="{9D8B030D-6E8A-4147-A177-3AD203B41FA5}">
                      <a16:colId xmlns:a16="http://schemas.microsoft.com/office/drawing/2014/main" val="330582915"/>
                    </a:ext>
                  </a:extLst>
                </a:gridCol>
                <a:gridCol w="2669233">
                  <a:extLst>
                    <a:ext uri="{9D8B030D-6E8A-4147-A177-3AD203B41FA5}">
                      <a16:colId xmlns:a16="http://schemas.microsoft.com/office/drawing/2014/main" val="3623675933"/>
                    </a:ext>
                  </a:extLst>
                </a:gridCol>
                <a:gridCol w="2619027">
                  <a:extLst>
                    <a:ext uri="{9D8B030D-6E8A-4147-A177-3AD203B41FA5}">
                      <a16:colId xmlns:a16="http://schemas.microsoft.com/office/drawing/2014/main" val="2338118332"/>
                    </a:ext>
                  </a:extLst>
                </a:gridCol>
              </a:tblGrid>
              <a:tr h="1250381">
                <a:tc rowSpan="2" gridSpan="2">
                  <a:txBody>
                    <a:bodyPr/>
                    <a:lstStyle/>
                    <a:p>
                      <a:pPr>
                        <a:lnSpc>
                          <a:spcPct val="107000"/>
                        </a:lnSpc>
                        <a:spcAft>
                          <a:spcPts val="800"/>
                        </a:spcAft>
                      </a:pPr>
                      <a:r>
                        <a:rPr lang="en-AU" sz="2400" dirty="0">
                          <a:solidFill>
                            <a:schemeClr val="tx1"/>
                          </a:solidFill>
                          <a:effectLst/>
                        </a:rPr>
                        <a:t>If Player 2 chooses right, Player 1’s optimal choice is to choose bottom .</a:t>
                      </a:r>
                    </a:p>
                    <a:p>
                      <a:pPr>
                        <a:lnSpc>
                          <a:spcPct val="107000"/>
                        </a:lnSpc>
                        <a:spcAft>
                          <a:spcPts val="800"/>
                        </a:spcAft>
                      </a:pPr>
                      <a:r>
                        <a:rPr lang="en-AU" sz="900" dirty="0">
                          <a:effectLst/>
                        </a:rPr>
                        <a:t> </a:t>
                      </a:r>
                    </a:p>
                    <a:p>
                      <a:pPr>
                        <a:lnSpc>
                          <a:spcPct val="107000"/>
                        </a:lnSpc>
                        <a:spcAft>
                          <a:spcPts val="800"/>
                        </a:spcAft>
                      </a:pPr>
                      <a:r>
                        <a:rPr lang="en-AU" sz="900" dirty="0">
                          <a:effectLst/>
                        </a:rPr>
                        <a:t> </a:t>
                      </a:r>
                    </a:p>
                    <a:p>
                      <a:pPr>
                        <a:lnSpc>
                          <a:spcPct val="107000"/>
                        </a:lnSpc>
                        <a:spcAft>
                          <a:spcPts val="800"/>
                        </a:spcAft>
                      </a:pPr>
                      <a:r>
                        <a:rPr lang="en-AU" sz="900" dirty="0">
                          <a:effectLst/>
                        </a:rPr>
                        <a:t> </a:t>
                      </a:r>
                      <a:endParaRPr lang="en-AU" sz="900" dirty="0">
                        <a:effectLst/>
                        <a:latin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rowSpan="2" h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gridSpan="2">
                  <a:txBody>
                    <a:bodyPr/>
                    <a:lstStyle/>
                    <a:p>
                      <a:pPr algn="ctr">
                        <a:lnSpc>
                          <a:spcPct val="107000"/>
                        </a:lnSpc>
                        <a:spcAft>
                          <a:spcPts val="800"/>
                        </a:spcAft>
                      </a:pPr>
                      <a:r>
                        <a:rPr lang="en-AU" sz="800" dirty="0">
                          <a:solidFill>
                            <a:schemeClr val="bg1"/>
                          </a:solidFill>
                          <a:effectLst/>
                        </a:rPr>
                        <a:t> </a:t>
                      </a:r>
                      <a:r>
                        <a:rPr lang="en-AU" sz="3200" dirty="0">
                          <a:solidFill>
                            <a:schemeClr val="bg1"/>
                          </a:solidFill>
                          <a:effectLst/>
                        </a:rPr>
                        <a:t>PLAYER 2</a:t>
                      </a:r>
                      <a:endParaRPr lang="en-A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hMerge="1">
                  <a:txBody>
                    <a:bodyPr/>
                    <a:lstStyle/>
                    <a:p>
                      <a:endParaRPr lang="en-AU"/>
                    </a:p>
                  </a:txBody>
                  <a:tcPr/>
                </a:tc>
                <a:extLst>
                  <a:ext uri="{0D108BD9-81ED-4DB2-BD59-A6C34878D82A}">
                    <a16:rowId xmlns:a16="http://schemas.microsoft.com/office/drawing/2014/main" val="2342144426"/>
                  </a:ext>
                </a:extLst>
              </a:tr>
              <a:tr h="1173037">
                <a:tc gridSpan="2" vMerge="1">
                  <a:txBody>
                    <a:bodyPr/>
                    <a:lstStyle/>
                    <a:p>
                      <a:pPr>
                        <a:lnSpc>
                          <a:spcPct val="107000"/>
                        </a:lnSpc>
                        <a:spcAft>
                          <a:spcPts val="80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hMerge="1" v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07000"/>
                        </a:lnSpc>
                        <a:spcAft>
                          <a:spcPts val="800"/>
                        </a:spcAft>
                      </a:pPr>
                      <a:r>
                        <a:rPr lang="en-AU" sz="3200" b="1" dirty="0">
                          <a:solidFill>
                            <a:srgbClr val="FF0000"/>
                          </a:solidFill>
                          <a:effectLst/>
                        </a:rPr>
                        <a:t> LEFT</a:t>
                      </a:r>
                      <a:endParaRPr lang="en-AU"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a:lnSpc>
                          <a:spcPct val="107000"/>
                        </a:lnSpc>
                        <a:spcAft>
                          <a:spcPts val="800"/>
                        </a:spcAft>
                      </a:pPr>
                      <a:r>
                        <a:rPr lang="en-AU" sz="3200" b="1" dirty="0">
                          <a:solidFill>
                            <a:srgbClr val="FF0000"/>
                          </a:solidFill>
                          <a:effectLst/>
                        </a:rPr>
                        <a:t> </a:t>
                      </a:r>
                      <a:r>
                        <a:rPr lang="en-AU" sz="3200" b="1" dirty="0">
                          <a:solidFill>
                            <a:srgbClr val="FF0000"/>
                          </a:solidFill>
                          <a:effectLst/>
                          <a:highlight>
                            <a:srgbClr val="FFFF00"/>
                          </a:highlight>
                        </a:rPr>
                        <a:t>RIGHT</a:t>
                      </a:r>
                      <a:endParaRPr lang="en-AU" sz="32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8130335"/>
                  </a:ext>
                </a:extLst>
              </a:tr>
              <a:tr h="1173037">
                <a:tc rowSpan="2">
                  <a:txBody>
                    <a:bodyPr/>
                    <a:lstStyle/>
                    <a:p>
                      <a:pPr>
                        <a:lnSpc>
                          <a:spcPct val="107000"/>
                        </a:lnSpc>
                        <a:spcAft>
                          <a:spcPts val="800"/>
                        </a:spcAft>
                      </a:pPr>
                      <a:r>
                        <a:rPr lang="en-AU" sz="2400" dirty="0">
                          <a:effectLst/>
                        </a:rPr>
                        <a:t> </a:t>
                      </a:r>
                    </a:p>
                    <a:p>
                      <a:pPr>
                        <a:lnSpc>
                          <a:spcPct val="107000"/>
                        </a:lnSpc>
                        <a:spcAft>
                          <a:spcPts val="800"/>
                        </a:spcAft>
                      </a:pPr>
                      <a:r>
                        <a:rPr lang="en-AU" sz="3200" dirty="0">
                          <a:solidFill>
                            <a:schemeClr val="bg1"/>
                          </a:solidFill>
                          <a:effectLst/>
                        </a:rPr>
                        <a:t>PLAYER 1</a:t>
                      </a:r>
                      <a:endParaRPr lang="en-A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900" dirty="0">
                          <a:solidFill>
                            <a:srgbClr val="0070C0"/>
                          </a:solidFill>
                          <a:effectLst/>
                        </a:rPr>
                        <a:t> </a:t>
                      </a:r>
                      <a:r>
                        <a:rPr lang="en-AU" sz="3600" b="1" dirty="0">
                          <a:solidFill>
                            <a:srgbClr val="0070C0"/>
                          </a:solidFill>
                          <a:effectLst/>
                        </a:rPr>
                        <a:t>TOP</a:t>
                      </a:r>
                      <a:endParaRPr lang="en-AU"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4800" dirty="0">
                          <a:effectLst/>
                        </a:rPr>
                        <a:t> </a:t>
                      </a:r>
                      <a:r>
                        <a:rPr lang="en-AU" sz="4800" dirty="0">
                          <a:solidFill>
                            <a:srgbClr val="0070C0"/>
                          </a:solidFill>
                          <a:effectLst/>
                        </a:rPr>
                        <a:t>1,</a:t>
                      </a:r>
                      <a:r>
                        <a:rPr lang="en-AU" sz="4800" dirty="0">
                          <a:solidFill>
                            <a:srgbClr val="FF0000"/>
                          </a:solidFill>
                          <a:effectLst/>
                        </a:rPr>
                        <a:t>2</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highlight>
                            <a:srgbClr val="FFFF00"/>
                          </a:highlight>
                        </a:rPr>
                        <a:t>0</a:t>
                      </a:r>
                      <a:r>
                        <a:rPr lang="en-AU" sz="4800" dirty="0">
                          <a:solidFill>
                            <a:srgbClr val="0070C0"/>
                          </a:solidFill>
                          <a:effectLst/>
                        </a:rPr>
                        <a:t>,</a:t>
                      </a:r>
                      <a:r>
                        <a:rPr lang="en-AU" sz="4800" dirty="0">
                          <a:solidFill>
                            <a:srgbClr val="FF0000"/>
                          </a:solidFill>
                          <a:effectLst/>
                        </a:rPr>
                        <a:t>0</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6754580"/>
                  </a:ext>
                </a:extLst>
              </a:tr>
              <a:tr h="1173037">
                <a:tc vMerge="1">
                  <a:txBody>
                    <a:bodyPr/>
                    <a:lstStyle/>
                    <a:p>
                      <a:endParaRPr lang="en-AU"/>
                    </a:p>
                  </a:txBody>
                  <a:tcPr/>
                </a:tc>
                <a:tc>
                  <a:txBody>
                    <a:bodyPr/>
                    <a:lstStyle/>
                    <a:p>
                      <a:pPr>
                        <a:lnSpc>
                          <a:spcPct val="107000"/>
                        </a:lnSpc>
                        <a:spcAft>
                          <a:spcPts val="800"/>
                        </a:spcAft>
                      </a:pPr>
                      <a:r>
                        <a:rPr lang="en-AU" sz="2800" dirty="0">
                          <a:solidFill>
                            <a:srgbClr val="0070C0"/>
                          </a:solidFill>
                          <a:effectLst/>
                        </a:rPr>
                        <a:t> </a:t>
                      </a:r>
                      <a:r>
                        <a:rPr lang="en-AU" sz="2800" b="1" dirty="0">
                          <a:solidFill>
                            <a:srgbClr val="0070C0"/>
                          </a:solidFill>
                          <a:effectLst/>
                        </a:rPr>
                        <a:t>BOTTOM</a:t>
                      </a:r>
                      <a:endParaRPr lang="en-A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0,</a:t>
                      </a:r>
                      <a:r>
                        <a:rPr lang="en-AU" sz="4800" dirty="0">
                          <a:solidFill>
                            <a:srgbClr val="FF0000"/>
                          </a:solidFill>
                          <a:effectLst/>
                        </a:rPr>
                        <a:t>0</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highlight>
                            <a:srgbClr val="FFFF00"/>
                          </a:highlight>
                        </a:rPr>
                        <a:t>2</a:t>
                      </a:r>
                      <a:r>
                        <a:rPr lang="en-AU" sz="4800" dirty="0">
                          <a:solidFill>
                            <a:srgbClr val="0070C0"/>
                          </a:solidFill>
                          <a:effectLst/>
                        </a:rPr>
                        <a:t>,</a:t>
                      </a:r>
                      <a:r>
                        <a:rPr lang="en-AU" sz="4800" dirty="0">
                          <a:solidFill>
                            <a:srgbClr val="FF0000"/>
                          </a:solidFill>
                          <a:effectLst/>
                        </a:rPr>
                        <a:t>1</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9854570"/>
                  </a:ext>
                </a:extLst>
              </a:tr>
            </a:tbl>
          </a:graphicData>
        </a:graphic>
      </p:graphicFrame>
    </p:spTree>
    <p:extLst>
      <p:ext uri="{BB962C8B-B14F-4D97-AF65-F5344CB8AC3E}">
        <p14:creationId xmlns:p14="http://schemas.microsoft.com/office/powerpoint/2010/main" val="2496044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66EF-7287-B841-BAC0-6DC53551B7AF}"/>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DA861D4A-DF95-CD4B-B8EA-4DFE702796D6}"/>
              </a:ext>
            </a:extLst>
          </p:cNvPr>
          <p:cNvSpPr>
            <a:spLocks noGrp="1"/>
          </p:cNvSpPr>
          <p:nvPr>
            <p:ph idx="1"/>
          </p:nvPr>
        </p:nvSpPr>
        <p:spPr/>
        <p:txBody>
          <a:bodyPr/>
          <a:lstStyle/>
          <a:p>
            <a:endParaRPr lang="en-AU"/>
          </a:p>
        </p:txBody>
      </p:sp>
      <p:graphicFrame>
        <p:nvGraphicFramePr>
          <p:cNvPr id="4" name="Table 3">
            <a:extLst>
              <a:ext uri="{FF2B5EF4-FFF2-40B4-BE49-F238E27FC236}">
                <a16:creationId xmlns:a16="http://schemas.microsoft.com/office/drawing/2014/main" id="{E8199015-AE97-364D-9169-68EAE7046111}"/>
              </a:ext>
            </a:extLst>
          </p:cNvPr>
          <p:cNvGraphicFramePr>
            <a:graphicFrameLocks noGrp="1"/>
          </p:cNvGraphicFramePr>
          <p:nvPr>
            <p:extLst>
              <p:ext uri="{D42A27DB-BD31-4B8C-83A1-F6EECF244321}">
                <p14:modId xmlns:p14="http://schemas.microsoft.com/office/powerpoint/2010/main" val="2481543425"/>
              </p:ext>
            </p:extLst>
          </p:nvPr>
        </p:nvGraphicFramePr>
        <p:xfrm>
          <a:off x="1028502" y="1464398"/>
          <a:ext cx="10476110" cy="4769492"/>
        </p:xfrm>
        <a:graphic>
          <a:graphicData uri="http://schemas.openxmlformats.org/drawingml/2006/table">
            <a:tbl>
              <a:tblPr firstRow="1" firstCol="1" bandRow="1">
                <a:tableStyleId>{5C22544A-7EE6-4342-B048-85BDC9FD1C3A}</a:tableStyleId>
              </a:tblPr>
              <a:tblGrid>
                <a:gridCol w="2489150">
                  <a:extLst>
                    <a:ext uri="{9D8B030D-6E8A-4147-A177-3AD203B41FA5}">
                      <a16:colId xmlns:a16="http://schemas.microsoft.com/office/drawing/2014/main" val="562254552"/>
                    </a:ext>
                  </a:extLst>
                </a:gridCol>
                <a:gridCol w="2698700">
                  <a:extLst>
                    <a:ext uri="{9D8B030D-6E8A-4147-A177-3AD203B41FA5}">
                      <a16:colId xmlns:a16="http://schemas.microsoft.com/office/drawing/2014/main" val="330582915"/>
                    </a:ext>
                  </a:extLst>
                </a:gridCol>
                <a:gridCol w="2669233">
                  <a:extLst>
                    <a:ext uri="{9D8B030D-6E8A-4147-A177-3AD203B41FA5}">
                      <a16:colId xmlns:a16="http://schemas.microsoft.com/office/drawing/2014/main" val="3623675933"/>
                    </a:ext>
                  </a:extLst>
                </a:gridCol>
                <a:gridCol w="2619027">
                  <a:extLst>
                    <a:ext uri="{9D8B030D-6E8A-4147-A177-3AD203B41FA5}">
                      <a16:colId xmlns:a16="http://schemas.microsoft.com/office/drawing/2014/main" val="2338118332"/>
                    </a:ext>
                  </a:extLst>
                </a:gridCol>
              </a:tblGrid>
              <a:tr h="1250381">
                <a:tc rowSpan="2" gridSpan="2">
                  <a:txBody>
                    <a:bodyPr/>
                    <a:lstStyle/>
                    <a:p>
                      <a:pPr>
                        <a:lnSpc>
                          <a:spcPct val="107000"/>
                        </a:lnSpc>
                        <a:spcAft>
                          <a:spcPts val="800"/>
                        </a:spcAft>
                      </a:pPr>
                      <a:r>
                        <a:rPr lang="en-AU" sz="2400" dirty="0">
                          <a:solidFill>
                            <a:schemeClr val="tx1"/>
                          </a:solidFill>
                          <a:effectLst/>
                        </a:rPr>
                        <a:t>Because Player 1’s optimal choice depends on what Player 2 does, Player 1 DOES NOT have a dominant strategy.</a:t>
                      </a:r>
                      <a:endParaRPr lang="en-AU" sz="900" dirty="0">
                        <a:effectLst/>
                      </a:endParaRPr>
                    </a:p>
                    <a:p>
                      <a:pPr>
                        <a:lnSpc>
                          <a:spcPct val="107000"/>
                        </a:lnSpc>
                        <a:spcAft>
                          <a:spcPts val="800"/>
                        </a:spcAft>
                      </a:pPr>
                      <a:r>
                        <a:rPr lang="en-AU" sz="900" dirty="0">
                          <a:effectLst/>
                        </a:rPr>
                        <a:t> </a:t>
                      </a:r>
                    </a:p>
                    <a:p>
                      <a:pPr>
                        <a:lnSpc>
                          <a:spcPct val="107000"/>
                        </a:lnSpc>
                        <a:spcAft>
                          <a:spcPts val="800"/>
                        </a:spcAft>
                      </a:pPr>
                      <a:r>
                        <a:rPr lang="en-AU" sz="900" dirty="0">
                          <a:effectLst/>
                        </a:rPr>
                        <a:t> </a:t>
                      </a:r>
                      <a:endParaRPr lang="en-AU" sz="900" dirty="0">
                        <a:effectLst/>
                        <a:latin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rowSpan="2" h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gridSpan="2">
                  <a:txBody>
                    <a:bodyPr/>
                    <a:lstStyle/>
                    <a:p>
                      <a:pPr algn="ctr">
                        <a:lnSpc>
                          <a:spcPct val="107000"/>
                        </a:lnSpc>
                        <a:spcAft>
                          <a:spcPts val="800"/>
                        </a:spcAft>
                      </a:pPr>
                      <a:r>
                        <a:rPr lang="en-AU" sz="800" dirty="0">
                          <a:solidFill>
                            <a:schemeClr val="bg1"/>
                          </a:solidFill>
                          <a:effectLst/>
                        </a:rPr>
                        <a:t> </a:t>
                      </a:r>
                      <a:r>
                        <a:rPr lang="en-AU" sz="3200" dirty="0">
                          <a:solidFill>
                            <a:schemeClr val="bg1"/>
                          </a:solidFill>
                          <a:effectLst/>
                        </a:rPr>
                        <a:t>PLAYER 2</a:t>
                      </a:r>
                      <a:endParaRPr lang="en-A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hMerge="1">
                  <a:txBody>
                    <a:bodyPr/>
                    <a:lstStyle/>
                    <a:p>
                      <a:endParaRPr lang="en-AU"/>
                    </a:p>
                  </a:txBody>
                  <a:tcPr/>
                </a:tc>
                <a:extLst>
                  <a:ext uri="{0D108BD9-81ED-4DB2-BD59-A6C34878D82A}">
                    <a16:rowId xmlns:a16="http://schemas.microsoft.com/office/drawing/2014/main" val="2342144426"/>
                  </a:ext>
                </a:extLst>
              </a:tr>
              <a:tr h="1173037">
                <a:tc gridSpan="2" vMerge="1">
                  <a:txBody>
                    <a:bodyPr/>
                    <a:lstStyle/>
                    <a:p>
                      <a:pPr>
                        <a:lnSpc>
                          <a:spcPct val="107000"/>
                        </a:lnSpc>
                        <a:spcAft>
                          <a:spcPts val="80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hMerge="1" v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07000"/>
                        </a:lnSpc>
                        <a:spcAft>
                          <a:spcPts val="800"/>
                        </a:spcAft>
                      </a:pPr>
                      <a:r>
                        <a:rPr lang="en-AU" sz="3200" b="1" dirty="0">
                          <a:solidFill>
                            <a:srgbClr val="FF0000"/>
                          </a:solidFill>
                          <a:effectLst/>
                        </a:rPr>
                        <a:t> LEFT</a:t>
                      </a:r>
                      <a:endParaRPr lang="en-AU"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a:lnSpc>
                          <a:spcPct val="107000"/>
                        </a:lnSpc>
                        <a:spcAft>
                          <a:spcPts val="800"/>
                        </a:spcAft>
                      </a:pPr>
                      <a:r>
                        <a:rPr lang="en-AU" sz="3200" b="1" dirty="0">
                          <a:solidFill>
                            <a:srgbClr val="FF0000"/>
                          </a:solidFill>
                          <a:effectLst/>
                        </a:rPr>
                        <a:t> RIGHT</a:t>
                      </a:r>
                      <a:endParaRPr lang="en-AU"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8130335"/>
                  </a:ext>
                </a:extLst>
              </a:tr>
              <a:tr h="1173037">
                <a:tc rowSpan="2">
                  <a:txBody>
                    <a:bodyPr/>
                    <a:lstStyle/>
                    <a:p>
                      <a:pPr>
                        <a:lnSpc>
                          <a:spcPct val="107000"/>
                        </a:lnSpc>
                        <a:spcAft>
                          <a:spcPts val="800"/>
                        </a:spcAft>
                      </a:pPr>
                      <a:r>
                        <a:rPr lang="en-AU" sz="2400" dirty="0">
                          <a:effectLst/>
                        </a:rPr>
                        <a:t> </a:t>
                      </a:r>
                    </a:p>
                    <a:p>
                      <a:pPr>
                        <a:lnSpc>
                          <a:spcPct val="107000"/>
                        </a:lnSpc>
                        <a:spcAft>
                          <a:spcPts val="800"/>
                        </a:spcAft>
                      </a:pPr>
                      <a:r>
                        <a:rPr lang="en-AU" sz="3200" dirty="0">
                          <a:solidFill>
                            <a:schemeClr val="bg1"/>
                          </a:solidFill>
                          <a:effectLst/>
                        </a:rPr>
                        <a:t>PLAYER 1</a:t>
                      </a:r>
                      <a:endParaRPr lang="en-A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900" dirty="0">
                          <a:solidFill>
                            <a:srgbClr val="0070C0"/>
                          </a:solidFill>
                          <a:effectLst/>
                        </a:rPr>
                        <a:t> </a:t>
                      </a:r>
                      <a:r>
                        <a:rPr lang="en-AU" sz="3600" b="1" dirty="0">
                          <a:solidFill>
                            <a:srgbClr val="0070C0"/>
                          </a:solidFill>
                          <a:effectLst/>
                        </a:rPr>
                        <a:t>TOP</a:t>
                      </a:r>
                      <a:endParaRPr lang="en-AU"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4800" dirty="0">
                          <a:effectLst/>
                        </a:rPr>
                        <a:t> </a:t>
                      </a:r>
                      <a:r>
                        <a:rPr lang="en-AU" sz="4800" dirty="0">
                          <a:solidFill>
                            <a:srgbClr val="0070C0"/>
                          </a:solidFill>
                          <a:effectLst/>
                        </a:rPr>
                        <a:t>1,</a:t>
                      </a:r>
                      <a:r>
                        <a:rPr lang="en-AU" sz="4800" dirty="0">
                          <a:solidFill>
                            <a:srgbClr val="FF0000"/>
                          </a:solidFill>
                          <a:effectLst/>
                        </a:rPr>
                        <a:t>2</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0,</a:t>
                      </a:r>
                      <a:r>
                        <a:rPr lang="en-AU" sz="4800" dirty="0">
                          <a:solidFill>
                            <a:srgbClr val="FF0000"/>
                          </a:solidFill>
                          <a:effectLst/>
                        </a:rPr>
                        <a:t>0</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6754580"/>
                  </a:ext>
                </a:extLst>
              </a:tr>
              <a:tr h="1173037">
                <a:tc vMerge="1">
                  <a:txBody>
                    <a:bodyPr/>
                    <a:lstStyle/>
                    <a:p>
                      <a:endParaRPr lang="en-AU"/>
                    </a:p>
                  </a:txBody>
                  <a:tcPr/>
                </a:tc>
                <a:tc>
                  <a:txBody>
                    <a:bodyPr/>
                    <a:lstStyle/>
                    <a:p>
                      <a:pPr>
                        <a:lnSpc>
                          <a:spcPct val="107000"/>
                        </a:lnSpc>
                        <a:spcAft>
                          <a:spcPts val="800"/>
                        </a:spcAft>
                      </a:pPr>
                      <a:r>
                        <a:rPr lang="en-AU" sz="2800" dirty="0">
                          <a:solidFill>
                            <a:srgbClr val="0070C0"/>
                          </a:solidFill>
                          <a:effectLst/>
                        </a:rPr>
                        <a:t> </a:t>
                      </a:r>
                      <a:r>
                        <a:rPr lang="en-AU" sz="2800" b="1" dirty="0">
                          <a:solidFill>
                            <a:srgbClr val="0070C0"/>
                          </a:solidFill>
                          <a:effectLst/>
                        </a:rPr>
                        <a:t>BOTTOM</a:t>
                      </a:r>
                      <a:endParaRPr lang="en-A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0,</a:t>
                      </a:r>
                      <a:r>
                        <a:rPr lang="en-AU" sz="4800" dirty="0">
                          <a:solidFill>
                            <a:srgbClr val="FF0000"/>
                          </a:solidFill>
                          <a:effectLst/>
                        </a:rPr>
                        <a:t>0</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2,</a:t>
                      </a:r>
                      <a:r>
                        <a:rPr lang="en-AU" sz="4800" dirty="0">
                          <a:solidFill>
                            <a:srgbClr val="FF0000"/>
                          </a:solidFill>
                          <a:effectLst/>
                        </a:rPr>
                        <a:t>1</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9854570"/>
                  </a:ext>
                </a:extLst>
              </a:tr>
            </a:tbl>
          </a:graphicData>
        </a:graphic>
      </p:graphicFrame>
    </p:spTree>
    <p:extLst>
      <p:ext uri="{BB962C8B-B14F-4D97-AF65-F5344CB8AC3E}">
        <p14:creationId xmlns:p14="http://schemas.microsoft.com/office/powerpoint/2010/main" val="3100614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66EF-7287-B841-BAC0-6DC53551B7AF}"/>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DA861D4A-DF95-CD4B-B8EA-4DFE702796D6}"/>
              </a:ext>
            </a:extLst>
          </p:cNvPr>
          <p:cNvSpPr>
            <a:spLocks noGrp="1"/>
          </p:cNvSpPr>
          <p:nvPr>
            <p:ph idx="1"/>
          </p:nvPr>
        </p:nvSpPr>
        <p:spPr/>
        <p:txBody>
          <a:bodyPr/>
          <a:lstStyle/>
          <a:p>
            <a:endParaRPr lang="en-AU"/>
          </a:p>
        </p:txBody>
      </p:sp>
      <p:graphicFrame>
        <p:nvGraphicFramePr>
          <p:cNvPr id="4" name="Table 3">
            <a:extLst>
              <a:ext uri="{FF2B5EF4-FFF2-40B4-BE49-F238E27FC236}">
                <a16:creationId xmlns:a16="http://schemas.microsoft.com/office/drawing/2014/main" id="{E8199015-AE97-364D-9169-68EAE7046111}"/>
              </a:ext>
            </a:extLst>
          </p:cNvPr>
          <p:cNvGraphicFramePr>
            <a:graphicFrameLocks noGrp="1"/>
          </p:cNvGraphicFramePr>
          <p:nvPr>
            <p:extLst>
              <p:ext uri="{D42A27DB-BD31-4B8C-83A1-F6EECF244321}">
                <p14:modId xmlns:p14="http://schemas.microsoft.com/office/powerpoint/2010/main" val="400946474"/>
              </p:ext>
            </p:extLst>
          </p:nvPr>
        </p:nvGraphicFramePr>
        <p:xfrm>
          <a:off x="1028502" y="1464398"/>
          <a:ext cx="10476110" cy="4769492"/>
        </p:xfrm>
        <a:graphic>
          <a:graphicData uri="http://schemas.openxmlformats.org/drawingml/2006/table">
            <a:tbl>
              <a:tblPr firstRow="1" firstCol="1" bandRow="1">
                <a:tableStyleId>{5C22544A-7EE6-4342-B048-85BDC9FD1C3A}</a:tableStyleId>
              </a:tblPr>
              <a:tblGrid>
                <a:gridCol w="2489150">
                  <a:extLst>
                    <a:ext uri="{9D8B030D-6E8A-4147-A177-3AD203B41FA5}">
                      <a16:colId xmlns:a16="http://schemas.microsoft.com/office/drawing/2014/main" val="562254552"/>
                    </a:ext>
                  </a:extLst>
                </a:gridCol>
                <a:gridCol w="2698700">
                  <a:extLst>
                    <a:ext uri="{9D8B030D-6E8A-4147-A177-3AD203B41FA5}">
                      <a16:colId xmlns:a16="http://schemas.microsoft.com/office/drawing/2014/main" val="330582915"/>
                    </a:ext>
                  </a:extLst>
                </a:gridCol>
                <a:gridCol w="2669233">
                  <a:extLst>
                    <a:ext uri="{9D8B030D-6E8A-4147-A177-3AD203B41FA5}">
                      <a16:colId xmlns:a16="http://schemas.microsoft.com/office/drawing/2014/main" val="3623675933"/>
                    </a:ext>
                  </a:extLst>
                </a:gridCol>
                <a:gridCol w="2619027">
                  <a:extLst>
                    <a:ext uri="{9D8B030D-6E8A-4147-A177-3AD203B41FA5}">
                      <a16:colId xmlns:a16="http://schemas.microsoft.com/office/drawing/2014/main" val="2338118332"/>
                    </a:ext>
                  </a:extLst>
                </a:gridCol>
              </a:tblGrid>
              <a:tr h="1250381">
                <a:tc rowSpan="2" gridSpan="2">
                  <a:txBody>
                    <a:bodyPr/>
                    <a:lstStyle/>
                    <a:p>
                      <a:pPr>
                        <a:lnSpc>
                          <a:spcPct val="107000"/>
                        </a:lnSpc>
                        <a:spcAft>
                          <a:spcPts val="800"/>
                        </a:spcAft>
                      </a:pPr>
                      <a:r>
                        <a:rPr lang="en-AU" sz="2400" dirty="0">
                          <a:solidFill>
                            <a:schemeClr val="tx1"/>
                          </a:solidFill>
                          <a:effectLst/>
                        </a:rPr>
                        <a:t>What about Player 2?  Do they have a dominant strategy?</a:t>
                      </a:r>
                    </a:p>
                    <a:p>
                      <a:pPr>
                        <a:lnSpc>
                          <a:spcPct val="107000"/>
                        </a:lnSpc>
                        <a:spcAft>
                          <a:spcPts val="800"/>
                        </a:spcAft>
                      </a:pPr>
                      <a:endParaRPr lang="en-AU" sz="2400" dirty="0">
                        <a:solidFill>
                          <a:schemeClr val="tx1"/>
                        </a:solidFill>
                        <a:effectLst/>
                      </a:endParaRPr>
                    </a:p>
                    <a:p>
                      <a:pPr>
                        <a:lnSpc>
                          <a:spcPct val="107000"/>
                        </a:lnSpc>
                        <a:spcAft>
                          <a:spcPts val="800"/>
                        </a:spcAft>
                      </a:pPr>
                      <a:r>
                        <a:rPr lang="en-AU" sz="2400" dirty="0">
                          <a:solidFill>
                            <a:schemeClr val="tx1"/>
                          </a:solidFill>
                          <a:effectLst/>
                        </a:rPr>
                        <a:t>Work it out.</a:t>
                      </a:r>
                      <a:endParaRPr lang="en-AU" sz="900" dirty="0">
                        <a:effectLst/>
                      </a:endParaRPr>
                    </a:p>
                    <a:p>
                      <a:pPr>
                        <a:lnSpc>
                          <a:spcPct val="107000"/>
                        </a:lnSpc>
                        <a:spcAft>
                          <a:spcPts val="800"/>
                        </a:spcAft>
                      </a:pPr>
                      <a:r>
                        <a:rPr lang="en-AU" sz="900" dirty="0">
                          <a:effectLst/>
                        </a:rPr>
                        <a:t> </a:t>
                      </a:r>
                    </a:p>
                    <a:p>
                      <a:pPr>
                        <a:lnSpc>
                          <a:spcPct val="107000"/>
                        </a:lnSpc>
                        <a:spcAft>
                          <a:spcPts val="800"/>
                        </a:spcAft>
                      </a:pPr>
                      <a:r>
                        <a:rPr lang="en-AU" sz="900" dirty="0">
                          <a:effectLst/>
                        </a:rPr>
                        <a:t> </a:t>
                      </a:r>
                      <a:endParaRPr lang="en-AU" sz="900" dirty="0">
                        <a:effectLst/>
                        <a:latin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rowSpan="2" h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gridSpan="2">
                  <a:txBody>
                    <a:bodyPr/>
                    <a:lstStyle/>
                    <a:p>
                      <a:pPr algn="ctr">
                        <a:lnSpc>
                          <a:spcPct val="107000"/>
                        </a:lnSpc>
                        <a:spcAft>
                          <a:spcPts val="800"/>
                        </a:spcAft>
                      </a:pPr>
                      <a:r>
                        <a:rPr lang="en-AU" sz="800" dirty="0">
                          <a:solidFill>
                            <a:schemeClr val="bg1"/>
                          </a:solidFill>
                          <a:effectLst/>
                        </a:rPr>
                        <a:t> </a:t>
                      </a:r>
                      <a:r>
                        <a:rPr lang="en-AU" sz="3200" dirty="0">
                          <a:solidFill>
                            <a:schemeClr val="bg1"/>
                          </a:solidFill>
                          <a:effectLst/>
                        </a:rPr>
                        <a:t>PLAYER 2</a:t>
                      </a:r>
                      <a:endParaRPr lang="en-A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hMerge="1">
                  <a:txBody>
                    <a:bodyPr/>
                    <a:lstStyle/>
                    <a:p>
                      <a:endParaRPr lang="en-AU"/>
                    </a:p>
                  </a:txBody>
                  <a:tcPr/>
                </a:tc>
                <a:extLst>
                  <a:ext uri="{0D108BD9-81ED-4DB2-BD59-A6C34878D82A}">
                    <a16:rowId xmlns:a16="http://schemas.microsoft.com/office/drawing/2014/main" val="2342144426"/>
                  </a:ext>
                </a:extLst>
              </a:tr>
              <a:tr h="1173037">
                <a:tc gridSpan="2" vMerge="1">
                  <a:txBody>
                    <a:bodyPr/>
                    <a:lstStyle/>
                    <a:p>
                      <a:pPr>
                        <a:lnSpc>
                          <a:spcPct val="107000"/>
                        </a:lnSpc>
                        <a:spcAft>
                          <a:spcPts val="80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hMerge="1" v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07000"/>
                        </a:lnSpc>
                        <a:spcAft>
                          <a:spcPts val="800"/>
                        </a:spcAft>
                      </a:pPr>
                      <a:r>
                        <a:rPr lang="en-AU" sz="3200" b="1" dirty="0">
                          <a:solidFill>
                            <a:srgbClr val="FF0000"/>
                          </a:solidFill>
                          <a:effectLst/>
                        </a:rPr>
                        <a:t> LEFT</a:t>
                      </a:r>
                      <a:endParaRPr lang="en-AU"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a:lnSpc>
                          <a:spcPct val="107000"/>
                        </a:lnSpc>
                        <a:spcAft>
                          <a:spcPts val="800"/>
                        </a:spcAft>
                      </a:pPr>
                      <a:r>
                        <a:rPr lang="en-AU" sz="3200" b="1" dirty="0">
                          <a:solidFill>
                            <a:srgbClr val="FF0000"/>
                          </a:solidFill>
                          <a:effectLst/>
                        </a:rPr>
                        <a:t> RIGHT</a:t>
                      </a:r>
                      <a:endParaRPr lang="en-AU"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8130335"/>
                  </a:ext>
                </a:extLst>
              </a:tr>
              <a:tr h="1173037">
                <a:tc rowSpan="2">
                  <a:txBody>
                    <a:bodyPr/>
                    <a:lstStyle/>
                    <a:p>
                      <a:pPr>
                        <a:lnSpc>
                          <a:spcPct val="107000"/>
                        </a:lnSpc>
                        <a:spcAft>
                          <a:spcPts val="800"/>
                        </a:spcAft>
                      </a:pPr>
                      <a:r>
                        <a:rPr lang="en-AU" sz="2400" dirty="0">
                          <a:effectLst/>
                        </a:rPr>
                        <a:t> </a:t>
                      </a:r>
                    </a:p>
                    <a:p>
                      <a:pPr>
                        <a:lnSpc>
                          <a:spcPct val="107000"/>
                        </a:lnSpc>
                        <a:spcAft>
                          <a:spcPts val="800"/>
                        </a:spcAft>
                      </a:pPr>
                      <a:r>
                        <a:rPr lang="en-AU" sz="3200" dirty="0">
                          <a:solidFill>
                            <a:schemeClr val="bg1"/>
                          </a:solidFill>
                          <a:effectLst/>
                        </a:rPr>
                        <a:t>PLAYER 1</a:t>
                      </a:r>
                      <a:endParaRPr lang="en-A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900" dirty="0">
                          <a:solidFill>
                            <a:srgbClr val="0070C0"/>
                          </a:solidFill>
                          <a:effectLst/>
                        </a:rPr>
                        <a:t> </a:t>
                      </a:r>
                      <a:r>
                        <a:rPr lang="en-AU" sz="3600" b="1" dirty="0">
                          <a:solidFill>
                            <a:srgbClr val="0070C0"/>
                          </a:solidFill>
                          <a:effectLst/>
                        </a:rPr>
                        <a:t>TOP</a:t>
                      </a:r>
                      <a:endParaRPr lang="en-AU"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4800" dirty="0">
                          <a:effectLst/>
                        </a:rPr>
                        <a:t> </a:t>
                      </a:r>
                      <a:r>
                        <a:rPr lang="en-AU" sz="4800" dirty="0">
                          <a:solidFill>
                            <a:srgbClr val="0070C0"/>
                          </a:solidFill>
                          <a:effectLst/>
                        </a:rPr>
                        <a:t>1,</a:t>
                      </a:r>
                      <a:r>
                        <a:rPr lang="en-AU" sz="4800" dirty="0">
                          <a:solidFill>
                            <a:srgbClr val="FF0000"/>
                          </a:solidFill>
                          <a:effectLst/>
                        </a:rPr>
                        <a:t>2</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0,</a:t>
                      </a:r>
                      <a:r>
                        <a:rPr lang="en-AU" sz="4800" dirty="0">
                          <a:solidFill>
                            <a:srgbClr val="FF0000"/>
                          </a:solidFill>
                          <a:effectLst/>
                        </a:rPr>
                        <a:t>0</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6754580"/>
                  </a:ext>
                </a:extLst>
              </a:tr>
              <a:tr h="1173037">
                <a:tc vMerge="1">
                  <a:txBody>
                    <a:bodyPr/>
                    <a:lstStyle/>
                    <a:p>
                      <a:endParaRPr lang="en-AU"/>
                    </a:p>
                  </a:txBody>
                  <a:tcPr/>
                </a:tc>
                <a:tc>
                  <a:txBody>
                    <a:bodyPr/>
                    <a:lstStyle/>
                    <a:p>
                      <a:pPr>
                        <a:lnSpc>
                          <a:spcPct val="107000"/>
                        </a:lnSpc>
                        <a:spcAft>
                          <a:spcPts val="800"/>
                        </a:spcAft>
                      </a:pPr>
                      <a:r>
                        <a:rPr lang="en-AU" sz="2800" dirty="0">
                          <a:solidFill>
                            <a:srgbClr val="0070C0"/>
                          </a:solidFill>
                          <a:effectLst/>
                        </a:rPr>
                        <a:t> </a:t>
                      </a:r>
                      <a:r>
                        <a:rPr lang="en-AU" sz="2800" b="1" dirty="0">
                          <a:solidFill>
                            <a:srgbClr val="0070C0"/>
                          </a:solidFill>
                          <a:effectLst/>
                        </a:rPr>
                        <a:t>BOTTOM</a:t>
                      </a:r>
                      <a:endParaRPr lang="en-A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0,</a:t>
                      </a:r>
                      <a:r>
                        <a:rPr lang="en-AU" sz="4800" dirty="0">
                          <a:solidFill>
                            <a:srgbClr val="FF0000"/>
                          </a:solidFill>
                          <a:effectLst/>
                        </a:rPr>
                        <a:t>0</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2,</a:t>
                      </a:r>
                      <a:r>
                        <a:rPr lang="en-AU" sz="4800" dirty="0">
                          <a:solidFill>
                            <a:srgbClr val="FF0000"/>
                          </a:solidFill>
                          <a:effectLst/>
                        </a:rPr>
                        <a:t>1</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9854570"/>
                  </a:ext>
                </a:extLst>
              </a:tr>
            </a:tbl>
          </a:graphicData>
        </a:graphic>
      </p:graphicFrame>
    </p:spTree>
    <p:extLst>
      <p:ext uri="{BB962C8B-B14F-4D97-AF65-F5344CB8AC3E}">
        <p14:creationId xmlns:p14="http://schemas.microsoft.com/office/powerpoint/2010/main" val="3468305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66EF-7287-B841-BAC0-6DC53551B7AF}"/>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DA861D4A-DF95-CD4B-B8EA-4DFE702796D6}"/>
              </a:ext>
            </a:extLst>
          </p:cNvPr>
          <p:cNvSpPr>
            <a:spLocks noGrp="1"/>
          </p:cNvSpPr>
          <p:nvPr>
            <p:ph idx="1"/>
          </p:nvPr>
        </p:nvSpPr>
        <p:spPr/>
        <p:txBody>
          <a:bodyPr/>
          <a:lstStyle/>
          <a:p>
            <a:endParaRPr lang="en-AU"/>
          </a:p>
        </p:txBody>
      </p:sp>
      <p:graphicFrame>
        <p:nvGraphicFramePr>
          <p:cNvPr id="4" name="Table 3">
            <a:extLst>
              <a:ext uri="{FF2B5EF4-FFF2-40B4-BE49-F238E27FC236}">
                <a16:creationId xmlns:a16="http://schemas.microsoft.com/office/drawing/2014/main" id="{E8199015-AE97-364D-9169-68EAE7046111}"/>
              </a:ext>
            </a:extLst>
          </p:cNvPr>
          <p:cNvGraphicFramePr>
            <a:graphicFrameLocks noGrp="1"/>
          </p:cNvGraphicFramePr>
          <p:nvPr>
            <p:extLst>
              <p:ext uri="{D42A27DB-BD31-4B8C-83A1-F6EECF244321}">
                <p14:modId xmlns:p14="http://schemas.microsoft.com/office/powerpoint/2010/main" val="2632158583"/>
              </p:ext>
            </p:extLst>
          </p:nvPr>
        </p:nvGraphicFramePr>
        <p:xfrm>
          <a:off x="1028502" y="1464398"/>
          <a:ext cx="10476110" cy="4769492"/>
        </p:xfrm>
        <a:graphic>
          <a:graphicData uri="http://schemas.openxmlformats.org/drawingml/2006/table">
            <a:tbl>
              <a:tblPr firstRow="1" firstCol="1" bandRow="1">
                <a:tableStyleId>{5C22544A-7EE6-4342-B048-85BDC9FD1C3A}</a:tableStyleId>
              </a:tblPr>
              <a:tblGrid>
                <a:gridCol w="2489150">
                  <a:extLst>
                    <a:ext uri="{9D8B030D-6E8A-4147-A177-3AD203B41FA5}">
                      <a16:colId xmlns:a16="http://schemas.microsoft.com/office/drawing/2014/main" val="562254552"/>
                    </a:ext>
                  </a:extLst>
                </a:gridCol>
                <a:gridCol w="2698700">
                  <a:extLst>
                    <a:ext uri="{9D8B030D-6E8A-4147-A177-3AD203B41FA5}">
                      <a16:colId xmlns:a16="http://schemas.microsoft.com/office/drawing/2014/main" val="330582915"/>
                    </a:ext>
                  </a:extLst>
                </a:gridCol>
                <a:gridCol w="2669233">
                  <a:extLst>
                    <a:ext uri="{9D8B030D-6E8A-4147-A177-3AD203B41FA5}">
                      <a16:colId xmlns:a16="http://schemas.microsoft.com/office/drawing/2014/main" val="3623675933"/>
                    </a:ext>
                  </a:extLst>
                </a:gridCol>
                <a:gridCol w="2619027">
                  <a:extLst>
                    <a:ext uri="{9D8B030D-6E8A-4147-A177-3AD203B41FA5}">
                      <a16:colId xmlns:a16="http://schemas.microsoft.com/office/drawing/2014/main" val="2338118332"/>
                    </a:ext>
                  </a:extLst>
                </a:gridCol>
              </a:tblGrid>
              <a:tr h="1250381">
                <a:tc rowSpan="2" gridSpan="2">
                  <a:txBody>
                    <a:bodyPr/>
                    <a:lstStyle/>
                    <a:p>
                      <a:pPr>
                        <a:lnSpc>
                          <a:spcPct val="107000"/>
                        </a:lnSpc>
                        <a:spcAft>
                          <a:spcPts val="800"/>
                        </a:spcAft>
                      </a:pPr>
                      <a:r>
                        <a:rPr lang="en-AU" sz="2400" dirty="0">
                          <a:solidFill>
                            <a:schemeClr val="tx1"/>
                          </a:solidFill>
                          <a:effectLst/>
                        </a:rPr>
                        <a:t>Player 2 DOES NOT have a dominant strategy.</a:t>
                      </a:r>
                    </a:p>
                    <a:p>
                      <a:pPr>
                        <a:lnSpc>
                          <a:spcPct val="107000"/>
                        </a:lnSpc>
                        <a:spcAft>
                          <a:spcPts val="800"/>
                        </a:spcAft>
                      </a:pPr>
                      <a:r>
                        <a:rPr lang="en-AU" sz="2400" dirty="0">
                          <a:solidFill>
                            <a:schemeClr val="tx1"/>
                          </a:solidFill>
                          <a:effectLst/>
                        </a:rPr>
                        <a:t>Therefore there is no dominant strategy equilibrium in this game</a:t>
                      </a:r>
                      <a:endParaRPr lang="en-AU" sz="900" dirty="0">
                        <a:effectLst/>
                      </a:endParaRPr>
                    </a:p>
                    <a:p>
                      <a:pPr>
                        <a:lnSpc>
                          <a:spcPct val="107000"/>
                        </a:lnSpc>
                        <a:spcAft>
                          <a:spcPts val="800"/>
                        </a:spcAft>
                      </a:pPr>
                      <a:r>
                        <a:rPr lang="en-AU" sz="900" dirty="0">
                          <a:effectLst/>
                        </a:rPr>
                        <a:t> </a:t>
                      </a:r>
                    </a:p>
                    <a:p>
                      <a:pPr>
                        <a:lnSpc>
                          <a:spcPct val="107000"/>
                        </a:lnSpc>
                        <a:spcAft>
                          <a:spcPts val="800"/>
                        </a:spcAft>
                      </a:pPr>
                      <a:r>
                        <a:rPr lang="en-AU" sz="900" dirty="0">
                          <a:effectLst/>
                        </a:rPr>
                        <a:t> </a:t>
                      </a:r>
                      <a:endParaRPr lang="en-AU" sz="900" dirty="0">
                        <a:effectLst/>
                        <a:latin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rowSpan="2" h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gridSpan="2">
                  <a:txBody>
                    <a:bodyPr/>
                    <a:lstStyle/>
                    <a:p>
                      <a:pPr algn="ctr">
                        <a:lnSpc>
                          <a:spcPct val="107000"/>
                        </a:lnSpc>
                        <a:spcAft>
                          <a:spcPts val="800"/>
                        </a:spcAft>
                      </a:pPr>
                      <a:r>
                        <a:rPr lang="en-AU" sz="800" dirty="0">
                          <a:solidFill>
                            <a:schemeClr val="bg1"/>
                          </a:solidFill>
                          <a:effectLst/>
                        </a:rPr>
                        <a:t> </a:t>
                      </a:r>
                      <a:r>
                        <a:rPr lang="en-AU" sz="3200" dirty="0">
                          <a:solidFill>
                            <a:schemeClr val="bg1"/>
                          </a:solidFill>
                          <a:effectLst/>
                        </a:rPr>
                        <a:t>PLAYER 2</a:t>
                      </a:r>
                      <a:endParaRPr lang="en-A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hMerge="1">
                  <a:txBody>
                    <a:bodyPr/>
                    <a:lstStyle/>
                    <a:p>
                      <a:endParaRPr lang="en-AU"/>
                    </a:p>
                  </a:txBody>
                  <a:tcPr/>
                </a:tc>
                <a:extLst>
                  <a:ext uri="{0D108BD9-81ED-4DB2-BD59-A6C34878D82A}">
                    <a16:rowId xmlns:a16="http://schemas.microsoft.com/office/drawing/2014/main" val="2342144426"/>
                  </a:ext>
                </a:extLst>
              </a:tr>
              <a:tr h="1173037">
                <a:tc gridSpan="2" vMerge="1">
                  <a:txBody>
                    <a:bodyPr/>
                    <a:lstStyle/>
                    <a:p>
                      <a:pPr>
                        <a:lnSpc>
                          <a:spcPct val="107000"/>
                        </a:lnSpc>
                        <a:spcAft>
                          <a:spcPts val="80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hMerge="1" v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07000"/>
                        </a:lnSpc>
                        <a:spcAft>
                          <a:spcPts val="800"/>
                        </a:spcAft>
                      </a:pPr>
                      <a:r>
                        <a:rPr lang="en-AU" sz="3200" b="1" dirty="0">
                          <a:solidFill>
                            <a:srgbClr val="FF0000"/>
                          </a:solidFill>
                          <a:effectLst/>
                        </a:rPr>
                        <a:t> LEFT</a:t>
                      </a:r>
                      <a:endParaRPr lang="en-AU"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a:lnSpc>
                          <a:spcPct val="107000"/>
                        </a:lnSpc>
                        <a:spcAft>
                          <a:spcPts val="800"/>
                        </a:spcAft>
                      </a:pPr>
                      <a:r>
                        <a:rPr lang="en-AU" sz="3200" b="1" dirty="0">
                          <a:solidFill>
                            <a:srgbClr val="FF0000"/>
                          </a:solidFill>
                          <a:effectLst/>
                        </a:rPr>
                        <a:t> RIGHT</a:t>
                      </a:r>
                      <a:endParaRPr lang="en-AU"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8130335"/>
                  </a:ext>
                </a:extLst>
              </a:tr>
              <a:tr h="1173037">
                <a:tc rowSpan="2">
                  <a:txBody>
                    <a:bodyPr/>
                    <a:lstStyle/>
                    <a:p>
                      <a:pPr>
                        <a:lnSpc>
                          <a:spcPct val="107000"/>
                        </a:lnSpc>
                        <a:spcAft>
                          <a:spcPts val="800"/>
                        </a:spcAft>
                      </a:pPr>
                      <a:r>
                        <a:rPr lang="en-AU" sz="2400" dirty="0">
                          <a:effectLst/>
                        </a:rPr>
                        <a:t> </a:t>
                      </a:r>
                    </a:p>
                    <a:p>
                      <a:pPr>
                        <a:lnSpc>
                          <a:spcPct val="107000"/>
                        </a:lnSpc>
                        <a:spcAft>
                          <a:spcPts val="800"/>
                        </a:spcAft>
                      </a:pPr>
                      <a:r>
                        <a:rPr lang="en-AU" sz="3200" dirty="0">
                          <a:solidFill>
                            <a:schemeClr val="bg1"/>
                          </a:solidFill>
                          <a:effectLst/>
                        </a:rPr>
                        <a:t>PLAYER 1</a:t>
                      </a:r>
                      <a:endParaRPr lang="en-A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900" dirty="0">
                          <a:solidFill>
                            <a:srgbClr val="0070C0"/>
                          </a:solidFill>
                          <a:effectLst/>
                        </a:rPr>
                        <a:t> </a:t>
                      </a:r>
                      <a:r>
                        <a:rPr lang="en-AU" sz="3600" b="1" dirty="0">
                          <a:solidFill>
                            <a:srgbClr val="0070C0"/>
                          </a:solidFill>
                          <a:effectLst/>
                        </a:rPr>
                        <a:t>TOP</a:t>
                      </a:r>
                      <a:endParaRPr lang="en-AU"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4800" dirty="0">
                          <a:effectLst/>
                        </a:rPr>
                        <a:t> </a:t>
                      </a:r>
                      <a:r>
                        <a:rPr lang="en-AU" sz="4800" dirty="0">
                          <a:solidFill>
                            <a:srgbClr val="0070C0"/>
                          </a:solidFill>
                          <a:effectLst/>
                        </a:rPr>
                        <a:t>1,</a:t>
                      </a:r>
                      <a:r>
                        <a:rPr lang="en-AU" sz="4800" dirty="0">
                          <a:solidFill>
                            <a:srgbClr val="FF0000"/>
                          </a:solidFill>
                          <a:effectLst/>
                        </a:rPr>
                        <a:t>2</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0,</a:t>
                      </a:r>
                      <a:r>
                        <a:rPr lang="en-AU" sz="4800" dirty="0">
                          <a:solidFill>
                            <a:srgbClr val="FF0000"/>
                          </a:solidFill>
                          <a:effectLst/>
                        </a:rPr>
                        <a:t>0</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6754580"/>
                  </a:ext>
                </a:extLst>
              </a:tr>
              <a:tr h="1173037">
                <a:tc vMerge="1">
                  <a:txBody>
                    <a:bodyPr/>
                    <a:lstStyle/>
                    <a:p>
                      <a:endParaRPr lang="en-AU"/>
                    </a:p>
                  </a:txBody>
                  <a:tcPr/>
                </a:tc>
                <a:tc>
                  <a:txBody>
                    <a:bodyPr/>
                    <a:lstStyle/>
                    <a:p>
                      <a:pPr>
                        <a:lnSpc>
                          <a:spcPct val="107000"/>
                        </a:lnSpc>
                        <a:spcAft>
                          <a:spcPts val="800"/>
                        </a:spcAft>
                      </a:pPr>
                      <a:r>
                        <a:rPr lang="en-AU" sz="2800" dirty="0">
                          <a:solidFill>
                            <a:srgbClr val="0070C0"/>
                          </a:solidFill>
                          <a:effectLst/>
                        </a:rPr>
                        <a:t> </a:t>
                      </a:r>
                      <a:r>
                        <a:rPr lang="en-AU" sz="2800" b="1" dirty="0">
                          <a:solidFill>
                            <a:srgbClr val="0070C0"/>
                          </a:solidFill>
                          <a:effectLst/>
                        </a:rPr>
                        <a:t>BOTTOM</a:t>
                      </a:r>
                      <a:endParaRPr lang="en-A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0,</a:t>
                      </a:r>
                      <a:r>
                        <a:rPr lang="en-AU" sz="4800" dirty="0">
                          <a:solidFill>
                            <a:srgbClr val="FF0000"/>
                          </a:solidFill>
                          <a:effectLst/>
                        </a:rPr>
                        <a:t>0</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2,</a:t>
                      </a:r>
                      <a:r>
                        <a:rPr lang="en-AU" sz="4800" dirty="0">
                          <a:solidFill>
                            <a:srgbClr val="FF0000"/>
                          </a:solidFill>
                          <a:effectLst/>
                        </a:rPr>
                        <a:t>1</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9854570"/>
                  </a:ext>
                </a:extLst>
              </a:tr>
            </a:tbl>
          </a:graphicData>
        </a:graphic>
      </p:graphicFrame>
    </p:spTree>
    <p:extLst>
      <p:ext uri="{BB962C8B-B14F-4D97-AF65-F5344CB8AC3E}">
        <p14:creationId xmlns:p14="http://schemas.microsoft.com/office/powerpoint/2010/main" val="2011291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D8ED-D30D-5A42-8207-D3CDAF9FEBD4}"/>
              </a:ext>
            </a:extLst>
          </p:cNvPr>
          <p:cNvSpPr>
            <a:spLocks noGrp="1"/>
          </p:cNvSpPr>
          <p:nvPr>
            <p:ph type="title"/>
          </p:nvPr>
        </p:nvSpPr>
        <p:spPr/>
        <p:txBody>
          <a:bodyPr/>
          <a:lstStyle/>
          <a:p>
            <a:r>
              <a:rPr lang="en-AU" dirty="0"/>
              <a:t>2x2 game in an oligopoly market</a:t>
            </a:r>
          </a:p>
        </p:txBody>
      </p:sp>
      <p:sp>
        <p:nvSpPr>
          <p:cNvPr id="3" name="Content Placeholder 2">
            <a:extLst>
              <a:ext uri="{FF2B5EF4-FFF2-40B4-BE49-F238E27FC236}">
                <a16:creationId xmlns:a16="http://schemas.microsoft.com/office/drawing/2014/main" id="{054BE076-3A72-7847-964E-D7D9FF37D0A8}"/>
              </a:ext>
            </a:extLst>
          </p:cNvPr>
          <p:cNvSpPr>
            <a:spLocks noGrp="1"/>
          </p:cNvSpPr>
          <p:nvPr>
            <p:ph idx="1"/>
          </p:nvPr>
        </p:nvSpPr>
        <p:spPr/>
        <p:txBody>
          <a:bodyPr/>
          <a:lstStyle/>
          <a:p>
            <a:endParaRPr lang="en-AU"/>
          </a:p>
        </p:txBody>
      </p:sp>
      <p:pic>
        <p:nvPicPr>
          <p:cNvPr id="1026" name="Picture 2">
            <a:extLst>
              <a:ext uri="{FF2B5EF4-FFF2-40B4-BE49-F238E27FC236}">
                <a16:creationId xmlns:a16="http://schemas.microsoft.com/office/drawing/2014/main" id="{00ECB30C-EFF8-AB45-BD09-E9CE33FB09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97" b="24018"/>
          <a:stretch/>
        </p:blipFill>
        <p:spPr bwMode="auto">
          <a:xfrm>
            <a:off x="1910624" y="2133600"/>
            <a:ext cx="8370751" cy="4328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170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0DE158-1632-1E41-924A-20E705B654DF}"/>
              </a:ext>
            </a:extLst>
          </p:cNvPr>
          <p:cNvSpPr>
            <a:spLocks noGrp="1"/>
          </p:cNvSpPr>
          <p:nvPr>
            <p:ph type="title"/>
          </p:nvPr>
        </p:nvSpPr>
        <p:spPr>
          <a:xfrm>
            <a:off x="649224" y="645106"/>
            <a:ext cx="3650279" cy="1259894"/>
          </a:xfrm>
        </p:spPr>
        <p:txBody>
          <a:bodyPr>
            <a:normAutofit/>
          </a:bodyPr>
          <a:lstStyle/>
          <a:p>
            <a:pPr>
              <a:lnSpc>
                <a:spcPct val="90000"/>
              </a:lnSpc>
            </a:pPr>
            <a:r>
              <a:rPr lang="en-AU" sz="3100"/>
              <a:t>2 person variable sum games</a:t>
            </a:r>
          </a:p>
        </p:txBody>
      </p:sp>
      <p:sp>
        <p:nvSpPr>
          <p:cNvPr id="16" name="Rectangle 10">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9A5E05B-BB01-B842-B7DD-70E30FD513FD}"/>
              </a:ext>
            </a:extLst>
          </p:cNvPr>
          <p:cNvSpPr>
            <a:spLocks noGrp="1"/>
          </p:cNvSpPr>
          <p:nvPr>
            <p:ph idx="1"/>
          </p:nvPr>
        </p:nvSpPr>
        <p:spPr>
          <a:xfrm>
            <a:off x="649225" y="2133600"/>
            <a:ext cx="3650278" cy="3759253"/>
          </a:xfrm>
        </p:spPr>
        <p:txBody>
          <a:bodyPr>
            <a:normAutofit/>
          </a:bodyPr>
          <a:lstStyle/>
          <a:p>
            <a:r>
              <a:rPr lang="en-AU" dirty="0"/>
              <a:t>Games where players have common and opposed interests</a:t>
            </a:r>
          </a:p>
          <a:p>
            <a:r>
              <a:rPr lang="en-AU" dirty="0"/>
              <a:t>The extent to which information is given and players communicate can have a huge effect on the outcome</a:t>
            </a:r>
          </a:p>
        </p:txBody>
      </p:sp>
      <p:pic>
        <p:nvPicPr>
          <p:cNvPr id="4" name="Picture 3">
            <a:extLst>
              <a:ext uri="{FF2B5EF4-FFF2-40B4-BE49-F238E27FC236}">
                <a16:creationId xmlns:a16="http://schemas.microsoft.com/office/drawing/2014/main" id="{6C99F529-F3A3-CB4D-A5DC-A6C3F1CF7DF0}"/>
              </a:ext>
            </a:extLst>
          </p:cNvPr>
          <p:cNvPicPr>
            <a:picLocks noChangeAspect="1"/>
          </p:cNvPicPr>
          <p:nvPr/>
        </p:nvPicPr>
        <p:blipFill>
          <a:blip r:embed="rId2"/>
          <a:stretch>
            <a:fillRect/>
          </a:stretch>
        </p:blipFill>
        <p:spPr>
          <a:xfrm>
            <a:off x="4619543" y="1041322"/>
            <a:ext cx="6953577" cy="4450289"/>
          </a:xfrm>
          <a:prstGeom prst="rect">
            <a:avLst/>
          </a:prstGeom>
        </p:spPr>
      </p:pic>
      <p:sp>
        <p:nvSpPr>
          <p:cNvPr id="17"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029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9E772-61C4-4845-B0D8-B1686DF9912A}"/>
              </a:ext>
            </a:extLst>
          </p:cNvPr>
          <p:cNvSpPr>
            <a:spLocks noGrp="1"/>
          </p:cNvSpPr>
          <p:nvPr>
            <p:ph type="title"/>
          </p:nvPr>
        </p:nvSpPr>
        <p:spPr/>
        <p:txBody>
          <a:bodyPr/>
          <a:lstStyle/>
          <a:p>
            <a:r>
              <a:rPr lang="en-AU" dirty="0"/>
              <a:t>What is the rational choice?</a:t>
            </a:r>
          </a:p>
        </p:txBody>
      </p:sp>
      <p:sp>
        <p:nvSpPr>
          <p:cNvPr id="3" name="Content Placeholder 2">
            <a:extLst>
              <a:ext uri="{FF2B5EF4-FFF2-40B4-BE49-F238E27FC236}">
                <a16:creationId xmlns:a16="http://schemas.microsoft.com/office/drawing/2014/main" id="{706DBC2F-77D9-D343-9957-A33C61BF5944}"/>
              </a:ext>
            </a:extLst>
          </p:cNvPr>
          <p:cNvSpPr>
            <a:spLocks noGrp="1"/>
          </p:cNvSpPr>
          <p:nvPr>
            <p:ph idx="1"/>
          </p:nvPr>
        </p:nvSpPr>
        <p:spPr/>
        <p:txBody>
          <a:bodyPr/>
          <a:lstStyle/>
          <a:p>
            <a:r>
              <a:rPr lang="en-AU" dirty="0"/>
              <a:t>To determine the most rational decision, you need to find the ‘Nash Equilibrium’.</a:t>
            </a:r>
          </a:p>
          <a:p>
            <a:endParaRPr lang="en-AU" dirty="0"/>
          </a:p>
          <a:p>
            <a:r>
              <a:rPr lang="en-US" i="1" dirty="0">
                <a:latin typeface="Verdana" panose="020B0604030504040204" pitchFamily="34" charset="0"/>
                <a:ea typeface="굴림" panose="020B0600000101010101" pitchFamily="34" charset="-127"/>
              </a:rPr>
              <a:t>The Nash Equilibrium is a stable state in a game where no player can gain an advantage by changing his strategy, assuming the other participants also do not change their strategies. </a:t>
            </a:r>
          </a:p>
          <a:p>
            <a:endParaRPr lang="en-AU" dirty="0"/>
          </a:p>
        </p:txBody>
      </p:sp>
    </p:spTree>
    <p:extLst>
      <p:ext uri="{BB962C8B-B14F-4D97-AF65-F5344CB8AC3E}">
        <p14:creationId xmlns:p14="http://schemas.microsoft.com/office/powerpoint/2010/main" val="139330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F52D-67B6-804E-A55E-9D25D247A01F}"/>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646A08B8-8094-B544-B68E-7A127D5A1DCC}"/>
              </a:ext>
            </a:extLst>
          </p:cNvPr>
          <p:cNvSpPr>
            <a:spLocks noGrp="1"/>
          </p:cNvSpPr>
          <p:nvPr>
            <p:ph idx="1"/>
          </p:nvPr>
        </p:nvSpPr>
        <p:spPr/>
        <p:txBody>
          <a:bodyPr/>
          <a:lstStyle/>
          <a:p>
            <a:endParaRPr lang="en-AU"/>
          </a:p>
        </p:txBody>
      </p:sp>
      <p:pic>
        <p:nvPicPr>
          <p:cNvPr id="2050" name="Picture 2">
            <a:extLst>
              <a:ext uri="{FF2B5EF4-FFF2-40B4-BE49-F238E27FC236}">
                <a16:creationId xmlns:a16="http://schemas.microsoft.com/office/drawing/2014/main" id="{E4FDA82E-1BFB-D44C-BAF4-2D9EA323C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300" y="88900"/>
            <a:ext cx="10045700" cy="668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755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C8326-2F34-414C-8DCE-900440F6F604}"/>
              </a:ext>
            </a:extLst>
          </p:cNvPr>
          <p:cNvSpPr>
            <a:spLocks noGrp="1"/>
          </p:cNvSpPr>
          <p:nvPr>
            <p:ph type="title"/>
          </p:nvPr>
        </p:nvSpPr>
        <p:spPr/>
        <p:txBody>
          <a:bodyPr/>
          <a:lstStyle/>
          <a:p>
            <a:r>
              <a:rPr lang="en-AU" dirty="0"/>
              <a:t>The Nash Equilibrium</a:t>
            </a:r>
          </a:p>
        </p:txBody>
      </p:sp>
      <p:sp>
        <p:nvSpPr>
          <p:cNvPr id="3" name="Content Placeholder 2">
            <a:extLst>
              <a:ext uri="{FF2B5EF4-FFF2-40B4-BE49-F238E27FC236}">
                <a16:creationId xmlns:a16="http://schemas.microsoft.com/office/drawing/2014/main" id="{5429DC4B-A25B-F84E-A6A7-A06AD53A6DDC}"/>
              </a:ext>
            </a:extLst>
          </p:cNvPr>
          <p:cNvSpPr>
            <a:spLocks noGrp="1"/>
          </p:cNvSpPr>
          <p:nvPr>
            <p:ph idx="1"/>
          </p:nvPr>
        </p:nvSpPr>
        <p:spPr/>
        <p:txBody>
          <a:bodyPr>
            <a:normAutofit/>
          </a:bodyPr>
          <a:lstStyle/>
          <a:p>
            <a:r>
              <a:rPr lang="en-US" sz="2400" dirty="0"/>
              <a:t>A Nash equilibrium is named for its originator, John Nash, the subject of the film “A Beautiful Mind” in which Nash was played by Russell Crowe. </a:t>
            </a:r>
          </a:p>
          <a:p>
            <a:r>
              <a:rPr lang="en-US" sz="2400" dirty="0"/>
              <a:t>Nash shared the Nobel Prize for Economics in 1994 for his Game Theory.</a:t>
            </a:r>
          </a:p>
          <a:p>
            <a:r>
              <a:rPr lang="en-US" sz="2400" dirty="0"/>
              <a:t>You need to know how to find it in a pay-off matrix at the end of the year. I’m certain it will be in the exam.</a:t>
            </a:r>
            <a:endParaRPr lang="en-AU" sz="2400" dirty="0"/>
          </a:p>
          <a:p>
            <a:endParaRPr lang="en-AU" sz="2400" dirty="0"/>
          </a:p>
        </p:txBody>
      </p:sp>
    </p:spTree>
    <p:extLst>
      <p:ext uri="{BB962C8B-B14F-4D97-AF65-F5344CB8AC3E}">
        <p14:creationId xmlns:p14="http://schemas.microsoft.com/office/powerpoint/2010/main" val="350791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F75A-DECF-C64D-BFC5-30C21F2ADD81}"/>
              </a:ext>
            </a:extLst>
          </p:cNvPr>
          <p:cNvSpPr>
            <a:spLocks noGrp="1"/>
          </p:cNvSpPr>
          <p:nvPr>
            <p:ph type="title"/>
          </p:nvPr>
        </p:nvSpPr>
        <p:spPr/>
        <p:txBody>
          <a:bodyPr/>
          <a:lstStyle/>
          <a:p>
            <a:r>
              <a:rPr lang="en-AU" dirty="0"/>
              <a:t>SACE requirements</a:t>
            </a:r>
          </a:p>
        </p:txBody>
      </p:sp>
      <p:sp>
        <p:nvSpPr>
          <p:cNvPr id="3" name="Content Placeholder 2">
            <a:extLst>
              <a:ext uri="{FF2B5EF4-FFF2-40B4-BE49-F238E27FC236}">
                <a16:creationId xmlns:a16="http://schemas.microsoft.com/office/drawing/2014/main" id="{4B34A22D-CDE5-6347-8D33-35EA10FFF28F}"/>
              </a:ext>
            </a:extLst>
          </p:cNvPr>
          <p:cNvSpPr>
            <a:spLocks noGrp="1"/>
          </p:cNvSpPr>
          <p:nvPr>
            <p:ph idx="1"/>
          </p:nvPr>
        </p:nvSpPr>
        <p:spPr>
          <a:xfrm>
            <a:off x="2589212" y="2133600"/>
            <a:ext cx="8915400" cy="2177143"/>
          </a:xfrm>
        </p:spPr>
        <p:txBody>
          <a:bodyPr/>
          <a:lstStyle/>
          <a:p>
            <a:r>
              <a:rPr lang="en-AU" dirty="0"/>
              <a:t>Students develop an understanding of the duopoly market structure through a basic study of game theory</a:t>
            </a:r>
          </a:p>
          <a:p>
            <a:r>
              <a:rPr lang="en-AU" dirty="0"/>
              <a:t>They solve simple 2 × 2 games and explore and understand the concepts of pay-off, preferences and Nash equilibrium</a:t>
            </a:r>
          </a:p>
          <a:p>
            <a:endParaRPr lang="en-AU" dirty="0"/>
          </a:p>
          <a:p>
            <a:r>
              <a:rPr lang="en-AU" dirty="0"/>
              <a:t>We therefore will use a 2 player matrix as follows:</a:t>
            </a:r>
          </a:p>
          <a:p>
            <a:endParaRPr lang="en-AU" dirty="0"/>
          </a:p>
        </p:txBody>
      </p:sp>
    </p:spTree>
    <p:extLst>
      <p:ext uri="{BB962C8B-B14F-4D97-AF65-F5344CB8AC3E}">
        <p14:creationId xmlns:p14="http://schemas.microsoft.com/office/powerpoint/2010/main" val="3403535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10BD2-9D03-BC4D-A26B-61A1CC8AD419}"/>
              </a:ext>
            </a:extLst>
          </p:cNvPr>
          <p:cNvSpPr>
            <a:spLocks noGrp="1"/>
          </p:cNvSpPr>
          <p:nvPr>
            <p:ph type="title"/>
          </p:nvPr>
        </p:nvSpPr>
        <p:spPr/>
        <p:txBody>
          <a:bodyPr/>
          <a:lstStyle/>
          <a:p>
            <a:r>
              <a:rPr lang="en-AU" dirty="0"/>
              <a:t>The Nash Equilibrium</a:t>
            </a:r>
          </a:p>
        </p:txBody>
      </p:sp>
      <p:sp>
        <p:nvSpPr>
          <p:cNvPr id="3" name="Content Placeholder 2">
            <a:extLst>
              <a:ext uri="{FF2B5EF4-FFF2-40B4-BE49-F238E27FC236}">
                <a16:creationId xmlns:a16="http://schemas.microsoft.com/office/drawing/2014/main" id="{65FADAD4-F51F-9C42-B838-BB200700F9D0}"/>
              </a:ext>
            </a:extLst>
          </p:cNvPr>
          <p:cNvSpPr>
            <a:spLocks noGrp="1"/>
          </p:cNvSpPr>
          <p:nvPr>
            <p:ph idx="1"/>
          </p:nvPr>
        </p:nvSpPr>
        <p:spPr/>
        <p:txBody>
          <a:bodyPr>
            <a:normAutofit/>
          </a:bodyPr>
          <a:lstStyle/>
          <a:p>
            <a:r>
              <a:rPr lang="en-US" sz="2400" dirty="0"/>
              <a:t>A Nash equilibrium exists when each player’s strategy is the best response to the other players’ strategies AND each has no incentive to change their strategy.</a:t>
            </a:r>
          </a:p>
          <a:p>
            <a:r>
              <a:rPr lang="en-US" sz="2400" dirty="0"/>
              <a:t>The first part of the definition is the same as a dominant strategy. It is the part after AND that will determine whether it is a Nash equilibrium.</a:t>
            </a:r>
          </a:p>
          <a:p>
            <a:r>
              <a:rPr lang="en-US" sz="2400" dirty="0"/>
              <a:t>Please note, sometimes, there can be more than 1 Nash Equilibrium.</a:t>
            </a:r>
            <a:endParaRPr lang="en-AU" sz="2400" dirty="0"/>
          </a:p>
          <a:p>
            <a:endParaRPr lang="en-AU" sz="3200" dirty="0"/>
          </a:p>
        </p:txBody>
      </p:sp>
    </p:spTree>
    <p:extLst>
      <p:ext uri="{BB962C8B-B14F-4D97-AF65-F5344CB8AC3E}">
        <p14:creationId xmlns:p14="http://schemas.microsoft.com/office/powerpoint/2010/main" val="1796860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BF1F1-9E03-114B-AAF4-4CB049EEC8B1}"/>
              </a:ext>
            </a:extLst>
          </p:cNvPr>
          <p:cNvSpPr>
            <a:spLocks noGrp="1"/>
          </p:cNvSpPr>
          <p:nvPr>
            <p:ph type="title"/>
          </p:nvPr>
        </p:nvSpPr>
        <p:spPr/>
        <p:txBody>
          <a:bodyPr/>
          <a:lstStyle/>
          <a:p>
            <a:r>
              <a:rPr lang="en-AU" dirty="0"/>
              <a:t>The Nash Equilibrium</a:t>
            </a:r>
          </a:p>
        </p:txBody>
      </p:sp>
      <p:sp>
        <p:nvSpPr>
          <p:cNvPr id="3" name="Content Placeholder 2">
            <a:extLst>
              <a:ext uri="{FF2B5EF4-FFF2-40B4-BE49-F238E27FC236}">
                <a16:creationId xmlns:a16="http://schemas.microsoft.com/office/drawing/2014/main" id="{36C2B068-A4B2-F249-A166-9803BDD5D61D}"/>
              </a:ext>
            </a:extLst>
          </p:cNvPr>
          <p:cNvSpPr>
            <a:spLocks noGrp="1"/>
          </p:cNvSpPr>
          <p:nvPr>
            <p:ph idx="1"/>
          </p:nvPr>
        </p:nvSpPr>
        <p:spPr/>
        <p:txBody>
          <a:bodyPr>
            <a:normAutofit lnSpcReduction="10000"/>
          </a:bodyPr>
          <a:lstStyle/>
          <a:p>
            <a:r>
              <a:rPr lang="en-US" sz="2400" dirty="0"/>
              <a:t>To find the Nash Equilibrium of a game, for each outcome (e.g. for each quadrant of the matrix) ask yourself the following question:</a:t>
            </a:r>
          </a:p>
          <a:p>
            <a:r>
              <a:rPr lang="en-US" sz="2400" dirty="0"/>
              <a:t>“Given what the other player is doing, does either player have an incentive to change what they are doing at this outcome?”</a:t>
            </a:r>
          </a:p>
          <a:p>
            <a:r>
              <a:rPr lang="en-US" sz="2400" dirty="0"/>
              <a:t>If the answer is YES for EITHER player, that outcome is NOT a Nash equilibrium.</a:t>
            </a:r>
          </a:p>
          <a:p>
            <a:r>
              <a:rPr lang="en-US" sz="2400" dirty="0"/>
              <a:t>If the answer for BOTH players is NO, the outcome is a NASH EQUILIBRIUM.</a:t>
            </a:r>
            <a:endParaRPr lang="en-AU" sz="2400" dirty="0"/>
          </a:p>
          <a:p>
            <a:endParaRPr lang="en-AU" sz="2400" dirty="0"/>
          </a:p>
        </p:txBody>
      </p:sp>
    </p:spTree>
    <p:extLst>
      <p:ext uri="{BB962C8B-B14F-4D97-AF65-F5344CB8AC3E}">
        <p14:creationId xmlns:p14="http://schemas.microsoft.com/office/powerpoint/2010/main" val="615117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238BA-7CF7-4D08-B900-1FB19E4F9E21}"/>
              </a:ext>
            </a:extLst>
          </p:cNvPr>
          <p:cNvSpPr>
            <a:spLocks noGrp="1"/>
          </p:cNvSpPr>
          <p:nvPr>
            <p:ph type="title"/>
          </p:nvPr>
        </p:nvSpPr>
        <p:spPr/>
        <p:txBody>
          <a:bodyPr/>
          <a:lstStyle/>
          <a:p>
            <a:r>
              <a:rPr lang="en-AU" dirty="0"/>
              <a:t>Nash </a:t>
            </a:r>
            <a:r>
              <a:rPr lang="en-AU" dirty="0" err="1"/>
              <a:t>Equillibrium</a:t>
            </a:r>
            <a:endParaRPr lang="en-AU" dirty="0"/>
          </a:p>
        </p:txBody>
      </p:sp>
      <p:sp>
        <p:nvSpPr>
          <p:cNvPr id="3" name="Content Placeholder 2">
            <a:extLst>
              <a:ext uri="{FF2B5EF4-FFF2-40B4-BE49-F238E27FC236}">
                <a16:creationId xmlns:a16="http://schemas.microsoft.com/office/drawing/2014/main" id="{9DCECFD5-99E4-4806-8F34-97DF987D9874}"/>
              </a:ext>
            </a:extLst>
          </p:cNvPr>
          <p:cNvSpPr>
            <a:spLocks noGrp="1"/>
          </p:cNvSpPr>
          <p:nvPr>
            <p:ph idx="1"/>
          </p:nvPr>
        </p:nvSpPr>
        <p:spPr/>
        <p:txBody>
          <a:bodyPr/>
          <a:lstStyle/>
          <a:p>
            <a:r>
              <a:rPr lang="en-AU" dirty="0"/>
              <a:t>A beautiful Mind – movie clip</a:t>
            </a:r>
          </a:p>
          <a:p>
            <a:pPr lvl="1"/>
            <a:r>
              <a:rPr lang="en-AU" dirty="0">
                <a:hlinkClick r:id="rId2"/>
              </a:rPr>
              <a:t>Nash Equilibrium - YouTube</a:t>
            </a:r>
            <a:endParaRPr lang="en-AU" dirty="0"/>
          </a:p>
          <a:p>
            <a:r>
              <a:rPr lang="en-AU" dirty="0"/>
              <a:t>Why a beautiful mind was wrong</a:t>
            </a:r>
          </a:p>
          <a:p>
            <a:pPr lvl="1"/>
            <a:r>
              <a:rPr lang="en-AU" dirty="0">
                <a:hlinkClick r:id="rId3"/>
              </a:rPr>
              <a:t>A Beautiful Mind Got Nash Equilibrium Wrong - YouTube</a:t>
            </a:r>
            <a:endParaRPr lang="en-AU" dirty="0"/>
          </a:p>
          <a:p>
            <a:endParaRPr lang="en-AU" dirty="0"/>
          </a:p>
        </p:txBody>
      </p:sp>
    </p:spTree>
    <p:extLst>
      <p:ext uri="{BB962C8B-B14F-4D97-AF65-F5344CB8AC3E}">
        <p14:creationId xmlns:p14="http://schemas.microsoft.com/office/powerpoint/2010/main" val="2782858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A13DD-24A1-4899-BFDC-5283E8B8147E}"/>
              </a:ext>
            </a:extLst>
          </p:cNvPr>
          <p:cNvSpPr>
            <a:spLocks noGrp="1"/>
          </p:cNvSpPr>
          <p:nvPr>
            <p:ph type="title"/>
          </p:nvPr>
        </p:nvSpPr>
        <p:spPr/>
        <p:txBody>
          <a:bodyPr/>
          <a:lstStyle/>
          <a:p>
            <a:r>
              <a:rPr lang="en-AU" dirty="0"/>
              <a:t>Nash Equilibrium</a:t>
            </a:r>
          </a:p>
        </p:txBody>
      </p:sp>
      <p:sp>
        <p:nvSpPr>
          <p:cNvPr id="3" name="Content Placeholder 2">
            <a:extLst>
              <a:ext uri="{FF2B5EF4-FFF2-40B4-BE49-F238E27FC236}">
                <a16:creationId xmlns:a16="http://schemas.microsoft.com/office/drawing/2014/main" id="{478D0935-AB90-457C-BF14-6563526A3FFB}"/>
              </a:ext>
            </a:extLst>
          </p:cNvPr>
          <p:cNvSpPr>
            <a:spLocks noGrp="1"/>
          </p:cNvSpPr>
          <p:nvPr>
            <p:ph idx="1"/>
          </p:nvPr>
        </p:nvSpPr>
        <p:spPr/>
        <p:txBody>
          <a:bodyPr/>
          <a:lstStyle/>
          <a:p>
            <a:r>
              <a:rPr lang="en-AU" dirty="0"/>
              <a:t>How to find the Nash Equilibrium – using examples</a:t>
            </a:r>
          </a:p>
          <a:p>
            <a:pPr lvl="1"/>
            <a:r>
              <a:rPr lang="en-AU" dirty="0">
                <a:hlinkClick r:id="rId2"/>
              </a:rPr>
              <a:t>Nash Equilibrium Examples - YouTube</a:t>
            </a:r>
            <a:endParaRPr lang="en-AU" dirty="0"/>
          </a:p>
        </p:txBody>
      </p:sp>
    </p:spTree>
    <p:extLst>
      <p:ext uri="{BB962C8B-B14F-4D97-AF65-F5344CB8AC3E}">
        <p14:creationId xmlns:p14="http://schemas.microsoft.com/office/powerpoint/2010/main" val="4292805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1A437-79F3-9F47-BB50-C1532AD3CCDC}"/>
              </a:ext>
            </a:extLst>
          </p:cNvPr>
          <p:cNvSpPr>
            <a:spLocks noGrp="1"/>
          </p:cNvSpPr>
          <p:nvPr>
            <p:ph type="title"/>
          </p:nvPr>
        </p:nvSpPr>
        <p:spPr/>
        <p:txBody>
          <a:bodyPr/>
          <a:lstStyle/>
          <a:p>
            <a:r>
              <a:rPr lang="en-AU" dirty="0"/>
              <a:t>The Nash Equilibrium</a:t>
            </a:r>
          </a:p>
        </p:txBody>
      </p:sp>
      <p:sp>
        <p:nvSpPr>
          <p:cNvPr id="3" name="Content Placeholder 2">
            <a:extLst>
              <a:ext uri="{FF2B5EF4-FFF2-40B4-BE49-F238E27FC236}">
                <a16:creationId xmlns:a16="http://schemas.microsoft.com/office/drawing/2014/main" id="{82A0C34B-6CB4-924D-A65E-E3EC2DBAD66F}"/>
              </a:ext>
            </a:extLst>
          </p:cNvPr>
          <p:cNvSpPr>
            <a:spLocks noGrp="1"/>
          </p:cNvSpPr>
          <p:nvPr>
            <p:ph idx="1"/>
          </p:nvPr>
        </p:nvSpPr>
        <p:spPr/>
        <p:txBody>
          <a:bodyPr/>
          <a:lstStyle/>
          <a:p>
            <a:r>
              <a:rPr lang="en-AU" dirty="0">
                <a:hlinkClick r:id="rId2"/>
              </a:rPr>
              <a:t>https://www.youtube.com/watch?v=t9Lo2fgxWHw</a:t>
            </a:r>
            <a:endParaRPr lang="en-AU" dirty="0"/>
          </a:p>
          <a:p>
            <a:endParaRPr lang="en-AU" dirty="0"/>
          </a:p>
        </p:txBody>
      </p:sp>
    </p:spTree>
    <p:extLst>
      <p:ext uri="{BB962C8B-B14F-4D97-AF65-F5344CB8AC3E}">
        <p14:creationId xmlns:p14="http://schemas.microsoft.com/office/powerpoint/2010/main" val="306848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66EF-7287-B841-BAC0-6DC53551B7AF}"/>
              </a:ext>
            </a:extLst>
          </p:cNvPr>
          <p:cNvSpPr>
            <a:spLocks noGrp="1"/>
          </p:cNvSpPr>
          <p:nvPr>
            <p:ph type="title"/>
          </p:nvPr>
        </p:nvSpPr>
        <p:spPr/>
        <p:txBody>
          <a:bodyPr/>
          <a:lstStyle/>
          <a:p>
            <a:r>
              <a:rPr lang="en-AU" dirty="0"/>
              <a:t>Nash Equilibrium</a:t>
            </a:r>
          </a:p>
        </p:txBody>
      </p:sp>
      <p:sp>
        <p:nvSpPr>
          <p:cNvPr id="3" name="Content Placeholder 2">
            <a:extLst>
              <a:ext uri="{FF2B5EF4-FFF2-40B4-BE49-F238E27FC236}">
                <a16:creationId xmlns:a16="http://schemas.microsoft.com/office/drawing/2014/main" id="{DA861D4A-DF95-CD4B-B8EA-4DFE702796D6}"/>
              </a:ext>
            </a:extLst>
          </p:cNvPr>
          <p:cNvSpPr>
            <a:spLocks noGrp="1"/>
          </p:cNvSpPr>
          <p:nvPr>
            <p:ph idx="1"/>
          </p:nvPr>
        </p:nvSpPr>
        <p:spPr/>
        <p:txBody>
          <a:bodyPr/>
          <a:lstStyle/>
          <a:p>
            <a:endParaRPr lang="en-AU"/>
          </a:p>
        </p:txBody>
      </p:sp>
      <p:graphicFrame>
        <p:nvGraphicFramePr>
          <p:cNvPr id="4" name="Table 3">
            <a:extLst>
              <a:ext uri="{FF2B5EF4-FFF2-40B4-BE49-F238E27FC236}">
                <a16:creationId xmlns:a16="http://schemas.microsoft.com/office/drawing/2014/main" id="{E8199015-AE97-364D-9169-68EAE7046111}"/>
              </a:ext>
            </a:extLst>
          </p:cNvPr>
          <p:cNvGraphicFramePr>
            <a:graphicFrameLocks noGrp="1"/>
          </p:cNvGraphicFramePr>
          <p:nvPr>
            <p:extLst>
              <p:ext uri="{D42A27DB-BD31-4B8C-83A1-F6EECF244321}">
                <p14:modId xmlns:p14="http://schemas.microsoft.com/office/powerpoint/2010/main" val="2381507076"/>
              </p:ext>
            </p:extLst>
          </p:nvPr>
        </p:nvGraphicFramePr>
        <p:xfrm>
          <a:off x="1028502" y="1905000"/>
          <a:ext cx="10476110" cy="4769492"/>
        </p:xfrm>
        <a:graphic>
          <a:graphicData uri="http://schemas.openxmlformats.org/drawingml/2006/table">
            <a:tbl>
              <a:tblPr firstRow="1" firstCol="1" bandRow="1">
                <a:tableStyleId>{5C22544A-7EE6-4342-B048-85BDC9FD1C3A}</a:tableStyleId>
              </a:tblPr>
              <a:tblGrid>
                <a:gridCol w="2489150">
                  <a:extLst>
                    <a:ext uri="{9D8B030D-6E8A-4147-A177-3AD203B41FA5}">
                      <a16:colId xmlns:a16="http://schemas.microsoft.com/office/drawing/2014/main" val="562254552"/>
                    </a:ext>
                  </a:extLst>
                </a:gridCol>
                <a:gridCol w="2698700">
                  <a:extLst>
                    <a:ext uri="{9D8B030D-6E8A-4147-A177-3AD203B41FA5}">
                      <a16:colId xmlns:a16="http://schemas.microsoft.com/office/drawing/2014/main" val="330582915"/>
                    </a:ext>
                  </a:extLst>
                </a:gridCol>
                <a:gridCol w="2669233">
                  <a:extLst>
                    <a:ext uri="{9D8B030D-6E8A-4147-A177-3AD203B41FA5}">
                      <a16:colId xmlns:a16="http://schemas.microsoft.com/office/drawing/2014/main" val="3623675933"/>
                    </a:ext>
                  </a:extLst>
                </a:gridCol>
                <a:gridCol w="2619027">
                  <a:extLst>
                    <a:ext uri="{9D8B030D-6E8A-4147-A177-3AD203B41FA5}">
                      <a16:colId xmlns:a16="http://schemas.microsoft.com/office/drawing/2014/main" val="2338118332"/>
                    </a:ext>
                  </a:extLst>
                </a:gridCol>
              </a:tblGrid>
              <a:tr h="1250381">
                <a:tc rowSpan="2" gridSpan="2">
                  <a:txBody>
                    <a:bodyPr/>
                    <a:lstStyle/>
                    <a:p>
                      <a:pPr>
                        <a:lnSpc>
                          <a:spcPct val="107000"/>
                        </a:lnSpc>
                        <a:spcAft>
                          <a:spcPts val="800"/>
                        </a:spcAft>
                      </a:pPr>
                      <a:r>
                        <a:rPr lang="en-AU" sz="1800" dirty="0">
                          <a:solidFill>
                            <a:schemeClr val="tx1"/>
                          </a:solidFill>
                          <a:effectLst/>
                        </a:rPr>
                        <a:t>Does either player have an incentive to change what they are doing at this point, given what the other player is doing?</a:t>
                      </a:r>
                    </a:p>
                    <a:p>
                      <a:pPr>
                        <a:lnSpc>
                          <a:spcPct val="107000"/>
                        </a:lnSpc>
                        <a:spcAft>
                          <a:spcPts val="800"/>
                        </a:spcAft>
                      </a:pPr>
                      <a:r>
                        <a:rPr lang="en-AU" sz="1800" dirty="0">
                          <a:solidFill>
                            <a:schemeClr val="tx1"/>
                          </a:solidFill>
                          <a:effectLst/>
                        </a:rPr>
                        <a:t>Given that Player 1 is playing Top, Player 2 does not have an incentive to change from left to right.</a:t>
                      </a:r>
                    </a:p>
                    <a:p>
                      <a:pPr>
                        <a:lnSpc>
                          <a:spcPct val="107000"/>
                        </a:lnSpc>
                        <a:spcAft>
                          <a:spcPts val="800"/>
                        </a:spcAft>
                      </a:pPr>
                      <a:r>
                        <a:rPr lang="en-AU" sz="700" dirty="0">
                          <a:solidFill>
                            <a:schemeClr val="tx1"/>
                          </a:solidFill>
                          <a:effectLst/>
                        </a:rPr>
                        <a:t> </a:t>
                      </a:r>
                    </a:p>
                    <a:p>
                      <a:pPr>
                        <a:lnSpc>
                          <a:spcPct val="107000"/>
                        </a:lnSpc>
                        <a:spcAft>
                          <a:spcPts val="800"/>
                        </a:spcAft>
                      </a:pPr>
                      <a:r>
                        <a:rPr lang="en-AU" sz="700" dirty="0">
                          <a:solidFill>
                            <a:schemeClr val="tx1"/>
                          </a:solidFill>
                          <a:effectLst/>
                        </a:rPr>
                        <a:t> </a:t>
                      </a:r>
                      <a:endParaRPr lang="en-AU" sz="700" dirty="0">
                        <a:solidFill>
                          <a:schemeClr val="tx1"/>
                        </a:solidFill>
                        <a:effectLst/>
                        <a:latin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rowSpan="2" h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gridSpan="2">
                  <a:txBody>
                    <a:bodyPr/>
                    <a:lstStyle/>
                    <a:p>
                      <a:pPr algn="ctr">
                        <a:lnSpc>
                          <a:spcPct val="107000"/>
                        </a:lnSpc>
                        <a:spcAft>
                          <a:spcPts val="800"/>
                        </a:spcAft>
                      </a:pPr>
                      <a:r>
                        <a:rPr lang="en-AU" sz="800" dirty="0">
                          <a:solidFill>
                            <a:schemeClr val="bg1"/>
                          </a:solidFill>
                          <a:effectLst/>
                        </a:rPr>
                        <a:t> </a:t>
                      </a:r>
                      <a:r>
                        <a:rPr lang="en-AU" sz="3200" dirty="0">
                          <a:solidFill>
                            <a:schemeClr val="bg1"/>
                          </a:solidFill>
                          <a:effectLst/>
                        </a:rPr>
                        <a:t>PLAYER 2</a:t>
                      </a:r>
                      <a:endParaRPr lang="en-A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hMerge="1">
                  <a:txBody>
                    <a:bodyPr/>
                    <a:lstStyle/>
                    <a:p>
                      <a:endParaRPr lang="en-AU"/>
                    </a:p>
                  </a:txBody>
                  <a:tcPr/>
                </a:tc>
                <a:extLst>
                  <a:ext uri="{0D108BD9-81ED-4DB2-BD59-A6C34878D82A}">
                    <a16:rowId xmlns:a16="http://schemas.microsoft.com/office/drawing/2014/main" val="2342144426"/>
                  </a:ext>
                </a:extLst>
              </a:tr>
              <a:tr h="1173037">
                <a:tc gridSpan="2" vMerge="1">
                  <a:txBody>
                    <a:bodyPr/>
                    <a:lstStyle/>
                    <a:p>
                      <a:pPr>
                        <a:lnSpc>
                          <a:spcPct val="107000"/>
                        </a:lnSpc>
                        <a:spcAft>
                          <a:spcPts val="80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hMerge="1" v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07000"/>
                        </a:lnSpc>
                        <a:spcAft>
                          <a:spcPts val="800"/>
                        </a:spcAft>
                      </a:pPr>
                      <a:r>
                        <a:rPr lang="en-AU" sz="3200" b="1" dirty="0">
                          <a:solidFill>
                            <a:srgbClr val="FF0000"/>
                          </a:solidFill>
                          <a:effectLst/>
                        </a:rPr>
                        <a:t> LEFT</a:t>
                      </a:r>
                      <a:endParaRPr lang="en-AU"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a:lnSpc>
                          <a:spcPct val="107000"/>
                        </a:lnSpc>
                        <a:spcAft>
                          <a:spcPts val="800"/>
                        </a:spcAft>
                      </a:pPr>
                      <a:r>
                        <a:rPr lang="en-AU" sz="3200" b="1" dirty="0">
                          <a:solidFill>
                            <a:srgbClr val="FF0000"/>
                          </a:solidFill>
                          <a:effectLst/>
                        </a:rPr>
                        <a:t> RIGHT</a:t>
                      </a:r>
                      <a:endParaRPr lang="en-AU"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8130335"/>
                  </a:ext>
                </a:extLst>
              </a:tr>
              <a:tr h="1173037">
                <a:tc rowSpan="2">
                  <a:txBody>
                    <a:bodyPr/>
                    <a:lstStyle/>
                    <a:p>
                      <a:pPr>
                        <a:lnSpc>
                          <a:spcPct val="107000"/>
                        </a:lnSpc>
                        <a:spcAft>
                          <a:spcPts val="800"/>
                        </a:spcAft>
                      </a:pPr>
                      <a:r>
                        <a:rPr lang="en-AU" sz="2400" dirty="0">
                          <a:effectLst/>
                        </a:rPr>
                        <a:t> </a:t>
                      </a:r>
                    </a:p>
                    <a:p>
                      <a:pPr>
                        <a:lnSpc>
                          <a:spcPct val="107000"/>
                        </a:lnSpc>
                        <a:spcAft>
                          <a:spcPts val="800"/>
                        </a:spcAft>
                      </a:pPr>
                      <a:r>
                        <a:rPr lang="en-AU" sz="3200" dirty="0">
                          <a:solidFill>
                            <a:schemeClr val="bg1"/>
                          </a:solidFill>
                          <a:effectLst/>
                        </a:rPr>
                        <a:t>PLAYER 1</a:t>
                      </a:r>
                      <a:endParaRPr lang="en-A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900" dirty="0">
                          <a:solidFill>
                            <a:srgbClr val="0070C0"/>
                          </a:solidFill>
                          <a:effectLst/>
                        </a:rPr>
                        <a:t> </a:t>
                      </a:r>
                      <a:r>
                        <a:rPr lang="en-AU" sz="3600" b="1" dirty="0">
                          <a:solidFill>
                            <a:srgbClr val="0070C0"/>
                          </a:solidFill>
                          <a:effectLst/>
                        </a:rPr>
                        <a:t>TOP</a:t>
                      </a:r>
                      <a:endParaRPr lang="en-AU"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4800" dirty="0">
                          <a:effectLst/>
                        </a:rPr>
                        <a:t> </a:t>
                      </a:r>
                      <a:r>
                        <a:rPr lang="en-AU" sz="4800" dirty="0">
                          <a:solidFill>
                            <a:srgbClr val="0070C0"/>
                          </a:solidFill>
                          <a:effectLst/>
                          <a:highlight>
                            <a:srgbClr val="FFFF00"/>
                          </a:highlight>
                        </a:rPr>
                        <a:t>1,</a:t>
                      </a:r>
                      <a:r>
                        <a:rPr lang="en-AU" sz="4800" dirty="0">
                          <a:solidFill>
                            <a:srgbClr val="FF0000"/>
                          </a:solidFill>
                          <a:effectLst/>
                          <a:highlight>
                            <a:srgbClr val="FFFF00"/>
                          </a:highlight>
                        </a:rPr>
                        <a:t>2</a:t>
                      </a:r>
                      <a:endParaRPr lang="en-AU" sz="48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0,</a:t>
                      </a:r>
                      <a:r>
                        <a:rPr lang="en-AU" sz="4800" dirty="0">
                          <a:solidFill>
                            <a:srgbClr val="FF0000"/>
                          </a:solidFill>
                          <a:effectLst/>
                        </a:rPr>
                        <a:t>0</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6754580"/>
                  </a:ext>
                </a:extLst>
              </a:tr>
              <a:tr h="1173037">
                <a:tc vMerge="1">
                  <a:txBody>
                    <a:bodyPr/>
                    <a:lstStyle/>
                    <a:p>
                      <a:endParaRPr lang="en-AU"/>
                    </a:p>
                  </a:txBody>
                  <a:tcPr/>
                </a:tc>
                <a:tc>
                  <a:txBody>
                    <a:bodyPr/>
                    <a:lstStyle/>
                    <a:p>
                      <a:pPr>
                        <a:lnSpc>
                          <a:spcPct val="107000"/>
                        </a:lnSpc>
                        <a:spcAft>
                          <a:spcPts val="800"/>
                        </a:spcAft>
                      </a:pPr>
                      <a:r>
                        <a:rPr lang="en-AU" sz="2800" dirty="0">
                          <a:solidFill>
                            <a:srgbClr val="0070C0"/>
                          </a:solidFill>
                          <a:effectLst/>
                        </a:rPr>
                        <a:t> </a:t>
                      </a:r>
                      <a:r>
                        <a:rPr lang="en-AU" sz="2800" b="1" dirty="0">
                          <a:solidFill>
                            <a:srgbClr val="0070C0"/>
                          </a:solidFill>
                          <a:effectLst/>
                        </a:rPr>
                        <a:t>BOTTOM</a:t>
                      </a:r>
                      <a:endParaRPr lang="en-A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0,</a:t>
                      </a:r>
                      <a:r>
                        <a:rPr lang="en-AU" sz="4800" dirty="0">
                          <a:solidFill>
                            <a:srgbClr val="FF0000"/>
                          </a:solidFill>
                          <a:effectLst/>
                        </a:rPr>
                        <a:t>0</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2,</a:t>
                      </a:r>
                      <a:r>
                        <a:rPr lang="en-AU" sz="4800" dirty="0">
                          <a:solidFill>
                            <a:srgbClr val="FF0000"/>
                          </a:solidFill>
                          <a:effectLst/>
                        </a:rPr>
                        <a:t>1</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9854570"/>
                  </a:ext>
                </a:extLst>
              </a:tr>
            </a:tbl>
          </a:graphicData>
        </a:graphic>
      </p:graphicFrame>
    </p:spTree>
    <p:extLst>
      <p:ext uri="{BB962C8B-B14F-4D97-AF65-F5344CB8AC3E}">
        <p14:creationId xmlns:p14="http://schemas.microsoft.com/office/powerpoint/2010/main" val="1561069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66EF-7287-B841-BAC0-6DC53551B7AF}"/>
              </a:ext>
            </a:extLst>
          </p:cNvPr>
          <p:cNvSpPr>
            <a:spLocks noGrp="1"/>
          </p:cNvSpPr>
          <p:nvPr>
            <p:ph type="title"/>
          </p:nvPr>
        </p:nvSpPr>
        <p:spPr/>
        <p:txBody>
          <a:bodyPr/>
          <a:lstStyle/>
          <a:p>
            <a:r>
              <a:rPr lang="en-AU" dirty="0"/>
              <a:t>Nash Equilibrium</a:t>
            </a:r>
          </a:p>
        </p:txBody>
      </p:sp>
      <p:sp>
        <p:nvSpPr>
          <p:cNvPr id="3" name="Content Placeholder 2">
            <a:extLst>
              <a:ext uri="{FF2B5EF4-FFF2-40B4-BE49-F238E27FC236}">
                <a16:creationId xmlns:a16="http://schemas.microsoft.com/office/drawing/2014/main" id="{DA861D4A-DF95-CD4B-B8EA-4DFE702796D6}"/>
              </a:ext>
            </a:extLst>
          </p:cNvPr>
          <p:cNvSpPr>
            <a:spLocks noGrp="1"/>
          </p:cNvSpPr>
          <p:nvPr>
            <p:ph idx="1"/>
          </p:nvPr>
        </p:nvSpPr>
        <p:spPr/>
        <p:txBody>
          <a:bodyPr/>
          <a:lstStyle/>
          <a:p>
            <a:endParaRPr lang="en-AU"/>
          </a:p>
        </p:txBody>
      </p:sp>
      <p:graphicFrame>
        <p:nvGraphicFramePr>
          <p:cNvPr id="4" name="Table 3">
            <a:extLst>
              <a:ext uri="{FF2B5EF4-FFF2-40B4-BE49-F238E27FC236}">
                <a16:creationId xmlns:a16="http://schemas.microsoft.com/office/drawing/2014/main" id="{E8199015-AE97-364D-9169-68EAE7046111}"/>
              </a:ext>
            </a:extLst>
          </p:cNvPr>
          <p:cNvGraphicFramePr>
            <a:graphicFrameLocks noGrp="1"/>
          </p:cNvGraphicFramePr>
          <p:nvPr>
            <p:extLst>
              <p:ext uri="{D42A27DB-BD31-4B8C-83A1-F6EECF244321}">
                <p14:modId xmlns:p14="http://schemas.microsoft.com/office/powerpoint/2010/main" val="3418213626"/>
              </p:ext>
            </p:extLst>
          </p:nvPr>
        </p:nvGraphicFramePr>
        <p:xfrm>
          <a:off x="1028502" y="1905000"/>
          <a:ext cx="10476110" cy="4813621"/>
        </p:xfrm>
        <a:graphic>
          <a:graphicData uri="http://schemas.openxmlformats.org/drawingml/2006/table">
            <a:tbl>
              <a:tblPr firstRow="1" firstCol="1" bandRow="1">
                <a:tableStyleId>{5C22544A-7EE6-4342-B048-85BDC9FD1C3A}</a:tableStyleId>
              </a:tblPr>
              <a:tblGrid>
                <a:gridCol w="2489150">
                  <a:extLst>
                    <a:ext uri="{9D8B030D-6E8A-4147-A177-3AD203B41FA5}">
                      <a16:colId xmlns:a16="http://schemas.microsoft.com/office/drawing/2014/main" val="562254552"/>
                    </a:ext>
                  </a:extLst>
                </a:gridCol>
                <a:gridCol w="2698700">
                  <a:extLst>
                    <a:ext uri="{9D8B030D-6E8A-4147-A177-3AD203B41FA5}">
                      <a16:colId xmlns:a16="http://schemas.microsoft.com/office/drawing/2014/main" val="330582915"/>
                    </a:ext>
                  </a:extLst>
                </a:gridCol>
                <a:gridCol w="2669233">
                  <a:extLst>
                    <a:ext uri="{9D8B030D-6E8A-4147-A177-3AD203B41FA5}">
                      <a16:colId xmlns:a16="http://schemas.microsoft.com/office/drawing/2014/main" val="3623675933"/>
                    </a:ext>
                  </a:extLst>
                </a:gridCol>
                <a:gridCol w="2619027">
                  <a:extLst>
                    <a:ext uri="{9D8B030D-6E8A-4147-A177-3AD203B41FA5}">
                      <a16:colId xmlns:a16="http://schemas.microsoft.com/office/drawing/2014/main" val="2338118332"/>
                    </a:ext>
                  </a:extLst>
                </a:gridCol>
              </a:tblGrid>
              <a:tr h="1250381">
                <a:tc rowSpan="2" gridSpan="2">
                  <a:txBody>
                    <a:bodyPr/>
                    <a:lstStyle/>
                    <a:p>
                      <a:pPr>
                        <a:lnSpc>
                          <a:spcPct val="107000"/>
                        </a:lnSpc>
                        <a:spcAft>
                          <a:spcPts val="800"/>
                        </a:spcAft>
                      </a:pPr>
                      <a:r>
                        <a:rPr lang="en-AU" sz="1800" dirty="0">
                          <a:solidFill>
                            <a:schemeClr val="tx1"/>
                          </a:solidFill>
                          <a:effectLst/>
                        </a:rPr>
                        <a:t>Given that Player 2 is playing Left, Player 1 does not have an incentive to switch from Top to Bottom. E.g. 1 is better than 0.</a:t>
                      </a:r>
                    </a:p>
                    <a:p>
                      <a:pPr>
                        <a:lnSpc>
                          <a:spcPct val="107000"/>
                        </a:lnSpc>
                        <a:spcAft>
                          <a:spcPts val="800"/>
                        </a:spcAft>
                      </a:pPr>
                      <a:r>
                        <a:rPr lang="en-AU" sz="1800" dirty="0">
                          <a:solidFill>
                            <a:schemeClr val="tx1"/>
                          </a:solidFill>
                          <a:effectLst/>
                        </a:rPr>
                        <a:t>Since neither player has an incentive to change what they are doing, the outcome is a NASH equilibrium.</a:t>
                      </a:r>
                    </a:p>
                    <a:p>
                      <a:pPr>
                        <a:lnSpc>
                          <a:spcPct val="107000"/>
                        </a:lnSpc>
                        <a:spcAft>
                          <a:spcPts val="800"/>
                        </a:spcAft>
                      </a:pPr>
                      <a:r>
                        <a:rPr lang="en-AU" sz="1800" dirty="0">
                          <a:solidFill>
                            <a:schemeClr val="tx1"/>
                          </a:solidFill>
                          <a:effectLst/>
                        </a:rPr>
                        <a:t>Is there another Nash Equilibrium? Work it out.</a:t>
                      </a:r>
                      <a:endParaRPr lang="en-AU" sz="700" dirty="0">
                        <a:solidFill>
                          <a:schemeClr val="tx1"/>
                        </a:solidFill>
                        <a:effectLst/>
                      </a:endParaRPr>
                    </a:p>
                    <a:p>
                      <a:pPr>
                        <a:lnSpc>
                          <a:spcPct val="107000"/>
                        </a:lnSpc>
                        <a:spcAft>
                          <a:spcPts val="800"/>
                        </a:spcAft>
                      </a:pPr>
                      <a:r>
                        <a:rPr lang="en-AU" sz="700" dirty="0">
                          <a:solidFill>
                            <a:schemeClr val="tx1"/>
                          </a:solidFill>
                          <a:effectLst/>
                        </a:rPr>
                        <a:t> </a:t>
                      </a:r>
                      <a:endParaRPr lang="en-AU" sz="700" dirty="0">
                        <a:solidFill>
                          <a:schemeClr val="tx1"/>
                        </a:solidFill>
                        <a:effectLst/>
                        <a:latin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rowSpan="2" h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gridSpan="2">
                  <a:txBody>
                    <a:bodyPr/>
                    <a:lstStyle/>
                    <a:p>
                      <a:pPr algn="ctr">
                        <a:lnSpc>
                          <a:spcPct val="107000"/>
                        </a:lnSpc>
                        <a:spcAft>
                          <a:spcPts val="800"/>
                        </a:spcAft>
                      </a:pPr>
                      <a:r>
                        <a:rPr lang="en-AU" sz="800" dirty="0">
                          <a:solidFill>
                            <a:schemeClr val="bg1"/>
                          </a:solidFill>
                          <a:effectLst/>
                        </a:rPr>
                        <a:t> </a:t>
                      </a:r>
                      <a:r>
                        <a:rPr lang="en-AU" sz="3200" dirty="0">
                          <a:solidFill>
                            <a:schemeClr val="bg1"/>
                          </a:solidFill>
                          <a:effectLst/>
                        </a:rPr>
                        <a:t>PLAYER 2</a:t>
                      </a:r>
                      <a:endParaRPr lang="en-A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hMerge="1">
                  <a:txBody>
                    <a:bodyPr/>
                    <a:lstStyle/>
                    <a:p>
                      <a:endParaRPr lang="en-AU"/>
                    </a:p>
                  </a:txBody>
                  <a:tcPr/>
                </a:tc>
                <a:extLst>
                  <a:ext uri="{0D108BD9-81ED-4DB2-BD59-A6C34878D82A}">
                    <a16:rowId xmlns:a16="http://schemas.microsoft.com/office/drawing/2014/main" val="2342144426"/>
                  </a:ext>
                </a:extLst>
              </a:tr>
              <a:tr h="1173037">
                <a:tc gridSpan="2" vMerge="1">
                  <a:txBody>
                    <a:bodyPr/>
                    <a:lstStyle/>
                    <a:p>
                      <a:pPr>
                        <a:lnSpc>
                          <a:spcPct val="107000"/>
                        </a:lnSpc>
                        <a:spcAft>
                          <a:spcPts val="80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hMerge="1" v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07000"/>
                        </a:lnSpc>
                        <a:spcAft>
                          <a:spcPts val="800"/>
                        </a:spcAft>
                      </a:pPr>
                      <a:r>
                        <a:rPr lang="en-AU" sz="3200" b="1" dirty="0">
                          <a:solidFill>
                            <a:srgbClr val="FF0000"/>
                          </a:solidFill>
                          <a:effectLst/>
                        </a:rPr>
                        <a:t> LEFT</a:t>
                      </a:r>
                      <a:endParaRPr lang="en-AU"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a:lnSpc>
                          <a:spcPct val="107000"/>
                        </a:lnSpc>
                        <a:spcAft>
                          <a:spcPts val="800"/>
                        </a:spcAft>
                      </a:pPr>
                      <a:r>
                        <a:rPr lang="en-AU" sz="3200" b="1" dirty="0">
                          <a:solidFill>
                            <a:srgbClr val="FF0000"/>
                          </a:solidFill>
                          <a:effectLst/>
                        </a:rPr>
                        <a:t> RIGHT</a:t>
                      </a:r>
                      <a:endParaRPr lang="en-AU"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8130335"/>
                  </a:ext>
                </a:extLst>
              </a:tr>
              <a:tr h="1173037">
                <a:tc rowSpan="2">
                  <a:txBody>
                    <a:bodyPr/>
                    <a:lstStyle/>
                    <a:p>
                      <a:pPr>
                        <a:lnSpc>
                          <a:spcPct val="107000"/>
                        </a:lnSpc>
                        <a:spcAft>
                          <a:spcPts val="800"/>
                        </a:spcAft>
                      </a:pPr>
                      <a:r>
                        <a:rPr lang="en-AU" sz="2400" dirty="0">
                          <a:effectLst/>
                        </a:rPr>
                        <a:t> </a:t>
                      </a:r>
                    </a:p>
                    <a:p>
                      <a:pPr>
                        <a:lnSpc>
                          <a:spcPct val="107000"/>
                        </a:lnSpc>
                        <a:spcAft>
                          <a:spcPts val="800"/>
                        </a:spcAft>
                      </a:pPr>
                      <a:r>
                        <a:rPr lang="en-AU" sz="3200" dirty="0">
                          <a:solidFill>
                            <a:schemeClr val="bg1"/>
                          </a:solidFill>
                          <a:effectLst/>
                        </a:rPr>
                        <a:t>PLAYER 1</a:t>
                      </a:r>
                      <a:endParaRPr lang="en-A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900" dirty="0">
                          <a:solidFill>
                            <a:srgbClr val="0070C0"/>
                          </a:solidFill>
                          <a:effectLst/>
                        </a:rPr>
                        <a:t> </a:t>
                      </a:r>
                      <a:r>
                        <a:rPr lang="en-AU" sz="3600" b="1" dirty="0">
                          <a:solidFill>
                            <a:srgbClr val="0070C0"/>
                          </a:solidFill>
                          <a:effectLst/>
                        </a:rPr>
                        <a:t>TOP</a:t>
                      </a:r>
                      <a:endParaRPr lang="en-AU"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4800" dirty="0">
                          <a:effectLst/>
                        </a:rPr>
                        <a:t> </a:t>
                      </a:r>
                      <a:r>
                        <a:rPr lang="en-AU" sz="4800" dirty="0">
                          <a:solidFill>
                            <a:srgbClr val="0070C0"/>
                          </a:solidFill>
                          <a:effectLst/>
                          <a:highlight>
                            <a:srgbClr val="FFFF00"/>
                          </a:highlight>
                        </a:rPr>
                        <a:t>1,</a:t>
                      </a:r>
                      <a:r>
                        <a:rPr lang="en-AU" sz="4800" dirty="0">
                          <a:solidFill>
                            <a:srgbClr val="FF0000"/>
                          </a:solidFill>
                          <a:effectLst/>
                          <a:highlight>
                            <a:srgbClr val="FFFF00"/>
                          </a:highlight>
                        </a:rPr>
                        <a:t>2</a:t>
                      </a:r>
                      <a:endParaRPr lang="en-AU" sz="48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0,</a:t>
                      </a:r>
                      <a:r>
                        <a:rPr lang="en-AU" sz="4800" dirty="0">
                          <a:solidFill>
                            <a:srgbClr val="FF0000"/>
                          </a:solidFill>
                          <a:effectLst/>
                        </a:rPr>
                        <a:t>0</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6754580"/>
                  </a:ext>
                </a:extLst>
              </a:tr>
              <a:tr h="1173037">
                <a:tc vMerge="1">
                  <a:txBody>
                    <a:bodyPr/>
                    <a:lstStyle/>
                    <a:p>
                      <a:endParaRPr lang="en-AU"/>
                    </a:p>
                  </a:txBody>
                  <a:tcPr/>
                </a:tc>
                <a:tc>
                  <a:txBody>
                    <a:bodyPr/>
                    <a:lstStyle/>
                    <a:p>
                      <a:pPr>
                        <a:lnSpc>
                          <a:spcPct val="107000"/>
                        </a:lnSpc>
                        <a:spcAft>
                          <a:spcPts val="800"/>
                        </a:spcAft>
                      </a:pPr>
                      <a:r>
                        <a:rPr lang="en-AU" sz="2800" dirty="0">
                          <a:solidFill>
                            <a:srgbClr val="0070C0"/>
                          </a:solidFill>
                          <a:effectLst/>
                        </a:rPr>
                        <a:t> </a:t>
                      </a:r>
                      <a:r>
                        <a:rPr lang="en-AU" sz="2800" b="1" dirty="0">
                          <a:solidFill>
                            <a:srgbClr val="0070C0"/>
                          </a:solidFill>
                          <a:effectLst/>
                        </a:rPr>
                        <a:t>BOTTOM</a:t>
                      </a:r>
                      <a:endParaRPr lang="en-A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0,</a:t>
                      </a:r>
                      <a:r>
                        <a:rPr lang="en-AU" sz="4800" dirty="0">
                          <a:solidFill>
                            <a:srgbClr val="FF0000"/>
                          </a:solidFill>
                          <a:effectLst/>
                        </a:rPr>
                        <a:t>0</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2,</a:t>
                      </a:r>
                      <a:r>
                        <a:rPr lang="en-AU" sz="4800" dirty="0">
                          <a:solidFill>
                            <a:srgbClr val="FF0000"/>
                          </a:solidFill>
                          <a:effectLst/>
                        </a:rPr>
                        <a:t>1</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9854570"/>
                  </a:ext>
                </a:extLst>
              </a:tr>
            </a:tbl>
          </a:graphicData>
        </a:graphic>
      </p:graphicFrame>
    </p:spTree>
    <p:extLst>
      <p:ext uri="{BB962C8B-B14F-4D97-AF65-F5344CB8AC3E}">
        <p14:creationId xmlns:p14="http://schemas.microsoft.com/office/powerpoint/2010/main" val="324219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66EF-7287-B841-BAC0-6DC53551B7AF}"/>
              </a:ext>
            </a:extLst>
          </p:cNvPr>
          <p:cNvSpPr>
            <a:spLocks noGrp="1"/>
          </p:cNvSpPr>
          <p:nvPr>
            <p:ph type="title"/>
          </p:nvPr>
        </p:nvSpPr>
        <p:spPr/>
        <p:txBody>
          <a:bodyPr/>
          <a:lstStyle/>
          <a:p>
            <a:r>
              <a:rPr lang="en-AU" dirty="0"/>
              <a:t>Nash Equilibrium</a:t>
            </a:r>
          </a:p>
        </p:txBody>
      </p:sp>
      <p:sp>
        <p:nvSpPr>
          <p:cNvPr id="3" name="Content Placeholder 2">
            <a:extLst>
              <a:ext uri="{FF2B5EF4-FFF2-40B4-BE49-F238E27FC236}">
                <a16:creationId xmlns:a16="http://schemas.microsoft.com/office/drawing/2014/main" id="{DA861D4A-DF95-CD4B-B8EA-4DFE702796D6}"/>
              </a:ext>
            </a:extLst>
          </p:cNvPr>
          <p:cNvSpPr>
            <a:spLocks noGrp="1"/>
          </p:cNvSpPr>
          <p:nvPr>
            <p:ph idx="1"/>
          </p:nvPr>
        </p:nvSpPr>
        <p:spPr/>
        <p:txBody>
          <a:bodyPr/>
          <a:lstStyle/>
          <a:p>
            <a:endParaRPr lang="en-AU"/>
          </a:p>
        </p:txBody>
      </p:sp>
      <p:graphicFrame>
        <p:nvGraphicFramePr>
          <p:cNvPr id="4" name="Table 3">
            <a:extLst>
              <a:ext uri="{FF2B5EF4-FFF2-40B4-BE49-F238E27FC236}">
                <a16:creationId xmlns:a16="http://schemas.microsoft.com/office/drawing/2014/main" id="{E8199015-AE97-364D-9169-68EAE7046111}"/>
              </a:ext>
            </a:extLst>
          </p:cNvPr>
          <p:cNvGraphicFramePr>
            <a:graphicFrameLocks noGrp="1"/>
          </p:cNvGraphicFramePr>
          <p:nvPr>
            <p:extLst>
              <p:ext uri="{D42A27DB-BD31-4B8C-83A1-F6EECF244321}">
                <p14:modId xmlns:p14="http://schemas.microsoft.com/office/powerpoint/2010/main" val="1059274855"/>
              </p:ext>
            </p:extLst>
          </p:nvPr>
        </p:nvGraphicFramePr>
        <p:xfrm>
          <a:off x="1028502" y="1905000"/>
          <a:ext cx="10476110" cy="4769492"/>
        </p:xfrm>
        <a:graphic>
          <a:graphicData uri="http://schemas.openxmlformats.org/drawingml/2006/table">
            <a:tbl>
              <a:tblPr firstRow="1" firstCol="1" bandRow="1">
                <a:tableStyleId>{5C22544A-7EE6-4342-B048-85BDC9FD1C3A}</a:tableStyleId>
              </a:tblPr>
              <a:tblGrid>
                <a:gridCol w="2489150">
                  <a:extLst>
                    <a:ext uri="{9D8B030D-6E8A-4147-A177-3AD203B41FA5}">
                      <a16:colId xmlns:a16="http://schemas.microsoft.com/office/drawing/2014/main" val="562254552"/>
                    </a:ext>
                  </a:extLst>
                </a:gridCol>
                <a:gridCol w="2698700">
                  <a:extLst>
                    <a:ext uri="{9D8B030D-6E8A-4147-A177-3AD203B41FA5}">
                      <a16:colId xmlns:a16="http://schemas.microsoft.com/office/drawing/2014/main" val="330582915"/>
                    </a:ext>
                  </a:extLst>
                </a:gridCol>
                <a:gridCol w="2669233">
                  <a:extLst>
                    <a:ext uri="{9D8B030D-6E8A-4147-A177-3AD203B41FA5}">
                      <a16:colId xmlns:a16="http://schemas.microsoft.com/office/drawing/2014/main" val="3623675933"/>
                    </a:ext>
                  </a:extLst>
                </a:gridCol>
                <a:gridCol w="2619027">
                  <a:extLst>
                    <a:ext uri="{9D8B030D-6E8A-4147-A177-3AD203B41FA5}">
                      <a16:colId xmlns:a16="http://schemas.microsoft.com/office/drawing/2014/main" val="2338118332"/>
                    </a:ext>
                  </a:extLst>
                </a:gridCol>
              </a:tblGrid>
              <a:tr h="1250381">
                <a:tc rowSpan="2" gridSpan="2">
                  <a:txBody>
                    <a:bodyPr/>
                    <a:lstStyle/>
                    <a:p>
                      <a:pPr>
                        <a:lnSpc>
                          <a:spcPct val="107000"/>
                        </a:lnSpc>
                        <a:spcAft>
                          <a:spcPts val="800"/>
                        </a:spcAft>
                      </a:pPr>
                      <a:r>
                        <a:rPr lang="en-AU" sz="1800" dirty="0">
                          <a:solidFill>
                            <a:schemeClr val="tx1"/>
                          </a:solidFill>
                          <a:effectLst/>
                        </a:rPr>
                        <a:t>Given that Player 2 is playing Right, Player 1 DOES have an incentive to move from Top to Bottom (e.g.  2 is better than 0) and therefore this is NOT a Nash Equilibrium.</a:t>
                      </a:r>
                      <a:endParaRPr lang="en-AU" sz="1000" dirty="0">
                        <a:solidFill>
                          <a:schemeClr val="tx1"/>
                        </a:solidFill>
                        <a:effectLst/>
                      </a:endParaRPr>
                    </a:p>
                    <a:p>
                      <a:pPr>
                        <a:lnSpc>
                          <a:spcPct val="107000"/>
                        </a:lnSpc>
                        <a:spcAft>
                          <a:spcPts val="800"/>
                        </a:spcAft>
                      </a:pPr>
                      <a:endParaRPr lang="en-AU" sz="700" dirty="0">
                        <a:solidFill>
                          <a:schemeClr val="tx1"/>
                        </a:solidFill>
                        <a:effectLst/>
                      </a:endParaRPr>
                    </a:p>
                    <a:p>
                      <a:pPr>
                        <a:lnSpc>
                          <a:spcPct val="107000"/>
                        </a:lnSpc>
                        <a:spcAft>
                          <a:spcPts val="800"/>
                        </a:spcAft>
                      </a:pPr>
                      <a:r>
                        <a:rPr lang="en-AU" sz="700" dirty="0">
                          <a:solidFill>
                            <a:schemeClr val="tx1"/>
                          </a:solidFill>
                          <a:effectLst/>
                        </a:rPr>
                        <a:t> </a:t>
                      </a:r>
                      <a:endParaRPr lang="en-AU" sz="700" dirty="0">
                        <a:solidFill>
                          <a:schemeClr val="tx1"/>
                        </a:solidFill>
                        <a:effectLst/>
                        <a:latin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rowSpan="2" h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gridSpan="2">
                  <a:txBody>
                    <a:bodyPr/>
                    <a:lstStyle/>
                    <a:p>
                      <a:pPr algn="ctr">
                        <a:lnSpc>
                          <a:spcPct val="107000"/>
                        </a:lnSpc>
                        <a:spcAft>
                          <a:spcPts val="800"/>
                        </a:spcAft>
                      </a:pPr>
                      <a:r>
                        <a:rPr lang="en-AU" sz="800" dirty="0">
                          <a:solidFill>
                            <a:schemeClr val="bg1"/>
                          </a:solidFill>
                          <a:effectLst/>
                        </a:rPr>
                        <a:t> </a:t>
                      </a:r>
                      <a:r>
                        <a:rPr lang="en-AU" sz="3200" dirty="0">
                          <a:solidFill>
                            <a:schemeClr val="bg1"/>
                          </a:solidFill>
                          <a:effectLst/>
                        </a:rPr>
                        <a:t>PLAYER 2</a:t>
                      </a:r>
                      <a:endParaRPr lang="en-A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hMerge="1">
                  <a:txBody>
                    <a:bodyPr/>
                    <a:lstStyle/>
                    <a:p>
                      <a:endParaRPr lang="en-AU"/>
                    </a:p>
                  </a:txBody>
                  <a:tcPr/>
                </a:tc>
                <a:extLst>
                  <a:ext uri="{0D108BD9-81ED-4DB2-BD59-A6C34878D82A}">
                    <a16:rowId xmlns:a16="http://schemas.microsoft.com/office/drawing/2014/main" val="2342144426"/>
                  </a:ext>
                </a:extLst>
              </a:tr>
              <a:tr h="1173037">
                <a:tc gridSpan="2" vMerge="1">
                  <a:txBody>
                    <a:bodyPr/>
                    <a:lstStyle/>
                    <a:p>
                      <a:pPr>
                        <a:lnSpc>
                          <a:spcPct val="107000"/>
                        </a:lnSpc>
                        <a:spcAft>
                          <a:spcPts val="80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hMerge="1" v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07000"/>
                        </a:lnSpc>
                        <a:spcAft>
                          <a:spcPts val="800"/>
                        </a:spcAft>
                      </a:pPr>
                      <a:r>
                        <a:rPr lang="en-AU" sz="3200" b="1" dirty="0">
                          <a:solidFill>
                            <a:srgbClr val="FF0000"/>
                          </a:solidFill>
                          <a:effectLst/>
                        </a:rPr>
                        <a:t> LEFT</a:t>
                      </a:r>
                      <a:endParaRPr lang="en-AU"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a:lnSpc>
                          <a:spcPct val="107000"/>
                        </a:lnSpc>
                        <a:spcAft>
                          <a:spcPts val="800"/>
                        </a:spcAft>
                      </a:pPr>
                      <a:r>
                        <a:rPr lang="en-AU" sz="3200" b="1" dirty="0">
                          <a:solidFill>
                            <a:srgbClr val="FF0000"/>
                          </a:solidFill>
                          <a:effectLst/>
                        </a:rPr>
                        <a:t> RIGHT</a:t>
                      </a:r>
                      <a:endParaRPr lang="en-AU"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8130335"/>
                  </a:ext>
                </a:extLst>
              </a:tr>
              <a:tr h="1173037">
                <a:tc rowSpan="2">
                  <a:txBody>
                    <a:bodyPr/>
                    <a:lstStyle/>
                    <a:p>
                      <a:pPr>
                        <a:lnSpc>
                          <a:spcPct val="107000"/>
                        </a:lnSpc>
                        <a:spcAft>
                          <a:spcPts val="800"/>
                        </a:spcAft>
                      </a:pPr>
                      <a:r>
                        <a:rPr lang="en-AU" sz="2400" dirty="0">
                          <a:effectLst/>
                        </a:rPr>
                        <a:t> </a:t>
                      </a:r>
                    </a:p>
                    <a:p>
                      <a:pPr>
                        <a:lnSpc>
                          <a:spcPct val="107000"/>
                        </a:lnSpc>
                        <a:spcAft>
                          <a:spcPts val="800"/>
                        </a:spcAft>
                      </a:pPr>
                      <a:r>
                        <a:rPr lang="en-AU" sz="3200" dirty="0">
                          <a:solidFill>
                            <a:schemeClr val="bg1"/>
                          </a:solidFill>
                          <a:effectLst/>
                        </a:rPr>
                        <a:t>PLAYER 1</a:t>
                      </a:r>
                      <a:endParaRPr lang="en-A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900" dirty="0">
                          <a:solidFill>
                            <a:srgbClr val="0070C0"/>
                          </a:solidFill>
                          <a:effectLst/>
                        </a:rPr>
                        <a:t> </a:t>
                      </a:r>
                      <a:r>
                        <a:rPr lang="en-AU" sz="3600" b="1" dirty="0">
                          <a:solidFill>
                            <a:srgbClr val="0070C0"/>
                          </a:solidFill>
                          <a:effectLst/>
                        </a:rPr>
                        <a:t>TOP</a:t>
                      </a:r>
                      <a:endParaRPr lang="en-AU"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4800" dirty="0">
                          <a:effectLst/>
                        </a:rPr>
                        <a:t> </a:t>
                      </a:r>
                      <a:r>
                        <a:rPr lang="en-AU" sz="4800" dirty="0">
                          <a:solidFill>
                            <a:srgbClr val="0070C0"/>
                          </a:solidFill>
                          <a:effectLst/>
                        </a:rPr>
                        <a:t>1,</a:t>
                      </a:r>
                      <a:r>
                        <a:rPr lang="en-AU" sz="4800" dirty="0">
                          <a:solidFill>
                            <a:srgbClr val="FF0000"/>
                          </a:solidFill>
                          <a:effectLst/>
                        </a:rPr>
                        <a:t>2</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highlight>
                            <a:srgbClr val="FFFF00"/>
                          </a:highlight>
                        </a:rPr>
                        <a:t> </a:t>
                      </a:r>
                      <a:r>
                        <a:rPr lang="en-AU" sz="4800" dirty="0">
                          <a:solidFill>
                            <a:srgbClr val="0070C0"/>
                          </a:solidFill>
                          <a:effectLst/>
                          <a:highlight>
                            <a:srgbClr val="FFFF00"/>
                          </a:highlight>
                        </a:rPr>
                        <a:t>0,</a:t>
                      </a:r>
                      <a:r>
                        <a:rPr lang="en-AU" sz="4800" dirty="0">
                          <a:solidFill>
                            <a:srgbClr val="FF0000"/>
                          </a:solidFill>
                          <a:effectLst/>
                          <a:highlight>
                            <a:srgbClr val="FFFF00"/>
                          </a:highlight>
                        </a:rPr>
                        <a:t>0</a:t>
                      </a:r>
                      <a:endParaRPr lang="en-AU" sz="48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6754580"/>
                  </a:ext>
                </a:extLst>
              </a:tr>
              <a:tr h="1173037">
                <a:tc vMerge="1">
                  <a:txBody>
                    <a:bodyPr/>
                    <a:lstStyle/>
                    <a:p>
                      <a:endParaRPr lang="en-AU"/>
                    </a:p>
                  </a:txBody>
                  <a:tcPr/>
                </a:tc>
                <a:tc>
                  <a:txBody>
                    <a:bodyPr/>
                    <a:lstStyle/>
                    <a:p>
                      <a:pPr>
                        <a:lnSpc>
                          <a:spcPct val="107000"/>
                        </a:lnSpc>
                        <a:spcAft>
                          <a:spcPts val="800"/>
                        </a:spcAft>
                      </a:pPr>
                      <a:r>
                        <a:rPr lang="en-AU" sz="2800" dirty="0">
                          <a:solidFill>
                            <a:srgbClr val="0070C0"/>
                          </a:solidFill>
                          <a:effectLst/>
                        </a:rPr>
                        <a:t> </a:t>
                      </a:r>
                      <a:r>
                        <a:rPr lang="en-AU" sz="2800" b="1" dirty="0">
                          <a:solidFill>
                            <a:srgbClr val="0070C0"/>
                          </a:solidFill>
                          <a:effectLst/>
                        </a:rPr>
                        <a:t>BOTTOM</a:t>
                      </a:r>
                      <a:endParaRPr lang="en-A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0,</a:t>
                      </a:r>
                      <a:r>
                        <a:rPr lang="en-AU" sz="4800" dirty="0">
                          <a:solidFill>
                            <a:srgbClr val="FF0000"/>
                          </a:solidFill>
                          <a:effectLst/>
                        </a:rPr>
                        <a:t>0</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2,</a:t>
                      </a:r>
                      <a:r>
                        <a:rPr lang="en-AU" sz="4800" dirty="0">
                          <a:solidFill>
                            <a:srgbClr val="FF0000"/>
                          </a:solidFill>
                          <a:effectLst/>
                        </a:rPr>
                        <a:t>1</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9854570"/>
                  </a:ext>
                </a:extLst>
              </a:tr>
            </a:tbl>
          </a:graphicData>
        </a:graphic>
      </p:graphicFrame>
    </p:spTree>
    <p:extLst>
      <p:ext uri="{BB962C8B-B14F-4D97-AF65-F5344CB8AC3E}">
        <p14:creationId xmlns:p14="http://schemas.microsoft.com/office/powerpoint/2010/main" val="799718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66EF-7287-B841-BAC0-6DC53551B7AF}"/>
              </a:ext>
            </a:extLst>
          </p:cNvPr>
          <p:cNvSpPr>
            <a:spLocks noGrp="1"/>
          </p:cNvSpPr>
          <p:nvPr>
            <p:ph type="title"/>
          </p:nvPr>
        </p:nvSpPr>
        <p:spPr/>
        <p:txBody>
          <a:bodyPr/>
          <a:lstStyle/>
          <a:p>
            <a:r>
              <a:rPr lang="en-AU" dirty="0"/>
              <a:t>Nash Equilibrium</a:t>
            </a:r>
          </a:p>
        </p:txBody>
      </p:sp>
      <p:sp>
        <p:nvSpPr>
          <p:cNvPr id="3" name="Content Placeholder 2">
            <a:extLst>
              <a:ext uri="{FF2B5EF4-FFF2-40B4-BE49-F238E27FC236}">
                <a16:creationId xmlns:a16="http://schemas.microsoft.com/office/drawing/2014/main" id="{DA861D4A-DF95-CD4B-B8EA-4DFE702796D6}"/>
              </a:ext>
            </a:extLst>
          </p:cNvPr>
          <p:cNvSpPr>
            <a:spLocks noGrp="1"/>
          </p:cNvSpPr>
          <p:nvPr>
            <p:ph idx="1"/>
          </p:nvPr>
        </p:nvSpPr>
        <p:spPr/>
        <p:txBody>
          <a:bodyPr/>
          <a:lstStyle/>
          <a:p>
            <a:endParaRPr lang="en-AU"/>
          </a:p>
        </p:txBody>
      </p:sp>
      <p:graphicFrame>
        <p:nvGraphicFramePr>
          <p:cNvPr id="4" name="Table 3">
            <a:extLst>
              <a:ext uri="{FF2B5EF4-FFF2-40B4-BE49-F238E27FC236}">
                <a16:creationId xmlns:a16="http://schemas.microsoft.com/office/drawing/2014/main" id="{E8199015-AE97-364D-9169-68EAE7046111}"/>
              </a:ext>
            </a:extLst>
          </p:cNvPr>
          <p:cNvGraphicFramePr>
            <a:graphicFrameLocks noGrp="1"/>
          </p:cNvGraphicFramePr>
          <p:nvPr>
            <p:extLst>
              <p:ext uri="{D42A27DB-BD31-4B8C-83A1-F6EECF244321}">
                <p14:modId xmlns:p14="http://schemas.microsoft.com/office/powerpoint/2010/main" val="1553052822"/>
              </p:ext>
            </p:extLst>
          </p:nvPr>
        </p:nvGraphicFramePr>
        <p:xfrm>
          <a:off x="1028502" y="1905000"/>
          <a:ext cx="10476110" cy="4769492"/>
        </p:xfrm>
        <a:graphic>
          <a:graphicData uri="http://schemas.openxmlformats.org/drawingml/2006/table">
            <a:tbl>
              <a:tblPr firstRow="1" firstCol="1" bandRow="1">
                <a:tableStyleId>{5C22544A-7EE6-4342-B048-85BDC9FD1C3A}</a:tableStyleId>
              </a:tblPr>
              <a:tblGrid>
                <a:gridCol w="2489150">
                  <a:extLst>
                    <a:ext uri="{9D8B030D-6E8A-4147-A177-3AD203B41FA5}">
                      <a16:colId xmlns:a16="http://schemas.microsoft.com/office/drawing/2014/main" val="562254552"/>
                    </a:ext>
                  </a:extLst>
                </a:gridCol>
                <a:gridCol w="2698700">
                  <a:extLst>
                    <a:ext uri="{9D8B030D-6E8A-4147-A177-3AD203B41FA5}">
                      <a16:colId xmlns:a16="http://schemas.microsoft.com/office/drawing/2014/main" val="330582915"/>
                    </a:ext>
                  </a:extLst>
                </a:gridCol>
                <a:gridCol w="2669233">
                  <a:extLst>
                    <a:ext uri="{9D8B030D-6E8A-4147-A177-3AD203B41FA5}">
                      <a16:colId xmlns:a16="http://schemas.microsoft.com/office/drawing/2014/main" val="3623675933"/>
                    </a:ext>
                  </a:extLst>
                </a:gridCol>
                <a:gridCol w="2619027">
                  <a:extLst>
                    <a:ext uri="{9D8B030D-6E8A-4147-A177-3AD203B41FA5}">
                      <a16:colId xmlns:a16="http://schemas.microsoft.com/office/drawing/2014/main" val="2338118332"/>
                    </a:ext>
                  </a:extLst>
                </a:gridCol>
              </a:tblGrid>
              <a:tr h="1250381">
                <a:tc rowSpan="2" gridSpan="2">
                  <a:txBody>
                    <a:bodyPr/>
                    <a:lstStyle/>
                    <a:p>
                      <a:pPr>
                        <a:lnSpc>
                          <a:spcPct val="107000"/>
                        </a:lnSpc>
                        <a:spcAft>
                          <a:spcPts val="800"/>
                        </a:spcAft>
                      </a:pPr>
                      <a:r>
                        <a:rPr lang="en-AU" sz="1200" dirty="0">
                          <a:solidFill>
                            <a:schemeClr val="tx1"/>
                          </a:solidFill>
                          <a:effectLst/>
                        </a:rPr>
                        <a:t> </a:t>
                      </a:r>
                      <a:r>
                        <a:rPr lang="en-AU" sz="1800" dirty="0">
                          <a:solidFill>
                            <a:schemeClr val="tx1"/>
                          </a:solidFill>
                          <a:effectLst/>
                        </a:rPr>
                        <a:t>Given that Player 1 is playing Bottom, Player 2 DOES have an incentive to move from Left (0) to Right (1). </a:t>
                      </a:r>
                    </a:p>
                    <a:p>
                      <a:pPr>
                        <a:lnSpc>
                          <a:spcPct val="107000"/>
                        </a:lnSpc>
                        <a:spcAft>
                          <a:spcPts val="800"/>
                        </a:spcAft>
                      </a:pPr>
                      <a:endParaRPr lang="en-AU" sz="1800" dirty="0">
                        <a:solidFill>
                          <a:schemeClr val="tx1"/>
                        </a:solidFill>
                        <a:effectLst/>
                      </a:endParaRPr>
                    </a:p>
                    <a:p>
                      <a:pPr>
                        <a:lnSpc>
                          <a:spcPct val="107000"/>
                        </a:lnSpc>
                        <a:spcAft>
                          <a:spcPts val="800"/>
                        </a:spcAft>
                      </a:pPr>
                      <a:r>
                        <a:rPr lang="en-AU" sz="1800" dirty="0">
                          <a:solidFill>
                            <a:schemeClr val="tx1"/>
                          </a:solidFill>
                          <a:effectLst/>
                        </a:rPr>
                        <a:t>Therefore this is NOT a Nash Equilibrium.</a:t>
                      </a:r>
                      <a:endParaRPr lang="en-AU" sz="900" dirty="0">
                        <a:solidFill>
                          <a:schemeClr val="tx1"/>
                        </a:solidFill>
                        <a:effectLst/>
                        <a:latin typeface="Calibri" panose="020F0502020204030204" pitchFamily="34" charset="0"/>
                        <a:cs typeface="Times New Roman" panose="02020603050405020304" pitchFamily="18" charset="0"/>
                      </a:endParaRPr>
                    </a:p>
                    <a:p>
                      <a:pPr>
                        <a:lnSpc>
                          <a:spcPct val="107000"/>
                        </a:lnSpc>
                        <a:spcAft>
                          <a:spcPts val="800"/>
                        </a:spcAft>
                      </a:pPr>
                      <a:endParaRPr lang="en-AU" sz="700" dirty="0">
                        <a:solidFill>
                          <a:schemeClr val="tx1"/>
                        </a:solidFill>
                        <a:effectLst/>
                      </a:endParaRPr>
                    </a:p>
                    <a:p>
                      <a:pPr>
                        <a:lnSpc>
                          <a:spcPct val="107000"/>
                        </a:lnSpc>
                        <a:spcAft>
                          <a:spcPts val="800"/>
                        </a:spcAft>
                      </a:pPr>
                      <a:r>
                        <a:rPr lang="en-AU" sz="700" dirty="0">
                          <a:solidFill>
                            <a:schemeClr val="tx1"/>
                          </a:solidFill>
                          <a:effectLst/>
                        </a:rPr>
                        <a:t> </a:t>
                      </a:r>
                      <a:endParaRPr lang="en-AU" sz="700" dirty="0">
                        <a:solidFill>
                          <a:schemeClr val="tx1"/>
                        </a:solidFill>
                        <a:effectLst/>
                        <a:latin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rowSpan="2" h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gridSpan="2">
                  <a:txBody>
                    <a:bodyPr/>
                    <a:lstStyle/>
                    <a:p>
                      <a:pPr algn="ctr">
                        <a:lnSpc>
                          <a:spcPct val="107000"/>
                        </a:lnSpc>
                        <a:spcAft>
                          <a:spcPts val="800"/>
                        </a:spcAft>
                      </a:pPr>
                      <a:r>
                        <a:rPr lang="en-AU" sz="800" dirty="0">
                          <a:solidFill>
                            <a:schemeClr val="bg1"/>
                          </a:solidFill>
                          <a:effectLst/>
                        </a:rPr>
                        <a:t> </a:t>
                      </a:r>
                      <a:r>
                        <a:rPr lang="en-AU" sz="3200" dirty="0">
                          <a:solidFill>
                            <a:schemeClr val="bg1"/>
                          </a:solidFill>
                          <a:effectLst/>
                        </a:rPr>
                        <a:t>PLAYER 2</a:t>
                      </a:r>
                      <a:endParaRPr lang="en-A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hMerge="1">
                  <a:txBody>
                    <a:bodyPr/>
                    <a:lstStyle/>
                    <a:p>
                      <a:endParaRPr lang="en-AU"/>
                    </a:p>
                  </a:txBody>
                  <a:tcPr/>
                </a:tc>
                <a:extLst>
                  <a:ext uri="{0D108BD9-81ED-4DB2-BD59-A6C34878D82A}">
                    <a16:rowId xmlns:a16="http://schemas.microsoft.com/office/drawing/2014/main" val="2342144426"/>
                  </a:ext>
                </a:extLst>
              </a:tr>
              <a:tr h="1173037">
                <a:tc gridSpan="2" vMerge="1">
                  <a:txBody>
                    <a:bodyPr/>
                    <a:lstStyle/>
                    <a:p>
                      <a:pPr>
                        <a:lnSpc>
                          <a:spcPct val="107000"/>
                        </a:lnSpc>
                        <a:spcAft>
                          <a:spcPts val="80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hMerge="1" v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07000"/>
                        </a:lnSpc>
                        <a:spcAft>
                          <a:spcPts val="800"/>
                        </a:spcAft>
                      </a:pPr>
                      <a:r>
                        <a:rPr lang="en-AU" sz="3200" b="1" dirty="0">
                          <a:solidFill>
                            <a:srgbClr val="FF0000"/>
                          </a:solidFill>
                          <a:effectLst/>
                        </a:rPr>
                        <a:t> LEFT</a:t>
                      </a:r>
                      <a:endParaRPr lang="en-AU"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a:lnSpc>
                          <a:spcPct val="107000"/>
                        </a:lnSpc>
                        <a:spcAft>
                          <a:spcPts val="800"/>
                        </a:spcAft>
                      </a:pPr>
                      <a:r>
                        <a:rPr lang="en-AU" sz="3200" b="1" dirty="0">
                          <a:solidFill>
                            <a:srgbClr val="FF0000"/>
                          </a:solidFill>
                          <a:effectLst/>
                        </a:rPr>
                        <a:t> RIGHT</a:t>
                      </a:r>
                      <a:endParaRPr lang="en-AU"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8130335"/>
                  </a:ext>
                </a:extLst>
              </a:tr>
              <a:tr h="1173037">
                <a:tc rowSpan="2">
                  <a:txBody>
                    <a:bodyPr/>
                    <a:lstStyle/>
                    <a:p>
                      <a:pPr>
                        <a:lnSpc>
                          <a:spcPct val="107000"/>
                        </a:lnSpc>
                        <a:spcAft>
                          <a:spcPts val="800"/>
                        </a:spcAft>
                      </a:pPr>
                      <a:r>
                        <a:rPr lang="en-AU" sz="2400" dirty="0">
                          <a:effectLst/>
                        </a:rPr>
                        <a:t> </a:t>
                      </a:r>
                    </a:p>
                    <a:p>
                      <a:pPr>
                        <a:lnSpc>
                          <a:spcPct val="107000"/>
                        </a:lnSpc>
                        <a:spcAft>
                          <a:spcPts val="800"/>
                        </a:spcAft>
                      </a:pPr>
                      <a:r>
                        <a:rPr lang="en-AU" sz="3200" dirty="0">
                          <a:solidFill>
                            <a:schemeClr val="bg1"/>
                          </a:solidFill>
                          <a:effectLst/>
                        </a:rPr>
                        <a:t>PLAYER 1</a:t>
                      </a:r>
                      <a:endParaRPr lang="en-A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900" dirty="0">
                          <a:solidFill>
                            <a:srgbClr val="0070C0"/>
                          </a:solidFill>
                          <a:effectLst/>
                        </a:rPr>
                        <a:t> </a:t>
                      </a:r>
                      <a:r>
                        <a:rPr lang="en-AU" sz="3600" b="1" dirty="0">
                          <a:solidFill>
                            <a:srgbClr val="0070C0"/>
                          </a:solidFill>
                          <a:effectLst/>
                        </a:rPr>
                        <a:t>TOP</a:t>
                      </a:r>
                      <a:endParaRPr lang="en-AU"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4800" dirty="0">
                          <a:effectLst/>
                        </a:rPr>
                        <a:t> </a:t>
                      </a:r>
                      <a:r>
                        <a:rPr lang="en-AU" sz="4800" dirty="0">
                          <a:solidFill>
                            <a:srgbClr val="0070C0"/>
                          </a:solidFill>
                          <a:effectLst/>
                        </a:rPr>
                        <a:t>1,</a:t>
                      </a:r>
                      <a:r>
                        <a:rPr lang="en-AU" sz="4800" dirty="0">
                          <a:solidFill>
                            <a:srgbClr val="FF0000"/>
                          </a:solidFill>
                          <a:effectLst/>
                        </a:rPr>
                        <a:t>2</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0,</a:t>
                      </a:r>
                      <a:r>
                        <a:rPr lang="en-AU" sz="4800" dirty="0">
                          <a:solidFill>
                            <a:srgbClr val="FF0000"/>
                          </a:solidFill>
                          <a:effectLst/>
                        </a:rPr>
                        <a:t>0</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6754580"/>
                  </a:ext>
                </a:extLst>
              </a:tr>
              <a:tr h="1173037">
                <a:tc vMerge="1">
                  <a:txBody>
                    <a:bodyPr/>
                    <a:lstStyle/>
                    <a:p>
                      <a:endParaRPr lang="en-AU"/>
                    </a:p>
                  </a:txBody>
                  <a:tcPr/>
                </a:tc>
                <a:tc>
                  <a:txBody>
                    <a:bodyPr/>
                    <a:lstStyle/>
                    <a:p>
                      <a:pPr>
                        <a:lnSpc>
                          <a:spcPct val="107000"/>
                        </a:lnSpc>
                        <a:spcAft>
                          <a:spcPts val="800"/>
                        </a:spcAft>
                      </a:pPr>
                      <a:r>
                        <a:rPr lang="en-AU" sz="2800" dirty="0">
                          <a:solidFill>
                            <a:srgbClr val="0070C0"/>
                          </a:solidFill>
                          <a:effectLst/>
                        </a:rPr>
                        <a:t> </a:t>
                      </a:r>
                      <a:r>
                        <a:rPr lang="en-AU" sz="2800" b="1" dirty="0">
                          <a:solidFill>
                            <a:srgbClr val="0070C0"/>
                          </a:solidFill>
                          <a:effectLst/>
                        </a:rPr>
                        <a:t>BOTTOM</a:t>
                      </a:r>
                      <a:endParaRPr lang="en-A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highlight>
                            <a:srgbClr val="FFFF00"/>
                          </a:highlight>
                        </a:rPr>
                        <a:t> </a:t>
                      </a:r>
                      <a:r>
                        <a:rPr lang="en-AU" sz="4800" dirty="0">
                          <a:solidFill>
                            <a:srgbClr val="0070C0"/>
                          </a:solidFill>
                          <a:effectLst/>
                          <a:highlight>
                            <a:srgbClr val="FFFF00"/>
                          </a:highlight>
                        </a:rPr>
                        <a:t>0,</a:t>
                      </a:r>
                      <a:r>
                        <a:rPr lang="en-AU" sz="4800" dirty="0">
                          <a:solidFill>
                            <a:srgbClr val="FF0000"/>
                          </a:solidFill>
                          <a:effectLst/>
                          <a:highlight>
                            <a:srgbClr val="FFFF00"/>
                          </a:highlight>
                        </a:rPr>
                        <a:t>0</a:t>
                      </a:r>
                      <a:endParaRPr lang="en-AU" sz="48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2,</a:t>
                      </a:r>
                      <a:r>
                        <a:rPr lang="en-AU" sz="4800" dirty="0">
                          <a:solidFill>
                            <a:srgbClr val="FF0000"/>
                          </a:solidFill>
                          <a:effectLst/>
                        </a:rPr>
                        <a:t>1</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9854570"/>
                  </a:ext>
                </a:extLst>
              </a:tr>
            </a:tbl>
          </a:graphicData>
        </a:graphic>
      </p:graphicFrame>
    </p:spTree>
    <p:extLst>
      <p:ext uri="{BB962C8B-B14F-4D97-AF65-F5344CB8AC3E}">
        <p14:creationId xmlns:p14="http://schemas.microsoft.com/office/powerpoint/2010/main" val="3643524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66EF-7287-B841-BAC0-6DC53551B7AF}"/>
              </a:ext>
            </a:extLst>
          </p:cNvPr>
          <p:cNvSpPr>
            <a:spLocks noGrp="1"/>
          </p:cNvSpPr>
          <p:nvPr>
            <p:ph type="title"/>
          </p:nvPr>
        </p:nvSpPr>
        <p:spPr/>
        <p:txBody>
          <a:bodyPr/>
          <a:lstStyle/>
          <a:p>
            <a:r>
              <a:rPr lang="en-AU" dirty="0"/>
              <a:t>Nash Equilibrium</a:t>
            </a:r>
          </a:p>
        </p:txBody>
      </p:sp>
      <p:sp>
        <p:nvSpPr>
          <p:cNvPr id="3" name="Content Placeholder 2">
            <a:extLst>
              <a:ext uri="{FF2B5EF4-FFF2-40B4-BE49-F238E27FC236}">
                <a16:creationId xmlns:a16="http://schemas.microsoft.com/office/drawing/2014/main" id="{DA861D4A-DF95-CD4B-B8EA-4DFE702796D6}"/>
              </a:ext>
            </a:extLst>
          </p:cNvPr>
          <p:cNvSpPr>
            <a:spLocks noGrp="1"/>
          </p:cNvSpPr>
          <p:nvPr>
            <p:ph idx="1"/>
          </p:nvPr>
        </p:nvSpPr>
        <p:spPr/>
        <p:txBody>
          <a:bodyPr/>
          <a:lstStyle/>
          <a:p>
            <a:endParaRPr lang="en-AU"/>
          </a:p>
        </p:txBody>
      </p:sp>
      <p:graphicFrame>
        <p:nvGraphicFramePr>
          <p:cNvPr id="4" name="Table 3">
            <a:extLst>
              <a:ext uri="{FF2B5EF4-FFF2-40B4-BE49-F238E27FC236}">
                <a16:creationId xmlns:a16="http://schemas.microsoft.com/office/drawing/2014/main" id="{E8199015-AE97-364D-9169-68EAE7046111}"/>
              </a:ext>
            </a:extLst>
          </p:cNvPr>
          <p:cNvGraphicFramePr>
            <a:graphicFrameLocks noGrp="1"/>
          </p:cNvGraphicFramePr>
          <p:nvPr>
            <p:extLst>
              <p:ext uri="{D42A27DB-BD31-4B8C-83A1-F6EECF244321}">
                <p14:modId xmlns:p14="http://schemas.microsoft.com/office/powerpoint/2010/main" val="4030494854"/>
              </p:ext>
            </p:extLst>
          </p:nvPr>
        </p:nvGraphicFramePr>
        <p:xfrm>
          <a:off x="1028502" y="1905000"/>
          <a:ext cx="10476110" cy="4813621"/>
        </p:xfrm>
        <a:graphic>
          <a:graphicData uri="http://schemas.openxmlformats.org/drawingml/2006/table">
            <a:tbl>
              <a:tblPr firstRow="1" firstCol="1" bandRow="1">
                <a:tableStyleId>{5C22544A-7EE6-4342-B048-85BDC9FD1C3A}</a:tableStyleId>
              </a:tblPr>
              <a:tblGrid>
                <a:gridCol w="2489150">
                  <a:extLst>
                    <a:ext uri="{9D8B030D-6E8A-4147-A177-3AD203B41FA5}">
                      <a16:colId xmlns:a16="http://schemas.microsoft.com/office/drawing/2014/main" val="562254552"/>
                    </a:ext>
                  </a:extLst>
                </a:gridCol>
                <a:gridCol w="2698700">
                  <a:extLst>
                    <a:ext uri="{9D8B030D-6E8A-4147-A177-3AD203B41FA5}">
                      <a16:colId xmlns:a16="http://schemas.microsoft.com/office/drawing/2014/main" val="330582915"/>
                    </a:ext>
                  </a:extLst>
                </a:gridCol>
                <a:gridCol w="2669233">
                  <a:extLst>
                    <a:ext uri="{9D8B030D-6E8A-4147-A177-3AD203B41FA5}">
                      <a16:colId xmlns:a16="http://schemas.microsoft.com/office/drawing/2014/main" val="3623675933"/>
                    </a:ext>
                  </a:extLst>
                </a:gridCol>
                <a:gridCol w="2619027">
                  <a:extLst>
                    <a:ext uri="{9D8B030D-6E8A-4147-A177-3AD203B41FA5}">
                      <a16:colId xmlns:a16="http://schemas.microsoft.com/office/drawing/2014/main" val="2338118332"/>
                    </a:ext>
                  </a:extLst>
                </a:gridCol>
              </a:tblGrid>
              <a:tr h="1250381">
                <a:tc rowSpan="2" gridSpan="2">
                  <a:txBody>
                    <a:bodyPr/>
                    <a:lstStyle/>
                    <a:p>
                      <a:pPr>
                        <a:lnSpc>
                          <a:spcPct val="107000"/>
                        </a:lnSpc>
                        <a:spcAft>
                          <a:spcPts val="800"/>
                        </a:spcAft>
                      </a:pPr>
                      <a:r>
                        <a:rPr lang="en-AU" sz="1200" dirty="0">
                          <a:solidFill>
                            <a:schemeClr val="tx1"/>
                          </a:solidFill>
                          <a:effectLst/>
                        </a:rPr>
                        <a:t> </a:t>
                      </a:r>
                      <a:r>
                        <a:rPr lang="en-AU" sz="1800" dirty="0">
                          <a:solidFill>
                            <a:schemeClr val="tx1"/>
                          </a:solidFill>
                          <a:effectLst/>
                        </a:rPr>
                        <a:t>If Player 1 is playing Bottom, Player 2 has no incentive to move from Right (1) to Left (0). </a:t>
                      </a:r>
                    </a:p>
                    <a:p>
                      <a:pPr>
                        <a:lnSpc>
                          <a:spcPct val="107000"/>
                        </a:lnSpc>
                        <a:spcAft>
                          <a:spcPts val="800"/>
                        </a:spcAft>
                      </a:pPr>
                      <a:r>
                        <a:rPr lang="en-AU" sz="1800" dirty="0">
                          <a:solidFill>
                            <a:schemeClr val="tx1"/>
                          </a:solidFill>
                          <a:effectLst/>
                        </a:rPr>
                        <a:t>If Player 2 is playing Right, Player 1 does NOT have an incentive to move from Bottom (2) to Top (0).</a:t>
                      </a:r>
                    </a:p>
                    <a:p>
                      <a:pPr>
                        <a:lnSpc>
                          <a:spcPct val="107000"/>
                        </a:lnSpc>
                        <a:spcAft>
                          <a:spcPts val="800"/>
                        </a:spcAft>
                      </a:pPr>
                      <a:r>
                        <a:rPr lang="en-AU" sz="1800" dirty="0">
                          <a:solidFill>
                            <a:schemeClr val="tx1"/>
                          </a:solidFill>
                          <a:effectLst/>
                        </a:rPr>
                        <a:t>Therefore, this outcome is ALSO a Nash Equilibrium.</a:t>
                      </a:r>
                      <a:endParaRPr lang="en-AU" sz="700" dirty="0">
                        <a:solidFill>
                          <a:schemeClr val="tx1"/>
                        </a:solidFill>
                        <a:effectLst/>
                      </a:endParaRPr>
                    </a:p>
                    <a:p>
                      <a:pPr>
                        <a:lnSpc>
                          <a:spcPct val="107000"/>
                        </a:lnSpc>
                        <a:spcAft>
                          <a:spcPts val="800"/>
                        </a:spcAft>
                      </a:pPr>
                      <a:r>
                        <a:rPr lang="en-AU" sz="700" dirty="0">
                          <a:solidFill>
                            <a:schemeClr val="tx1"/>
                          </a:solidFill>
                          <a:effectLst/>
                        </a:rPr>
                        <a:t> </a:t>
                      </a:r>
                      <a:endParaRPr lang="en-AU" sz="700" dirty="0">
                        <a:solidFill>
                          <a:schemeClr val="tx1"/>
                        </a:solidFill>
                        <a:effectLst/>
                        <a:latin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rowSpan="2" h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gridSpan="2">
                  <a:txBody>
                    <a:bodyPr/>
                    <a:lstStyle/>
                    <a:p>
                      <a:pPr algn="ctr">
                        <a:lnSpc>
                          <a:spcPct val="107000"/>
                        </a:lnSpc>
                        <a:spcAft>
                          <a:spcPts val="800"/>
                        </a:spcAft>
                      </a:pPr>
                      <a:r>
                        <a:rPr lang="en-AU" sz="800" dirty="0">
                          <a:solidFill>
                            <a:schemeClr val="bg1"/>
                          </a:solidFill>
                          <a:effectLst/>
                        </a:rPr>
                        <a:t> </a:t>
                      </a:r>
                      <a:r>
                        <a:rPr lang="en-AU" sz="3200" dirty="0">
                          <a:solidFill>
                            <a:schemeClr val="bg1"/>
                          </a:solidFill>
                          <a:effectLst/>
                        </a:rPr>
                        <a:t>PLAYER 2</a:t>
                      </a:r>
                      <a:endParaRPr lang="en-A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hMerge="1">
                  <a:txBody>
                    <a:bodyPr/>
                    <a:lstStyle/>
                    <a:p>
                      <a:endParaRPr lang="en-AU"/>
                    </a:p>
                  </a:txBody>
                  <a:tcPr/>
                </a:tc>
                <a:extLst>
                  <a:ext uri="{0D108BD9-81ED-4DB2-BD59-A6C34878D82A}">
                    <a16:rowId xmlns:a16="http://schemas.microsoft.com/office/drawing/2014/main" val="2342144426"/>
                  </a:ext>
                </a:extLst>
              </a:tr>
              <a:tr h="1173037">
                <a:tc gridSpan="2" vMerge="1">
                  <a:txBody>
                    <a:bodyPr/>
                    <a:lstStyle/>
                    <a:p>
                      <a:pPr>
                        <a:lnSpc>
                          <a:spcPct val="107000"/>
                        </a:lnSpc>
                        <a:spcAft>
                          <a:spcPts val="80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hMerge="1" v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07000"/>
                        </a:lnSpc>
                        <a:spcAft>
                          <a:spcPts val="800"/>
                        </a:spcAft>
                      </a:pPr>
                      <a:r>
                        <a:rPr lang="en-AU" sz="3200" b="1" dirty="0">
                          <a:solidFill>
                            <a:srgbClr val="FF0000"/>
                          </a:solidFill>
                          <a:effectLst/>
                        </a:rPr>
                        <a:t> LEFT</a:t>
                      </a:r>
                      <a:endParaRPr lang="en-AU"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a:lnSpc>
                          <a:spcPct val="107000"/>
                        </a:lnSpc>
                        <a:spcAft>
                          <a:spcPts val="800"/>
                        </a:spcAft>
                      </a:pPr>
                      <a:r>
                        <a:rPr lang="en-AU" sz="3200" b="1" dirty="0">
                          <a:solidFill>
                            <a:srgbClr val="FF0000"/>
                          </a:solidFill>
                          <a:effectLst/>
                        </a:rPr>
                        <a:t> RIGHT</a:t>
                      </a:r>
                      <a:endParaRPr lang="en-AU"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8130335"/>
                  </a:ext>
                </a:extLst>
              </a:tr>
              <a:tr h="1173037">
                <a:tc rowSpan="2">
                  <a:txBody>
                    <a:bodyPr/>
                    <a:lstStyle/>
                    <a:p>
                      <a:pPr>
                        <a:lnSpc>
                          <a:spcPct val="107000"/>
                        </a:lnSpc>
                        <a:spcAft>
                          <a:spcPts val="800"/>
                        </a:spcAft>
                      </a:pPr>
                      <a:r>
                        <a:rPr lang="en-AU" sz="2400" dirty="0">
                          <a:effectLst/>
                        </a:rPr>
                        <a:t> </a:t>
                      </a:r>
                    </a:p>
                    <a:p>
                      <a:pPr>
                        <a:lnSpc>
                          <a:spcPct val="107000"/>
                        </a:lnSpc>
                        <a:spcAft>
                          <a:spcPts val="800"/>
                        </a:spcAft>
                      </a:pPr>
                      <a:r>
                        <a:rPr lang="en-AU" sz="3200" dirty="0">
                          <a:solidFill>
                            <a:schemeClr val="bg1"/>
                          </a:solidFill>
                          <a:effectLst/>
                        </a:rPr>
                        <a:t>PLAYER 1</a:t>
                      </a:r>
                      <a:endParaRPr lang="en-A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900" dirty="0">
                          <a:solidFill>
                            <a:srgbClr val="0070C0"/>
                          </a:solidFill>
                          <a:effectLst/>
                        </a:rPr>
                        <a:t> </a:t>
                      </a:r>
                      <a:r>
                        <a:rPr lang="en-AU" sz="3600" b="1" dirty="0">
                          <a:solidFill>
                            <a:srgbClr val="0070C0"/>
                          </a:solidFill>
                          <a:effectLst/>
                        </a:rPr>
                        <a:t>TOP</a:t>
                      </a:r>
                      <a:endParaRPr lang="en-AU"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4800" dirty="0">
                          <a:effectLst/>
                        </a:rPr>
                        <a:t> </a:t>
                      </a:r>
                      <a:r>
                        <a:rPr lang="en-AU" sz="4800" dirty="0">
                          <a:solidFill>
                            <a:srgbClr val="0070C0"/>
                          </a:solidFill>
                          <a:effectLst/>
                        </a:rPr>
                        <a:t>1,</a:t>
                      </a:r>
                      <a:r>
                        <a:rPr lang="en-AU" sz="4800" dirty="0">
                          <a:solidFill>
                            <a:srgbClr val="FF0000"/>
                          </a:solidFill>
                          <a:effectLst/>
                        </a:rPr>
                        <a:t>2</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0,</a:t>
                      </a:r>
                      <a:r>
                        <a:rPr lang="en-AU" sz="4800" dirty="0">
                          <a:solidFill>
                            <a:srgbClr val="FF0000"/>
                          </a:solidFill>
                          <a:effectLst/>
                        </a:rPr>
                        <a:t>0</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6754580"/>
                  </a:ext>
                </a:extLst>
              </a:tr>
              <a:tr h="1173037">
                <a:tc vMerge="1">
                  <a:txBody>
                    <a:bodyPr/>
                    <a:lstStyle/>
                    <a:p>
                      <a:endParaRPr lang="en-AU"/>
                    </a:p>
                  </a:txBody>
                  <a:tcPr/>
                </a:tc>
                <a:tc>
                  <a:txBody>
                    <a:bodyPr/>
                    <a:lstStyle/>
                    <a:p>
                      <a:pPr>
                        <a:lnSpc>
                          <a:spcPct val="107000"/>
                        </a:lnSpc>
                        <a:spcAft>
                          <a:spcPts val="800"/>
                        </a:spcAft>
                      </a:pPr>
                      <a:r>
                        <a:rPr lang="en-AU" sz="2800" dirty="0">
                          <a:solidFill>
                            <a:srgbClr val="0070C0"/>
                          </a:solidFill>
                          <a:effectLst/>
                        </a:rPr>
                        <a:t> </a:t>
                      </a:r>
                      <a:r>
                        <a:rPr lang="en-AU" sz="2800" b="1" dirty="0">
                          <a:solidFill>
                            <a:srgbClr val="0070C0"/>
                          </a:solidFill>
                          <a:effectLst/>
                        </a:rPr>
                        <a:t>BOTTOM</a:t>
                      </a:r>
                      <a:endParaRPr lang="en-A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rPr>
                        <a:t>0,</a:t>
                      </a:r>
                      <a:r>
                        <a:rPr lang="en-AU" sz="4800" dirty="0">
                          <a:solidFill>
                            <a:srgbClr val="FF0000"/>
                          </a:solidFill>
                          <a:effectLst/>
                        </a:rPr>
                        <a:t>0</a:t>
                      </a:r>
                      <a:endParaRPr lang="en-AU"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800" dirty="0">
                          <a:effectLst/>
                        </a:rPr>
                        <a:t> </a:t>
                      </a:r>
                      <a:r>
                        <a:rPr lang="en-AU" sz="4800" dirty="0">
                          <a:solidFill>
                            <a:srgbClr val="0070C0"/>
                          </a:solidFill>
                          <a:effectLst/>
                          <a:highlight>
                            <a:srgbClr val="FFFF00"/>
                          </a:highlight>
                        </a:rPr>
                        <a:t>2,</a:t>
                      </a:r>
                      <a:r>
                        <a:rPr lang="en-AU" sz="4800" dirty="0">
                          <a:solidFill>
                            <a:srgbClr val="FF0000"/>
                          </a:solidFill>
                          <a:effectLst/>
                          <a:highlight>
                            <a:srgbClr val="FFFF00"/>
                          </a:highlight>
                        </a:rPr>
                        <a:t>1</a:t>
                      </a:r>
                      <a:endParaRPr lang="en-AU" sz="48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9854570"/>
                  </a:ext>
                </a:extLst>
              </a:tr>
            </a:tbl>
          </a:graphicData>
        </a:graphic>
      </p:graphicFrame>
    </p:spTree>
    <p:extLst>
      <p:ext uri="{BB962C8B-B14F-4D97-AF65-F5344CB8AC3E}">
        <p14:creationId xmlns:p14="http://schemas.microsoft.com/office/powerpoint/2010/main" val="2576801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2DB2D-2339-ED4E-BC8F-93BC6A94DFD8}"/>
              </a:ext>
            </a:extLst>
          </p:cNvPr>
          <p:cNvSpPr>
            <a:spLocks noGrp="1"/>
          </p:cNvSpPr>
          <p:nvPr>
            <p:ph type="title"/>
          </p:nvPr>
        </p:nvSpPr>
        <p:spPr/>
        <p:txBody>
          <a:bodyPr/>
          <a:lstStyle/>
          <a:p>
            <a:r>
              <a:rPr lang="en-AU" dirty="0"/>
              <a:t>Introduction</a:t>
            </a:r>
          </a:p>
        </p:txBody>
      </p:sp>
      <p:sp>
        <p:nvSpPr>
          <p:cNvPr id="3" name="Content Placeholder 2">
            <a:extLst>
              <a:ext uri="{FF2B5EF4-FFF2-40B4-BE49-F238E27FC236}">
                <a16:creationId xmlns:a16="http://schemas.microsoft.com/office/drawing/2014/main" id="{479532BA-E1B6-FF4E-A309-D9D2CC206C21}"/>
              </a:ext>
            </a:extLst>
          </p:cNvPr>
          <p:cNvSpPr>
            <a:spLocks noGrp="1"/>
          </p:cNvSpPr>
          <p:nvPr>
            <p:ph idx="1"/>
          </p:nvPr>
        </p:nvSpPr>
        <p:spPr/>
        <p:txBody>
          <a:bodyPr/>
          <a:lstStyle/>
          <a:p>
            <a:r>
              <a:rPr lang="en-AU" dirty="0">
                <a:hlinkClick r:id="rId3"/>
              </a:rPr>
              <a:t>https://www.youtube.com/watch?v=MHS-htjGgSY</a:t>
            </a:r>
            <a:r>
              <a:rPr lang="en-AU" dirty="0"/>
              <a:t> </a:t>
            </a:r>
          </a:p>
        </p:txBody>
      </p:sp>
    </p:spTree>
    <p:extLst>
      <p:ext uri="{BB962C8B-B14F-4D97-AF65-F5344CB8AC3E}">
        <p14:creationId xmlns:p14="http://schemas.microsoft.com/office/powerpoint/2010/main" val="4168691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A10CE-B969-234B-8E15-4D57184D8B6D}"/>
              </a:ext>
            </a:extLst>
          </p:cNvPr>
          <p:cNvSpPr>
            <a:spLocks noGrp="1"/>
          </p:cNvSpPr>
          <p:nvPr>
            <p:ph type="title"/>
          </p:nvPr>
        </p:nvSpPr>
        <p:spPr>
          <a:xfrm>
            <a:off x="1687669" y="624110"/>
            <a:ext cx="4137059" cy="1280890"/>
          </a:xfrm>
        </p:spPr>
        <p:txBody>
          <a:bodyPr>
            <a:normAutofit/>
          </a:bodyPr>
          <a:lstStyle/>
          <a:p>
            <a:r>
              <a:rPr lang="en-AU" sz="3200"/>
              <a:t>The Prisoners Dilema</a:t>
            </a:r>
          </a:p>
        </p:txBody>
      </p:sp>
      <p:sp>
        <p:nvSpPr>
          <p:cNvPr id="3" name="Content Placeholder 2">
            <a:extLst>
              <a:ext uri="{FF2B5EF4-FFF2-40B4-BE49-F238E27FC236}">
                <a16:creationId xmlns:a16="http://schemas.microsoft.com/office/drawing/2014/main" id="{7ADA4DB6-BF95-2D4F-AB20-882FEB4E0E52}"/>
              </a:ext>
            </a:extLst>
          </p:cNvPr>
          <p:cNvSpPr>
            <a:spLocks noGrp="1"/>
          </p:cNvSpPr>
          <p:nvPr>
            <p:ph idx="1"/>
          </p:nvPr>
        </p:nvSpPr>
        <p:spPr>
          <a:xfrm>
            <a:off x="1683956" y="2133600"/>
            <a:ext cx="4140772" cy="3777622"/>
          </a:xfrm>
        </p:spPr>
        <p:txBody>
          <a:bodyPr>
            <a:normAutofit/>
          </a:bodyPr>
          <a:lstStyle/>
          <a:p>
            <a:r>
              <a:rPr lang="en-AU" dirty="0">
                <a:solidFill>
                  <a:srgbClr val="000000"/>
                </a:solidFill>
              </a:rPr>
              <a:t>What would you do?</a:t>
            </a:r>
          </a:p>
          <a:p>
            <a:endParaRPr lang="en-AU" dirty="0">
              <a:solidFill>
                <a:srgbClr val="000000"/>
              </a:solidFill>
            </a:endParaRPr>
          </a:p>
          <a:p>
            <a:r>
              <a:rPr lang="en-AU" dirty="0">
                <a:solidFill>
                  <a:srgbClr val="000000"/>
                </a:solidFill>
              </a:rPr>
              <a:t>Find the Nash Equilibrium</a:t>
            </a:r>
          </a:p>
        </p:txBody>
      </p:sp>
      <p:pic>
        <p:nvPicPr>
          <p:cNvPr id="4" name="Content Placeholder 26">
            <a:extLst>
              <a:ext uri="{FF2B5EF4-FFF2-40B4-BE49-F238E27FC236}">
                <a16:creationId xmlns:a16="http://schemas.microsoft.com/office/drawing/2014/main" id="{FCB90C7A-E340-9442-9F75-76215BB4E0EA}"/>
              </a:ext>
            </a:extLst>
          </p:cNvPr>
          <p:cNvPicPr>
            <a:picLocks noChangeAspect="1"/>
          </p:cNvPicPr>
          <p:nvPr/>
        </p:nvPicPr>
        <p:blipFill rotWithShape="1">
          <a:blip r:embed="rId2"/>
          <a:srcRect l="15443" r="11858" b="-1"/>
          <a:stretch/>
        </p:blipFill>
        <p:spPr>
          <a:xfrm>
            <a:off x="6433340" y="645106"/>
            <a:ext cx="4768779" cy="5247747"/>
          </a:xfrm>
          <a:prstGeom prst="rect">
            <a:avLst/>
          </a:prstGeom>
        </p:spPr>
      </p:pic>
    </p:spTree>
    <p:extLst>
      <p:ext uri="{BB962C8B-B14F-4D97-AF65-F5344CB8AC3E}">
        <p14:creationId xmlns:p14="http://schemas.microsoft.com/office/powerpoint/2010/main" val="2555789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EF06E-E50B-4BC2-9BF3-1B19BEA4945A}"/>
              </a:ext>
            </a:extLst>
          </p:cNvPr>
          <p:cNvSpPr>
            <a:spLocks noGrp="1"/>
          </p:cNvSpPr>
          <p:nvPr>
            <p:ph type="title"/>
          </p:nvPr>
        </p:nvSpPr>
        <p:spPr/>
        <p:txBody>
          <a:bodyPr/>
          <a:lstStyle/>
          <a:p>
            <a:r>
              <a:rPr lang="en-AU" dirty="0"/>
              <a:t>Nash Equilibria and oligopoly/duopoly markets</a:t>
            </a:r>
          </a:p>
        </p:txBody>
      </p:sp>
      <p:sp>
        <p:nvSpPr>
          <p:cNvPr id="3" name="Content Placeholder 2">
            <a:extLst>
              <a:ext uri="{FF2B5EF4-FFF2-40B4-BE49-F238E27FC236}">
                <a16:creationId xmlns:a16="http://schemas.microsoft.com/office/drawing/2014/main" id="{ABECADFE-3D9D-4B1C-B055-A092CEA5B3CF}"/>
              </a:ext>
            </a:extLst>
          </p:cNvPr>
          <p:cNvSpPr>
            <a:spLocks noGrp="1"/>
          </p:cNvSpPr>
          <p:nvPr>
            <p:ph idx="1"/>
          </p:nvPr>
        </p:nvSpPr>
        <p:spPr/>
        <p:txBody>
          <a:bodyPr/>
          <a:lstStyle/>
          <a:p>
            <a:r>
              <a:rPr lang="en-AU" dirty="0">
                <a:hlinkClick r:id="rId2"/>
              </a:rPr>
              <a:t>Prisoners Dilemma Examples: Oligopoly, Carbon Emission &amp; Dating - YouTube</a:t>
            </a:r>
            <a:endParaRPr lang="en-AU" dirty="0"/>
          </a:p>
        </p:txBody>
      </p:sp>
    </p:spTree>
    <p:extLst>
      <p:ext uri="{BB962C8B-B14F-4D97-AF65-F5344CB8AC3E}">
        <p14:creationId xmlns:p14="http://schemas.microsoft.com/office/powerpoint/2010/main" val="1047084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5595B-C490-F743-8CCB-AF3F1C016A7F}"/>
              </a:ext>
            </a:extLst>
          </p:cNvPr>
          <p:cNvSpPr>
            <a:spLocks noGrp="1"/>
          </p:cNvSpPr>
          <p:nvPr>
            <p:ph type="title"/>
          </p:nvPr>
        </p:nvSpPr>
        <p:spPr/>
        <p:txBody>
          <a:bodyPr/>
          <a:lstStyle/>
          <a:p>
            <a:r>
              <a:rPr lang="en-AU" dirty="0"/>
              <a:t>Split or steal</a:t>
            </a:r>
          </a:p>
        </p:txBody>
      </p:sp>
      <p:sp>
        <p:nvSpPr>
          <p:cNvPr id="3" name="Content Placeholder 2">
            <a:extLst>
              <a:ext uri="{FF2B5EF4-FFF2-40B4-BE49-F238E27FC236}">
                <a16:creationId xmlns:a16="http://schemas.microsoft.com/office/drawing/2014/main" id="{9BCB940A-8E7D-834F-8E8B-6A2DDC66FA2B}"/>
              </a:ext>
            </a:extLst>
          </p:cNvPr>
          <p:cNvSpPr>
            <a:spLocks noGrp="1"/>
          </p:cNvSpPr>
          <p:nvPr>
            <p:ph idx="1"/>
          </p:nvPr>
        </p:nvSpPr>
        <p:spPr/>
        <p:txBody>
          <a:bodyPr>
            <a:normAutofit/>
          </a:bodyPr>
          <a:lstStyle/>
          <a:p>
            <a:r>
              <a:rPr lang="en-AU" dirty="0"/>
              <a:t>Communication is vital </a:t>
            </a:r>
          </a:p>
          <a:p>
            <a:r>
              <a:rPr lang="en-AU" dirty="0"/>
              <a:t>Can you trust them?</a:t>
            </a:r>
          </a:p>
          <a:p>
            <a:pPr lvl="1"/>
            <a:r>
              <a:rPr lang="en-AU" u="sng" dirty="0">
                <a:hlinkClick r:id="rId2"/>
              </a:rPr>
              <a:t>https://www.youtube.com/watch?v=U2la85p--eo</a:t>
            </a:r>
            <a:r>
              <a:rPr lang="en-AU" dirty="0"/>
              <a:t> </a:t>
            </a:r>
          </a:p>
          <a:p>
            <a:r>
              <a:rPr lang="en-AU" dirty="0"/>
              <a:t>Create a simple 2x2 game for this episode of Split or Steal</a:t>
            </a:r>
          </a:p>
          <a:p>
            <a:pPr lvl="1"/>
            <a:r>
              <a:rPr lang="en-AU" dirty="0"/>
              <a:t>What is the Nash Equilibrium?</a:t>
            </a:r>
          </a:p>
        </p:txBody>
      </p:sp>
    </p:spTree>
    <p:extLst>
      <p:ext uri="{BB962C8B-B14F-4D97-AF65-F5344CB8AC3E}">
        <p14:creationId xmlns:p14="http://schemas.microsoft.com/office/powerpoint/2010/main" val="2646959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A56D-4E21-3E4D-A683-BF93E14B69E9}"/>
              </a:ext>
            </a:extLst>
          </p:cNvPr>
          <p:cNvSpPr>
            <a:spLocks noGrp="1"/>
          </p:cNvSpPr>
          <p:nvPr>
            <p:ph type="title"/>
          </p:nvPr>
        </p:nvSpPr>
        <p:spPr/>
        <p:txBody>
          <a:bodyPr/>
          <a:lstStyle/>
          <a:p>
            <a:r>
              <a:rPr lang="en-AU" dirty="0"/>
              <a:t>Split or Steal</a:t>
            </a:r>
          </a:p>
        </p:txBody>
      </p:sp>
      <p:sp>
        <p:nvSpPr>
          <p:cNvPr id="3" name="Content Placeholder 2">
            <a:extLst>
              <a:ext uri="{FF2B5EF4-FFF2-40B4-BE49-F238E27FC236}">
                <a16:creationId xmlns:a16="http://schemas.microsoft.com/office/drawing/2014/main" id="{6BB6DC8E-3F1D-FE45-A16D-1C425578AC60}"/>
              </a:ext>
            </a:extLst>
          </p:cNvPr>
          <p:cNvSpPr>
            <a:spLocks noGrp="1"/>
          </p:cNvSpPr>
          <p:nvPr>
            <p:ph idx="1"/>
          </p:nvPr>
        </p:nvSpPr>
        <p:spPr/>
        <p:txBody>
          <a:bodyPr/>
          <a:lstStyle/>
          <a:p>
            <a:r>
              <a:rPr lang="en-AU" dirty="0"/>
              <a:t>How can you change the game?</a:t>
            </a:r>
          </a:p>
          <a:p>
            <a:pPr lvl="1"/>
            <a:r>
              <a:rPr lang="en-AU" u="sng" dirty="0">
                <a:hlinkClick r:id="rId3"/>
              </a:rPr>
              <a:t>golden balls. the weirdest split or steal ever! - YouTube</a:t>
            </a:r>
            <a:r>
              <a:rPr lang="en-AU" dirty="0"/>
              <a:t> </a:t>
            </a:r>
          </a:p>
          <a:p>
            <a:endParaRPr lang="en-AU" dirty="0"/>
          </a:p>
          <a:p>
            <a:pPr lvl="1"/>
            <a:r>
              <a:rPr lang="en-AU" dirty="0"/>
              <a:t>Create a simple 2x2 game for the Nick and Ibrahim episode</a:t>
            </a:r>
          </a:p>
          <a:p>
            <a:endParaRPr lang="en-AU" dirty="0"/>
          </a:p>
          <a:p>
            <a:endParaRPr lang="en-AU" dirty="0"/>
          </a:p>
        </p:txBody>
      </p:sp>
    </p:spTree>
    <p:extLst>
      <p:ext uri="{BB962C8B-B14F-4D97-AF65-F5344CB8AC3E}">
        <p14:creationId xmlns:p14="http://schemas.microsoft.com/office/powerpoint/2010/main" val="1221453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4E62-8EDA-2E46-B278-17727132F1F8}"/>
              </a:ext>
            </a:extLst>
          </p:cNvPr>
          <p:cNvSpPr>
            <a:spLocks noGrp="1"/>
          </p:cNvSpPr>
          <p:nvPr>
            <p:ph type="title"/>
          </p:nvPr>
        </p:nvSpPr>
        <p:spPr/>
        <p:txBody>
          <a:bodyPr/>
          <a:lstStyle/>
          <a:p>
            <a:r>
              <a:rPr lang="en-AU" dirty="0"/>
              <a:t>Split or steal</a:t>
            </a:r>
          </a:p>
        </p:txBody>
      </p:sp>
      <p:sp>
        <p:nvSpPr>
          <p:cNvPr id="3" name="Content Placeholder 2">
            <a:extLst>
              <a:ext uri="{FF2B5EF4-FFF2-40B4-BE49-F238E27FC236}">
                <a16:creationId xmlns:a16="http://schemas.microsoft.com/office/drawing/2014/main" id="{8591BDA8-C6A5-CB44-974E-B4E5AEE218C4}"/>
              </a:ext>
            </a:extLst>
          </p:cNvPr>
          <p:cNvSpPr>
            <a:spLocks noGrp="1"/>
          </p:cNvSpPr>
          <p:nvPr>
            <p:ph idx="1"/>
          </p:nvPr>
        </p:nvSpPr>
        <p:spPr/>
        <p:txBody>
          <a:bodyPr/>
          <a:lstStyle/>
          <a:p>
            <a:r>
              <a:rPr lang="en-AU" dirty="0"/>
              <a:t>What happened with Nick and Ibrahim?</a:t>
            </a:r>
          </a:p>
          <a:p>
            <a:r>
              <a:rPr lang="en-AU" dirty="0"/>
              <a:t>How was the game changed by Nick?</a:t>
            </a:r>
          </a:p>
          <a:p>
            <a:pPr lvl="1"/>
            <a:r>
              <a:rPr lang="en-AU" u="sng" dirty="0">
                <a:hlinkClick r:id="rId2"/>
              </a:rPr>
              <a:t>Game Theory Part 4: Taking a Closer Look at Golden Balls - YouTube</a:t>
            </a:r>
            <a:r>
              <a:rPr lang="en-AU" dirty="0"/>
              <a:t> </a:t>
            </a:r>
          </a:p>
          <a:p>
            <a:endParaRPr lang="en-AU" dirty="0"/>
          </a:p>
          <a:p>
            <a:r>
              <a:rPr lang="en-AU" dirty="0"/>
              <a:t>Rational decision making, while taking into consideration what is going on in the ‘game’ also need to consider other factors such as how the player will be viewed.  Social pressure is an important factor</a:t>
            </a:r>
          </a:p>
          <a:p>
            <a:pPr lvl="1"/>
            <a:r>
              <a:rPr lang="en-AU" u="sng" dirty="0">
                <a:hlinkClick r:id="rId3"/>
              </a:rPr>
              <a:t>Golden Balls - £100,000: Complete End Round Pt1 - YouTube</a:t>
            </a:r>
            <a:r>
              <a:rPr lang="en-AU" dirty="0"/>
              <a:t> </a:t>
            </a:r>
          </a:p>
          <a:p>
            <a:pPr lvl="2"/>
            <a:r>
              <a:rPr lang="en-AU" dirty="0"/>
              <a:t>Was she right or wrong?</a:t>
            </a:r>
          </a:p>
        </p:txBody>
      </p:sp>
    </p:spTree>
    <p:extLst>
      <p:ext uri="{BB962C8B-B14F-4D97-AF65-F5344CB8AC3E}">
        <p14:creationId xmlns:p14="http://schemas.microsoft.com/office/powerpoint/2010/main" val="3799182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5ECA-27F5-084E-8F9D-6DD379FC7146}"/>
              </a:ext>
            </a:extLst>
          </p:cNvPr>
          <p:cNvSpPr>
            <a:spLocks noGrp="1"/>
          </p:cNvSpPr>
          <p:nvPr>
            <p:ph type="title"/>
          </p:nvPr>
        </p:nvSpPr>
        <p:spPr/>
        <p:txBody>
          <a:bodyPr/>
          <a:lstStyle/>
          <a:p>
            <a:r>
              <a:rPr lang="en-AU" dirty="0"/>
              <a:t>The Pareto Principle</a:t>
            </a:r>
          </a:p>
        </p:txBody>
      </p:sp>
      <p:sp>
        <p:nvSpPr>
          <p:cNvPr id="3" name="Content Placeholder 2">
            <a:extLst>
              <a:ext uri="{FF2B5EF4-FFF2-40B4-BE49-F238E27FC236}">
                <a16:creationId xmlns:a16="http://schemas.microsoft.com/office/drawing/2014/main" id="{0B072757-1617-DE4A-B5E6-47012241D489}"/>
              </a:ext>
            </a:extLst>
          </p:cNvPr>
          <p:cNvSpPr>
            <a:spLocks noGrp="1"/>
          </p:cNvSpPr>
          <p:nvPr>
            <p:ph idx="1"/>
          </p:nvPr>
        </p:nvSpPr>
        <p:spPr/>
        <p:txBody>
          <a:bodyPr/>
          <a:lstStyle/>
          <a:p>
            <a:r>
              <a:rPr lang="en-AU" dirty="0"/>
              <a:t>Linked to the Nash Equilibrium is the Pareto Principle.</a:t>
            </a:r>
          </a:p>
          <a:p>
            <a:r>
              <a:rPr lang="en-AU" dirty="0"/>
              <a:t>Pareto efficiency, or Pareto optimality, is an economic state where resources cannot be reallocated to make one individual better off without making at least one individual worse off. </a:t>
            </a:r>
          </a:p>
          <a:p>
            <a:r>
              <a:rPr lang="en-AU" dirty="0"/>
              <a:t>Pareto efficiency implies that resources are </a:t>
            </a:r>
            <a:r>
              <a:rPr lang="en-AU" u="sng" dirty="0">
                <a:hlinkClick r:id="rId2"/>
              </a:rPr>
              <a:t>allocated</a:t>
            </a:r>
            <a:r>
              <a:rPr lang="en-AU" dirty="0"/>
              <a:t> in the most </a:t>
            </a:r>
            <a:r>
              <a:rPr lang="en-AU" u="sng" dirty="0">
                <a:hlinkClick r:id="rId3"/>
              </a:rPr>
              <a:t>economically efficient</a:t>
            </a:r>
            <a:r>
              <a:rPr lang="en-AU" dirty="0"/>
              <a:t> manner, but does not imply equality or fairness. </a:t>
            </a:r>
          </a:p>
          <a:p>
            <a:endParaRPr lang="en-AU" dirty="0"/>
          </a:p>
          <a:p>
            <a:r>
              <a:rPr lang="en-AU" dirty="0"/>
              <a:t>An economy is said to be in a Pareto optimum state when no economic changes can make one individual better off without making at least one other individual worse off.</a:t>
            </a:r>
          </a:p>
        </p:txBody>
      </p:sp>
    </p:spTree>
    <p:extLst>
      <p:ext uri="{BB962C8B-B14F-4D97-AF65-F5344CB8AC3E}">
        <p14:creationId xmlns:p14="http://schemas.microsoft.com/office/powerpoint/2010/main" val="2881993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5DBF-F40B-0748-8B59-1714D622C409}"/>
              </a:ext>
            </a:extLst>
          </p:cNvPr>
          <p:cNvSpPr>
            <a:spLocks noGrp="1"/>
          </p:cNvSpPr>
          <p:nvPr>
            <p:ph type="title"/>
          </p:nvPr>
        </p:nvSpPr>
        <p:spPr/>
        <p:txBody>
          <a:bodyPr/>
          <a:lstStyle/>
          <a:p>
            <a:r>
              <a:rPr lang="en-AU" dirty="0"/>
              <a:t>The Pareto Principle</a:t>
            </a:r>
          </a:p>
        </p:txBody>
      </p:sp>
      <p:sp>
        <p:nvSpPr>
          <p:cNvPr id="3" name="Content Placeholder 2">
            <a:extLst>
              <a:ext uri="{FF2B5EF4-FFF2-40B4-BE49-F238E27FC236}">
                <a16:creationId xmlns:a16="http://schemas.microsoft.com/office/drawing/2014/main" id="{E0E19D60-4CD0-4647-B60A-5D1CCECB6A33}"/>
              </a:ext>
            </a:extLst>
          </p:cNvPr>
          <p:cNvSpPr>
            <a:spLocks noGrp="1"/>
          </p:cNvSpPr>
          <p:nvPr>
            <p:ph idx="1"/>
          </p:nvPr>
        </p:nvSpPr>
        <p:spPr/>
        <p:txBody>
          <a:bodyPr/>
          <a:lstStyle/>
          <a:p>
            <a:r>
              <a:rPr lang="en-AU" dirty="0"/>
              <a:t>Pareto efficiency is when an economy has its resources and goods allocated to the maximum level of efficiency, and no change can be made without making someone worse off.</a:t>
            </a:r>
          </a:p>
          <a:p>
            <a:r>
              <a:rPr lang="en-AU" dirty="0"/>
              <a:t>Pure Pareto efficiency exists only in theory, though the economy can move toward Pareto efficiency.</a:t>
            </a:r>
          </a:p>
          <a:p>
            <a:r>
              <a:rPr lang="en-AU" dirty="0"/>
              <a:t>Alternative criteria for economic efficiency based on Pareto efficiency are often used to make economic policy, as it is very difficult to make any change that will not make any one individual worse off.</a:t>
            </a:r>
          </a:p>
          <a:p>
            <a:endParaRPr lang="en-AU" dirty="0"/>
          </a:p>
        </p:txBody>
      </p:sp>
    </p:spTree>
    <p:extLst>
      <p:ext uri="{BB962C8B-B14F-4D97-AF65-F5344CB8AC3E}">
        <p14:creationId xmlns:p14="http://schemas.microsoft.com/office/powerpoint/2010/main" val="676104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15B66-1FBC-BB49-9753-F9A00F555C91}"/>
              </a:ext>
            </a:extLst>
          </p:cNvPr>
          <p:cNvSpPr>
            <a:spLocks noGrp="1"/>
          </p:cNvSpPr>
          <p:nvPr>
            <p:ph type="title"/>
          </p:nvPr>
        </p:nvSpPr>
        <p:spPr>
          <a:xfrm>
            <a:off x="649224" y="645106"/>
            <a:ext cx="3650279" cy="1259894"/>
          </a:xfrm>
        </p:spPr>
        <p:txBody>
          <a:bodyPr>
            <a:normAutofit/>
          </a:bodyPr>
          <a:lstStyle/>
          <a:p>
            <a:r>
              <a:rPr lang="en-AU" dirty="0"/>
              <a:t>The Pareto Principle</a:t>
            </a:r>
          </a:p>
        </p:txBody>
      </p:sp>
      <p:sp>
        <p:nvSpPr>
          <p:cNvPr id="12" name="Rectangle 1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5C0DE85-2438-F847-A426-4DC69849026A}"/>
              </a:ext>
            </a:extLst>
          </p:cNvPr>
          <p:cNvSpPr>
            <a:spLocks noGrp="1"/>
          </p:cNvSpPr>
          <p:nvPr>
            <p:ph idx="1"/>
          </p:nvPr>
        </p:nvSpPr>
        <p:spPr>
          <a:xfrm>
            <a:off x="649225" y="2133600"/>
            <a:ext cx="3650278" cy="3759253"/>
          </a:xfrm>
        </p:spPr>
        <p:txBody>
          <a:bodyPr>
            <a:normAutofit/>
          </a:bodyPr>
          <a:lstStyle/>
          <a:p>
            <a:pPr>
              <a:lnSpc>
                <a:spcPct val="90000"/>
              </a:lnSpc>
            </a:pPr>
            <a:r>
              <a:rPr lang="en-US" sz="1700" b="0" dirty="0">
                <a:latin typeface="+mn-lt"/>
              </a:rPr>
              <a:t>(L,</a:t>
            </a:r>
            <a:r>
              <a:rPr lang="en-US" sz="1700" dirty="0"/>
              <a:t>L) is Pareto optimal</a:t>
            </a:r>
            <a:endParaRPr lang="en-US" sz="1700" b="0" dirty="0">
              <a:latin typeface="+mn-lt"/>
            </a:endParaRPr>
          </a:p>
          <a:p>
            <a:pPr lvl="1">
              <a:lnSpc>
                <a:spcPct val="90000"/>
              </a:lnSpc>
            </a:pPr>
            <a:r>
              <a:rPr lang="en-US" sz="1500" dirty="0"/>
              <a:t>No profile gives both players a higher payoff</a:t>
            </a:r>
          </a:p>
          <a:p>
            <a:pPr>
              <a:lnSpc>
                <a:spcPct val="90000"/>
              </a:lnSpc>
            </a:pPr>
            <a:r>
              <a:rPr lang="en-US" sz="1700" dirty="0"/>
              <a:t>(L,C) is Pareto optimal</a:t>
            </a:r>
          </a:p>
          <a:p>
            <a:pPr lvl="1">
              <a:lnSpc>
                <a:spcPct val="90000"/>
              </a:lnSpc>
            </a:pPr>
            <a:r>
              <a:rPr lang="en-US" sz="1500" dirty="0"/>
              <a:t>No profile gives player 1 a higher payoff</a:t>
            </a:r>
          </a:p>
          <a:p>
            <a:pPr>
              <a:lnSpc>
                <a:spcPct val="90000"/>
              </a:lnSpc>
            </a:pPr>
            <a:r>
              <a:rPr lang="en-US" sz="1700" dirty="0"/>
              <a:t>(C,L) is Pareto optimal - same argument for player 2</a:t>
            </a:r>
          </a:p>
          <a:p>
            <a:pPr>
              <a:lnSpc>
                <a:spcPct val="90000"/>
              </a:lnSpc>
            </a:pPr>
            <a:r>
              <a:rPr lang="en-US" sz="1700" dirty="0"/>
              <a:t>(C,C) is Pareto dominated by (L,L)</a:t>
            </a:r>
          </a:p>
          <a:p>
            <a:pPr lvl="1">
              <a:lnSpc>
                <a:spcPct val="90000"/>
              </a:lnSpc>
            </a:pPr>
            <a:r>
              <a:rPr lang="en-US" sz="1500" dirty="0"/>
              <a:t>Ironically, (C,C) is the dominant strategy equilibrium </a:t>
            </a:r>
            <a:endParaRPr lang="en-AU" sz="1500" dirty="0"/>
          </a:p>
        </p:txBody>
      </p:sp>
      <p:pic>
        <p:nvPicPr>
          <p:cNvPr id="4" name="Content Placeholder 3">
            <a:extLst>
              <a:ext uri="{FF2B5EF4-FFF2-40B4-BE49-F238E27FC236}">
                <a16:creationId xmlns:a16="http://schemas.microsoft.com/office/drawing/2014/main" id="{5F74419F-D6BD-7245-91E1-837211FA6604}"/>
              </a:ext>
            </a:extLst>
          </p:cNvPr>
          <p:cNvPicPr>
            <a:picLocks noChangeAspect="1"/>
          </p:cNvPicPr>
          <p:nvPr/>
        </p:nvPicPr>
        <p:blipFill>
          <a:blip r:embed="rId2"/>
          <a:stretch>
            <a:fillRect/>
          </a:stretch>
        </p:blipFill>
        <p:spPr>
          <a:xfrm>
            <a:off x="4619543" y="1015245"/>
            <a:ext cx="6953577" cy="4502442"/>
          </a:xfrm>
          <a:prstGeom prst="rect">
            <a:avLst/>
          </a:prstGeom>
        </p:spPr>
      </p:pic>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353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00A6-84A4-D64B-8BA3-B24D23D227EF}"/>
              </a:ext>
            </a:extLst>
          </p:cNvPr>
          <p:cNvSpPr>
            <a:spLocks noGrp="1"/>
          </p:cNvSpPr>
          <p:nvPr>
            <p:ph type="title"/>
          </p:nvPr>
        </p:nvSpPr>
        <p:spPr/>
        <p:txBody>
          <a:bodyPr/>
          <a:lstStyle/>
          <a:p>
            <a:r>
              <a:rPr lang="en-AU" dirty="0"/>
              <a:t>The duopoly market structure</a:t>
            </a:r>
          </a:p>
        </p:txBody>
      </p:sp>
      <p:sp>
        <p:nvSpPr>
          <p:cNvPr id="3" name="Content Placeholder 2">
            <a:extLst>
              <a:ext uri="{FF2B5EF4-FFF2-40B4-BE49-F238E27FC236}">
                <a16:creationId xmlns:a16="http://schemas.microsoft.com/office/drawing/2014/main" id="{2EB362D5-5293-0242-91B7-C904D0B6B2F8}"/>
              </a:ext>
            </a:extLst>
          </p:cNvPr>
          <p:cNvSpPr>
            <a:spLocks noGrp="1"/>
          </p:cNvSpPr>
          <p:nvPr>
            <p:ph idx="1"/>
          </p:nvPr>
        </p:nvSpPr>
        <p:spPr/>
        <p:txBody>
          <a:bodyPr/>
          <a:lstStyle/>
          <a:p>
            <a:r>
              <a:rPr lang="en-AU" dirty="0"/>
              <a:t>From the video below, note down where you can see links to the characteristics of oligopoly as well as the evaluation criteria we have used in class</a:t>
            </a:r>
          </a:p>
          <a:p>
            <a:endParaRPr lang="en-AU" dirty="0"/>
          </a:p>
          <a:p>
            <a:r>
              <a:rPr lang="en-AU" dirty="0">
                <a:hlinkClick r:id="rId3"/>
              </a:rPr>
              <a:t>https://www.youtube.com/watch?v=PCcVODWm-oY&amp;t=14s</a:t>
            </a:r>
            <a:r>
              <a:rPr lang="en-AU" dirty="0"/>
              <a:t> </a:t>
            </a:r>
          </a:p>
        </p:txBody>
      </p:sp>
    </p:spTree>
    <p:extLst>
      <p:ext uri="{BB962C8B-B14F-4D97-AF65-F5344CB8AC3E}">
        <p14:creationId xmlns:p14="http://schemas.microsoft.com/office/powerpoint/2010/main" val="1861341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C677ABE-5671-F746-819C-F728EA78998D}"/>
              </a:ext>
            </a:extLst>
          </p:cNvPr>
          <p:cNvSpPr>
            <a:spLocks noGrp="1" noChangeArrowheads="1"/>
          </p:cNvSpPr>
          <p:nvPr>
            <p:ph type="title"/>
          </p:nvPr>
        </p:nvSpPr>
        <p:spPr>
          <a:xfrm>
            <a:off x="2057400" y="609600"/>
            <a:ext cx="8077200" cy="1143000"/>
          </a:xfrm>
        </p:spPr>
        <p:txBody>
          <a:bodyPr/>
          <a:lstStyle/>
          <a:p>
            <a:pPr eaLnBrk="1" hangingPunct="1"/>
            <a:r>
              <a:rPr lang="en-US" altLang="en-US"/>
              <a:t>Dominated and Dominant Strategy</a:t>
            </a:r>
          </a:p>
        </p:txBody>
      </p:sp>
      <p:sp>
        <p:nvSpPr>
          <p:cNvPr id="26627" name="Rectangle 3">
            <a:extLst>
              <a:ext uri="{FF2B5EF4-FFF2-40B4-BE49-F238E27FC236}">
                <a16:creationId xmlns:a16="http://schemas.microsoft.com/office/drawing/2014/main" id="{69DFD326-B341-4942-A0B6-4679845BEF73}"/>
              </a:ext>
            </a:extLst>
          </p:cNvPr>
          <p:cNvSpPr>
            <a:spLocks noGrp="1" noChangeArrowheads="1"/>
          </p:cNvSpPr>
          <p:nvPr>
            <p:ph type="body" idx="1"/>
          </p:nvPr>
        </p:nvSpPr>
        <p:spPr>
          <a:xfrm>
            <a:off x="2209800" y="1981200"/>
            <a:ext cx="7772400" cy="4343400"/>
          </a:xfrm>
        </p:spPr>
        <p:txBody>
          <a:bodyPr/>
          <a:lstStyle/>
          <a:p>
            <a:pPr eaLnBrk="1" hangingPunct="1">
              <a:lnSpc>
                <a:spcPct val="90000"/>
              </a:lnSpc>
              <a:buFontTx/>
              <a:buBlip>
                <a:blip r:embed="rId2"/>
              </a:buBlip>
            </a:pPr>
            <a:r>
              <a:rPr lang="en-US" altLang="en-US" dirty="0"/>
              <a:t>Dominant Strategy:</a:t>
            </a:r>
          </a:p>
          <a:p>
            <a:pPr lvl="1" eaLnBrk="1" hangingPunct="1">
              <a:lnSpc>
                <a:spcPct val="90000"/>
              </a:lnSpc>
              <a:buFontTx/>
              <a:buBlip>
                <a:blip r:embed="rId2"/>
              </a:buBlip>
            </a:pPr>
            <a:r>
              <a:rPr lang="en-US" altLang="en-US" dirty="0"/>
              <a:t>a strategy that gives higher payoffs no matter what the opponent does;</a:t>
            </a:r>
          </a:p>
          <a:p>
            <a:pPr eaLnBrk="1" hangingPunct="1">
              <a:lnSpc>
                <a:spcPct val="90000"/>
              </a:lnSpc>
              <a:buFontTx/>
              <a:buBlip>
                <a:blip r:embed="rId2"/>
              </a:buBlip>
            </a:pPr>
            <a:r>
              <a:rPr lang="en-US" altLang="en-US" dirty="0"/>
              <a:t>Dominated Strategy:</a:t>
            </a:r>
          </a:p>
          <a:p>
            <a:pPr lvl="1" eaLnBrk="1" hangingPunct="1">
              <a:lnSpc>
                <a:spcPct val="90000"/>
              </a:lnSpc>
              <a:buFontTx/>
              <a:buBlip>
                <a:blip r:embed="rId2"/>
              </a:buBlip>
            </a:pPr>
            <a:r>
              <a:rPr lang="en-US" altLang="en-US" dirty="0"/>
              <a:t> a strategy is dominated if there exists another strategy that is dominant.</a:t>
            </a:r>
          </a:p>
          <a:p>
            <a:pPr eaLnBrk="1" hangingPunct="1">
              <a:lnSpc>
                <a:spcPct val="90000"/>
              </a:lnSpc>
              <a:buFontTx/>
              <a:buBlip>
                <a:blip r:embed="rId2"/>
              </a:buBlip>
            </a:pPr>
            <a:r>
              <a:rPr lang="en-US" altLang="en-US" dirty="0"/>
              <a:t>So far we have only assumed that each player is rational to determine the outcome of the game.</a:t>
            </a:r>
          </a:p>
        </p:txBody>
      </p:sp>
    </p:spTree>
    <p:extLst>
      <p:ext uri="{BB962C8B-B14F-4D97-AF65-F5344CB8AC3E}">
        <p14:creationId xmlns:p14="http://schemas.microsoft.com/office/powerpoint/2010/main" val="1843157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C5A6-F725-D846-8AD9-1B3ABD8EA68E}"/>
              </a:ext>
            </a:extLst>
          </p:cNvPr>
          <p:cNvSpPr>
            <a:spLocks noGrp="1"/>
          </p:cNvSpPr>
          <p:nvPr>
            <p:ph type="title"/>
          </p:nvPr>
        </p:nvSpPr>
        <p:spPr/>
        <p:txBody>
          <a:bodyPr/>
          <a:lstStyle/>
          <a:p>
            <a:r>
              <a:rPr lang="en-AU" dirty="0"/>
              <a:t>Vocabulary</a:t>
            </a:r>
          </a:p>
        </p:txBody>
      </p:sp>
      <p:sp>
        <p:nvSpPr>
          <p:cNvPr id="3" name="Content Placeholder 2">
            <a:extLst>
              <a:ext uri="{FF2B5EF4-FFF2-40B4-BE49-F238E27FC236}">
                <a16:creationId xmlns:a16="http://schemas.microsoft.com/office/drawing/2014/main" id="{4CAD0BCF-A328-2E46-A429-FC48B345CC7B}"/>
              </a:ext>
            </a:extLst>
          </p:cNvPr>
          <p:cNvSpPr>
            <a:spLocks noGrp="1"/>
          </p:cNvSpPr>
          <p:nvPr>
            <p:ph idx="1"/>
          </p:nvPr>
        </p:nvSpPr>
        <p:spPr/>
        <p:txBody>
          <a:bodyPr/>
          <a:lstStyle/>
          <a:p>
            <a:r>
              <a:rPr lang="en-AU" dirty="0"/>
              <a:t>Payoff</a:t>
            </a:r>
          </a:p>
          <a:p>
            <a:r>
              <a:rPr lang="en-AU" dirty="0"/>
              <a:t>Nash Equilibrium</a:t>
            </a:r>
          </a:p>
          <a:p>
            <a:r>
              <a:rPr lang="en-AU" dirty="0"/>
              <a:t>Strictly dominated Strategy</a:t>
            </a:r>
          </a:p>
          <a:p>
            <a:r>
              <a:rPr lang="en-AU" dirty="0"/>
              <a:t>Rational Agents</a:t>
            </a:r>
          </a:p>
          <a:p>
            <a:r>
              <a:rPr lang="en-AU" dirty="0"/>
              <a:t>Unstable State</a:t>
            </a:r>
          </a:p>
          <a:p>
            <a:r>
              <a:rPr lang="en-AU" dirty="0"/>
              <a:t>Dominant Strategy</a:t>
            </a:r>
          </a:p>
          <a:p>
            <a:r>
              <a:rPr lang="en-AU" dirty="0"/>
              <a:t>Weakly dominant</a:t>
            </a:r>
          </a:p>
          <a:p>
            <a:r>
              <a:rPr lang="en-AU" dirty="0"/>
              <a:t>Pareto-optimality</a:t>
            </a:r>
          </a:p>
        </p:txBody>
      </p:sp>
    </p:spTree>
    <p:extLst>
      <p:ext uri="{BB962C8B-B14F-4D97-AF65-F5344CB8AC3E}">
        <p14:creationId xmlns:p14="http://schemas.microsoft.com/office/powerpoint/2010/main" val="2213304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53035-602F-C946-BD23-421D4976A274}"/>
              </a:ext>
            </a:extLst>
          </p:cNvPr>
          <p:cNvSpPr>
            <a:spLocks noGrp="1"/>
          </p:cNvSpPr>
          <p:nvPr>
            <p:ph type="title"/>
          </p:nvPr>
        </p:nvSpPr>
        <p:spPr/>
        <p:txBody>
          <a:bodyPr/>
          <a:lstStyle/>
          <a:p>
            <a:r>
              <a:rPr lang="en-AU" dirty="0"/>
              <a:t>Stretch your understanding</a:t>
            </a:r>
          </a:p>
        </p:txBody>
      </p:sp>
      <p:sp>
        <p:nvSpPr>
          <p:cNvPr id="3" name="Content Placeholder 2">
            <a:extLst>
              <a:ext uri="{FF2B5EF4-FFF2-40B4-BE49-F238E27FC236}">
                <a16:creationId xmlns:a16="http://schemas.microsoft.com/office/drawing/2014/main" id="{E9666F13-303A-794A-B316-2628452D8A33}"/>
              </a:ext>
            </a:extLst>
          </p:cNvPr>
          <p:cNvSpPr>
            <a:spLocks noGrp="1"/>
          </p:cNvSpPr>
          <p:nvPr>
            <p:ph idx="1"/>
          </p:nvPr>
        </p:nvSpPr>
        <p:spPr/>
        <p:txBody>
          <a:bodyPr/>
          <a:lstStyle/>
          <a:p>
            <a:r>
              <a:rPr lang="en-AU" u="sng" dirty="0">
                <a:hlinkClick r:id="rId2"/>
              </a:rPr>
              <a:t>Game Theory - YouTube</a:t>
            </a:r>
            <a:r>
              <a:rPr lang="en-AU" dirty="0"/>
              <a:t>  </a:t>
            </a:r>
          </a:p>
        </p:txBody>
      </p:sp>
    </p:spTree>
    <p:extLst>
      <p:ext uri="{BB962C8B-B14F-4D97-AF65-F5344CB8AC3E}">
        <p14:creationId xmlns:p14="http://schemas.microsoft.com/office/powerpoint/2010/main" val="1976545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ABF37-F2EE-BA4D-A376-7813ACF5C356}"/>
              </a:ext>
            </a:extLst>
          </p:cNvPr>
          <p:cNvSpPr>
            <a:spLocks noGrp="1"/>
          </p:cNvSpPr>
          <p:nvPr>
            <p:ph type="title"/>
          </p:nvPr>
        </p:nvSpPr>
        <p:spPr/>
        <p:txBody>
          <a:bodyPr/>
          <a:lstStyle/>
          <a:p>
            <a:r>
              <a:rPr lang="en-AU" dirty="0"/>
              <a:t>Game Theory and the Free Rider Principle</a:t>
            </a:r>
          </a:p>
        </p:txBody>
      </p:sp>
      <p:sp>
        <p:nvSpPr>
          <p:cNvPr id="3" name="Content Placeholder 2">
            <a:extLst>
              <a:ext uri="{FF2B5EF4-FFF2-40B4-BE49-F238E27FC236}">
                <a16:creationId xmlns:a16="http://schemas.microsoft.com/office/drawing/2014/main" id="{0150A139-18F2-5C43-AC98-62AFF8465521}"/>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2706698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23984-7490-FC4C-8ECA-A0BFE328E6BC}"/>
              </a:ext>
            </a:extLst>
          </p:cNvPr>
          <p:cNvSpPr>
            <a:spLocks noGrp="1"/>
          </p:cNvSpPr>
          <p:nvPr>
            <p:ph type="title"/>
          </p:nvPr>
        </p:nvSpPr>
        <p:spPr/>
        <p:txBody>
          <a:bodyPr/>
          <a:lstStyle/>
          <a:p>
            <a:r>
              <a:rPr lang="en-AU" dirty="0"/>
              <a:t>Types of Games</a:t>
            </a:r>
          </a:p>
        </p:txBody>
      </p:sp>
      <p:sp>
        <p:nvSpPr>
          <p:cNvPr id="3" name="Content Placeholder 2">
            <a:extLst>
              <a:ext uri="{FF2B5EF4-FFF2-40B4-BE49-F238E27FC236}">
                <a16:creationId xmlns:a16="http://schemas.microsoft.com/office/drawing/2014/main" id="{5EFFC44D-5DF2-024C-A2A0-027BCA28A50C}"/>
              </a:ext>
            </a:extLst>
          </p:cNvPr>
          <p:cNvSpPr>
            <a:spLocks noGrp="1"/>
          </p:cNvSpPr>
          <p:nvPr>
            <p:ph idx="1"/>
          </p:nvPr>
        </p:nvSpPr>
        <p:spPr/>
        <p:txBody>
          <a:bodyPr/>
          <a:lstStyle/>
          <a:p>
            <a:r>
              <a:rPr lang="en-AU" dirty="0"/>
              <a:t>Games classified by:</a:t>
            </a:r>
          </a:p>
          <a:p>
            <a:pPr lvl="1"/>
            <a:r>
              <a:rPr lang="en-AU" dirty="0"/>
              <a:t>Number of players</a:t>
            </a:r>
          </a:p>
          <a:p>
            <a:pPr lvl="2"/>
            <a:r>
              <a:rPr lang="en-AU" dirty="0"/>
              <a:t>SACE wants you to understand 2 player games</a:t>
            </a:r>
          </a:p>
          <a:p>
            <a:pPr lvl="1"/>
            <a:r>
              <a:rPr lang="en-AU" dirty="0"/>
              <a:t>Extent to which their goals conflict or coincide</a:t>
            </a:r>
          </a:p>
          <a:p>
            <a:pPr lvl="2"/>
            <a:r>
              <a:rPr lang="en-AU" dirty="0"/>
              <a:t>Constant Sum Games – where there is pure conflict/competition</a:t>
            </a:r>
          </a:p>
          <a:p>
            <a:pPr lvl="2"/>
            <a:r>
              <a:rPr lang="en-AU" dirty="0"/>
              <a:t>Variable Sum Games – where players can all win and lose</a:t>
            </a:r>
          </a:p>
          <a:p>
            <a:pPr lvl="3"/>
            <a:r>
              <a:rPr lang="en-AU" dirty="0"/>
              <a:t>Co-operative games – where players communicate and make binding agreements</a:t>
            </a:r>
          </a:p>
          <a:p>
            <a:pPr lvl="3"/>
            <a:r>
              <a:rPr lang="en-AU" dirty="0"/>
              <a:t>Non co-operative games – where players communicate but cannot make binding agreements</a:t>
            </a:r>
          </a:p>
          <a:p>
            <a:pPr lvl="1"/>
            <a:r>
              <a:rPr lang="en-AU" dirty="0"/>
              <a:t>The extent of information they have</a:t>
            </a:r>
          </a:p>
          <a:p>
            <a:pPr lvl="2"/>
            <a:r>
              <a:rPr lang="en-AU" dirty="0"/>
              <a:t>E.g. Chess vs Poker</a:t>
            </a:r>
          </a:p>
        </p:txBody>
      </p:sp>
    </p:spTree>
    <p:extLst>
      <p:ext uri="{BB962C8B-B14F-4D97-AF65-F5344CB8AC3E}">
        <p14:creationId xmlns:p14="http://schemas.microsoft.com/office/powerpoint/2010/main" val="1515970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7C0E36-0B38-344E-B8F2-D713D4430CA7}"/>
              </a:ext>
            </a:extLst>
          </p:cNvPr>
          <p:cNvSpPr>
            <a:spLocks noGrp="1"/>
          </p:cNvSpPr>
          <p:nvPr>
            <p:ph type="title"/>
          </p:nvPr>
        </p:nvSpPr>
        <p:spPr>
          <a:xfrm>
            <a:off x="649224" y="645106"/>
            <a:ext cx="3650279" cy="1259894"/>
          </a:xfrm>
        </p:spPr>
        <p:txBody>
          <a:bodyPr>
            <a:normAutofit/>
          </a:bodyPr>
          <a:lstStyle/>
          <a:p>
            <a:pPr>
              <a:lnSpc>
                <a:spcPct val="90000"/>
              </a:lnSpc>
            </a:pPr>
            <a:r>
              <a:rPr lang="en-AU" sz="2800"/>
              <a:t>Constant sum games (pure conflict)</a:t>
            </a:r>
          </a:p>
        </p:txBody>
      </p:sp>
      <p:sp>
        <p:nvSpPr>
          <p:cNvPr id="11" name="Rectangle 10">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8B3BFB8-B046-2D4A-B390-7363D7DE42FB}"/>
              </a:ext>
            </a:extLst>
          </p:cNvPr>
          <p:cNvSpPr>
            <a:spLocks noGrp="1"/>
          </p:cNvSpPr>
          <p:nvPr>
            <p:ph idx="1"/>
          </p:nvPr>
        </p:nvSpPr>
        <p:spPr>
          <a:xfrm>
            <a:off x="649225" y="2133600"/>
            <a:ext cx="3650278" cy="3759253"/>
          </a:xfrm>
        </p:spPr>
        <p:txBody>
          <a:bodyPr>
            <a:normAutofit/>
          </a:bodyPr>
          <a:lstStyle/>
          <a:p>
            <a:r>
              <a:rPr lang="en-AU" dirty="0"/>
              <a:t>A Saddle point is the outcome that rational players would choose</a:t>
            </a:r>
          </a:p>
          <a:p>
            <a:endParaRPr lang="en-AU" dirty="0"/>
          </a:p>
          <a:p>
            <a:r>
              <a:rPr lang="en-AU" dirty="0"/>
              <a:t>What outcome would you choose?</a:t>
            </a:r>
          </a:p>
          <a:p>
            <a:endParaRPr lang="en-AU" dirty="0"/>
          </a:p>
          <a:p>
            <a:r>
              <a:rPr lang="en-AU" dirty="0"/>
              <a:t>Why is the most rational decision for party A to evade?</a:t>
            </a:r>
          </a:p>
        </p:txBody>
      </p:sp>
      <p:pic>
        <p:nvPicPr>
          <p:cNvPr id="4" name="Picture 3">
            <a:extLst>
              <a:ext uri="{FF2B5EF4-FFF2-40B4-BE49-F238E27FC236}">
                <a16:creationId xmlns:a16="http://schemas.microsoft.com/office/drawing/2014/main" id="{3B9C6A9B-6053-DD4F-A64C-87704B8F0258}"/>
              </a:ext>
            </a:extLst>
          </p:cNvPr>
          <p:cNvPicPr>
            <a:picLocks noChangeAspect="1"/>
          </p:cNvPicPr>
          <p:nvPr/>
        </p:nvPicPr>
        <p:blipFill>
          <a:blip r:embed="rId2"/>
          <a:stretch>
            <a:fillRect/>
          </a:stretch>
        </p:blipFill>
        <p:spPr>
          <a:xfrm>
            <a:off x="4651890" y="640080"/>
            <a:ext cx="6888882" cy="5252773"/>
          </a:xfrm>
          <a:prstGeom prst="rect">
            <a:avLst/>
          </a:prstGeom>
        </p:spPr>
      </p:pic>
      <p:sp>
        <p:nvSpPr>
          <p:cNvPr id="13"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9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CCBA87-CAE3-3646-AE9A-D369BD626F83}"/>
              </a:ext>
            </a:extLst>
          </p:cNvPr>
          <p:cNvSpPr>
            <a:spLocks noGrp="1"/>
          </p:cNvSpPr>
          <p:nvPr>
            <p:ph type="title"/>
          </p:nvPr>
        </p:nvSpPr>
        <p:spPr>
          <a:xfrm>
            <a:off x="649224" y="645106"/>
            <a:ext cx="5802376" cy="1259894"/>
          </a:xfrm>
        </p:spPr>
        <p:txBody>
          <a:bodyPr>
            <a:normAutofit/>
          </a:bodyPr>
          <a:lstStyle/>
          <a:p>
            <a:r>
              <a:rPr lang="en-AU" dirty="0"/>
              <a:t>A typical 2x2 game</a:t>
            </a:r>
          </a:p>
        </p:txBody>
      </p:sp>
      <p:sp>
        <p:nvSpPr>
          <p:cNvPr id="15" name="Rectangle 14">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id="{6A52BE31-627F-4675-8596-D6F0062DF75B}"/>
              </a:ext>
            </a:extLst>
          </p:cNvPr>
          <p:cNvSpPr>
            <a:spLocks noGrp="1"/>
          </p:cNvSpPr>
          <p:nvPr>
            <p:ph idx="1"/>
          </p:nvPr>
        </p:nvSpPr>
        <p:spPr>
          <a:xfrm>
            <a:off x="649225" y="2133600"/>
            <a:ext cx="3650278" cy="3759253"/>
          </a:xfrm>
        </p:spPr>
        <p:txBody>
          <a:bodyPr>
            <a:normAutofit/>
          </a:bodyPr>
          <a:lstStyle/>
          <a:p>
            <a:r>
              <a:rPr lang="en-US" dirty="0"/>
              <a:t>By convention, we always  list the row players payoff first, then the column player second</a:t>
            </a:r>
          </a:p>
        </p:txBody>
      </p:sp>
      <p:pic>
        <p:nvPicPr>
          <p:cNvPr id="6" name="Content Placeholder 5" descr="Graphical user interface, table&#10;&#10;Description automatically generated">
            <a:extLst>
              <a:ext uri="{FF2B5EF4-FFF2-40B4-BE49-F238E27FC236}">
                <a16:creationId xmlns:a16="http://schemas.microsoft.com/office/drawing/2014/main" id="{467C4159-783E-FE44-A3DD-F199A7CC306F}"/>
              </a:ext>
            </a:extLst>
          </p:cNvPr>
          <p:cNvPicPr>
            <a:picLocks noChangeAspect="1"/>
          </p:cNvPicPr>
          <p:nvPr/>
        </p:nvPicPr>
        <p:blipFill rotWithShape="1">
          <a:blip r:embed="rId3"/>
          <a:srcRect l="14102" t="34286" r="36318" b="36134"/>
          <a:stretch/>
        </p:blipFill>
        <p:spPr>
          <a:xfrm>
            <a:off x="4619543" y="1970033"/>
            <a:ext cx="6953577" cy="2592866"/>
          </a:xfrm>
          <a:prstGeom prst="rect">
            <a:avLst/>
          </a:prstGeom>
        </p:spPr>
      </p:pic>
      <p:sp>
        <p:nvSpPr>
          <p:cNvPr id="17"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8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1077-F804-7C45-9A01-40886CA4FDB0}"/>
              </a:ext>
            </a:extLst>
          </p:cNvPr>
          <p:cNvSpPr>
            <a:spLocks noGrp="1"/>
          </p:cNvSpPr>
          <p:nvPr>
            <p:ph type="title"/>
          </p:nvPr>
        </p:nvSpPr>
        <p:spPr/>
        <p:txBody>
          <a:bodyPr/>
          <a:lstStyle/>
          <a:p>
            <a:r>
              <a:rPr lang="en-AU" dirty="0"/>
              <a:t>How 2x2 games work</a:t>
            </a:r>
          </a:p>
        </p:txBody>
      </p:sp>
      <p:sp>
        <p:nvSpPr>
          <p:cNvPr id="3" name="Content Placeholder 2">
            <a:extLst>
              <a:ext uri="{FF2B5EF4-FFF2-40B4-BE49-F238E27FC236}">
                <a16:creationId xmlns:a16="http://schemas.microsoft.com/office/drawing/2014/main" id="{96192126-E535-F74A-899D-2D263A47D662}"/>
              </a:ext>
            </a:extLst>
          </p:cNvPr>
          <p:cNvSpPr>
            <a:spLocks noGrp="1"/>
          </p:cNvSpPr>
          <p:nvPr>
            <p:ph idx="1"/>
          </p:nvPr>
        </p:nvSpPr>
        <p:spPr/>
        <p:txBody>
          <a:bodyPr/>
          <a:lstStyle/>
          <a:p>
            <a:endParaRPr lang="en-AU"/>
          </a:p>
        </p:txBody>
      </p:sp>
      <p:graphicFrame>
        <p:nvGraphicFramePr>
          <p:cNvPr id="4" name="Table 3">
            <a:extLst>
              <a:ext uri="{FF2B5EF4-FFF2-40B4-BE49-F238E27FC236}">
                <a16:creationId xmlns:a16="http://schemas.microsoft.com/office/drawing/2014/main" id="{FF106344-470E-3E46-A4E0-08F2EA85A0BE}"/>
              </a:ext>
            </a:extLst>
          </p:cNvPr>
          <p:cNvGraphicFramePr>
            <a:graphicFrameLocks noGrp="1"/>
          </p:cNvGraphicFramePr>
          <p:nvPr>
            <p:extLst>
              <p:ext uri="{D42A27DB-BD31-4B8C-83A1-F6EECF244321}">
                <p14:modId xmlns:p14="http://schemas.microsoft.com/office/powerpoint/2010/main" val="62959373"/>
              </p:ext>
            </p:extLst>
          </p:nvPr>
        </p:nvGraphicFramePr>
        <p:xfrm>
          <a:off x="1982739" y="2133600"/>
          <a:ext cx="8915400" cy="4336422"/>
        </p:xfrm>
        <a:graphic>
          <a:graphicData uri="http://schemas.openxmlformats.org/drawingml/2006/table">
            <a:tbl>
              <a:tblPr firstRow="1" firstCol="1" bandRow="1">
                <a:tableStyleId>{5C22544A-7EE6-4342-B048-85BDC9FD1C3A}</a:tableStyleId>
              </a:tblPr>
              <a:tblGrid>
                <a:gridCol w="2118321">
                  <a:extLst>
                    <a:ext uri="{9D8B030D-6E8A-4147-A177-3AD203B41FA5}">
                      <a16:colId xmlns:a16="http://schemas.microsoft.com/office/drawing/2014/main" val="562254552"/>
                    </a:ext>
                  </a:extLst>
                </a:gridCol>
                <a:gridCol w="2296653">
                  <a:extLst>
                    <a:ext uri="{9D8B030D-6E8A-4147-A177-3AD203B41FA5}">
                      <a16:colId xmlns:a16="http://schemas.microsoft.com/office/drawing/2014/main" val="330582915"/>
                    </a:ext>
                  </a:extLst>
                </a:gridCol>
                <a:gridCol w="2271575">
                  <a:extLst>
                    <a:ext uri="{9D8B030D-6E8A-4147-A177-3AD203B41FA5}">
                      <a16:colId xmlns:a16="http://schemas.microsoft.com/office/drawing/2014/main" val="3623675933"/>
                    </a:ext>
                  </a:extLst>
                </a:gridCol>
                <a:gridCol w="2228851">
                  <a:extLst>
                    <a:ext uri="{9D8B030D-6E8A-4147-A177-3AD203B41FA5}">
                      <a16:colId xmlns:a16="http://schemas.microsoft.com/office/drawing/2014/main" val="2338118332"/>
                    </a:ext>
                  </a:extLst>
                </a:gridCol>
              </a:tblGrid>
              <a:tr h="1106282">
                <a:tc rowSpan="2" gridSpan="2">
                  <a:txBody>
                    <a:bodyPr/>
                    <a:lstStyle/>
                    <a:p>
                      <a:pPr>
                        <a:lnSpc>
                          <a:spcPct val="107000"/>
                        </a:lnSpc>
                        <a:spcAft>
                          <a:spcPts val="800"/>
                        </a:spcAft>
                      </a:pPr>
                      <a:r>
                        <a:rPr lang="en-AU" sz="2000" dirty="0">
                          <a:solidFill>
                            <a:schemeClr val="tx1"/>
                          </a:solidFill>
                          <a:effectLst/>
                        </a:rPr>
                        <a:t>By convention, we always list the row players payoffs first, and the column players earnings second</a:t>
                      </a:r>
                      <a:r>
                        <a:rPr lang="en-AU" sz="2000" dirty="0">
                          <a:effectLst/>
                        </a:rPr>
                        <a:t>.</a:t>
                      </a:r>
                    </a:p>
                    <a:p>
                      <a:pPr>
                        <a:lnSpc>
                          <a:spcPct val="107000"/>
                        </a:lnSpc>
                        <a:spcAft>
                          <a:spcPts val="800"/>
                        </a:spcAft>
                      </a:pPr>
                      <a:r>
                        <a:rPr lang="en-AU" sz="800" dirty="0">
                          <a:effectLst/>
                        </a:rPr>
                        <a:t> </a:t>
                      </a:r>
                    </a:p>
                    <a:p>
                      <a:pPr>
                        <a:lnSpc>
                          <a:spcPct val="107000"/>
                        </a:lnSpc>
                        <a:spcAft>
                          <a:spcPts val="800"/>
                        </a:spcAft>
                      </a:pPr>
                      <a:r>
                        <a:rPr lang="en-AU" sz="800" dirty="0">
                          <a:effectLst/>
                        </a:rPr>
                        <a:t> </a:t>
                      </a:r>
                    </a:p>
                    <a:p>
                      <a:pPr>
                        <a:lnSpc>
                          <a:spcPct val="107000"/>
                        </a:lnSpc>
                        <a:spcAft>
                          <a:spcPts val="800"/>
                        </a:spcAft>
                      </a:pPr>
                      <a:r>
                        <a:rPr lang="en-AU" sz="800" dirty="0">
                          <a:effectLst/>
                        </a:rPr>
                        <a:t> </a:t>
                      </a:r>
                      <a:endParaRPr lang="en-AU" sz="800" dirty="0">
                        <a:effectLst/>
                        <a:latin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rowSpan="2" h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gridSpan="2">
                  <a:txBody>
                    <a:bodyPr/>
                    <a:lstStyle/>
                    <a:p>
                      <a:pPr algn="ctr">
                        <a:lnSpc>
                          <a:spcPct val="107000"/>
                        </a:lnSpc>
                        <a:spcAft>
                          <a:spcPts val="800"/>
                        </a:spcAft>
                      </a:pPr>
                      <a:r>
                        <a:rPr lang="en-AU" sz="2800" dirty="0">
                          <a:solidFill>
                            <a:schemeClr val="bg1"/>
                          </a:solidFill>
                          <a:effectLst/>
                        </a:rPr>
                        <a:t> PLAYER 2</a:t>
                      </a:r>
                      <a:endParaRPr lang="en-AU"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hMerge="1">
                  <a:txBody>
                    <a:bodyPr/>
                    <a:lstStyle/>
                    <a:p>
                      <a:endParaRPr lang="en-AU"/>
                    </a:p>
                  </a:txBody>
                  <a:tcPr/>
                </a:tc>
                <a:extLst>
                  <a:ext uri="{0D108BD9-81ED-4DB2-BD59-A6C34878D82A}">
                    <a16:rowId xmlns:a16="http://schemas.microsoft.com/office/drawing/2014/main" val="2342144426"/>
                  </a:ext>
                </a:extLst>
              </a:tr>
              <a:tr h="1154440">
                <a:tc gridSpan="2" vMerge="1">
                  <a:txBody>
                    <a:bodyPr/>
                    <a:lstStyle/>
                    <a:p>
                      <a:pPr>
                        <a:lnSpc>
                          <a:spcPct val="107000"/>
                        </a:lnSpc>
                        <a:spcAft>
                          <a:spcPts val="80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hMerge="1" vMerge="1">
                  <a:txBody>
                    <a:bodyPr/>
                    <a:lstStyle/>
                    <a:p>
                      <a:pPr>
                        <a:lnSpc>
                          <a:spcPct val="107000"/>
                        </a:lnSpc>
                        <a:spcAft>
                          <a:spcPts val="80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07000"/>
                        </a:lnSpc>
                        <a:spcAft>
                          <a:spcPts val="800"/>
                        </a:spcAft>
                      </a:pPr>
                      <a:r>
                        <a:rPr lang="en-AU" sz="2800" b="1" dirty="0">
                          <a:solidFill>
                            <a:srgbClr val="FF0000"/>
                          </a:solidFill>
                          <a:effectLst/>
                        </a:rPr>
                        <a:t> LEFT</a:t>
                      </a:r>
                      <a:endParaRPr lang="en-AU"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a:lnSpc>
                          <a:spcPct val="107000"/>
                        </a:lnSpc>
                        <a:spcAft>
                          <a:spcPts val="800"/>
                        </a:spcAft>
                      </a:pPr>
                      <a:r>
                        <a:rPr lang="en-AU" sz="2800" b="1" dirty="0">
                          <a:solidFill>
                            <a:srgbClr val="FF0000"/>
                          </a:solidFill>
                          <a:effectLst/>
                        </a:rPr>
                        <a:t> RIGHT</a:t>
                      </a:r>
                      <a:endParaRPr lang="en-AU"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8130335"/>
                  </a:ext>
                </a:extLst>
              </a:tr>
              <a:tr h="1037850">
                <a:tc rowSpan="2">
                  <a:txBody>
                    <a:bodyPr/>
                    <a:lstStyle/>
                    <a:p>
                      <a:pPr>
                        <a:lnSpc>
                          <a:spcPct val="107000"/>
                        </a:lnSpc>
                        <a:spcAft>
                          <a:spcPts val="800"/>
                        </a:spcAft>
                      </a:pPr>
                      <a:r>
                        <a:rPr lang="en-AU" sz="2000" dirty="0">
                          <a:effectLst/>
                        </a:rPr>
                        <a:t> </a:t>
                      </a:r>
                    </a:p>
                    <a:p>
                      <a:pPr>
                        <a:lnSpc>
                          <a:spcPct val="107000"/>
                        </a:lnSpc>
                        <a:spcAft>
                          <a:spcPts val="800"/>
                        </a:spcAft>
                      </a:pPr>
                      <a:r>
                        <a:rPr lang="en-AU" sz="2800" dirty="0">
                          <a:solidFill>
                            <a:schemeClr val="bg1"/>
                          </a:solidFill>
                          <a:effectLst/>
                        </a:rPr>
                        <a:t>PLAYER 1</a:t>
                      </a:r>
                      <a:endParaRPr lang="en-AU"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800" dirty="0">
                          <a:solidFill>
                            <a:srgbClr val="0070C0"/>
                          </a:solidFill>
                          <a:effectLst/>
                        </a:rPr>
                        <a:t> </a:t>
                      </a:r>
                      <a:r>
                        <a:rPr lang="en-AU" sz="3200" b="1" dirty="0">
                          <a:solidFill>
                            <a:srgbClr val="0070C0"/>
                          </a:solidFill>
                          <a:effectLst/>
                        </a:rPr>
                        <a:t>TOP</a:t>
                      </a:r>
                      <a:endParaRPr lang="en-AU"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mpd="sng">
                      <a:noFill/>
                    </a:lnT>
                  </a:tcPr>
                </a:tc>
                <a:tc>
                  <a:txBody>
                    <a:bodyPr/>
                    <a:lstStyle/>
                    <a:p>
                      <a:pPr>
                        <a:lnSpc>
                          <a:spcPct val="107000"/>
                        </a:lnSpc>
                        <a:spcAft>
                          <a:spcPts val="800"/>
                        </a:spcAft>
                      </a:pPr>
                      <a:r>
                        <a:rPr lang="en-AU" sz="4400" dirty="0">
                          <a:effectLst/>
                        </a:rPr>
                        <a:t> </a:t>
                      </a:r>
                      <a:r>
                        <a:rPr lang="en-AU" sz="4400" dirty="0">
                          <a:solidFill>
                            <a:srgbClr val="0070C0"/>
                          </a:solidFill>
                          <a:effectLst/>
                        </a:rPr>
                        <a:t>1,</a:t>
                      </a:r>
                      <a:r>
                        <a:rPr lang="en-AU" sz="4400" dirty="0">
                          <a:solidFill>
                            <a:srgbClr val="FF0000"/>
                          </a:solidFill>
                          <a:effectLst/>
                        </a:rPr>
                        <a:t>2</a:t>
                      </a:r>
                      <a:endParaRPr lang="en-AU" sz="4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400" dirty="0">
                          <a:effectLst/>
                        </a:rPr>
                        <a:t> </a:t>
                      </a:r>
                      <a:r>
                        <a:rPr lang="en-AU" sz="4400" dirty="0">
                          <a:solidFill>
                            <a:srgbClr val="0070C0"/>
                          </a:solidFill>
                          <a:effectLst/>
                        </a:rPr>
                        <a:t>0,</a:t>
                      </a:r>
                      <a:r>
                        <a:rPr lang="en-AU" sz="4400" dirty="0">
                          <a:solidFill>
                            <a:srgbClr val="FF0000"/>
                          </a:solidFill>
                          <a:effectLst/>
                        </a:rPr>
                        <a:t>0</a:t>
                      </a:r>
                      <a:endParaRPr lang="en-AU" sz="4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6754580"/>
                  </a:ext>
                </a:extLst>
              </a:tr>
              <a:tr h="1037850">
                <a:tc vMerge="1">
                  <a:txBody>
                    <a:bodyPr/>
                    <a:lstStyle/>
                    <a:p>
                      <a:endParaRPr lang="en-AU"/>
                    </a:p>
                  </a:txBody>
                  <a:tcPr/>
                </a:tc>
                <a:tc>
                  <a:txBody>
                    <a:bodyPr/>
                    <a:lstStyle/>
                    <a:p>
                      <a:pPr>
                        <a:lnSpc>
                          <a:spcPct val="107000"/>
                        </a:lnSpc>
                        <a:spcAft>
                          <a:spcPts val="800"/>
                        </a:spcAft>
                      </a:pPr>
                      <a:r>
                        <a:rPr lang="en-AU" sz="2400" dirty="0">
                          <a:solidFill>
                            <a:srgbClr val="0070C0"/>
                          </a:solidFill>
                          <a:effectLst/>
                        </a:rPr>
                        <a:t> </a:t>
                      </a:r>
                      <a:r>
                        <a:rPr lang="en-AU" sz="2400" b="1" dirty="0">
                          <a:solidFill>
                            <a:srgbClr val="0070C0"/>
                          </a:solidFill>
                          <a:effectLst/>
                        </a:rPr>
                        <a:t>BOTTOM</a:t>
                      </a:r>
                      <a:endParaRPr lang="en-AU"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400" dirty="0">
                          <a:effectLst/>
                        </a:rPr>
                        <a:t> </a:t>
                      </a:r>
                      <a:r>
                        <a:rPr lang="en-AU" sz="4400" dirty="0">
                          <a:solidFill>
                            <a:srgbClr val="0070C0"/>
                          </a:solidFill>
                          <a:effectLst/>
                        </a:rPr>
                        <a:t>0,</a:t>
                      </a:r>
                      <a:r>
                        <a:rPr lang="en-AU" sz="4400" dirty="0">
                          <a:solidFill>
                            <a:srgbClr val="FF0000"/>
                          </a:solidFill>
                          <a:effectLst/>
                        </a:rPr>
                        <a:t>0</a:t>
                      </a:r>
                      <a:endParaRPr lang="en-AU" sz="4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4400" dirty="0">
                          <a:effectLst/>
                        </a:rPr>
                        <a:t> </a:t>
                      </a:r>
                      <a:r>
                        <a:rPr lang="en-AU" sz="4400" dirty="0">
                          <a:solidFill>
                            <a:srgbClr val="0070C0"/>
                          </a:solidFill>
                          <a:effectLst/>
                        </a:rPr>
                        <a:t>2,</a:t>
                      </a:r>
                      <a:r>
                        <a:rPr lang="en-AU" sz="4400" dirty="0">
                          <a:solidFill>
                            <a:srgbClr val="FF0000"/>
                          </a:solidFill>
                          <a:effectLst/>
                        </a:rPr>
                        <a:t>1</a:t>
                      </a:r>
                      <a:endParaRPr lang="en-AU" sz="4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9854570"/>
                  </a:ext>
                </a:extLst>
              </a:tr>
            </a:tbl>
          </a:graphicData>
        </a:graphic>
      </p:graphicFrame>
    </p:spTree>
    <p:extLst>
      <p:ext uri="{BB962C8B-B14F-4D97-AF65-F5344CB8AC3E}">
        <p14:creationId xmlns:p14="http://schemas.microsoft.com/office/powerpoint/2010/main" val="1478190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8828-D8E3-EB45-A2A7-663061F3CDA4}"/>
              </a:ext>
            </a:extLst>
          </p:cNvPr>
          <p:cNvSpPr>
            <a:spLocks noGrp="1"/>
          </p:cNvSpPr>
          <p:nvPr>
            <p:ph type="title"/>
          </p:nvPr>
        </p:nvSpPr>
        <p:spPr/>
        <p:txBody>
          <a:bodyPr/>
          <a:lstStyle/>
          <a:p>
            <a:r>
              <a:rPr lang="en-AU" dirty="0"/>
              <a:t>How 2x2 games work</a:t>
            </a:r>
          </a:p>
        </p:txBody>
      </p:sp>
      <p:sp>
        <p:nvSpPr>
          <p:cNvPr id="3" name="Content Placeholder 2">
            <a:extLst>
              <a:ext uri="{FF2B5EF4-FFF2-40B4-BE49-F238E27FC236}">
                <a16:creationId xmlns:a16="http://schemas.microsoft.com/office/drawing/2014/main" id="{F51EB793-CD40-DB4C-AEB8-AE0276154764}"/>
              </a:ext>
            </a:extLst>
          </p:cNvPr>
          <p:cNvSpPr>
            <a:spLocks noGrp="1"/>
          </p:cNvSpPr>
          <p:nvPr>
            <p:ph idx="1"/>
          </p:nvPr>
        </p:nvSpPr>
        <p:spPr/>
        <p:txBody>
          <a:bodyPr/>
          <a:lstStyle/>
          <a:p>
            <a:r>
              <a:rPr lang="en-US" dirty="0"/>
              <a:t>Step 1: Look for a DOMINANT strategy for both players.</a:t>
            </a:r>
          </a:p>
          <a:p>
            <a:r>
              <a:rPr lang="en-US" dirty="0"/>
              <a:t> A DOMINANT Strategy is a strategy that, </a:t>
            </a:r>
            <a:r>
              <a:rPr lang="en-US" b="1" u="sng" dirty="0"/>
              <a:t>no matter what their rivals do</a:t>
            </a:r>
            <a:r>
              <a:rPr lang="en-US" dirty="0"/>
              <a:t>, brings them the best payoff. </a:t>
            </a:r>
          </a:p>
          <a:p>
            <a:r>
              <a:rPr lang="en-US" dirty="0"/>
              <a:t>Look at the following matrix to see if either player has a dominant strategy.</a:t>
            </a:r>
            <a:endParaRPr lang="en-AU" dirty="0"/>
          </a:p>
          <a:p>
            <a:endParaRPr lang="en-AU" dirty="0"/>
          </a:p>
        </p:txBody>
      </p:sp>
    </p:spTree>
    <p:extLst>
      <p:ext uri="{BB962C8B-B14F-4D97-AF65-F5344CB8AC3E}">
        <p14:creationId xmlns:p14="http://schemas.microsoft.com/office/powerpoint/2010/main" val="151382512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426</TotalTime>
  <Words>1905</Words>
  <Application>Microsoft Office PowerPoint</Application>
  <PresentationFormat>Widescreen</PresentationFormat>
  <Paragraphs>316</Paragraphs>
  <Slides>41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Century Gothic</vt:lpstr>
      <vt:lpstr>Verdana</vt:lpstr>
      <vt:lpstr>Wingdings 3</vt:lpstr>
      <vt:lpstr>Wisp</vt:lpstr>
      <vt:lpstr>Game Theory</vt:lpstr>
      <vt:lpstr>SACE requirements</vt:lpstr>
      <vt:lpstr>Introduction</vt:lpstr>
      <vt:lpstr>Vocabulary</vt:lpstr>
      <vt:lpstr>Types of Games</vt:lpstr>
      <vt:lpstr>Constant sum games (pure conflict)</vt:lpstr>
      <vt:lpstr>A typical 2x2 game</vt:lpstr>
      <vt:lpstr>How 2x2 games work</vt:lpstr>
      <vt:lpstr>How 2x2 games work</vt:lpstr>
      <vt:lpstr>PowerPoint Presentation</vt:lpstr>
      <vt:lpstr>PowerPoint Presentation</vt:lpstr>
      <vt:lpstr>PowerPoint Presentation</vt:lpstr>
      <vt:lpstr>PowerPoint Presentation</vt:lpstr>
      <vt:lpstr>PowerPoint Presentation</vt:lpstr>
      <vt:lpstr>2x2 game in an oligopoly market</vt:lpstr>
      <vt:lpstr>2 person variable sum games</vt:lpstr>
      <vt:lpstr>What is the rational choice?</vt:lpstr>
      <vt:lpstr>PowerPoint Presentation</vt:lpstr>
      <vt:lpstr>The Nash Equilibrium</vt:lpstr>
      <vt:lpstr>The Nash Equilibrium</vt:lpstr>
      <vt:lpstr>The Nash Equilibrium</vt:lpstr>
      <vt:lpstr>Nash Equillibrium</vt:lpstr>
      <vt:lpstr>Nash Equilibrium</vt:lpstr>
      <vt:lpstr>The Nash Equilibrium</vt:lpstr>
      <vt:lpstr>Nash Equilibrium</vt:lpstr>
      <vt:lpstr>Nash Equilibrium</vt:lpstr>
      <vt:lpstr>Nash Equilibrium</vt:lpstr>
      <vt:lpstr>Nash Equilibrium</vt:lpstr>
      <vt:lpstr>Nash Equilibrium</vt:lpstr>
      <vt:lpstr>The Prisoners Dilema</vt:lpstr>
      <vt:lpstr>Nash Equilibria and oligopoly/duopoly markets</vt:lpstr>
      <vt:lpstr>Split or steal</vt:lpstr>
      <vt:lpstr>Split or Steal</vt:lpstr>
      <vt:lpstr>Split or steal</vt:lpstr>
      <vt:lpstr>The Pareto Principle</vt:lpstr>
      <vt:lpstr>The Pareto Principle</vt:lpstr>
      <vt:lpstr>The Pareto Principle</vt:lpstr>
      <vt:lpstr>The duopoly market structure</vt:lpstr>
      <vt:lpstr>Dominated and Dominant Strategy</vt:lpstr>
      <vt:lpstr>Stretch your understanding</vt:lpstr>
      <vt:lpstr>Game Theory and the Free Rider Principle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Theory</dc:title>
  <dc:creator>Evan Franco</dc:creator>
  <cp:lastModifiedBy>Evan Franco</cp:lastModifiedBy>
  <cp:revision>21</cp:revision>
  <dcterms:created xsi:type="dcterms:W3CDTF">2021-03-08T23:10:14Z</dcterms:created>
  <dcterms:modified xsi:type="dcterms:W3CDTF">2021-03-24T02:16:08Z</dcterms:modified>
</cp:coreProperties>
</file>