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9"/>
  </p:notesMasterIdLst>
  <p:sldIdLst>
    <p:sldId id="266" r:id="rId2"/>
    <p:sldId id="367" r:id="rId3"/>
    <p:sldId id="378" r:id="rId4"/>
    <p:sldId id="368" r:id="rId5"/>
    <p:sldId id="369" r:id="rId6"/>
    <p:sldId id="434" r:id="rId7"/>
    <p:sldId id="271" r:id="rId8"/>
    <p:sldId id="272" r:id="rId9"/>
    <p:sldId id="273" r:id="rId10"/>
    <p:sldId id="274" r:id="rId11"/>
    <p:sldId id="546" r:id="rId12"/>
    <p:sldId id="547" r:id="rId13"/>
    <p:sldId id="383" r:id="rId14"/>
    <p:sldId id="275" r:id="rId15"/>
    <p:sldId id="276" r:id="rId16"/>
    <p:sldId id="440" r:id="rId17"/>
    <p:sldId id="277" r:id="rId18"/>
    <p:sldId id="441" r:id="rId19"/>
    <p:sldId id="280" r:id="rId20"/>
    <p:sldId id="445" r:id="rId21"/>
    <p:sldId id="384" r:id="rId22"/>
    <p:sldId id="444" r:id="rId23"/>
    <p:sldId id="385" r:id="rId24"/>
    <p:sldId id="386" r:id="rId25"/>
    <p:sldId id="447" r:id="rId26"/>
    <p:sldId id="448" r:id="rId27"/>
    <p:sldId id="449" r:id="rId28"/>
    <p:sldId id="387" r:id="rId29"/>
    <p:sldId id="389" r:id="rId30"/>
    <p:sldId id="390" r:id="rId31"/>
    <p:sldId id="421" r:id="rId32"/>
    <p:sldId id="391" r:id="rId33"/>
    <p:sldId id="462" r:id="rId34"/>
    <p:sldId id="393" r:id="rId35"/>
    <p:sldId id="456" r:id="rId36"/>
    <p:sldId id="458" r:id="rId37"/>
    <p:sldId id="459" r:id="rId38"/>
    <p:sldId id="463" r:id="rId39"/>
    <p:sldId id="399" r:id="rId40"/>
    <p:sldId id="420" r:id="rId41"/>
    <p:sldId id="400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6" r:id="rId51"/>
    <p:sldId id="500" r:id="rId52"/>
    <p:sldId id="503" r:id="rId53"/>
    <p:sldId id="505" r:id="rId54"/>
    <p:sldId id="507" r:id="rId55"/>
    <p:sldId id="508" r:id="rId56"/>
    <p:sldId id="509" r:id="rId57"/>
    <p:sldId id="511" r:id="rId58"/>
    <p:sldId id="512" r:id="rId59"/>
    <p:sldId id="513" r:id="rId60"/>
    <p:sldId id="514" r:id="rId61"/>
    <p:sldId id="515" r:id="rId62"/>
    <p:sldId id="516" r:id="rId63"/>
    <p:sldId id="517" r:id="rId64"/>
    <p:sldId id="518" r:id="rId65"/>
    <p:sldId id="519" r:id="rId66"/>
    <p:sldId id="520" r:id="rId67"/>
    <p:sldId id="545" r:id="rId68"/>
    <p:sldId id="521" r:id="rId69"/>
    <p:sldId id="522" r:id="rId70"/>
    <p:sldId id="523" r:id="rId71"/>
    <p:sldId id="524" r:id="rId72"/>
    <p:sldId id="525" r:id="rId73"/>
    <p:sldId id="526" r:id="rId74"/>
    <p:sldId id="527" r:id="rId75"/>
    <p:sldId id="528" r:id="rId76"/>
    <p:sldId id="529" r:id="rId77"/>
    <p:sldId id="530" r:id="rId78"/>
    <p:sldId id="531" r:id="rId79"/>
    <p:sldId id="532" r:id="rId80"/>
    <p:sldId id="533" r:id="rId81"/>
    <p:sldId id="534" r:id="rId82"/>
    <p:sldId id="535" r:id="rId83"/>
    <p:sldId id="536" r:id="rId84"/>
    <p:sldId id="537" r:id="rId85"/>
    <p:sldId id="538" r:id="rId86"/>
    <p:sldId id="539" r:id="rId87"/>
    <p:sldId id="540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80786-3232-4C18-ACBE-326E170CE8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1588F1-9E62-45F1-9D7A-26EE2714E229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Operating Activities</a:t>
          </a:r>
        </a:p>
      </dgm:t>
    </dgm:pt>
    <dgm:pt modelId="{12FADE6E-F161-44F3-8C0D-085D58428952}" type="parTrans" cxnId="{CA750561-B65D-4D38-B25C-4E6A40653013}">
      <dgm:prSet/>
      <dgm:spPr/>
      <dgm:t>
        <a:bodyPr/>
        <a:lstStyle/>
        <a:p>
          <a:endParaRPr lang="en-US"/>
        </a:p>
      </dgm:t>
    </dgm:pt>
    <dgm:pt modelId="{71D9B3F5-38C8-40B6-A997-9DF74C353A2A}" type="sibTrans" cxnId="{CA750561-B65D-4D38-B25C-4E6A40653013}">
      <dgm:prSet/>
      <dgm:spPr/>
      <dgm:t>
        <a:bodyPr/>
        <a:lstStyle/>
        <a:p>
          <a:endParaRPr lang="en-US"/>
        </a:p>
      </dgm:t>
    </dgm:pt>
    <dgm:pt modelId="{9CA883EE-826D-413E-8A60-F5F597FEE52B}">
      <dgm:prSet phldrT="[Text]" phldr="1"/>
      <dgm:spPr/>
      <dgm:t>
        <a:bodyPr/>
        <a:lstStyle/>
        <a:p>
          <a:endParaRPr lang="en-US" dirty="0"/>
        </a:p>
      </dgm:t>
    </dgm:pt>
    <dgm:pt modelId="{6FFC4784-53E4-4AAE-B942-CAF088D7E92F}" type="parTrans" cxnId="{116E7769-EC29-42C5-AB82-D8FC1CF3AC4B}">
      <dgm:prSet/>
      <dgm:spPr/>
      <dgm:t>
        <a:bodyPr/>
        <a:lstStyle/>
        <a:p>
          <a:endParaRPr lang="en-US"/>
        </a:p>
      </dgm:t>
    </dgm:pt>
    <dgm:pt modelId="{77996DAC-1990-4EA6-B900-5D5F90ED5381}" type="sibTrans" cxnId="{116E7769-EC29-42C5-AB82-D8FC1CF3AC4B}">
      <dgm:prSet/>
      <dgm:spPr/>
      <dgm:t>
        <a:bodyPr/>
        <a:lstStyle/>
        <a:p>
          <a:endParaRPr lang="en-US"/>
        </a:p>
      </dgm:t>
    </dgm:pt>
    <dgm:pt modelId="{2AFA23C6-8CE5-4360-BA3F-7A83C8B3CA35}">
      <dgm:prSet phldrT="[Text]" phldr="1"/>
      <dgm:spPr/>
      <dgm:t>
        <a:bodyPr/>
        <a:lstStyle/>
        <a:p>
          <a:endParaRPr lang="en-US" dirty="0"/>
        </a:p>
      </dgm:t>
    </dgm:pt>
    <dgm:pt modelId="{0BE4569C-0E1A-4C7B-991F-F49C1B752891}" type="parTrans" cxnId="{9438347B-86E3-46BA-B946-2EE7A5CD1258}">
      <dgm:prSet/>
      <dgm:spPr/>
      <dgm:t>
        <a:bodyPr/>
        <a:lstStyle/>
        <a:p>
          <a:endParaRPr lang="en-US"/>
        </a:p>
      </dgm:t>
    </dgm:pt>
    <dgm:pt modelId="{CE8670FE-EC63-4861-9622-89E32ABC3CA3}" type="sibTrans" cxnId="{9438347B-86E3-46BA-B946-2EE7A5CD1258}">
      <dgm:prSet/>
      <dgm:spPr/>
      <dgm:t>
        <a:bodyPr/>
        <a:lstStyle/>
        <a:p>
          <a:endParaRPr lang="en-US"/>
        </a:p>
      </dgm:t>
    </dgm:pt>
    <dgm:pt modelId="{4801E373-0089-4E5F-907E-85DC3AE2836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Financing Activities</a:t>
          </a:r>
        </a:p>
      </dgm:t>
    </dgm:pt>
    <dgm:pt modelId="{E1BEE81D-DC49-4C27-B4E4-2B9406E22438}" type="parTrans" cxnId="{1BCD9062-74CA-4FBD-B618-E0651323BB03}">
      <dgm:prSet/>
      <dgm:spPr/>
      <dgm:t>
        <a:bodyPr/>
        <a:lstStyle/>
        <a:p>
          <a:endParaRPr lang="en-US"/>
        </a:p>
      </dgm:t>
    </dgm:pt>
    <dgm:pt modelId="{8C6A1D32-A945-401D-863C-075FA8900A0E}" type="sibTrans" cxnId="{1BCD9062-74CA-4FBD-B618-E0651323BB03}">
      <dgm:prSet/>
      <dgm:spPr/>
      <dgm:t>
        <a:bodyPr/>
        <a:lstStyle/>
        <a:p>
          <a:endParaRPr lang="en-US"/>
        </a:p>
      </dgm:t>
    </dgm:pt>
    <dgm:pt modelId="{C076B7B8-C209-4CD6-B896-D73B535E1AA7}">
      <dgm:prSet phldrT="[Text]" phldr="1"/>
      <dgm:spPr/>
      <dgm:t>
        <a:bodyPr/>
        <a:lstStyle/>
        <a:p>
          <a:endParaRPr lang="en-US" dirty="0"/>
        </a:p>
      </dgm:t>
    </dgm:pt>
    <dgm:pt modelId="{80C9DDAD-F30D-42A4-BEC0-04A398DAC5FD}" type="parTrans" cxnId="{44A8A5D2-14C2-4D52-95E9-E3375A1EDC88}">
      <dgm:prSet/>
      <dgm:spPr/>
      <dgm:t>
        <a:bodyPr/>
        <a:lstStyle/>
        <a:p>
          <a:endParaRPr lang="en-US"/>
        </a:p>
      </dgm:t>
    </dgm:pt>
    <dgm:pt modelId="{3D19609E-F478-4498-B236-713DE544D661}" type="sibTrans" cxnId="{44A8A5D2-14C2-4D52-95E9-E3375A1EDC88}">
      <dgm:prSet/>
      <dgm:spPr/>
      <dgm:t>
        <a:bodyPr/>
        <a:lstStyle/>
        <a:p>
          <a:endParaRPr lang="en-US"/>
        </a:p>
      </dgm:t>
    </dgm:pt>
    <dgm:pt modelId="{46A0217D-6ED8-47CE-BFFE-0B88306223C6}">
      <dgm:prSet phldrT="[Text]" phldr="1"/>
      <dgm:spPr/>
      <dgm:t>
        <a:bodyPr/>
        <a:lstStyle/>
        <a:p>
          <a:endParaRPr lang="en-US" dirty="0"/>
        </a:p>
      </dgm:t>
    </dgm:pt>
    <dgm:pt modelId="{E0BA451A-26ED-43E5-A15E-373ABB0F8063}" type="parTrans" cxnId="{95AD7EBA-04B0-4DCC-9995-D04B345BE730}">
      <dgm:prSet/>
      <dgm:spPr/>
      <dgm:t>
        <a:bodyPr/>
        <a:lstStyle/>
        <a:p>
          <a:endParaRPr lang="en-US"/>
        </a:p>
      </dgm:t>
    </dgm:pt>
    <dgm:pt modelId="{4618E5C5-4DE6-4734-B600-A5FC3344F46E}" type="sibTrans" cxnId="{95AD7EBA-04B0-4DCC-9995-D04B345BE730}">
      <dgm:prSet/>
      <dgm:spPr/>
      <dgm:t>
        <a:bodyPr/>
        <a:lstStyle/>
        <a:p>
          <a:endParaRPr lang="en-US"/>
        </a:p>
      </dgm:t>
    </dgm:pt>
    <dgm:pt modelId="{59BD4AF3-E54C-4321-96FA-BFAB13C51179}">
      <dgm:prSet phldrT="[Text]"/>
      <dgm:spPr/>
      <dgm:t>
        <a:bodyPr/>
        <a:lstStyle/>
        <a:p>
          <a:r>
            <a:rPr lang="en-US" dirty="0"/>
            <a:t>Investing Activities</a:t>
          </a:r>
        </a:p>
      </dgm:t>
    </dgm:pt>
    <dgm:pt modelId="{1E27FDB1-5D25-41BF-A9F5-D8E15279C8F1}" type="parTrans" cxnId="{B05169CD-7B7B-4297-B2EF-BC6EC5AFA5B3}">
      <dgm:prSet/>
      <dgm:spPr/>
      <dgm:t>
        <a:bodyPr/>
        <a:lstStyle/>
        <a:p>
          <a:endParaRPr lang="en-US"/>
        </a:p>
      </dgm:t>
    </dgm:pt>
    <dgm:pt modelId="{C127AA03-9673-47B2-B6DE-0CA6964117A8}" type="sibTrans" cxnId="{B05169CD-7B7B-4297-B2EF-BC6EC5AFA5B3}">
      <dgm:prSet/>
      <dgm:spPr/>
      <dgm:t>
        <a:bodyPr/>
        <a:lstStyle/>
        <a:p>
          <a:endParaRPr lang="en-US"/>
        </a:p>
      </dgm:t>
    </dgm:pt>
    <dgm:pt modelId="{DB33961B-5981-4B09-9545-641CDC4D7B8B}">
      <dgm:prSet phldrT="[Text]" phldr="1"/>
      <dgm:spPr/>
      <dgm:t>
        <a:bodyPr/>
        <a:lstStyle/>
        <a:p>
          <a:endParaRPr lang="en-US" dirty="0"/>
        </a:p>
      </dgm:t>
    </dgm:pt>
    <dgm:pt modelId="{787542AB-780B-4D39-A3B0-A63437ED7E20}" type="parTrans" cxnId="{F6A06929-C12F-40D4-97EC-3B2F371949A7}">
      <dgm:prSet/>
      <dgm:spPr/>
      <dgm:t>
        <a:bodyPr/>
        <a:lstStyle/>
        <a:p>
          <a:endParaRPr lang="en-US"/>
        </a:p>
      </dgm:t>
    </dgm:pt>
    <dgm:pt modelId="{7099C9C4-AE44-42BD-A557-42A839BD6589}" type="sibTrans" cxnId="{F6A06929-C12F-40D4-97EC-3B2F371949A7}">
      <dgm:prSet/>
      <dgm:spPr/>
      <dgm:t>
        <a:bodyPr/>
        <a:lstStyle/>
        <a:p>
          <a:endParaRPr lang="en-US"/>
        </a:p>
      </dgm:t>
    </dgm:pt>
    <dgm:pt modelId="{53CF661D-1708-4B3E-BDFE-C72667EBB2BF}">
      <dgm:prSet phldrT="[Text]" phldr="1"/>
      <dgm:spPr/>
      <dgm:t>
        <a:bodyPr/>
        <a:lstStyle/>
        <a:p>
          <a:endParaRPr lang="en-US" dirty="0"/>
        </a:p>
      </dgm:t>
    </dgm:pt>
    <dgm:pt modelId="{D510863B-95C0-4DCE-8030-207DDBC4B89C}" type="parTrans" cxnId="{2055A049-764F-43BB-BA45-254866800379}">
      <dgm:prSet/>
      <dgm:spPr/>
      <dgm:t>
        <a:bodyPr/>
        <a:lstStyle/>
        <a:p>
          <a:endParaRPr lang="en-US"/>
        </a:p>
      </dgm:t>
    </dgm:pt>
    <dgm:pt modelId="{A1660AE8-62F0-42B3-B481-72CF0D54F2B6}" type="sibTrans" cxnId="{2055A049-764F-43BB-BA45-254866800379}">
      <dgm:prSet/>
      <dgm:spPr/>
      <dgm:t>
        <a:bodyPr/>
        <a:lstStyle/>
        <a:p>
          <a:endParaRPr lang="en-US"/>
        </a:p>
      </dgm:t>
    </dgm:pt>
    <dgm:pt modelId="{B175D015-AC84-4C14-8875-321BBC93CAE9}" type="pres">
      <dgm:prSet presAssocID="{F7C80786-3232-4C18-ACBE-326E170CE8F9}" presName="Name0" presStyleCnt="0">
        <dgm:presLayoutVars>
          <dgm:dir/>
          <dgm:animLvl val="lvl"/>
          <dgm:resizeHandles val="exact"/>
        </dgm:presLayoutVars>
      </dgm:prSet>
      <dgm:spPr/>
    </dgm:pt>
    <dgm:pt modelId="{BD279420-AF23-44DF-94BB-838A537F72EB}" type="pres">
      <dgm:prSet presAssocID="{0C1588F1-9E62-45F1-9D7A-26EE2714E229}" presName="linNode" presStyleCnt="0"/>
      <dgm:spPr/>
    </dgm:pt>
    <dgm:pt modelId="{1A2BF2A1-234E-42DF-82ED-1894D1EA170C}" type="pres">
      <dgm:prSet presAssocID="{0C1588F1-9E62-45F1-9D7A-26EE2714E22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5987661-59DC-4C07-ABFB-BF92D0A0F4C4}" type="pres">
      <dgm:prSet presAssocID="{0C1588F1-9E62-45F1-9D7A-26EE2714E229}" presName="descendantText" presStyleLbl="alignAccFollowNode1" presStyleIdx="0" presStyleCnt="3">
        <dgm:presLayoutVars>
          <dgm:bulletEnabled val="1"/>
        </dgm:presLayoutVars>
      </dgm:prSet>
      <dgm:spPr/>
    </dgm:pt>
    <dgm:pt modelId="{B3268231-AA9E-4C06-B52F-A981B57BF302}" type="pres">
      <dgm:prSet presAssocID="{71D9B3F5-38C8-40B6-A997-9DF74C353A2A}" presName="sp" presStyleCnt="0"/>
      <dgm:spPr/>
    </dgm:pt>
    <dgm:pt modelId="{08F1C32E-9FEE-459A-8F93-89171859480A}" type="pres">
      <dgm:prSet presAssocID="{4801E373-0089-4E5F-907E-85DC3AE28367}" presName="linNode" presStyleCnt="0"/>
      <dgm:spPr/>
    </dgm:pt>
    <dgm:pt modelId="{473FA027-2E5A-41E3-A20C-2F617A86D687}" type="pres">
      <dgm:prSet presAssocID="{4801E373-0089-4E5F-907E-85DC3AE2836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AE97362-C728-47DA-8ADE-611FB2A852E0}" type="pres">
      <dgm:prSet presAssocID="{4801E373-0089-4E5F-907E-85DC3AE28367}" presName="descendantText" presStyleLbl="alignAccFollowNode1" presStyleIdx="1" presStyleCnt="3">
        <dgm:presLayoutVars>
          <dgm:bulletEnabled val="1"/>
        </dgm:presLayoutVars>
      </dgm:prSet>
      <dgm:spPr/>
    </dgm:pt>
    <dgm:pt modelId="{CCE116D9-30C3-4B82-80B3-890A6F151159}" type="pres">
      <dgm:prSet presAssocID="{8C6A1D32-A945-401D-863C-075FA8900A0E}" presName="sp" presStyleCnt="0"/>
      <dgm:spPr/>
    </dgm:pt>
    <dgm:pt modelId="{C830CC95-E205-401B-9C16-DD201E132238}" type="pres">
      <dgm:prSet presAssocID="{59BD4AF3-E54C-4321-96FA-BFAB13C51179}" presName="linNode" presStyleCnt="0"/>
      <dgm:spPr/>
    </dgm:pt>
    <dgm:pt modelId="{370A1197-5A3F-4FAA-959A-8F7A29D3AE67}" type="pres">
      <dgm:prSet presAssocID="{59BD4AF3-E54C-4321-96FA-BFAB13C5117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E4EDEC4-F14E-4554-86F4-38EA64120889}" type="pres">
      <dgm:prSet presAssocID="{59BD4AF3-E54C-4321-96FA-BFAB13C5117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53F3B04-22DD-4404-85B3-6DEF774EA611}" type="presOf" srcId="{0C1588F1-9E62-45F1-9D7A-26EE2714E229}" destId="{1A2BF2A1-234E-42DF-82ED-1894D1EA170C}" srcOrd="0" destOrd="0" presId="urn:microsoft.com/office/officeart/2005/8/layout/vList5"/>
    <dgm:cxn modelId="{9514DB07-B88A-4EA3-9F4E-7F7F0412D04A}" type="presOf" srcId="{F7C80786-3232-4C18-ACBE-326E170CE8F9}" destId="{B175D015-AC84-4C14-8875-321BBC93CAE9}" srcOrd="0" destOrd="0" presId="urn:microsoft.com/office/officeart/2005/8/layout/vList5"/>
    <dgm:cxn modelId="{4D864414-EBCB-4A3D-9C1A-94BA1711FAB1}" type="presOf" srcId="{2AFA23C6-8CE5-4360-BA3F-7A83C8B3CA35}" destId="{55987661-59DC-4C07-ABFB-BF92D0A0F4C4}" srcOrd="0" destOrd="1" presId="urn:microsoft.com/office/officeart/2005/8/layout/vList5"/>
    <dgm:cxn modelId="{F096441E-6790-4661-8F6D-E1E8CCD49D6F}" type="presOf" srcId="{9CA883EE-826D-413E-8A60-F5F597FEE52B}" destId="{55987661-59DC-4C07-ABFB-BF92D0A0F4C4}" srcOrd="0" destOrd="0" presId="urn:microsoft.com/office/officeart/2005/8/layout/vList5"/>
    <dgm:cxn modelId="{F6A06929-C12F-40D4-97EC-3B2F371949A7}" srcId="{59BD4AF3-E54C-4321-96FA-BFAB13C51179}" destId="{DB33961B-5981-4B09-9545-641CDC4D7B8B}" srcOrd="0" destOrd="0" parTransId="{787542AB-780B-4D39-A3B0-A63437ED7E20}" sibTransId="{7099C9C4-AE44-42BD-A557-42A839BD6589}"/>
    <dgm:cxn modelId="{F494102B-B7CA-4180-A90B-6EC0B2829010}" type="presOf" srcId="{53CF661D-1708-4B3E-BDFE-C72667EBB2BF}" destId="{6E4EDEC4-F14E-4554-86F4-38EA64120889}" srcOrd="0" destOrd="1" presId="urn:microsoft.com/office/officeart/2005/8/layout/vList5"/>
    <dgm:cxn modelId="{BEED0A38-41F0-43E8-8DFA-3366ADD09BEA}" type="presOf" srcId="{C076B7B8-C209-4CD6-B896-D73B535E1AA7}" destId="{5AE97362-C728-47DA-8ADE-611FB2A852E0}" srcOrd="0" destOrd="0" presId="urn:microsoft.com/office/officeart/2005/8/layout/vList5"/>
    <dgm:cxn modelId="{CA750561-B65D-4D38-B25C-4E6A40653013}" srcId="{F7C80786-3232-4C18-ACBE-326E170CE8F9}" destId="{0C1588F1-9E62-45F1-9D7A-26EE2714E229}" srcOrd="0" destOrd="0" parTransId="{12FADE6E-F161-44F3-8C0D-085D58428952}" sibTransId="{71D9B3F5-38C8-40B6-A997-9DF74C353A2A}"/>
    <dgm:cxn modelId="{1BCD9062-74CA-4FBD-B618-E0651323BB03}" srcId="{F7C80786-3232-4C18-ACBE-326E170CE8F9}" destId="{4801E373-0089-4E5F-907E-85DC3AE28367}" srcOrd="1" destOrd="0" parTransId="{E1BEE81D-DC49-4C27-B4E4-2B9406E22438}" sibTransId="{8C6A1D32-A945-401D-863C-075FA8900A0E}"/>
    <dgm:cxn modelId="{116E7769-EC29-42C5-AB82-D8FC1CF3AC4B}" srcId="{0C1588F1-9E62-45F1-9D7A-26EE2714E229}" destId="{9CA883EE-826D-413E-8A60-F5F597FEE52B}" srcOrd="0" destOrd="0" parTransId="{6FFC4784-53E4-4AAE-B942-CAF088D7E92F}" sibTransId="{77996DAC-1990-4EA6-B900-5D5F90ED5381}"/>
    <dgm:cxn modelId="{2055A049-764F-43BB-BA45-254866800379}" srcId="{59BD4AF3-E54C-4321-96FA-BFAB13C51179}" destId="{53CF661D-1708-4B3E-BDFE-C72667EBB2BF}" srcOrd="1" destOrd="0" parTransId="{D510863B-95C0-4DCE-8030-207DDBC4B89C}" sibTransId="{A1660AE8-62F0-42B3-B481-72CF0D54F2B6}"/>
    <dgm:cxn modelId="{9438347B-86E3-46BA-B946-2EE7A5CD1258}" srcId="{0C1588F1-9E62-45F1-9D7A-26EE2714E229}" destId="{2AFA23C6-8CE5-4360-BA3F-7A83C8B3CA35}" srcOrd="1" destOrd="0" parTransId="{0BE4569C-0E1A-4C7B-991F-F49C1B752891}" sibTransId="{CE8670FE-EC63-4861-9622-89E32ABC3CA3}"/>
    <dgm:cxn modelId="{1254FBA5-ED8C-4783-AEA9-F3A8D045D0A3}" type="presOf" srcId="{46A0217D-6ED8-47CE-BFFE-0B88306223C6}" destId="{5AE97362-C728-47DA-8ADE-611FB2A852E0}" srcOrd="0" destOrd="1" presId="urn:microsoft.com/office/officeart/2005/8/layout/vList5"/>
    <dgm:cxn modelId="{95AD7EBA-04B0-4DCC-9995-D04B345BE730}" srcId="{4801E373-0089-4E5F-907E-85DC3AE28367}" destId="{46A0217D-6ED8-47CE-BFFE-0B88306223C6}" srcOrd="1" destOrd="0" parTransId="{E0BA451A-26ED-43E5-A15E-373ABB0F8063}" sibTransId="{4618E5C5-4DE6-4734-B600-A5FC3344F46E}"/>
    <dgm:cxn modelId="{AF38A6C9-D03B-4FD4-93C0-6375BA67E13D}" type="presOf" srcId="{59BD4AF3-E54C-4321-96FA-BFAB13C51179}" destId="{370A1197-5A3F-4FAA-959A-8F7A29D3AE67}" srcOrd="0" destOrd="0" presId="urn:microsoft.com/office/officeart/2005/8/layout/vList5"/>
    <dgm:cxn modelId="{B05169CD-7B7B-4297-B2EF-BC6EC5AFA5B3}" srcId="{F7C80786-3232-4C18-ACBE-326E170CE8F9}" destId="{59BD4AF3-E54C-4321-96FA-BFAB13C51179}" srcOrd="2" destOrd="0" parTransId="{1E27FDB1-5D25-41BF-A9F5-D8E15279C8F1}" sibTransId="{C127AA03-9673-47B2-B6DE-0CA6964117A8}"/>
    <dgm:cxn modelId="{44A8A5D2-14C2-4D52-95E9-E3375A1EDC88}" srcId="{4801E373-0089-4E5F-907E-85DC3AE28367}" destId="{C076B7B8-C209-4CD6-B896-D73B535E1AA7}" srcOrd="0" destOrd="0" parTransId="{80C9DDAD-F30D-42A4-BEC0-04A398DAC5FD}" sibTransId="{3D19609E-F478-4498-B236-713DE544D661}"/>
    <dgm:cxn modelId="{3B9973EF-7578-4000-A820-78577E820122}" type="presOf" srcId="{DB33961B-5981-4B09-9545-641CDC4D7B8B}" destId="{6E4EDEC4-F14E-4554-86F4-38EA64120889}" srcOrd="0" destOrd="0" presId="urn:microsoft.com/office/officeart/2005/8/layout/vList5"/>
    <dgm:cxn modelId="{85A15CFF-BC40-4628-AAE8-6C02661EF9B5}" type="presOf" srcId="{4801E373-0089-4E5F-907E-85DC3AE28367}" destId="{473FA027-2E5A-41E3-A20C-2F617A86D687}" srcOrd="0" destOrd="0" presId="urn:microsoft.com/office/officeart/2005/8/layout/vList5"/>
    <dgm:cxn modelId="{25C517F4-C33C-4A3C-853D-C8EF1AC4BEF8}" type="presParOf" srcId="{B175D015-AC84-4C14-8875-321BBC93CAE9}" destId="{BD279420-AF23-44DF-94BB-838A537F72EB}" srcOrd="0" destOrd="0" presId="urn:microsoft.com/office/officeart/2005/8/layout/vList5"/>
    <dgm:cxn modelId="{906ABB5D-48ED-4D7F-A922-68F4ACBBEFB0}" type="presParOf" srcId="{BD279420-AF23-44DF-94BB-838A537F72EB}" destId="{1A2BF2A1-234E-42DF-82ED-1894D1EA170C}" srcOrd="0" destOrd="0" presId="urn:microsoft.com/office/officeart/2005/8/layout/vList5"/>
    <dgm:cxn modelId="{4BE0509F-9847-4B4E-8478-B2A59706F14E}" type="presParOf" srcId="{BD279420-AF23-44DF-94BB-838A537F72EB}" destId="{55987661-59DC-4C07-ABFB-BF92D0A0F4C4}" srcOrd="1" destOrd="0" presId="urn:microsoft.com/office/officeart/2005/8/layout/vList5"/>
    <dgm:cxn modelId="{6F3B7594-8E80-4E5C-BD94-DC7E01EF5553}" type="presParOf" srcId="{B175D015-AC84-4C14-8875-321BBC93CAE9}" destId="{B3268231-AA9E-4C06-B52F-A981B57BF302}" srcOrd="1" destOrd="0" presId="urn:microsoft.com/office/officeart/2005/8/layout/vList5"/>
    <dgm:cxn modelId="{0D26A441-FF88-43B9-8B7C-451877C34D3A}" type="presParOf" srcId="{B175D015-AC84-4C14-8875-321BBC93CAE9}" destId="{08F1C32E-9FEE-459A-8F93-89171859480A}" srcOrd="2" destOrd="0" presId="urn:microsoft.com/office/officeart/2005/8/layout/vList5"/>
    <dgm:cxn modelId="{13116D33-F28F-4E6F-BA85-6C0B5667B79A}" type="presParOf" srcId="{08F1C32E-9FEE-459A-8F93-89171859480A}" destId="{473FA027-2E5A-41E3-A20C-2F617A86D687}" srcOrd="0" destOrd="0" presId="urn:microsoft.com/office/officeart/2005/8/layout/vList5"/>
    <dgm:cxn modelId="{16458F84-C2DD-420E-9170-6C5209393DD1}" type="presParOf" srcId="{08F1C32E-9FEE-459A-8F93-89171859480A}" destId="{5AE97362-C728-47DA-8ADE-611FB2A852E0}" srcOrd="1" destOrd="0" presId="urn:microsoft.com/office/officeart/2005/8/layout/vList5"/>
    <dgm:cxn modelId="{307F2EBA-414E-4EC3-8BE4-3AB77C3D9A65}" type="presParOf" srcId="{B175D015-AC84-4C14-8875-321BBC93CAE9}" destId="{CCE116D9-30C3-4B82-80B3-890A6F151159}" srcOrd="3" destOrd="0" presId="urn:microsoft.com/office/officeart/2005/8/layout/vList5"/>
    <dgm:cxn modelId="{240ED43A-2AA4-458F-9D36-53EDDA3EFF65}" type="presParOf" srcId="{B175D015-AC84-4C14-8875-321BBC93CAE9}" destId="{C830CC95-E205-401B-9C16-DD201E132238}" srcOrd="4" destOrd="0" presId="urn:microsoft.com/office/officeart/2005/8/layout/vList5"/>
    <dgm:cxn modelId="{A86DF307-D021-4C55-B4A6-CC568FB92B88}" type="presParOf" srcId="{C830CC95-E205-401B-9C16-DD201E132238}" destId="{370A1197-5A3F-4FAA-959A-8F7A29D3AE67}" srcOrd="0" destOrd="0" presId="urn:microsoft.com/office/officeart/2005/8/layout/vList5"/>
    <dgm:cxn modelId="{F8E4F317-14D9-46A9-8A24-B53737C49213}" type="presParOf" srcId="{C830CC95-E205-401B-9C16-DD201E132238}" destId="{6E4EDEC4-F14E-4554-86F4-38EA641208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87661-59DC-4C07-ABFB-BF92D0A0F4C4}">
      <dsp:nvSpPr>
        <dsp:cNvPr id="0" name=""/>
        <dsp:cNvSpPr/>
      </dsp:nvSpPr>
      <dsp:spPr>
        <a:xfrm rot="5400000">
          <a:off x="3526452" y="-1174841"/>
          <a:ext cx="123765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</dsp:txBody>
      <dsp:txXfrm rot="-5400000">
        <a:off x="2194560" y="217468"/>
        <a:ext cx="3841023" cy="1116820"/>
      </dsp:txXfrm>
    </dsp:sp>
    <dsp:sp modelId="{1A2BF2A1-234E-42DF-82ED-1894D1EA170C}">
      <dsp:nvSpPr>
        <dsp:cNvPr id="0" name=""/>
        <dsp:cNvSpPr/>
      </dsp:nvSpPr>
      <dsp:spPr>
        <a:xfrm>
          <a:off x="0" y="2344"/>
          <a:ext cx="2194560" cy="1547068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Operating Activities</a:t>
          </a:r>
        </a:p>
      </dsp:txBody>
      <dsp:txXfrm>
        <a:off x="75522" y="77866"/>
        <a:ext cx="2043516" cy="1396024"/>
      </dsp:txXfrm>
    </dsp:sp>
    <dsp:sp modelId="{5AE97362-C728-47DA-8ADE-611FB2A852E0}">
      <dsp:nvSpPr>
        <dsp:cNvPr id="0" name=""/>
        <dsp:cNvSpPr/>
      </dsp:nvSpPr>
      <dsp:spPr>
        <a:xfrm rot="5400000">
          <a:off x="3526452" y="449579"/>
          <a:ext cx="123765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</dsp:txBody>
      <dsp:txXfrm rot="-5400000">
        <a:off x="2194560" y="1841889"/>
        <a:ext cx="3841023" cy="1116820"/>
      </dsp:txXfrm>
    </dsp:sp>
    <dsp:sp modelId="{473FA027-2E5A-41E3-A20C-2F617A86D687}">
      <dsp:nvSpPr>
        <dsp:cNvPr id="0" name=""/>
        <dsp:cNvSpPr/>
      </dsp:nvSpPr>
      <dsp:spPr>
        <a:xfrm>
          <a:off x="0" y="1626765"/>
          <a:ext cx="2194560" cy="154706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Financing Activities</a:t>
          </a:r>
        </a:p>
      </dsp:txBody>
      <dsp:txXfrm>
        <a:off x="75522" y="1702287"/>
        <a:ext cx="2043516" cy="1396024"/>
      </dsp:txXfrm>
    </dsp:sp>
    <dsp:sp modelId="{6E4EDEC4-F14E-4554-86F4-38EA64120889}">
      <dsp:nvSpPr>
        <dsp:cNvPr id="0" name=""/>
        <dsp:cNvSpPr/>
      </dsp:nvSpPr>
      <dsp:spPr>
        <a:xfrm rot="5400000">
          <a:off x="3526452" y="2074001"/>
          <a:ext cx="123765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</dsp:txBody>
      <dsp:txXfrm rot="-5400000">
        <a:off x="2194560" y="3466311"/>
        <a:ext cx="3841023" cy="1116820"/>
      </dsp:txXfrm>
    </dsp:sp>
    <dsp:sp modelId="{370A1197-5A3F-4FAA-959A-8F7A29D3AE67}">
      <dsp:nvSpPr>
        <dsp:cNvPr id="0" name=""/>
        <dsp:cNvSpPr/>
      </dsp:nvSpPr>
      <dsp:spPr>
        <a:xfrm>
          <a:off x="0" y="3251187"/>
          <a:ext cx="2194560" cy="1547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Investing Activities</a:t>
          </a:r>
        </a:p>
      </dsp:txBody>
      <dsp:txXfrm>
        <a:off x="75522" y="3326709"/>
        <a:ext cx="2043516" cy="139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788B-5C29-4B2F-91CF-B996F22AD3A5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C098-61DA-4C6E-8AB5-E06B9C5C3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BDC1-2587-4889-98EE-2BCE33BDDC8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C098-61DA-4C6E-8AB5-E06B9C5C36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8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31696-147B-4BA4-A337-0BAF0F077DB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BDC1-2587-4889-98EE-2BCE33BDDC8B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BDC1-2587-4889-98EE-2BCE33BDDC8B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6575-8C9F-4E1A-BC96-A9FD635863EE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BDC1-2587-4889-98EE-2BCE33BDDC8B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BDC1-2587-4889-98EE-2BCE33BDDC8B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2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7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ACCT 415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02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651D-5426-404C-A101-E8387348D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353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0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5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3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7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ACCT 415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C2F7-742A-46E0-ADF2-C78B72EA2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9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1470025"/>
          </a:xfrm>
        </p:spPr>
        <p:txBody>
          <a:bodyPr>
            <a:normAutofit/>
          </a:bodyPr>
          <a:lstStyle/>
          <a:p>
            <a:r>
              <a:rPr lang="en-US" b="1" dirty="0"/>
              <a:t>BUSINESS INNOVATION </a:t>
            </a:r>
            <a:br>
              <a:rPr lang="en-US" b="1" dirty="0"/>
            </a:br>
            <a:r>
              <a:rPr lang="en-US" b="1" dirty="0"/>
              <a:t>Stage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8686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Introduction to Financial Statements</a:t>
            </a: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4 Types of Financial Statements That Every Business Needs">
            <a:extLst>
              <a:ext uri="{FF2B5EF4-FFF2-40B4-BE49-F238E27FC236}">
                <a16:creationId xmlns:a16="http://schemas.microsoft.com/office/drawing/2014/main" id="{2D40B3FA-AC0E-4035-A606-AE4BF0C5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44129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5314" y="1066800"/>
            <a:ext cx="8915400" cy="5105400"/>
          </a:xfrm>
        </p:spPr>
        <p:txBody>
          <a:bodyPr/>
          <a:lstStyle/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It is </a:t>
            </a:r>
            <a:r>
              <a:rPr lang="en-US" sz="2800" b="1" u="sng" dirty="0">
                <a:solidFill>
                  <a:srgbClr val="C00000"/>
                </a:solidFill>
                <a:effectLst/>
              </a:rPr>
              <a:t>a summary of the accounting equation</a:t>
            </a:r>
            <a:r>
              <a:rPr lang="en-US" sz="2800" dirty="0">
                <a:effectLst/>
              </a:rPr>
              <a:t> and, like the equation, the total of assets reported on the balance sheet </a:t>
            </a:r>
            <a:r>
              <a:rPr lang="en-US" sz="2800" b="1" i="1" dirty="0">
                <a:solidFill>
                  <a:srgbClr val="00B050"/>
                </a:solidFill>
                <a:effectLst/>
              </a:rPr>
              <a:t>must be equal</a:t>
            </a:r>
            <a:r>
              <a:rPr lang="en-US" sz="2800" dirty="0">
                <a:effectLst/>
              </a:rPr>
              <a:t> to the combined total of liabilities and equity.</a:t>
            </a:r>
          </a:p>
          <a:p>
            <a:pPr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marL="0" indent="0">
              <a:buClr>
                <a:srgbClr val="002060"/>
              </a:buClr>
              <a:buSzTx/>
              <a:buNone/>
            </a:pPr>
            <a:endParaRPr lang="en-US" sz="2800" dirty="0"/>
          </a:p>
          <a:p>
            <a:pPr marL="0" indent="0">
              <a:buClr>
                <a:srgbClr val="002060"/>
              </a:buClr>
              <a:buSzTx/>
              <a:buNone/>
            </a:pPr>
            <a:endParaRPr lang="en-US" sz="2800" dirty="0">
              <a:effectLst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assets are listed in order of their </a:t>
            </a:r>
            <a:r>
              <a:rPr lang="en-US" sz="2800" b="1" i="1" dirty="0">
                <a:solidFill>
                  <a:srgbClr val="FF0000"/>
                </a:solidFill>
                <a:effectLst/>
              </a:rPr>
              <a:t>liquidity</a:t>
            </a:r>
            <a:r>
              <a:rPr lang="en-US" sz="2800" dirty="0"/>
              <a:t>,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or the length of time it typically takes to convert them to cash.</a:t>
            </a:r>
          </a:p>
          <a:p>
            <a:pPr>
              <a:buClr>
                <a:schemeClr val="bg2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sz="2800" i="1" dirty="0">
              <a:solidFill>
                <a:schemeClr val="bg2"/>
              </a:solidFill>
              <a:effectLst/>
            </a:endParaRPr>
          </a:p>
        </p:txBody>
      </p:sp>
      <p:pic>
        <p:nvPicPr>
          <p:cNvPr id="6146" name="Picture 2" descr="F:\2016-17 Academic Year\August 2016 Semester\ACCT 415\ACCT 415 - PowerPoint - ALI RASHID CHEEMA\ACCT 415 Module 02\Online Pix - Module 02\Accounting Eq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313"/>
            <a:ext cx="3810000" cy="16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2016-17 Academic Year\August 2016 Semester\ACCT 415\ACCT 415 - PowerPoint - ALI RASHID CHEEMA\ACCT 415 Module 02\Online Pix - Module 02\Liquid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B8674-5907-440A-9CC8-04BFA5724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20" y="975852"/>
            <a:ext cx="8678359" cy="57912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2F04F52-6F00-466A-A45B-49B413ACB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 – Commonwealth Bank </a:t>
            </a:r>
          </a:p>
        </p:txBody>
      </p:sp>
    </p:spTree>
    <p:extLst>
      <p:ext uri="{BB962C8B-B14F-4D97-AF65-F5344CB8AC3E}">
        <p14:creationId xmlns:p14="http://schemas.microsoft.com/office/powerpoint/2010/main" val="24491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82928AF-1BC3-426E-B4E9-0DE09E921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9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 – Commonwealth Bank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07055-6595-4960-BC6E-71D22095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3" y="990600"/>
            <a:ext cx="8821994" cy="56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C00000"/>
                </a:solidFill>
              </a:rPr>
              <a:t>Balance sheet formats differ across nations. </a:t>
            </a:r>
          </a:p>
          <a:p>
            <a:pPr lvl="1" algn="just"/>
            <a:r>
              <a:rPr lang="en-US" dirty="0"/>
              <a:t>For example, </a:t>
            </a:r>
            <a:r>
              <a:rPr lang="en-US" dirty="0">
                <a:solidFill>
                  <a:srgbClr val="0070C0"/>
                </a:solidFill>
              </a:rPr>
              <a:t>nations influenced by </a:t>
            </a:r>
            <a:r>
              <a:rPr lang="en-US" b="1" i="1" dirty="0">
                <a:solidFill>
                  <a:srgbClr val="0070C0"/>
                </a:solidFill>
              </a:rPr>
              <a:t>British financial reporting</a:t>
            </a:r>
            <a:r>
              <a:rPr lang="en-US" dirty="0">
                <a:solidFill>
                  <a:srgbClr val="0070C0"/>
                </a:solidFill>
              </a:rPr>
              <a:t> report the least liquid assets first and cash last (e.g. Australia)</a:t>
            </a:r>
          </a:p>
          <a:p>
            <a:pPr lvl="1" algn="just"/>
            <a:r>
              <a:rPr lang="en-US" dirty="0">
                <a:solidFill>
                  <a:srgbClr val="00B050"/>
                </a:solidFill>
              </a:rPr>
              <a:t>Nations influenced by the </a:t>
            </a:r>
            <a:r>
              <a:rPr lang="en-US" b="1" i="1" dirty="0">
                <a:solidFill>
                  <a:srgbClr val="00B050"/>
                </a:solidFill>
              </a:rPr>
              <a:t>United States</a:t>
            </a:r>
            <a:r>
              <a:rPr lang="en-US" dirty="0">
                <a:solidFill>
                  <a:srgbClr val="00B050"/>
                </a:solidFill>
              </a:rPr>
              <a:t> report a balance sheet emphasizing liquidity.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</a:t>
            </a:r>
          </a:p>
        </p:txBody>
      </p:sp>
    </p:spTree>
    <p:extLst>
      <p:ext uri="{BB962C8B-B14F-4D97-AF65-F5344CB8AC3E}">
        <p14:creationId xmlns:p14="http://schemas.microsoft.com/office/powerpoint/2010/main" val="336291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Using the Four Quadrants of the Balance Sheet and Why?</a:t>
            </a: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1143000" y="4495800"/>
            <a:ext cx="31242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1143000" y="2590800"/>
            <a:ext cx="3124200" cy="1905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4876800" y="4953000"/>
            <a:ext cx="3124200" cy="1066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4876800" y="2590800"/>
            <a:ext cx="3124200" cy="2286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143000" y="2590800"/>
            <a:ext cx="31242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4876800" y="2590800"/>
            <a:ext cx="31242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4876800" y="4876800"/>
            <a:ext cx="3124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039111" y="2037859"/>
            <a:ext cx="1109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ASSETS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5688867" y="1981199"/>
            <a:ext cx="1576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LIABILITIES</a:t>
            </a: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1143000" y="4495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1600200" y="320040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Current</a:t>
            </a:r>
            <a:r>
              <a:rPr lang="en-US" sz="2400" dirty="0">
                <a:latin typeface="Times New Roman" pitchFamily="18" charset="0"/>
              </a:rPr>
              <a:t> Assets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1600200" y="49530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Long-Term Assets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5257800" y="3048000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Current</a:t>
            </a:r>
            <a:r>
              <a:rPr lang="en-US" sz="2400" dirty="0">
                <a:latin typeface="Times New Roman" pitchFamily="18" charset="0"/>
              </a:rPr>
              <a:t> Liabilities</a:t>
            </a: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4876800" y="3962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029200" y="4114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Long-Term Liabilities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5791200" y="5029200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Equity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4267200" y="3810000"/>
            <a:ext cx="574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itchFamily="18" charset="0"/>
              </a:rPr>
              <a:t>=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5181600" y="5410200"/>
            <a:ext cx="236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1600" dirty="0">
                <a:latin typeface="Times New Roman" pitchFamily="18" charset="0"/>
              </a:rPr>
              <a:t>Owner Contributions</a:t>
            </a:r>
          </a:p>
          <a:p>
            <a:pPr marL="457200" indent="-457200">
              <a:buFontTx/>
              <a:buAutoNum type="arabicPeriod"/>
            </a:pPr>
            <a:r>
              <a:rPr lang="en-US" sz="1600" dirty="0">
                <a:latin typeface="Times New Roman" pitchFamily="18" charset="0"/>
              </a:rPr>
              <a:t>Retained Earnings</a:t>
            </a:r>
          </a:p>
        </p:txBody>
      </p:sp>
    </p:spTree>
    <p:extLst>
      <p:ext uri="{BB962C8B-B14F-4D97-AF65-F5344CB8AC3E}">
        <p14:creationId xmlns:p14="http://schemas.microsoft.com/office/powerpoint/2010/main" val="9920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54" grpId="0" animBg="1"/>
      <p:bldP spid="73753" grpId="0" animBg="1"/>
      <p:bldP spid="73752" grpId="0" animBg="1"/>
      <p:bldP spid="73740" grpId="0"/>
      <p:bldP spid="73742" grpId="0"/>
      <p:bldP spid="73743" grpId="0" animBg="1"/>
      <p:bldP spid="73744" grpId="0"/>
      <p:bldP spid="73745" grpId="0"/>
      <p:bldP spid="73746" grpId="0"/>
      <p:bldP spid="73747" grpId="0" animBg="1"/>
      <p:bldP spid="73749" grpId="0"/>
      <p:bldP spid="737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1295400"/>
            <a:ext cx="8991600" cy="4800600"/>
          </a:xfrm>
        </p:spPr>
        <p:txBody>
          <a:bodyPr/>
          <a:lstStyle/>
          <a:p>
            <a:pPr algn="just"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CURRENT ASSETS</a:t>
            </a:r>
            <a:r>
              <a:rPr lang="en-US" sz="28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are those assets that are expected to be</a:t>
            </a:r>
          </a:p>
          <a:p>
            <a:pPr algn="just"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z="2800" dirty="0">
                <a:effectLst/>
              </a:rPr>
              <a:t>converted into cash </a:t>
            </a:r>
            <a:r>
              <a:rPr lang="en-US" sz="2800" i="1" u="sng" dirty="0">
                <a:solidFill>
                  <a:srgbClr val="0070C0"/>
                </a:solidFill>
                <a:effectLst/>
              </a:rPr>
              <a:t>within one year</a:t>
            </a:r>
            <a:r>
              <a:rPr lang="en-US" sz="2800" i="1" dirty="0">
                <a:solidFill>
                  <a:srgbClr val="0070C0"/>
                </a:solidFill>
                <a:effectLst/>
              </a:rPr>
              <a:t>.</a:t>
            </a:r>
          </a:p>
          <a:p>
            <a:pPr algn="just">
              <a:buClr>
                <a:schemeClr val="bg2"/>
              </a:buClr>
              <a:buFont typeface="Wingdings" pitchFamily="2" charset="2"/>
              <a:buNone/>
            </a:pPr>
            <a:r>
              <a:rPr lang="en-US" sz="2800" dirty="0">
                <a:effectLst/>
              </a:rPr>
              <a:t>	</a:t>
            </a:r>
          </a:p>
          <a:p>
            <a:pPr algn="just">
              <a:buClr>
                <a:schemeClr val="bg2"/>
              </a:buClr>
              <a:buFont typeface="Wingdings" pitchFamily="2" charset="2"/>
              <a:buNone/>
            </a:pPr>
            <a:r>
              <a:rPr lang="en-US" sz="2800" u="sng" dirty="0">
                <a:effectLst/>
              </a:rPr>
              <a:t>For Example</a:t>
            </a:r>
            <a:r>
              <a:rPr lang="en-US" sz="2800" dirty="0">
                <a:effectLst/>
              </a:rPr>
              <a:t>: Cash, Short-term Investments, Inventory,</a:t>
            </a:r>
          </a:p>
          <a:p>
            <a:pPr algn="just">
              <a:buClr>
                <a:schemeClr val="bg2"/>
              </a:buClr>
              <a:buFont typeface="Wingdings" pitchFamily="2" charset="2"/>
              <a:buNone/>
            </a:pPr>
            <a:r>
              <a:rPr lang="en-US" sz="2800" dirty="0">
                <a:effectLst/>
              </a:rPr>
              <a:t>Accounts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Receivable, etc.</a:t>
            </a:r>
          </a:p>
          <a:p>
            <a:pPr>
              <a:buFont typeface="Wingdings" pitchFamily="2" charset="2"/>
              <a:buNone/>
            </a:pPr>
            <a:endParaRPr lang="en-US" sz="2800" b="1" dirty="0">
              <a:solidFill>
                <a:schemeClr val="bg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  <p:pic>
        <p:nvPicPr>
          <p:cNvPr id="7170" name="Picture 2" descr="F:\2016-17 Academic Year\August 2016 Semester\ACCT 415\ACCT 415 - PowerPoint - ALI RASHID CHEEMA\ACCT 415 Module 02\Online Pix - Module 02\Current Ass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57472"/>
            <a:ext cx="1905000" cy="10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2016-17 Academic Year\August 2016 Semester\ACCT 415\ACCT 415 - PowerPoint - ALI RASHID CHEEMA\ACCT 415 Module 02\Online Pix - Module 02\Current Asse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267200"/>
            <a:ext cx="6450946" cy="14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016-17 Academic Year\August 2016 Semester\ACCT 415\ACCT 415 - PowerPoint - ALI RASHID CHEEMA\ACCT 415 Module 02\Online Pix - Module 02\Working Capit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8" y="2057400"/>
            <a:ext cx="8540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</a:t>
            </a:r>
          </a:p>
        </p:txBody>
      </p:sp>
    </p:spTree>
    <p:extLst>
      <p:ext uri="{BB962C8B-B14F-4D97-AF65-F5344CB8AC3E}">
        <p14:creationId xmlns:p14="http://schemas.microsoft.com/office/powerpoint/2010/main" val="15855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1371600"/>
            <a:ext cx="8991600" cy="5334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FIXED ASSETS</a:t>
            </a:r>
            <a:r>
              <a:rPr lang="en-US" sz="28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are those assets that are </a:t>
            </a:r>
            <a:r>
              <a:rPr lang="en-US" sz="2800" dirty="0"/>
              <a:t>a</a:t>
            </a:r>
            <a:r>
              <a:rPr lang="en-US" sz="2800" dirty="0">
                <a:effectLst/>
              </a:rPr>
              <a:t>cquired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for</a:t>
            </a:r>
          </a:p>
          <a:p>
            <a:pPr algn="just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z="2800" dirty="0">
                <a:effectLst/>
              </a:rPr>
              <a:t>continuing use, i.e. </a:t>
            </a:r>
            <a:r>
              <a:rPr lang="en-US" sz="2800" b="1" i="1" u="sng" dirty="0">
                <a:solidFill>
                  <a:srgbClr val="0070C0"/>
                </a:solidFill>
                <a:effectLst/>
              </a:rPr>
              <a:t>for more than one financial year</a:t>
            </a:r>
            <a:r>
              <a:rPr lang="en-US" sz="2800" dirty="0">
                <a:effectLst/>
              </a:rPr>
              <a:t>, with a</a:t>
            </a:r>
          </a:p>
          <a:p>
            <a:pPr algn="just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z="2800" dirty="0">
                <a:effectLst/>
              </a:rPr>
              <a:t>view of earning income or making profits from their use.</a:t>
            </a:r>
          </a:p>
          <a:p>
            <a:pPr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2800" u="sng" dirty="0">
                <a:effectLst/>
              </a:rPr>
              <a:t>For Example</a:t>
            </a:r>
            <a:r>
              <a:rPr lang="en-US" sz="2800" dirty="0">
                <a:effectLst/>
              </a:rPr>
              <a:t>: Land, Building, Motor vehicles, Equipment, etc.</a:t>
            </a:r>
          </a:p>
          <a:p>
            <a:pPr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  <p:pic>
        <p:nvPicPr>
          <p:cNvPr id="9218" name="Picture 2" descr="F:\2016-17 Academic Year\August 2016 Semester\ACCT 415\ACCT 415 - PowerPoint - ALI RASHID CHEEMA\ACCT 415 Module 02\Online Pix - Module 02\Fixed Ass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342937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2016-17 Academic Year\August 2016 Semester\ACCT 415\ACCT 415 - PowerPoint - ALI RASHID CHEEMA\ACCT 415 Module 02\Online Pix - Module 02\Fixed Asset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49239"/>
            <a:ext cx="2743200" cy="241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Char char="q"/>
            </a:pPr>
            <a:r>
              <a:rPr lang="en-US" sz="2800" dirty="0"/>
              <a:t>A fixed asset isn’t acquired for resale. 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Char char="q"/>
            </a:pPr>
            <a:r>
              <a:rPr lang="en-US" sz="2800" dirty="0"/>
              <a:t>Fixed assets are also called </a:t>
            </a:r>
            <a:r>
              <a:rPr lang="en-US" sz="2800" b="1" u="sng" dirty="0">
                <a:solidFill>
                  <a:srgbClr val="C00000"/>
                </a:solidFill>
              </a:rPr>
              <a:t>Long-term Assets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or</a:t>
            </a: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C00000"/>
                </a:solidFill>
              </a:rPr>
              <a:t>Non-Current Assets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</a:t>
            </a:r>
          </a:p>
        </p:txBody>
      </p:sp>
      <p:pic>
        <p:nvPicPr>
          <p:cNvPr id="10242" name="Picture 2" descr="F:\2016-17 Academic Year\August 2016 Semester\ACCT 415\ACCT 415 - PowerPoint - ALI RASHID CHEEMA\ACCT 415 Module 02\Online Pix - Module 02\Fixed Asset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7" y="3058886"/>
            <a:ext cx="359587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2016-17 Academic Year\August 2016 Semester\ACCT 415\ACCT 415 - PowerPoint - ALI RASHID CHEEMA\ACCT 415 Module 02\Online Pix - Module 02\Fixed Asset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CURRENT ASSETS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8763000" cy="4678363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Although the assets are all stated in terms of dollars, only </a:t>
            </a:r>
            <a:r>
              <a:rPr lang="en-US" sz="2800" b="1" u="sng" dirty="0">
                <a:solidFill>
                  <a:srgbClr val="C00000"/>
                </a:solidFill>
                <a:effectLst/>
              </a:rPr>
              <a:t>cash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represents actual money.</a:t>
            </a: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00B050"/>
                </a:solidFill>
                <a:effectLst/>
              </a:rPr>
              <a:t>Receivables</a:t>
            </a:r>
            <a:r>
              <a:rPr lang="en-US" sz="2800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are bills others owe to the reporting company.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7030A0"/>
                </a:solidFill>
                <a:cs typeface="Tahoma" pitchFamily="34" charset="0"/>
              </a:rPr>
              <a:t>Inventories</a:t>
            </a:r>
            <a:r>
              <a:rPr lang="en-US" sz="2800" i="1" dirty="0">
                <a:solidFill>
                  <a:schemeClr val="bg2"/>
                </a:solidFill>
                <a:cs typeface="Tahoma" pitchFamily="34" charset="0"/>
              </a:rPr>
              <a:t> </a:t>
            </a:r>
            <a:r>
              <a:rPr lang="en-US" sz="2800" dirty="0">
                <a:cs typeface="Tahoma" pitchFamily="34" charset="0"/>
              </a:rPr>
              <a:t>show the dollars the company has invested in raw materials, work-in-process, and finished goods available for sale.</a:t>
            </a: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60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principal financial statements of a corporation are: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C00000"/>
                </a:solidFill>
              </a:rPr>
              <a:t>Balance Sheet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00B050"/>
                </a:solidFill>
              </a:rPr>
              <a:t>Income Statement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FF0000"/>
                </a:solidFill>
              </a:rPr>
              <a:t>Statement of Shareholders’ Equity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0070C0"/>
                </a:solidFill>
              </a:rPr>
              <a:t>Statement of Cash Flows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/>
              <a:t>Notes accompany these financial statements. </a:t>
            </a:r>
          </a:p>
          <a:p>
            <a:pPr algn="just"/>
            <a:r>
              <a:rPr lang="en-US" sz="2800" dirty="0"/>
              <a:t>To evaluate the </a:t>
            </a:r>
            <a:r>
              <a:rPr lang="en-US" sz="2800" b="1" i="1" dirty="0">
                <a:solidFill>
                  <a:srgbClr val="7030A0"/>
                </a:solidFill>
              </a:rPr>
              <a:t>financial condition</a:t>
            </a:r>
            <a:r>
              <a:rPr lang="en-US" sz="2800" dirty="0"/>
              <a:t>, the </a:t>
            </a:r>
            <a:r>
              <a:rPr lang="en-US" sz="2800" b="1" i="1" dirty="0">
                <a:solidFill>
                  <a:srgbClr val="0070C0"/>
                </a:solidFill>
              </a:rPr>
              <a:t>profitability</a:t>
            </a:r>
            <a:r>
              <a:rPr lang="en-US" sz="2800" dirty="0"/>
              <a:t>, and </a:t>
            </a:r>
            <a:r>
              <a:rPr lang="en-US" sz="2800" b="1" i="1" dirty="0">
                <a:solidFill>
                  <a:srgbClr val="C00000"/>
                </a:solidFill>
              </a:rPr>
              <a:t>cash flows</a:t>
            </a:r>
            <a:r>
              <a:rPr lang="en-US" sz="2800" dirty="0"/>
              <a:t> of an entity, </a:t>
            </a:r>
            <a:r>
              <a:rPr lang="en-US" sz="2800" b="1" u="sng" dirty="0">
                <a:solidFill>
                  <a:srgbClr val="00B050"/>
                </a:solidFill>
              </a:rPr>
              <a:t>the user needs to understand the statements and related notes.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FOUR BASIC FINANCIAL STATEMENTS</a:t>
            </a:r>
          </a:p>
        </p:txBody>
      </p:sp>
      <p:pic>
        <p:nvPicPr>
          <p:cNvPr id="2050" name="Picture 2" descr="F:\2016-17 Academic Year\August 2016 Semester\ACCT 415\ACCT 415 - PowerPoint - ALI RASHID CHEEMA\ACCT 415 Module 02\Online Pix - Module 02\Financial Stat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54629"/>
            <a:ext cx="29511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2016-17 Academic Year\August 2016 Semester\ACCT 415\ACCT 415 - PowerPoint - ALI RASHID CHEEMA\ACCT 415 Module 02\Online Pix - Module 02\Invento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1447800"/>
            <a:ext cx="6054352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CURRENT ASSETS</a:t>
            </a:r>
          </a:p>
        </p:txBody>
      </p:sp>
    </p:spTree>
    <p:extLst>
      <p:ext uri="{BB962C8B-B14F-4D97-AF65-F5344CB8AC3E}">
        <p14:creationId xmlns:p14="http://schemas.microsoft.com/office/powerpoint/2010/main" val="31227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848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07243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7848599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CURRENT ASSETS</a:t>
            </a:r>
          </a:p>
        </p:txBody>
      </p:sp>
    </p:spTree>
    <p:extLst>
      <p:ext uri="{BB962C8B-B14F-4D97-AF65-F5344CB8AC3E}">
        <p14:creationId xmlns:p14="http://schemas.microsoft.com/office/powerpoint/2010/main" val="20756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016-17 Academic Year\August 2016 Semester\ACCT 415\ACCT 415 - PowerPoint - ALI RASHID CHEEMA\ACCT 415 Module 02\Online Pix - Module 02\Inventory Exampl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9581"/>
            <a:ext cx="8229600" cy="41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CURRENT ASSETS</a:t>
            </a:r>
          </a:p>
        </p:txBody>
      </p:sp>
    </p:spTree>
    <p:extLst>
      <p:ext uri="{BB962C8B-B14F-4D97-AF65-F5344CB8AC3E}">
        <p14:creationId xmlns:p14="http://schemas.microsoft.com/office/powerpoint/2010/main" val="41132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050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Since retailing and wholesaling firms do not engage in the manufacture of a product but only in the sale, their </a:t>
            </a:r>
            <a:r>
              <a:rPr lang="en-US" sz="2800" b="1" u="sng" dirty="0"/>
              <a:t>only inventory item is </a:t>
            </a:r>
            <a:r>
              <a:rPr lang="en-US" sz="2800" b="1" u="sng" dirty="0">
                <a:solidFill>
                  <a:srgbClr val="C00000"/>
                </a:solidFill>
              </a:rPr>
              <a:t>merchandise</a:t>
            </a:r>
            <a:r>
              <a:rPr lang="en-US" sz="2800" dirty="0"/>
              <a:t>. </a:t>
            </a:r>
          </a:p>
          <a:p>
            <a:pPr algn="just"/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These firms </a:t>
            </a:r>
            <a:r>
              <a:rPr lang="en-US" sz="2800" b="1" dirty="0">
                <a:solidFill>
                  <a:srgbClr val="FF0000"/>
                </a:solidFill>
              </a:rPr>
              <a:t>do not </a:t>
            </a:r>
            <a:r>
              <a:rPr lang="en-US" sz="2800" dirty="0"/>
              <a:t>have </a:t>
            </a:r>
            <a:r>
              <a:rPr lang="en-US" sz="2800" i="1" dirty="0">
                <a:solidFill>
                  <a:srgbClr val="00B050"/>
                </a:solidFill>
              </a:rPr>
              <a:t>raw materials, work in process inventory, or finished goods.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CURRENT ASSETS</a:t>
            </a:r>
          </a:p>
        </p:txBody>
      </p:sp>
    </p:spTree>
    <p:extLst>
      <p:ext uri="{BB962C8B-B14F-4D97-AF65-F5344CB8AC3E}">
        <p14:creationId xmlns:p14="http://schemas.microsoft.com/office/powerpoint/2010/main" val="25776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A </a:t>
            </a:r>
            <a:r>
              <a:rPr lang="en-US" sz="2800" b="1" dirty="0">
                <a:solidFill>
                  <a:srgbClr val="C00000"/>
                </a:solidFill>
              </a:rPr>
              <a:t>prepaid</a:t>
            </a:r>
            <a:r>
              <a:rPr lang="en-US" sz="2800" b="1" dirty="0"/>
              <a:t> </a:t>
            </a:r>
            <a:r>
              <a:rPr lang="en-US" sz="2800" dirty="0"/>
              <a:t>is an expenditure made in advance of the use of the service or goods. </a:t>
            </a:r>
          </a:p>
          <a:p>
            <a:pPr algn="just"/>
            <a:r>
              <a:rPr lang="en-US" sz="2800" dirty="0"/>
              <a:t>It represents </a:t>
            </a:r>
            <a:r>
              <a:rPr lang="en-US" sz="2800" b="1" u="sng" dirty="0">
                <a:solidFill>
                  <a:srgbClr val="0070C0"/>
                </a:solidFill>
              </a:rPr>
              <a:t>future benefits that have resulted from past transactions.</a:t>
            </a:r>
            <a:r>
              <a:rPr lang="en-US" sz="2800" dirty="0"/>
              <a:t> </a:t>
            </a:r>
          </a:p>
          <a:p>
            <a:pPr lvl="1" algn="just"/>
            <a:r>
              <a:rPr lang="en-US" sz="2400" dirty="0"/>
              <a:t>For example, if insurance is paid in advance for three years, at the end of the first year, two years’ worth of the outlay will be prepaid.</a:t>
            </a:r>
          </a:p>
          <a:p>
            <a:pPr lvl="1" algn="just"/>
            <a:r>
              <a:rPr lang="en-US" sz="2400" dirty="0"/>
              <a:t>The entity retains the right to be covered by insurance for two more years.</a:t>
            </a:r>
          </a:p>
          <a:p>
            <a:pPr algn="just"/>
            <a:r>
              <a:rPr lang="en-US" sz="2800" dirty="0"/>
              <a:t>Typical prepaids include </a:t>
            </a:r>
            <a:r>
              <a:rPr lang="en-US" sz="2800" b="1" dirty="0">
                <a:solidFill>
                  <a:srgbClr val="00B050"/>
                </a:solidFill>
              </a:rPr>
              <a:t>rent, taxes, insurance,</a:t>
            </a:r>
            <a:r>
              <a:rPr lang="en-US" sz="2800" dirty="0"/>
              <a:t> etc.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CURRENT ASSETS</a:t>
            </a:r>
          </a:p>
        </p:txBody>
      </p:sp>
    </p:spTree>
    <p:extLst>
      <p:ext uri="{BB962C8B-B14F-4D97-AF65-F5344CB8AC3E}">
        <p14:creationId xmlns:p14="http://schemas.microsoft.com/office/powerpoint/2010/main" val="37922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TANGIBLE &amp; INTANGIBLE ASSETS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Assets may have </a:t>
            </a:r>
            <a:r>
              <a:rPr lang="en-US" sz="2800" b="1" i="1" dirty="0">
                <a:solidFill>
                  <a:srgbClr val="0070C0"/>
                </a:solidFill>
                <a:effectLst/>
              </a:rPr>
              <a:t>definite physical form</a:t>
            </a:r>
            <a:r>
              <a:rPr lang="en-US" sz="2800" dirty="0">
                <a:effectLst/>
              </a:rPr>
              <a:t> such as buildings, machinery, equipment or an inventory of merchandise. </a:t>
            </a:r>
          </a:p>
          <a:p>
            <a:pPr marL="0" indent="0" algn="just">
              <a:buClr>
                <a:srgbClr val="002060"/>
              </a:buClr>
              <a:buSzTx/>
              <a:buNone/>
            </a:pPr>
            <a:endParaRPr lang="en-US" sz="2800" dirty="0">
              <a:effectLst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This category of assets is known as </a:t>
            </a:r>
            <a:r>
              <a:rPr lang="en-US" sz="2800" b="1" u="sng" dirty="0">
                <a:solidFill>
                  <a:srgbClr val="C00000"/>
                </a:solidFill>
                <a:effectLst/>
              </a:rPr>
              <a:t>Tangible Assets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.</a:t>
            </a:r>
          </a:p>
          <a:p>
            <a:endParaRPr lang="en-US" sz="2800" b="1" dirty="0">
              <a:solidFill>
                <a:schemeClr val="bg2"/>
              </a:solidFill>
              <a:effectLst/>
            </a:endParaRPr>
          </a:p>
          <a:p>
            <a:endParaRPr lang="en-US" sz="2800" b="1" dirty="0">
              <a:solidFill>
                <a:schemeClr val="bg2"/>
              </a:solidFill>
              <a:effectLst/>
            </a:endParaRPr>
          </a:p>
        </p:txBody>
      </p:sp>
      <p:pic>
        <p:nvPicPr>
          <p:cNvPr id="6146" name="Picture 2" descr="F:\2016-17 Academic Year\August 2016 Semester\ACCT 415\ACCT 415 - PowerPoint - ALI RASHID CHEEMA\ACCT 415 Module 02\Online Pix - Module 02\Tangible Ass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2016-17 Academic Year\August 2016 Semester\ACCT 415\ACCT 415 - PowerPoint - ALI RASHID CHEEMA\ACCT 415 Module 02\Online Pix - Module 02\Tangible Asset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On the other hand, </a:t>
            </a:r>
            <a:r>
              <a:rPr lang="en-US" sz="2800" i="1" dirty="0">
                <a:solidFill>
                  <a:srgbClr val="0070C0"/>
                </a:solidFill>
                <a:effectLst/>
              </a:rPr>
              <a:t>some assets exist not in physical or tangible form</a:t>
            </a:r>
            <a:r>
              <a:rPr lang="en-US" sz="2800" dirty="0">
                <a:effectLst/>
              </a:rPr>
              <a:t>, but in the form of valuable legal claims or rights such as copy rights, trademarks, goodwill, research &amp; development, etc. </a:t>
            </a:r>
          </a:p>
          <a:p>
            <a:pPr marL="0" indent="0" algn="just">
              <a:buClr>
                <a:srgbClr val="002060"/>
              </a:buClr>
              <a:buSzTx/>
              <a:buNone/>
            </a:pPr>
            <a:endParaRPr lang="en-US" sz="2800" dirty="0">
              <a:effectLst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This category of assets is known as </a:t>
            </a:r>
            <a:r>
              <a:rPr lang="en-US" sz="2800" b="1" u="sng" dirty="0">
                <a:solidFill>
                  <a:srgbClr val="C00000"/>
                </a:solidFill>
                <a:effectLst/>
              </a:rPr>
              <a:t>Intangible Assets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.</a:t>
            </a:r>
          </a:p>
        </p:txBody>
      </p:sp>
      <p:pic>
        <p:nvPicPr>
          <p:cNvPr id="7171" name="Picture 3" descr="F:\2016-17 Academic Year\August 2016 Semester\ACCT 415\ACCT 415 - PowerPoint - ALI RASHID CHEEMA\ACCT 415 Module 02\Online Pix - Module 02\Intangible Ass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11940"/>
            <a:ext cx="2819400" cy="21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2016-17 Academic Year\August 2016 Semester\ACCT 415\ACCT 415 - PowerPoint - ALI RASHID CHEEMA\ACCT 415 Module 02\Online Pix - Module 02\Intangible Asse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01054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TANGIBLE &amp; INTANGIBLE ASSETS</a:t>
            </a:r>
          </a:p>
        </p:txBody>
      </p:sp>
    </p:spTree>
    <p:extLst>
      <p:ext uri="{BB962C8B-B14F-4D97-AF65-F5344CB8AC3E}">
        <p14:creationId xmlns:p14="http://schemas.microsoft.com/office/powerpoint/2010/main" val="13113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2016-17 Academic Year\August 2016 Semester\ACCT 415\ACCT 415 - PowerPoint - ALI RASHID CHEEMA\ACCT 415 Module 02\Online Pix - Module 02\Tangible and Intangible Asse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25390"/>
            <a:ext cx="5638800" cy="47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TANGIBLE &amp; INTANGIBLE ASSETS</a:t>
            </a:r>
          </a:p>
        </p:txBody>
      </p:sp>
    </p:spTree>
    <p:extLst>
      <p:ext uri="{BB962C8B-B14F-4D97-AF65-F5344CB8AC3E}">
        <p14:creationId xmlns:p14="http://schemas.microsoft.com/office/powerpoint/2010/main" val="23343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FIXED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/>
            <a:r>
              <a:rPr lang="en-US" b="1" u="sng" dirty="0">
                <a:solidFill>
                  <a:srgbClr val="C00000"/>
                </a:solidFill>
                <a:cs typeface="Tahoma" pitchFamily="34" charset="0"/>
              </a:rPr>
              <a:t>Net Fixed Assets</a:t>
            </a:r>
            <a:r>
              <a:rPr lang="en-US" b="1" dirty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dirty="0">
                <a:cs typeface="Tahoma" pitchFamily="34" charset="0"/>
              </a:rPr>
              <a:t>reflect the </a:t>
            </a:r>
            <a:r>
              <a:rPr lang="en-US" dirty="0">
                <a:solidFill>
                  <a:srgbClr val="0070C0"/>
                </a:solidFill>
                <a:cs typeface="Tahoma" pitchFamily="34" charset="0"/>
              </a:rPr>
              <a:t>amount of money the company paid for its fixed assets when it acquired those assets in the past</a:t>
            </a:r>
            <a:r>
              <a:rPr lang="en-US" dirty="0">
                <a:cs typeface="Tahoma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less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cs typeface="Tahoma" pitchFamily="34" charset="0"/>
              </a:rPr>
              <a:t>accumulated depreciation.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Land</a:t>
            </a:r>
            <a:r>
              <a:rPr lang="en-US" sz="2800" b="1" dirty="0"/>
              <a:t> </a:t>
            </a:r>
            <a:r>
              <a:rPr lang="en-US" sz="2800" dirty="0"/>
              <a:t>is </a:t>
            </a:r>
            <a:r>
              <a:rPr lang="en-US" sz="2800" b="1" u="sng" dirty="0">
                <a:solidFill>
                  <a:srgbClr val="0070C0"/>
                </a:solidFill>
              </a:rPr>
              <a:t>shown at acquisition cost</a:t>
            </a:r>
            <a:r>
              <a:rPr lang="en-US" sz="2800" dirty="0"/>
              <a:t> and is not depreciated because land does not get used up. </a:t>
            </a:r>
          </a:p>
          <a:p>
            <a:pPr algn="just"/>
            <a:r>
              <a:rPr lang="en-US" sz="2800" dirty="0"/>
              <a:t>Land containing resources that will be used up, however, such as mineral deposits and timberlands, is subject to </a:t>
            </a:r>
            <a:r>
              <a:rPr lang="en-US" sz="2800" b="1" u="sng" dirty="0">
                <a:solidFill>
                  <a:srgbClr val="00B050"/>
                </a:solidFill>
              </a:rPr>
              <a:t>depletion</a:t>
            </a:r>
            <a:r>
              <a:rPr lang="en-US" sz="2800" dirty="0"/>
              <a:t>. </a:t>
            </a:r>
          </a:p>
          <a:p>
            <a:pPr algn="just"/>
            <a:r>
              <a:rPr lang="en-US" sz="2800" u="sng" dirty="0">
                <a:solidFill>
                  <a:srgbClr val="0070C0"/>
                </a:solidFill>
              </a:rPr>
              <a:t>Depletion expense attempts to measure the wearing away of these resources. </a:t>
            </a:r>
          </a:p>
          <a:p>
            <a:pPr algn="just"/>
            <a:r>
              <a:rPr lang="en-US" sz="2800" dirty="0"/>
              <a:t>It is </a:t>
            </a:r>
            <a:r>
              <a:rPr lang="en-US" sz="2800" b="1" i="1" dirty="0">
                <a:solidFill>
                  <a:srgbClr val="7030A0"/>
                </a:solidFill>
              </a:rPr>
              <a:t>similar to depreciation</a:t>
            </a:r>
            <a:r>
              <a:rPr lang="en-US" sz="2800" dirty="0"/>
              <a:t> except that </a:t>
            </a:r>
            <a:r>
              <a:rPr lang="en-US" sz="2800" b="1" dirty="0">
                <a:solidFill>
                  <a:srgbClr val="C00000"/>
                </a:solidFill>
              </a:rPr>
              <a:t>depreciation deals with a tangible fixed asset and depletion deals with a natural resource.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FIXED ASSETS</a:t>
            </a:r>
          </a:p>
        </p:txBody>
      </p:sp>
    </p:spTree>
    <p:extLst>
      <p:ext uri="{BB962C8B-B14F-4D97-AF65-F5344CB8AC3E}">
        <p14:creationId xmlns:p14="http://schemas.microsoft.com/office/powerpoint/2010/main" val="23076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>
                <a:solidFill>
                  <a:srgbClr val="FFFFFF"/>
                </a:solidFill>
                <a:effectLst/>
              </a:rPr>
              <a:t>FOUR BASIC FINANCIAL STATEMENTS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91000" y="152400"/>
            <a:ext cx="4800600" cy="6477000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C00000"/>
              </a:buClr>
              <a:buSzTx/>
              <a:buFont typeface="+mj-lt"/>
              <a:buAutoNum type="arabicPeriod"/>
            </a:pPr>
            <a:endParaRPr lang="en-US" sz="1900" b="1" dirty="0">
              <a:solidFill>
                <a:srgbClr val="000000"/>
              </a:solidFill>
              <a:effectLst/>
            </a:endParaRP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SzTx/>
              <a:buFont typeface="+mj-lt"/>
              <a:buAutoNum type="arabicPeriod"/>
            </a:pPr>
            <a:endParaRPr lang="en-US" sz="1900" b="1" dirty="0">
              <a:solidFill>
                <a:srgbClr val="000000"/>
              </a:solidFill>
              <a:effectLst/>
            </a:endParaRP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SzTx/>
              <a:buFont typeface="+mj-lt"/>
              <a:buAutoNum type="arabicPeriod"/>
            </a:pPr>
            <a:endParaRPr lang="en-US" sz="1900" b="1" dirty="0">
              <a:solidFill>
                <a:srgbClr val="000000"/>
              </a:solidFill>
            </a:endParaRP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SzTx/>
              <a:buFont typeface="+mj-lt"/>
              <a:buAutoNum type="arabicPeriod"/>
            </a:pPr>
            <a:endParaRPr lang="en-US" sz="1900" b="1" dirty="0">
              <a:solidFill>
                <a:srgbClr val="000000"/>
              </a:solidFill>
              <a:effectLst/>
            </a:endParaRPr>
          </a:p>
          <a:p>
            <a:pPr marL="514350" indent="-514350" algn="just">
              <a:lnSpc>
                <a:spcPct val="90000"/>
              </a:lnSpc>
              <a:buClr>
                <a:srgbClr val="C00000"/>
              </a:buClr>
              <a:buSzTx/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</a:rPr>
              <a:t>Balance Sheet</a:t>
            </a:r>
            <a:r>
              <a:rPr lang="en-US" sz="2000" dirty="0">
                <a:solidFill>
                  <a:srgbClr val="000000"/>
                </a:solidFill>
                <a:effectLst/>
              </a:rPr>
              <a:t> – provides a snapshot of a firm’s 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financial position</a:t>
            </a:r>
            <a:r>
              <a:rPr lang="en-US" sz="2000" dirty="0">
                <a:solidFill>
                  <a:srgbClr val="000000"/>
                </a:solidFill>
                <a:effectLst/>
              </a:rPr>
              <a:t> at one point in time.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AutoNum type="arabicPeriod"/>
            </a:pPr>
            <a:endParaRPr lang="en-US" sz="2000" dirty="0">
              <a:solidFill>
                <a:srgbClr val="000000"/>
              </a:solidFill>
              <a:effectLst/>
            </a:endParaRPr>
          </a:p>
          <a:p>
            <a:pPr marL="609600" indent="-609600"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</a:rPr>
              <a:t>Income Statement</a:t>
            </a:r>
            <a:r>
              <a:rPr lang="en-US" sz="2000" dirty="0">
                <a:solidFill>
                  <a:srgbClr val="000000"/>
                </a:solidFill>
                <a:effectLst/>
              </a:rPr>
              <a:t> – summarizes a firm’s 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revenues</a:t>
            </a:r>
            <a:r>
              <a:rPr lang="en-US" sz="2000" dirty="0">
                <a:solidFill>
                  <a:srgbClr val="000000"/>
                </a:solidFill>
                <a:effectLst/>
              </a:rPr>
              <a:t> and 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expenses</a:t>
            </a:r>
            <a:r>
              <a:rPr lang="en-US" sz="2000" dirty="0">
                <a:solidFill>
                  <a:srgbClr val="000000"/>
                </a:solidFill>
                <a:effectLst/>
              </a:rPr>
              <a:t> over a given period of time.</a:t>
            </a:r>
          </a:p>
          <a:p>
            <a:pPr marL="609600" indent="-609600"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609600" indent="-609600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Statement of Retained Earnings</a:t>
            </a:r>
            <a:r>
              <a:rPr lang="en-US" sz="2000" dirty="0">
                <a:solidFill>
                  <a:srgbClr val="000000"/>
                </a:solidFill>
              </a:rPr>
              <a:t> – shows how much of the firm’s earnings were </a:t>
            </a:r>
            <a:r>
              <a:rPr lang="en-US" sz="2000" b="1" dirty="0">
                <a:solidFill>
                  <a:srgbClr val="000000"/>
                </a:solidFill>
              </a:rPr>
              <a:t>retained</a:t>
            </a:r>
            <a:r>
              <a:rPr lang="en-US" sz="2000" dirty="0">
                <a:solidFill>
                  <a:srgbClr val="000000"/>
                </a:solidFill>
              </a:rPr>
              <a:t>, rather than paid out as </a:t>
            </a:r>
            <a:r>
              <a:rPr lang="en-US" sz="2000" b="1" dirty="0">
                <a:solidFill>
                  <a:srgbClr val="000000"/>
                </a:solidFill>
              </a:rPr>
              <a:t>dividends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609600" indent="-609600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609600" indent="-609600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Statement of Cash Flows</a:t>
            </a:r>
            <a:r>
              <a:rPr lang="en-US" sz="2000" dirty="0">
                <a:solidFill>
                  <a:srgbClr val="000000"/>
                </a:solidFill>
              </a:rPr>
              <a:t> – reports the impact of a firm’s activities on </a:t>
            </a:r>
            <a:r>
              <a:rPr lang="en-US" sz="2000" b="1" dirty="0">
                <a:solidFill>
                  <a:srgbClr val="000000"/>
                </a:solidFill>
              </a:rPr>
              <a:t>cash flows</a:t>
            </a:r>
            <a:r>
              <a:rPr lang="en-US" sz="2000" dirty="0">
                <a:solidFill>
                  <a:srgbClr val="000000"/>
                </a:solidFill>
              </a:rPr>
              <a:t> over a given period of time.</a:t>
            </a: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Font typeface="Wingdings" pitchFamily="2" charset="2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AutoNum type="arabicPeriod"/>
            </a:pPr>
            <a:endParaRPr lang="en-US" sz="1900" dirty="0">
              <a:solidFill>
                <a:srgbClr val="000000"/>
              </a:solidFill>
              <a:effectLst/>
            </a:endParaRPr>
          </a:p>
          <a:p>
            <a:pPr marL="609600" indent="-609600">
              <a:lnSpc>
                <a:spcPct val="90000"/>
              </a:lnSpc>
            </a:pPr>
            <a:endParaRPr lang="en-US" sz="1900" dirty="0">
              <a:solidFill>
                <a:srgbClr val="000000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1900" dirty="0">
              <a:solidFill>
                <a:srgbClr val="000000"/>
              </a:solidFill>
              <a:effectLst/>
            </a:endParaRPr>
          </a:p>
          <a:p>
            <a:pPr marL="609600" indent="-609600">
              <a:lnSpc>
                <a:spcPct val="90000"/>
              </a:lnSpc>
            </a:pPr>
            <a:endParaRPr lang="en-US" sz="1900" dirty="0">
              <a:solidFill>
                <a:srgbClr val="000000"/>
              </a:solidFill>
              <a:effectLst/>
            </a:endParaRPr>
          </a:p>
          <a:p>
            <a:pPr marL="609600" indent="-609600">
              <a:lnSpc>
                <a:spcPct val="90000"/>
              </a:lnSpc>
            </a:pPr>
            <a:endParaRPr lang="en-US" sz="19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6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Buildings </a:t>
            </a:r>
          </a:p>
          <a:p>
            <a:pPr algn="just"/>
            <a:r>
              <a:rPr lang="en-US" sz="2800" dirty="0"/>
              <a:t>Structures are presented at </a:t>
            </a:r>
            <a:r>
              <a:rPr lang="en-US" sz="2800" b="1" dirty="0">
                <a:solidFill>
                  <a:srgbClr val="0070C0"/>
                </a:solidFill>
              </a:rPr>
              <a:t>cost plus the cost of permanent improvements. </a:t>
            </a:r>
          </a:p>
          <a:p>
            <a:pPr lvl="1" algn="just"/>
            <a:r>
              <a:rPr lang="en-US" sz="2400" dirty="0">
                <a:solidFill>
                  <a:srgbClr val="C00000"/>
                </a:solidFill>
              </a:rPr>
              <a:t>Buildings are depreciated (expensed) over their estimated useful life.</a:t>
            </a:r>
          </a:p>
          <a:p>
            <a:endParaRPr lang="en-US" sz="2800" b="1" dirty="0"/>
          </a:p>
          <a:p>
            <a:pPr marL="0" indent="0" algn="just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Machinery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is listed at </a:t>
            </a:r>
            <a:r>
              <a:rPr lang="en-US" sz="2800" b="1" dirty="0">
                <a:solidFill>
                  <a:srgbClr val="0070C0"/>
                </a:solidFill>
              </a:rPr>
              <a:t>historical cost</a:t>
            </a:r>
            <a:r>
              <a:rPr lang="en-US" sz="2800" dirty="0"/>
              <a:t>, including delivery and installation, </a:t>
            </a:r>
            <a:r>
              <a:rPr lang="en-US" sz="2800" b="1" dirty="0">
                <a:solidFill>
                  <a:srgbClr val="0070C0"/>
                </a:solidFill>
              </a:rPr>
              <a:t>plus any material improvements that extend its life</a:t>
            </a:r>
            <a:r>
              <a:rPr lang="en-US" sz="2800" dirty="0"/>
              <a:t> or increase the quantity or quality of service.</a:t>
            </a:r>
          </a:p>
          <a:p>
            <a:pPr lvl="1" algn="just"/>
            <a:r>
              <a:rPr lang="en-US" sz="2400" dirty="0">
                <a:solidFill>
                  <a:srgbClr val="C00000"/>
                </a:solidFill>
              </a:rPr>
              <a:t>Machinery is depreciated over its estimated useful life.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/>
              <a:t>FIXED ASSETS</a:t>
            </a:r>
          </a:p>
        </p:txBody>
      </p:sp>
    </p:spTree>
    <p:extLst>
      <p:ext uri="{BB962C8B-B14F-4D97-AF65-F5344CB8AC3E}">
        <p14:creationId xmlns:p14="http://schemas.microsoft.com/office/powerpoint/2010/main" val="2023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Investments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</a:rPr>
              <a:t>Long-term investments. </a:t>
            </a:r>
          </a:p>
          <a:p>
            <a:pPr marL="0" indent="0" algn="just">
              <a:buNone/>
            </a:pPr>
            <a:r>
              <a:rPr lang="en-US" sz="2800" dirty="0"/>
              <a:t>	e.g. stocks and bonds of other companies.</a:t>
            </a:r>
          </a:p>
          <a:p>
            <a:pPr algn="just"/>
            <a:r>
              <a:rPr lang="en-US" sz="2800" dirty="0"/>
              <a:t>Long-term investments are different from marketable securities, where the intent is to hold for short-term profits and to achieve liquidity.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FIXED ASSETS</a:t>
            </a:r>
          </a:p>
        </p:txBody>
      </p:sp>
      <p:pic>
        <p:nvPicPr>
          <p:cNvPr id="7170" name="Picture 2" descr="F:\2016-17 Academic Year\August 2016 Semester\ACCT 415\ACCT 415 - PowerPoint - ALI RASHID CHEEMA\ACCT 415 Module 02\Online Pix - Module 02\Inv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905001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2016-17 Academic Year\August 2016 Semester\ACCT 415\ACCT 415 - PowerPoint - ALI RASHID CHEEMA\ACCT 415 Module 02\Online Pix - Module 02\Invest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005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Accumulated Depreciation </a:t>
            </a:r>
          </a:p>
          <a:p>
            <a:pPr algn="just"/>
            <a:r>
              <a:rPr lang="en-US" sz="2800" dirty="0"/>
              <a:t>Depreciation is the </a:t>
            </a:r>
            <a:r>
              <a:rPr lang="en-US" sz="2800" u="sng" dirty="0">
                <a:solidFill>
                  <a:srgbClr val="0070C0"/>
                </a:solidFill>
              </a:rPr>
              <a:t>process of allocating the cost of buildings and machinery over the periods benefited. </a:t>
            </a:r>
          </a:p>
          <a:p>
            <a:pPr algn="just"/>
            <a:r>
              <a:rPr lang="en-US" sz="2800" dirty="0"/>
              <a:t>The depreciation expense taken each period is accumulated in a separate account (Accumulated Depreciation). 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</a:rPr>
              <a:t>Accumulated depreciation is subtracted from the cost of plant and equipment.</a:t>
            </a:r>
          </a:p>
          <a:p>
            <a:pPr algn="just"/>
            <a:r>
              <a:rPr lang="en-US" sz="2800" dirty="0"/>
              <a:t>The net amount is the </a:t>
            </a:r>
            <a:r>
              <a:rPr lang="en-US" sz="2800" b="1" u="sng" dirty="0">
                <a:solidFill>
                  <a:srgbClr val="7030A0"/>
                </a:solidFill>
              </a:rPr>
              <a:t>book value</a:t>
            </a:r>
            <a:r>
              <a:rPr lang="en-US" sz="2800" b="1" dirty="0"/>
              <a:t> </a:t>
            </a:r>
            <a:r>
              <a:rPr lang="en-US" sz="2800" dirty="0"/>
              <a:t>of the asset.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It does not represent the current market value of the asset.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FIXED ASSETS</a:t>
            </a:r>
          </a:p>
        </p:txBody>
      </p:sp>
    </p:spTree>
    <p:extLst>
      <p:ext uri="{BB962C8B-B14F-4D97-AF65-F5344CB8AC3E}">
        <p14:creationId xmlns:p14="http://schemas.microsoft.com/office/powerpoint/2010/main" val="12489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DEPRECIATION &amp; AMORTIZATION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C00000"/>
                </a:solidFill>
                <a:effectLst/>
              </a:rPr>
              <a:t>Depreciation and Amortization</a:t>
            </a:r>
            <a:r>
              <a:rPr lang="en-US" sz="2800" dirty="0">
                <a:effectLst/>
              </a:rPr>
              <a:t> are important components of total operating costs. 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Since these are similar, depreciation and amortization are often lumped together on the income statement.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  <p:pic>
        <p:nvPicPr>
          <p:cNvPr id="8194" name="Picture 2" descr="F:\2016-17 Academic Year\August 2016 Semester\ACCT 415\ACCT 415 - PowerPoint - ALI RASHID CHEEMA\ACCT 415 Module 02\Online Pix - Module 02\Dep. vs Amort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3733800"/>
            <a:ext cx="4572000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Depreciation</a:t>
            </a:r>
            <a:r>
              <a:rPr lang="en-US" sz="2800" dirty="0">
                <a:effectLst/>
              </a:rPr>
              <a:t> is </a:t>
            </a:r>
            <a:r>
              <a:rPr lang="en-US" sz="2800" dirty="0">
                <a:solidFill>
                  <a:srgbClr val="0070C0"/>
                </a:solidFill>
                <a:effectLst/>
              </a:rPr>
              <a:t>the systematic allocation of the cost of an asset to expense during the periods of its useful life.</a:t>
            </a:r>
          </a:p>
          <a:p>
            <a:pPr lvl="1" algn="just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/>
              </a:rPr>
              <a:t>Depreciation is a non-cash outlay.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Char char="q"/>
              <a:defRPr/>
            </a:pPr>
            <a:endParaRPr lang="en-US" sz="2800" dirty="0">
              <a:effectLst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Amortization</a:t>
            </a:r>
            <a:r>
              <a:rPr lang="en-US" sz="2800" dirty="0">
                <a:effectLst/>
              </a:rPr>
              <a:t> is </a:t>
            </a:r>
            <a:r>
              <a:rPr lang="en-US" sz="2800" dirty="0">
                <a:solidFill>
                  <a:srgbClr val="0070C0"/>
                </a:solidFill>
                <a:effectLst/>
              </a:rPr>
              <a:t>a </a:t>
            </a:r>
            <a:r>
              <a:rPr lang="en-US" sz="2800" b="1" dirty="0">
                <a:solidFill>
                  <a:srgbClr val="0070C0"/>
                </a:solidFill>
                <a:effectLst/>
              </a:rPr>
              <a:t>non-cash charge similar to depreciation expense</a:t>
            </a:r>
            <a:r>
              <a:rPr lang="en-US" sz="2800" dirty="0">
                <a:solidFill>
                  <a:srgbClr val="0070C0"/>
                </a:solidFill>
                <a:effectLst/>
              </a:rPr>
              <a:t> except that </a:t>
            </a:r>
            <a:r>
              <a:rPr lang="en-US" sz="2800" b="1" u="sng" dirty="0">
                <a:solidFill>
                  <a:srgbClr val="00B050"/>
                </a:solidFill>
                <a:effectLst/>
              </a:rPr>
              <a:t>it is used to write off the costs of intangible assets.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DEPRECIATION &amp; AMORTIZATION</a:t>
            </a:r>
          </a:p>
        </p:txBody>
      </p:sp>
      <p:pic>
        <p:nvPicPr>
          <p:cNvPr id="6146" name="Picture 2" descr="F:\2016-17 Academic Year\August 2016 Semester\ACCT 415\ACCT 415 - PowerPoint - ALI RASHID CHEEMA\ACCT 415 Module 02\Online Pix - Module 02\Depreci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1600200" cy="9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2016-17 Academic Year\August 2016 Semester\ACCT 415\ACCT 415 - PowerPoint - ALI RASHID CHEEMA\ACCT 415 Module 02\Online Pix - Module 02\Amort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7" y="5029200"/>
            <a:ext cx="1969292" cy="10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ACCUMULATED DEPRECIATION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 eaLnBrk="1" hangingPunct="1">
              <a:buClr>
                <a:srgbClr val="002060"/>
              </a:buClr>
              <a:buSzTx/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Accumulated Depreciation</a:t>
            </a:r>
            <a:r>
              <a:rPr lang="en-US" sz="2800" dirty="0">
                <a:solidFill>
                  <a:srgbClr val="C00000"/>
                </a:solidFill>
                <a:effectLst/>
              </a:rPr>
              <a:t> is a contra-asset account</a:t>
            </a:r>
            <a:r>
              <a:rPr lang="en-US" sz="2800" dirty="0">
                <a:effectLst/>
              </a:rPr>
              <a:t>, representing that portion of the asset’s cost that has already been allocated to expense.</a:t>
            </a:r>
          </a:p>
          <a:p>
            <a:pPr algn="just" eaLnBrk="1" hangingPunct="1">
              <a:buClr>
                <a:srgbClr val="002060"/>
              </a:buClr>
              <a:buSzTx/>
            </a:pPr>
            <a:endParaRPr lang="en-US" sz="2800" dirty="0"/>
          </a:p>
          <a:p>
            <a:pPr algn="just">
              <a:buClr>
                <a:srgbClr val="002060"/>
              </a:buClr>
            </a:pPr>
            <a:r>
              <a:rPr lang="en-US" sz="2800" dirty="0"/>
              <a:t>A </a:t>
            </a:r>
            <a:r>
              <a:rPr lang="en-US" sz="2800" b="1" u="sng" dirty="0">
                <a:solidFill>
                  <a:srgbClr val="C00000"/>
                </a:solidFill>
              </a:rPr>
              <a:t>contra asset account</a:t>
            </a:r>
            <a:r>
              <a:rPr lang="en-US" sz="2800" dirty="0"/>
              <a:t> is an account </a:t>
            </a: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2800" dirty="0"/>
              <a:t>with a credit balance which is offset against or deducted from an asset to produce the proper balance sheet valuation for the asset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just" eaLnBrk="1" hangingPunct="1">
              <a:buClr>
                <a:srgbClr val="002060"/>
              </a:buClr>
              <a:buSzTx/>
            </a:pPr>
            <a:endParaRPr lang="en-US" sz="2800" dirty="0">
              <a:effectLst/>
            </a:endParaRPr>
          </a:p>
          <a:p>
            <a:pPr algn="just" eaLnBrk="1" hangingPunct="1">
              <a:buClr>
                <a:srgbClr val="002060"/>
              </a:buClr>
              <a:buSzTx/>
            </a:pPr>
            <a:endParaRPr lang="en-US" sz="2800" dirty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ACCUMULATED DEPRECIATION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400" b="1" u="sng" dirty="0">
                <a:solidFill>
                  <a:srgbClr val="FF0000"/>
                </a:solidFill>
                <a:effectLst/>
              </a:rPr>
              <a:t>For Example</a:t>
            </a:r>
            <a:endParaRPr lang="en-US" sz="2400" b="1" dirty="0">
              <a:solidFill>
                <a:srgbClr val="FF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	Accumulated depreciation, allowance for doubtful accounts, etc.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dirty="0">
                <a:effectLst/>
              </a:rPr>
              <a:t>Building				5000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Less:   Accumulated Depreciation	</a:t>
            </a:r>
            <a:r>
              <a:rPr lang="en-US" sz="2400" u="sng" dirty="0">
                <a:effectLst/>
              </a:rPr>
              <a:t>1000</a:t>
            </a:r>
            <a:r>
              <a:rPr lang="en-US" sz="2400" dirty="0">
                <a:effectLst/>
              </a:rPr>
              <a:t>	4000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>
                <a:effectLst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145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THE PRINCIPLE OF CONSISTENCY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Principle of Consistency states that </a:t>
            </a:r>
            <a:r>
              <a:rPr lang="en-US" sz="2800" b="1" u="sng" dirty="0">
                <a:solidFill>
                  <a:srgbClr val="0070C0"/>
                </a:solidFill>
                <a:effectLst/>
              </a:rPr>
              <a:t>once a particular accounting method is adopted, it will not be changed from period to period.</a:t>
            </a:r>
          </a:p>
          <a:p>
            <a:pPr algn="just" eaLnBrk="1" hangingPunct="1">
              <a:lnSpc>
                <a:spcPct val="90000"/>
              </a:lnSpc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algn="just" eaLnBrk="1" hangingPunct="1">
              <a:lnSpc>
                <a:spcPct val="90000"/>
              </a:lnSpc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Consistency is intended to make financial statements of a given company </a:t>
            </a:r>
            <a:r>
              <a:rPr lang="en-US" sz="2800" b="1" i="1" dirty="0">
                <a:solidFill>
                  <a:srgbClr val="00B050"/>
                </a:solidFill>
                <a:effectLst/>
              </a:rPr>
              <a:t>comparable from year to year</a:t>
            </a:r>
            <a:r>
              <a:rPr lang="en-US" sz="2800" dirty="0">
                <a:effectLst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algn="just" eaLnBrk="1" hangingPunct="1">
              <a:lnSpc>
                <a:spcPct val="90000"/>
              </a:lnSpc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However, the company may use different depreciation methods for different assets.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25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BOOK VALUE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8737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  <a:effectLst/>
              </a:rPr>
              <a:t>Assets are shown in the balance sheet at their book values;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0070C0"/>
                </a:solidFill>
                <a:effectLst/>
              </a:rPr>
              <a:t>Book Value = (Cost of the Asset) -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  <a:effectLst/>
              </a:rPr>
              <a:t>(Accumulated Depreciation)</a:t>
            </a:r>
          </a:p>
        </p:txBody>
      </p:sp>
      <p:pic>
        <p:nvPicPr>
          <p:cNvPr id="10242" name="Picture 2" descr="F:\2016-17 Academic Year\August 2016 Semester\ACCT 415\ACCT 415 - PowerPoint - ALI RASHID CHEEMA\ACCT 415 Module 02\Online Pix - Module 02\Book Va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648075" cy="3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RESIDUAL VALUE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Residual Value</a:t>
            </a:r>
            <a:r>
              <a:rPr lang="en-US" sz="2800" dirty="0">
                <a:effectLst/>
              </a:rPr>
              <a:t> is the </a:t>
            </a:r>
            <a:r>
              <a:rPr lang="en-US" sz="2800" b="1" dirty="0">
                <a:solidFill>
                  <a:srgbClr val="0070C0"/>
                </a:solidFill>
                <a:effectLst/>
              </a:rPr>
              <a:t>portion of an asset’s cost expected to be recovered through sale or trade-in of the asset at the end of its useful life.</a:t>
            </a:r>
            <a:endParaRPr lang="en-US" sz="2800" b="1" dirty="0">
              <a:solidFill>
                <a:schemeClr val="bg2"/>
              </a:solidFill>
              <a:effectLst/>
            </a:endParaRP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Residual value is also called </a:t>
            </a:r>
            <a:r>
              <a:rPr lang="en-US" sz="2800" b="1" u="sng" dirty="0">
                <a:solidFill>
                  <a:srgbClr val="00B050"/>
                </a:solidFill>
                <a:effectLst/>
              </a:rPr>
              <a:t>salvage value</a:t>
            </a:r>
            <a:r>
              <a:rPr lang="en-US" sz="2800" b="1" dirty="0">
                <a:solidFill>
                  <a:srgbClr val="00B050"/>
                </a:solidFill>
                <a:effectLst/>
              </a:rPr>
              <a:t>.</a:t>
            </a:r>
          </a:p>
        </p:txBody>
      </p:sp>
      <p:pic>
        <p:nvPicPr>
          <p:cNvPr id="9218" name="Picture 2" descr="F:\2016-17 Academic Year\August 2016 Semester\ACCT 415\ACCT 415 - PowerPoint - ALI RASHID CHEEMA\ACCT 415 Module 02\Online Pix - Module 02\Residual Va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338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7479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6032" y="802955"/>
            <a:ext cx="4163567" cy="14540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  <a:effectLst/>
              </a:rPr>
              <a:t>BALANCE SHEET – Statement of Financial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2421682"/>
            <a:ext cx="4163568" cy="3826717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 balance sheet shows </a:t>
            </a:r>
            <a:r>
              <a:rPr lang="en-US" sz="2000" b="1" u="sng" dirty="0">
                <a:solidFill>
                  <a:srgbClr val="000000"/>
                </a:solidFill>
              </a:rPr>
              <a:t>the financial condition</a:t>
            </a:r>
            <a:r>
              <a:rPr lang="en-US" sz="2000" dirty="0">
                <a:solidFill>
                  <a:srgbClr val="000000"/>
                </a:solidFill>
              </a:rPr>
              <a:t> of an entity as of a particular date.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balance sheet consists of three major sections: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Assets</a:t>
            </a:r>
            <a:r>
              <a:rPr lang="en-US" sz="2000" dirty="0">
                <a:solidFill>
                  <a:srgbClr val="000000"/>
                </a:solidFill>
              </a:rPr>
              <a:t> - the resources of the firm;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Liabilities</a:t>
            </a:r>
            <a:r>
              <a:rPr lang="en-US" sz="2000" dirty="0">
                <a:solidFill>
                  <a:srgbClr val="000000"/>
                </a:solidFill>
              </a:rPr>
              <a:t> - the debts of the firm; and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Stockholders’ Equity</a:t>
            </a:r>
            <a:r>
              <a:rPr lang="en-US" sz="2000" dirty="0">
                <a:solidFill>
                  <a:srgbClr val="000000"/>
                </a:solidFill>
              </a:rPr>
              <a:t> - the owners’ interest in the firm.</a:t>
            </a:r>
          </a:p>
        </p:txBody>
      </p:sp>
      <p:sp>
        <p:nvSpPr>
          <p:cNvPr id="75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5340" y="581159"/>
            <a:ext cx="4098660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F:\2016-17 Academic Year\August 2016 Semester\ACCT 415\ACCT 415 - PowerPoint - ALI RASHID CHEEMA\ACCT 415 Module 02\Online Pix - Module 02\Balance 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981200"/>
            <a:ext cx="3640544" cy="33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Autofit/>
          </a:bodyPr>
          <a:lstStyle/>
          <a:p>
            <a:r>
              <a:rPr lang="en-US" sz="3200" b="1" dirty="0"/>
              <a:t>METHODS TO CALCULATE DEPRECIATION EXPENSE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953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There are a number of depreciation methods that a firm can use. </a:t>
            </a:r>
          </a:p>
          <a:p>
            <a:pPr algn="just"/>
            <a:r>
              <a:rPr lang="en-US" dirty="0"/>
              <a:t>Often, a firm depreciates an asset under one method </a:t>
            </a:r>
            <a:r>
              <a:rPr lang="en-US" b="1" u="sng" dirty="0">
                <a:solidFill>
                  <a:srgbClr val="0070C0"/>
                </a:solidFill>
              </a:rPr>
              <a:t>for financial statements</a:t>
            </a:r>
            <a:r>
              <a:rPr lang="en-US" dirty="0"/>
              <a:t> and another </a:t>
            </a:r>
            <a:r>
              <a:rPr lang="en-US" b="1" u="sng" dirty="0">
                <a:solidFill>
                  <a:srgbClr val="C00000"/>
                </a:solidFill>
              </a:rPr>
              <a:t>for income tax returns</a:t>
            </a:r>
            <a:r>
              <a:rPr lang="en-US" dirty="0"/>
              <a:t>. </a:t>
            </a:r>
          </a:p>
          <a:p>
            <a:pPr algn="just"/>
            <a:r>
              <a:rPr lang="en-US" i="1" dirty="0">
                <a:solidFill>
                  <a:srgbClr val="00B050"/>
                </a:solidFill>
              </a:rPr>
              <a:t>A firm often wants to depreciate </a:t>
            </a:r>
            <a:r>
              <a:rPr lang="en-US" b="1" i="1" u="sng" dirty="0">
                <a:solidFill>
                  <a:srgbClr val="00B050"/>
                </a:solidFill>
              </a:rPr>
              <a:t>slowly for the financial statements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because this results in the highest immediate income and highest asset balance. </a:t>
            </a:r>
          </a:p>
          <a:p>
            <a:pPr algn="just"/>
            <a:r>
              <a:rPr lang="en-US" dirty="0"/>
              <a:t>The same firm would want to </a:t>
            </a:r>
            <a:r>
              <a:rPr lang="en-US" b="1" i="1" u="sng" dirty="0">
                <a:solidFill>
                  <a:srgbClr val="FF0000"/>
                </a:solidFill>
              </a:rPr>
              <a:t>depreciate faster for income tax returns</a:t>
            </a:r>
            <a:r>
              <a:rPr lang="en-US" i="1" dirty="0">
                <a:solidFill>
                  <a:srgbClr val="FF0000"/>
                </a:solidFill>
              </a:rPr>
              <a:t> because this results in the lowest immediate income and thus lower income taxes</a:t>
            </a:r>
            <a:r>
              <a:rPr lang="en-US" dirty="0"/>
              <a:t>. 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Over the life of an asset, the </a:t>
            </a:r>
            <a:r>
              <a:rPr lang="en-US" b="1" u="sng" dirty="0">
                <a:solidFill>
                  <a:srgbClr val="7030A0"/>
                </a:solidFill>
              </a:rPr>
              <a:t>total depreciation will be the same</a:t>
            </a:r>
            <a:r>
              <a:rPr lang="en-US" dirty="0">
                <a:solidFill>
                  <a:srgbClr val="7030A0"/>
                </a:solidFill>
              </a:rPr>
              <a:t> regardless of the depreciation method selected.</a:t>
            </a:r>
          </a:p>
        </p:txBody>
      </p:sp>
    </p:spTree>
    <p:extLst>
      <p:ext uri="{BB962C8B-B14F-4D97-AF65-F5344CB8AC3E}">
        <p14:creationId xmlns:p14="http://schemas.microsoft.com/office/powerpoint/2010/main" val="2390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effectLst/>
              </a:rPr>
              <a:t>METHODS TO CALCULATE DEPRECIATION EXPENSE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610600" cy="4873752"/>
          </a:xfrm>
        </p:spPr>
        <p:txBody>
          <a:bodyPr/>
          <a:lstStyle/>
          <a:p>
            <a:pPr marL="609600" indent="-609600" eaLnBrk="1" hangingPunct="1">
              <a:buClr>
                <a:srgbClr val="C00000"/>
              </a:buClr>
              <a:buSzTx/>
              <a:buFontTx/>
              <a:buAutoNum type="arabicPeriod"/>
            </a:pPr>
            <a:r>
              <a:rPr lang="en-US" dirty="0">
                <a:effectLst/>
              </a:rPr>
              <a:t>Straight Line Method</a:t>
            </a:r>
          </a:p>
          <a:p>
            <a:pPr marL="609600" indent="-609600" eaLnBrk="1" hangingPunct="1">
              <a:buClr>
                <a:srgbClr val="C00000"/>
              </a:buClr>
              <a:buSzTx/>
              <a:buFontTx/>
              <a:buAutoNum type="arabicPeriod"/>
            </a:pPr>
            <a:r>
              <a:rPr lang="en-US" dirty="0">
                <a:effectLst/>
              </a:rPr>
              <a:t>Units of Production Method</a:t>
            </a:r>
          </a:p>
          <a:p>
            <a:pPr marL="609600" indent="-609600" eaLnBrk="1" hangingPunct="1">
              <a:buClr>
                <a:srgbClr val="C00000"/>
              </a:buClr>
              <a:buSzTx/>
              <a:buFontTx/>
              <a:buAutoNum type="arabicPeriod"/>
            </a:pPr>
            <a:r>
              <a:rPr lang="en-US" dirty="0">
                <a:effectLst/>
              </a:rPr>
              <a:t>Sum of Years’ Digits Method</a:t>
            </a:r>
          </a:p>
          <a:p>
            <a:pPr marL="609600" indent="-609600" eaLnBrk="1" hangingPunct="1">
              <a:buClr>
                <a:srgbClr val="C00000"/>
              </a:buClr>
              <a:buSzTx/>
              <a:buFontTx/>
              <a:buAutoNum type="arabicPeriod"/>
            </a:pPr>
            <a:r>
              <a:rPr lang="en-US" dirty="0">
                <a:effectLst/>
              </a:rPr>
              <a:t>Declining Balance Method</a:t>
            </a:r>
          </a:p>
          <a:p>
            <a:pPr marL="609600" indent="-609600" eaLnBrk="1" hangingPunct="1">
              <a:buClr>
                <a:schemeClr val="bg2"/>
              </a:buClr>
              <a:buSzTx/>
              <a:buFontTx/>
              <a:buAutoNum type="arabicPeriod"/>
            </a:pPr>
            <a:endParaRPr lang="en-US" dirty="0">
              <a:effectLst/>
            </a:endParaRPr>
          </a:p>
          <a:p>
            <a:pPr marL="609600" indent="-609600" eaLnBrk="1" hangingPunct="1">
              <a:buClr>
                <a:schemeClr val="bg2"/>
              </a:buClr>
              <a:buSzTx/>
              <a:buFont typeface="Wingdings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24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/>
              <a:t>LIABILITIES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88283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>
                <a:solidFill>
                  <a:srgbClr val="C00000"/>
                </a:solidFill>
              </a:rPr>
              <a:t>Liabilities</a:t>
            </a:r>
            <a:r>
              <a:rPr lang="en-US" sz="2800" b="1" dirty="0"/>
              <a:t> </a:t>
            </a:r>
            <a:r>
              <a:rPr lang="en-US" sz="2800" dirty="0"/>
              <a:t>are probable future sacrifices of economic benefits arising from present obligations of a particular entity to transfer assets or provide services to other entities in the future as a result of past transactions or events.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Liabilities are usually classified as either </a:t>
            </a:r>
            <a:r>
              <a:rPr lang="en-US" sz="2800" b="1" u="sng" dirty="0">
                <a:solidFill>
                  <a:srgbClr val="00B050"/>
                </a:solidFill>
              </a:rPr>
              <a:t>current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or </a:t>
            </a:r>
            <a:r>
              <a:rPr lang="en-US" sz="2800" b="1" u="sng" dirty="0">
                <a:solidFill>
                  <a:srgbClr val="0070C0"/>
                </a:solidFill>
              </a:rPr>
              <a:t>long-term</a:t>
            </a:r>
            <a:r>
              <a:rPr lang="en-US" sz="2800" dirty="0"/>
              <a:t> liabilities.</a:t>
            </a:r>
          </a:p>
        </p:txBody>
      </p:sp>
      <p:pic>
        <p:nvPicPr>
          <p:cNvPr id="1026" name="Picture 2" descr="F:\2016-17 Academic Year\August 2016 Semester\ACCT 415\ACCT 415 - PowerPoint - ALI RASHID CHEEMA\ACCT 415 Module 02\Online Pix - Module 02\Liabil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16-17 Academic Year\August 2016 Semester\ACCT 415\ACCT 415 - PowerPoint - ALI RASHID CHEEMA\ACCT 415 Module 02\Online Pix - Module 02\Liabiliti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57058"/>
            <a:ext cx="1610780" cy="20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016-17 Academic Year\August 2016 Semester\ACCT 415\ACCT 415 - PowerPoint - ALI RASHID CHEEMA\ACCT 415 Module 02\Online Pix - Module 02\Liabiliti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08" y="195942"/>
            <a:ext cx="1162050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669702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>
                <a:solidFill>
                  <a:srgbClr val="C00000"/>
                </a:solidFill>
              </a:rPr>
              <a:t>Current Liabilities</a:t>
            </a:r>
            <a:r>
              <a:rPr lang="en-US" sz="2800" dirty="0"/>
              <a:t> are obligations whose liquidation is reasonably expected to require the use of existing current assets.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019800" cy="838200"/>
          </a:xfrm>
        </p:spPr>
        <p:txBody>
          <a:bodyPr/>
          <a:lstStyle/>
          <a:p>
            <a:r>
              <a:rPr lang="en-US" b="1" dirty="0"/>
              <a:t>CURRENT LIABILITIES</a:t>
            </a:r>
          </a:p>
        </p:txBody>
      </p:sp>
      <p:pic>
        <p:nvPicPr>
          <p:cNvPr id="2050" name="Picture 2" descr="F:\2016-17 Academic Year\August 2016 Semester\ACCT 415\ACCT 415 - PowerPoint - ALI RASHID CHEEMA\ACCT 415 Module 02\Online Pix - Module 02\Current Liabi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8" y="3276600"/>
            <a:ext cx="5167512" cy="29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6-17 Academic Year\August 2016 Semester\ACCT 415\ACCT 415 - PowerPoint - ALI RASHID CHEEMA\ACCT 415 Module 02\Online Pix - Module 02\Current Liabiliti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5312"/>
            <a:ext cx="1905000" cy="14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0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b="1" dirty="0"/>
              <a:t>CURRENT LIABILITIES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00200"/>
            <a:ext cx="8839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Payables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These include short-term obligations created by the acquisition of goods and services, such as </a:t>
            </a:r>
            <a:r>
              <a:rPr lang="en-US" sz="2800" b="1" u="sng" dirty="0">
                <a:solidFill>
                  <a:srgbClr val="0070C0"/>
                </a:solidFill>
              </a:rPr>
              <a:t>accounts payable</a:t>
            </a:r>
            <a:r>
              <a:rPr lang="en-US" sz="2800" dirty="0"/>
              <a:t> (for materials or goods bought for use or resale), </a:t>
            </a:r>
            <a:r>
              <a:rPr lang="en-US" sz="2800" b="1" u="sng" dirty="0">
                <a:solidFill>
                  <a:srgbClr val="00B050"/>
                </a:solidFill>
              </a:rPr>
              <a:t>wages payable</a:t>
            </a:r>
            <a:r>
              <a:rPr lang="en-US" sz="2800" dirty="0"/>
              <a:t>, and </a:t>
            </a:r>
            <a:r>
              <a:rPr lang="en-US" sz="2800" b="1" u="sng" dirty="0">
                <a:solidFill>
                  <a:srgbClr val="7030A0"/>
                </a:solidFill>
              </a:rPr>
              <a:t>taxes payable</a:t>
            </a:r>
            <a:r>
              <a:rPr lang="en-US" sz="2800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Payables may also be in the form of a written promissory note - </a:t>
            </a:r>
            <a:r>
              <a:rPr lang="en-US" sz="2800" b="1" u="sng" dirty="0">
                <a:solidFill>
                  <a:srgbClr val="002060"/>
                </a:solidFill>
              </a:rPr>
              <a:t>notes payable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3074" name="Picture 2" descr="F:\2016-17 Academic Year\August 2016 Semester\ACCT 415\ACCT 415 - PowerPoint - ALI RASHID CHEEMA\ACCT 415 Module 02\Online Pix - Module 02\Pay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6" y="4436694"/>
            <a:ext cx="1981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2016-17 Academic Year\August 2016 Semester\ACCT 415\ACCT 415 - PowerPoint - ALI RASHID CHEEMA\ACCT 415 Module 02\Online Pix - Module 02\Payabl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08" y="4843463"/>
            <a:ext cx="1887992" cy="18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98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573215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Unearned Income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Payments </a:t>
            </a:r>
            <a:r>
              <a:rPr lang="en-US" sz="2800" i="1" dirty="0">
                <a:solidFill>
                  <a:srgbClr val="0070C0"/>
                </a:solidFill>
              </a:rPr>
              <a:t>collected in advance </a:t>
            </a:r>
            <a:r>
              <a:rPr lang="en-US" sz="2800" dirty="0"/>
              <a:t>of the performance of service are termed unearned.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They include </a:t>
            </a:r>
            <a:r>
              <a:rPr lang="en-US" sz="2800" u="sng" dirty="0">
                <a:solidFill>
                  <a:srgbClr val="00B050"/>
                </a:solidFill>
              </a:rPr>
              <a:t>rent income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u="sng" dirty="0">
                <a:solidFill>
                  <a:srgbClr val="00B0F0"/>
                </a:solidFill>
              </a:rPr>
              <a:t>subscription income</a:t>
            </a:r>
            <a:r>
              <a:rPr lang="en-US" sz="2800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Rather than cash, a future service or good is due the customer</a:t>
            </a:r>
            <a:r>
              <a:rPr lang="en-US" sz="2800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b="1" dirty="0"/>
              <a:t>CURRENT LIABILITIES</a:t>
            </a:r>
          </a:p>
        </p:txBody>
      </p:sp>
      <p:pic>
        <p:nvPicPr>
          <p:cNvPr id="4098" name="Picture 2" descr="F:\2016-17 Academic Year\August 2016 Semester\ACCT 415\ACCT 415 - PowerPoint - ALI RASHID CHEEMA\ACCT 415 Module 02\Online Pix - Module 02\Unearned In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291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2016-17 Academic Year\August 2016 Semester\ACCT 415\ACCT 415 - PowerPoint - ALI RASHID CHEEMA\ACCT 415 Module 02\Online Pix - Module 02\Rent Inc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30256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20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LONG-TERM LIABILITIES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Long-term Liabilities</a:t>
            </a:r>
            <a:r>
              <a:rPr lang="en-US" sz="2800" dirty="0"/>
              <a:t> are those due in a period exceeding one year or one operating cycle, whichever is longer. </a:t>
            </a:r>
          </a:p>
          <a:p>
            <a:pPr marL="0" indent="0" algn="just">
              <a:buNone/>
            </a:pPr>
            <a:r>
              <a:rPr lang="en-US" sz="2800" dirty="0"/>
              <a:t>Long-term liabilities are generally of two types: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800" dirty="0">
                <a:solidFill>
                  <a:srgbClr val="0070C0"/>
                </a:solidFill>
              </a:rPr>
              <a:t>Financing arrangements of assets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800" dirty="0">
                <a:solidFill>
                  <a:srgbClr val="00B050"/>
                </a:solidFill>
              </a:rPr>
              <a:t>Operational obligations</a:t>
            </a:r>
            <a:endParaRPr lang="en-US" sz="2800" b="1" dirty="0">
              <a:solidFill>
                <a:srgbClr val="00B050"/>
              </a:solidFill>
              <a:effectLst/>
            </a:endParaRPr>
          </a:p>
        </p:txBody>
      </p:sp>
      <p:pic>
        <p:nvPicPr>
          <p:cNvPr id="5122" name="Picture 2" descr="F:\2016-17 Academic Year\August 2016 Semester\ACCT 415\ACCT 415 - PowerPoint - ALI RASHID CHEEMA\ACCT 415 Module 02\Online Pix - Module 02\Long Term Liabi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33" y="3657600"/>
            <a:ext cx="308186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Liabilities Relating to Financing Agreements</a:t>
            </a:r>
          </a:p>
          <a:p>
            <a:pPr algn="just"/>
            <a:r>
              <a:rPr lang="en-US" sz="2800" dirty="0"/>
              <a:t>The long-term liabilities that are financing arrangements of assets usually </a:t>
            </a:r>
            <a:r>
              <a:rPr lang="en-US" sz="2800" b="1" dirty="0">
                <a:solidFill>
                  <a:srgbClr val="0070C0"/>
                </a:solidFill>
              </a:rPr>
              <a:t>require systematic payment of principal and interest. </a:t>
            </a:r>
          </a:p>
          <a:p>
            <a:pPr algn="just"/>
            <a:r>
              <a:rPr lang="en-US" sz="2800" dirty="0"/>
              <a:t>They include </a:t>
            </a:r>
            <a:r>
              <a:rPr lang="en-US" sz="2800" b="1" dirty="0">
                <a:solidFill>
                  <a:srgbClr val="C00000"/>
                </a:solidFill>
              </a:rPr>
              <a:t>notes payable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B050"/>
                </a:solidFill>
              </a:rPr>
              <a:t>bonds payable</a:t>
            </a:r>
            <a:r>
              <a:rPr lang="en-US" sz="2800" dirty="0"/>
              <a:t>, and </a:t>
            </a:r>
            <a:r>
              <a:rPr lang="en-US" sz="2800" b="1" dirty="0">
                <a:solidFill>
                  <a:srgbClr val="7030A0"/>
                </a:solidFill>
              </a:rPr>
              <a:t>credit agreements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  <a:endParaRPr lang="en-US" sz="28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LONG-TERM LIABILITIES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65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LONG-TERM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Notes Payable</a:t>
            </a:r>
            <a:r>
              <a:rPr lang="en-US" sz="2800" b="1" dirty="0"/>
              <a:t> </a:t>
            </a:r>
          </a:p>
          <a:p>
            <a:pPr algn="just"/>
            <a:r>
              <a:rPr lang="en-US" sz="2800" dirty="0">
                <a:solidFill>
                  <a:srgbClr val="00B050"/>
                </a:solidFill>
              </a:rPr>
              <a:t>Promissory notes due in periods greater than one year</a:t>
            </a:r>
            <a:r>
              <a:rPr lang="en-US" sz="2800" dirty="0"/>
              <a:t> are classified as long term. 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</a:rPr>
              <a:t>If secured by a claim against real property, they are called </a:t>
            </a:r>
            <a:r>
              <a:rPr lang="en-US" sz="2800" b="1" u="sng" dirty="0">
                <a:solidFill>
                  <a:srgbClr val="0070C0"/>
                </a:solidFill>
              </a:rPr>
              <a:t>mortgage notes.</a:t>
            </a:r>
          </a:p>
        </p:txBody>
      </p:sp>
      <p:pic>
        <p:nvPicPr>
          <p:cNvPr id="1026" name="Picture 2" descr="F:\2016-17 Academic Year\August 2016 Semester\ACCT 415\ACCT 415 - PowerPoint - ALI RASHID CHEEMA\ACCT 415 Module 02\Online Pix - Module 02\Promissory-Note-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45" y="2971800"/>
            <a:ext cx="559315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/>
              <a:t>LONG-TERM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9906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Bonds Payable 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</a:rPr>
              <a:t>A </a:t>
            </a:r>
            <a:r>
              <a:rPr lang="en-US" sz="2800" b="1" u="sng" dirty="0">
                <a:solidFill>
                  <a:srgbClr val="0070C0"/>
                </a:solidFill>
              </a:rPr>
              <a:t>bond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is a debt security normally issued with $1,000 par per bond and requiring semiannual interest payments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>
                <a:solidFill>
                  <a:srgbClr val="00B050"/>
                </a:solidFill>
              </a:rPr>
              <a:t>Bonds payable is similar to notes payable. </a:t>
            </a:r>
          </a:p>
          <a:p>
            <a:pPr lvl="1" algn="just"/>
            <a:r>
              <a:rPr lang="en-US" sz="2400" dirty="0"/>
              <a:t>Bonds payable are usually for </a:t>
            </a:r>
            <a:r>
              <a:rPr lang="en-US" sz="2400" b="1" u="sng" dirty="0">
                <a:solidFill>
                  <a:srgbClr val="FF0000"/>
                </a:solidFill>
              </a:rPr>
              <a:t>a longer duration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than notes payable.</a:t>
            </a:r>
          </a:p>
        </p:txBody>
      </p:sp>
      <p:pic>
        <p:nvPicPr>
          <p:cNvPr id="2050" name="Picture 2" descr="F:\2016-17 Academic Year\August 2016 Semester\ACCT 415\ACCT 415 - PowerPoint - ALI RASHID CHEEMA\ACCT 415 Module 02\Online Pix - Module 02\Bon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6-17 Academic Year\August 2016 Semester\ACCT 415\ACCT 415 - PowerPoint - ALI RASHID CHEEMA\ACCT 415 Module 02\Online Pix - Module 02\B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1850"/>
            <a:ext cx="3581400" cy="24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24072" y="629268"/>
            <a:ext cx="526752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100" b="1" dirty="0"/>
              <a:t>BALANCE SHEET – Statement of Financial Position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81400" y="2438400"/>
            <a:ext cx="5410200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</a:pPr>
            <a:r>
              <a:rPr lang="en-US" sz="2000" dirty="0"/>
              <a:t>At any point in time, the </a:t>
            </a:r>
            <a:r>
              <a:rPr lang="en-US" sz="2000" b="1" dirty="0"/>
              <a:t>total assets</a:t>
            </a:r>
            <a:r>
              <a:rPr lang="en-US" sz="2000" dirty="0"/>
              <a:t> </a:t>
            </a:r>
            <a:r>
              <a:rPr lang="en-US" sz="2000" b="1" dirty="0"/>
              <a:t>amount</a:t>
            </a:r>
            <a:r>
              <a:rPr lang="en-US" sz="2000" dirty="0"/>
              <a:t> must </a:t>
            </a:r>
            <a:r>
              <a:rPr lang="en-US" sz="2000" b="1" dirty="0"/>
              <a:t>equal</a:t>
            </a:r>
            <a:r>
              <a:rPr lang="en-US" sz="2000" dirty="0"/>
              <a:t> the </a:t>
            </a:r>
            <a:r>
              <a:rPr lang="en-US" sz="2000" b="1" dirty="0"/>
              <a:t>total amount of the contributions of the creditors and owners</a:t>
            </a:r>
            <a:r>
              <a:rPr lang="en-US" sz="2000" dirty="0"/>
              <a:t>. </a:t>
            </a:r>
          </a:p>
          <a:p>
            <a:pPr indent="-228600">
              <a:lnSpc>
                <a:spcPct val="90000"/>
              </a:lnSpc>
            </a:pPr>
            <a:endParaRPr lang="en-US" sz="2000" dirty="0"/>
          </a:p>
          <a:p>
            <a:pPr indent="-228600">
              <a:lnSpc>
                <a:spcPct val="90000"/>
              </a:lnSpc>
            </a:pPr>
            <a:r>
              <a:rPr lang="en-US" sz="2000" dirty="0"/>
              <a:t>This is expressed in the accounting equation: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        Assets = Liabilities + Stockholders’ Equity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60DF4B-4BD3-4AF3-BE06-05BBF8DC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11" r="2345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4A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LONG-TERM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Liabilities Relating to Operational Obligations</a:t>
            </a:r>
          </a:p>
          <a:p>
            <a:pPr algn="just"/>
            <a:r>
              <a:rPr lang="en-US" sz="2800" dirty="0"/>
              <a:t>Long-term liabilities relating to operational obligations include </a:t>
            </a:r>
            <a:r>
              <a:rPr lang="en-US" sz="2800" b="1" dirty="0">
                <a:solidFill>
                  <a:srgbClr val="0070C0"/>
                </a:solidFill>
              </a:rPr>
              <a:t>obligations arising from the operation of a business, </a:t>
            </a:r>
            <a:r>
              <a:rPr lang="en-US" sz="2800" dirty="0"/>
              <a:t>mostly of a service nature, such as pension obligations, postretirement benefit obligations other than pension plans, deferred taxes, and service warranties.</a:t>
            </a:r>
          </a:p>
        </p:txBody>
      </p:sp>
    </p:spTree>
    <p:extLst>
      <p:ext uri="{BB962C8B-B14F-4D97-AF65-F5344CB8AC3E}">
        <p14:creationId xmlns:p14="http://schemas.microsoft.com/office/powerpoint/2010/main" val="2955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6400800" cy="14017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</a:rPr>
              <a:t>THE BALANCE SHEET: </a:t>
            </a:r>
            <a:br>
              <a:rPr lang="en-US" sz="28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LIABILITIES VS. STOCKHOLDERS’ EQUITY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7924800" cy="4343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	The claims against assets are of two types: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"/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Liabilities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(or money the company owes); and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"/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Stockholders’ ownership position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"/>
            </a:pPr>
            <a:endParaRPr lang="en-US" sz="2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The capital supplied by common stockholders -- common stock, paid-in capital and retained earnings -- is the Common Stockholders’ Equity (Net Worth).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Total equity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is common equity plus preferred equity.</a:t>
            </a:r>
          </a:p>
          <a:p>
            <a:pPr>
              <a:lnSpc>
                <a:spcPct val="80000"/>
              </a:lnSpc>
              <a:buClr>
                <a:schemeClr val="bg2"/>
              </a:buClr>
              <a:buSzTx/>
              <a:buFont typeface="Wingdings" pitchFamily="2" charset="2"/>
              <a:buChar char=""/>
            </a:pPr>
            <a:endParaRPr lang="en-US" sz="2400" dirty="0">
              <a:solidFill>
                <a:schemeClr val="bg2"/>
              </a:solidFill>
              <a:effectLst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1400" dirty="0">
                <a:effectLst/>
                <a:cs typeface="Tahoma" pitchFamily="34" charset="0"/>
              </a:rPr>
              <a:t>	</a:t>
            </a:r>
          </a:p>
          <a:p>
            <a:pPr>
              <a:lnSpc>
                <a:spcPct val="80000"/>
              </a:lnSpc>
              <a:buClr>
                <a:schemeClr val="bg2"/>
              </a:buClr>
              <a:buSzTx/>
              <a:buFont typeface="Wingdings" pitchFamily="2" charset="2"/>
              <a:buChar char="§"/>
            </a:pPr>
            <a:endParaRPr lang="en-US" sz="1400" dirty="0">
              <a:effectLst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Tx/>
              <a:buFont typeface="Wingdings" pitchFamily="2" charset="2"/>
              <a:buChar char=""/>
            </a:pPr>
            <a:endParaRPr lang="en-US" sz="1400" dirty="0">
              <a:effectLst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endParaRPr lang="en-US" sz="1400" dirty="0">
              <a:effectLst/>
              <a:cs typeface="Tahoma" pitchFamily="34" charset="0"/>
            </a:endParaRPr>
          </a:p>
        </p:txBody>
      </p:sp>
      <p:pic>
        <p:nvPicPr>
          <p:cNvPr id="8194" name="Picture 2" descr="F:\2016-17 Academic Year\August 2016 Semester\ACCT 415\ACCT 415 - PowerPoint - ALI RASHID CHEEMA\ACCT 415 Module 02\Online Pix - Module 02\Equ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15400" cy="1249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</a:rPr>
              <a:t>THE BALANCE SHEET: BREAKDOWN OF THE COMMON EQUITY ACCOUNTS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effectLst/>
                <a:cs typeface="Tahoma" pitchFamily="34" charset="0"/>
              </a:rPr>
              <a:t>The common equity section is divided into two accounts: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effectLst/>
              <a:cs typeface="Tahoma" pitchFamily="34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"/>
            </a:pPr>
            <a:r>
              <a:rPr lang="en-US" sz="2800" b="1" dirty="0">
                <a:solidFill>
                  <a:srgbClr val="C00000"/>
                </a:solidFill>
                <a:effectLst/>
                <a:cs typeface="Tahoma" pitchFamily="34" charset="0"/>
              </a:rPr>
              <a:t>Common Stock </a:t>
            </a:r>
            <a:r>
              <a:rPr lang="en-US" sz="2800" dirty="0">
                <a:effectLst/>
                <a:cs typeface="Tahoma" pitchFamily="34" charset="0"/>
              </a:rPr>
              <a:t>(</a:t>
            </a:r>
            <a:r>
              <a:rPr lang="en-US" sz="2800" dirty="0">
                <a:effectLst/>
              </a:rPr>
              <a:t>The common stock account arises from the issuance of stock to raise capital)</a:t>
            </a:r>
            <a:endParaRPr lang="en-US" sz="2800" dirty="0">
              <a:effectLst/>
              <a:cs typeface="Tahoma" pitchFamily="34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n-US" sz="2800" dirty="0">
              <a:solidFill>
                <a:schemeClr val="bg2"/>
              </a:solidFill>
              <a:effectLst/>
              <a:cs typeface="Tahoma" pitchFamily="34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"/>
            </a:pPr>
            <a:r>
              <a:rPr lang="en-US" sz="2800" b="1" dirty="0">
                <a:solidFill>
                  <a:srgbClr val="C00000"/>
                </a:solidFill>
                <a:effectLst/>
                <a:cs typeface="Tahoma" pitchFamily="34" charset="0"/>
              </a:rPr>
              <a:t>Retained Earnings</a:t>
            </a:r>
            <a:r>
              <a:rPr lang="en-US" sz="2800" b="1" dirty="0">
                <a:solidFill>
                  <a:schemeClr val="bg2"/>
                </a:solidFill>
                <a:effectLst/>
                <a:cs typeface="Tahoma" pitchFamily="34" charset="0"/>
              </a:rPr>
              <a:t> </a:t>
            </a:r>
            <a:r>
              <a:rPr lang="en-US" sz="2800" dirty="0">
                <a:effectLst/>
                <a:cs typeface="Tahoma" pitchFamily="34" charset="0"/>
              </a:rPr>
              <a:t>(The retained earnings are that portion of the firm’s earnings that has been saved rather than paid out as dividends)</a:t>
            </a:r>
            <a:endParaRPr lang="en-US" sz="2800" dirty="0">
              <a:solidFill>
                <a:schemeClr val="bg2"/>
              </a:solidFill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endParaRPr lang="en-US" sz="2800" dirty="0">
              <a:solidFill>
                <a:schemeClr val="bg2"/>
              </a:solidFill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endParaRPr lang="en-US" sz="2800" dirty="0">
              <a:solidFill>
                <a:schemeClr val="bg2"/>
              </a:solidFill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Char char=""/>
            </a:pPr>
            <a:endParaRPr lang="en-US" sz="2800" dirty="0">
              <a:solidFill>
                <a:schemeClr val="bg2"/>
              </a:solidFill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Char char=""/>
            </a:pPr>
            <a:endParaRPr lang="en-US" sz="2800" dirty="0"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endParaRPr lang="en-US" sz="2800" dirty="0"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Char char=""/>
            </a:pPr>
            <a:endParaRPr lang="en-US" sz="2800" dirty="0">
              <a:effectLst/>
              <a:cs typeface="Tahoma" pitchFamily="34" charset="0"/>
            </a:endParaRPr>
          </a:p>
        </p:txBody>
      </p:sp>
      <p:pic>
        <p:nvPicPr>
          <p:cNvPr id="11266" name="Picture 2" descr="F:\2016-17 Academic Year\August 2016 Semester\ACCT 415\ACCT 415 - PowerPoint - ALI RASHID CHEEMA\ACCT 415 Module 02\Online Pix - Module 02\Retained Earn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8" y="4800600"/>
            <a:ext cx="201625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STATEMENT OF SHAREHOLDERS’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Firms are required to present reconciliations of the beginning and ending balances of their stockholders’ equity accounts. </a:t>
            </a:r>
          </a:p>
          <a:p>
            <a:pPr algn="just"/>
            <a:r>
              <a:rPr lang="en-US" sz="2800" dirty="0"/>
              <a:t>This is accomplished by presenting a “statement of stockholders’ equity.”</a:t>
            </a:r>
          </a:p>
          <a:p>
            <a:pPr algn="just"/>
            <a:r>
              <a:rPr lang="en-US" sz="2800" b="1" u="sng" dirty="0">
                <a:solidFill>
                  <a:srgbClr val="C00000"/>
                </a:solidFill>
              </a:rPr>
              <a:t>Retained earnings</a:t>
            </a:r>
            <a:r>
              <a:rPr lang="en-US" sz="2800" dirty="0"/>
              <a:t> is one of the accounts in stockholders’ equity.</a:t>
            </a:r>
          </a:p>
        </p:txBody>
      </p:sp>
    </p:spTree>
    <p:extLst>
      <p:ext uri="{BB962C8B-B14F-4D97-AF65-F5344CB8AC3E}">
        <p14:creationId xmlns:p14="http://schemas.microsoft.com/office/powerpoint/2010/main" val="6501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STATEMENT OF RETAINED EARNINGS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statement that shows/reports how much of the firm’s earnings were retained in the business rather than paid out as dividends is called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“Statement of Retained Earnings”.</a:t>
            </a:r>
          </a:p>
          <a:p>
            <a:pPr algn="just" eaLnBrk="1" hangingPunct="1">
              <a:buClr>
                <a:schemeClr val="bg2"/>
              </a:buClr>
              <a:buSzTx/>
              <a:buFont typeface="Wingdings" pitchFamily="2" charset="2"/>
              <a:buChar char="q"/>
            </a:pPr>
            <a:endParaRPr lang="en-US" sz="2800" b="1" dirty="0">
              <a:solidFill>
                <a:schemeClr val="bg2"/>
              </a:solidFill>
              <a:effectLst/>
            </a:endParaRP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figure for retained earnings that appears in this statement is the sum of the annual retained earnings for each year of the firm’s history.</a:t>
            </a:r>
          </a:p>
        </p:txBody>
      </p:sp>
    </p:spTree>
    <p:extLst>
      <p:ext uri="{BB962C8B-B14F-4D97-AF65-F5344CB8AC3E}">
        <p14:creationId xmlns:p14="http://schemas.microsoft.com/office/powerpoint/2010/main" val="32319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STATEMENT OF RETAINED EARNINGS </a:t>
            </a:r>
            <a:br>
              <a:rPr lang="en-US" sz="4000" b="1" dirty="0">
                <a:solidFill>
                  <a:schemeClr val="tx1"/>
                </a:solidFill>
                <a:effectLst/>
              </a:rPr>
            </a:br>
            <a:r>
              <a:rPr lang="en-US" sz="4000" b="1" dirty="0">
                <a:solidFill>
                  <a:schemeClr val="tx1"/>
                </a:solidFill>
                <a:effectLst/>
              </a:rPr>
              <a:t>(2019)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209800"/>
            <a:ext cx="6781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effectLst/>
              </a:rPr>
              <a:t>Balance of retained earnings, July 01, 2018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effectLst/>
              </a:rPr>
              <a:t>		Add: Net income, 2019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effectLst/>
              </a:rPr>
              <a:t>		Less: Dividends paid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effectLst/>
              </a:rPr>
              <a:t>Balance of retained earnings, </a:t>
            </a:r>
            <a:r>
              <a:rPr lang="en-US" sz="2800" dirty="0"/>
              <a:t>June</a:t>
            </a:r>
            <a:r>
              <a:rPr lang="en-US" sz="2800" dirty="0">
                <a:effectLst/>
              </a:rPr>
              <a:t> 30, 2019</a:t>
            </a: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7086600" y="1676400"/>
            <a:ext cx="167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dirty="0"/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dirty="0"/>
              <a:t>$203,768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dirty="0"/>
              <a:t>160,176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u="sng" dirty="0"/>
              <a:t>  (11,000)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dirty="0"/>
              <a:t>$352,944</a:t>
            </a:r>
          </a:p>
        </p:txBody>
      </p:sp>
      <p:sp>
        <p:nvSpPr>
          <p:cNvPr id="55303" name="Line 5"/>
          <p:cNvSpPr>
            <a:spLocks noChangeShapeType="1"/>
          </p:cNvSpPr>
          <p:nvPr/>
        </p:nvSpPr>
        <p:spPr bwMode="auto">
          <a:xfrm>
            <a:off x="7162800" y="4419600"/>
            <a:ext cx="1752600" cy="0"/>
          </a:xfrm>
          <a:prstGeom prst="line">
            <a:avLst/>
          </a:prstGeom>
          <a:noFill/>
          <a:ln w="101600" cmpd="dbl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STATEMENT OF RETAINED EARNINGS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term </a:t>
            </a:r>
            <a:r>
              <a:rPr lang="en-US" sz="2800" b="1" u="sng" dirty="0">
                <a:solidFill>
                  <a:srgbClr val="C00000"/>
                </a:solidFill>
                <a:effectLst/>
              </a:rPr>
              <a:t>dividend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means distribution of cash by a corporation to its stockholders.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  <a:effectLst/>
              </a:rPr>
              <a:t>The amount received by each stockholder is in proportion to the number of shares owned.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Dividends are paid only through action by the board of directors.</a:t>
            </a:r>
          </a:p>
          <a:p>
            <a:pPr eaLnBrk="1" hangingPunct="1">
              <a:buClr>
                <a:schemeClr val="bg2"/>
              </a:buClr>
              <a:buSzTx/>
              <a:buFont typeface="Wingdings" pitchFamily="2" charset="2"/>
              <a:buChar char="q"/>
            </a:pPr>
            <a:endParaRPr lang="en-US" sz="2800" dirty="0">
              <a:solidFill>
                <a:schemeClr val="bg2"/>
              </a:solidFill>
              <a:effectLst/>
            </a:endParaRPr>
          </a:p>
        </p:txBody>
      </p:sp>
      <p:pic>
        <p:nvPicPr>
          <p:cNvPr id="12290" name="Picture 2" descr="F:\2016-17 Academic Year\August 2016 Semester\ACCT 415\ACCT 415 - PowerPoint - ALI RASHID CHEEMA\ACCT 415 Module 02\Online Pix - Module 02\Divide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2016-17 Academic Year\August 2016 Semester\ACCT 415\ACCT 415 - PowerPoint - ALI RASHID CHEEMA\ACCT 415 Module 02\Online Pix - Module 02\Dividend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81487"/>
            <a:ext cx="2209800" cy="22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STATEMENT OF RETAINED EARNINGS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  <a:effectLst/>
              </a:rPr>
              <a:t>Changes in retained earnings</a:t>
            </a:r>
            <a:r>
              <a:rPr lang="en-US" sz="2800" dirty="0">
                <a:effectLst/>
              </a:rPr>
              <a:t> between balance sheet dates are reported in the statement of retained earnings.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Changes in retained earnings occur because common stockholders allow the firm to </a:t>
            </a:r>
            <a:r>
              <a:rPr lang="en-US" sz="2800" dirty="0">
                <a:solidFill>
                  <a:srgbClr val="FF0000"/>
                </a:solidFill>
                <a:effectLst/>
              </a:rPr>
              <a:t>reinvest funds</a:t>
            </a:r>
            <a:r>
              <a:rPr lang="en-US" sz="2800" dirty="0">
                <a:effectLst/>
              </a:rPr>
              <a:t> that otherwise could be </a:t>
            </a:r>
            <a:r>
              <a:rPr lang="en-US" sz="2800" dirty="0">
                <a:solidFill>
                  <a:srgbClr val="0070C0"/>
                </a:solidFill>
                <a:effectLst/>
              </a:rPr>
              <a:t>distributed as dividends</a:t>
            </a:r>
            <a:r>
              <a:rPr lang="en-US" sz="2800" dirty="0">
                <a:effectLst/>
              </a:rPr>
              <a:t>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eaLnBrk="1" hangingPunct="1"/>
            <a:endParaRPr lang="en-US" sz="2800" dirty="0">
              <a:effectLst/>
            </a:endParaRPr>
          </a:p>
        </p:txBody>
      </p:sp>
      <p:pic>
        <p:nvPicPr>
          <p:cNvPr id="7" name="Picture 3" descr="F:\2016-17 Academic Year\August 2016 Semester\ACCT 415\ACCT 415 - PowerPoint - ALI RASHID CHEEMA\ACCT 415 Module 02\Online Pix - Module 02\Dividen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2016-17 Academic Year\August 2016 Semester\ACCT 415\ACCT 415 - PowerPoint - ALI RASHID CHEEMA\ACCT 415 Module 02\Online Pix - Module 02\Dividend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STATEMENT OF RETAINED EARNINGS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  <a:effectLst/>
              </a:rPr>
              <a:t>In order to finance the growth of the company, it is normal practice to retain part of the profit of a period within the business rather than to pay out the whole of it as dividend. </a:t>
            </a:r>
          </a:p>
          <a:p>
            <a:pPr marL="0" indent="0" algn="just" eaLnBrk="1" hangingPunct="1">
              <a:buClr>
                <a:schemeClr val="tx1"/>
              </a:buClr>
              <a:buSzTx/>
              <a:buNone/>
            </a:pPr>
            <a:endParaRPr lang="en-US" sz="2800" dirty="0">
              <a:effectLst/>
            </a:endParaRPr>
          </a:p>
        </p:txBody>
      </p:sp>
      <p:pic>
        <p:nvPicPr>
          <p:cNvPr id="15362" name="Picture 2" descr="F:\2016-17 Academic Year\August 2016 Semester\ACCT 415\ACCT 415 - PowerPoint - ALI RASHID CHEEMA\ACCT 415 Module 02\Online Pix - Module 02\Rese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9"/>
            <a:ext cx="3624329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2016-17 Academic Year\August 2016 Semester\ACCT 415\ACCT 415 - PowerPoint - ALI RASHID CHEEMA\ACCT 415 Module 02\Online Pix - Module 02\Dividend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6174"/>
            <a:ext cx="2971800" cy="170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STATEMENT OF RETAINED EARNINGS</a:t>
            </a:r>
            <a:endParaRPr lang="en-US" sz="3200" dirty="0"/>
          </a:p>
        </p:txBody>
      </p:sp>
      <p:pic>
        <p:nvPicPr>
          <p:cNvPr id="5" name="Content Placeholder 4" descr="retained-earning-statement-sa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1" y="1752600"/>
            <a:ext cx="7391400" cy="4191000"/>
          </a:xfrm>
        </p:spPr>
      </p:pic>
    </p:spTree>
    <p:extLst>
      <p:ext uri="{BB962C8B-B14F-4D97-AF65-F5344CB8AC3E}">
        <p14:creationId xmlns:p14="http://schemas.microsoft.com/office/powerpoint/2010/main" val="26291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8763000" cy="17526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u="sng" dirty="0"/>
              <a:t>ACCOUNTING EQUATION</a:t>
            </a:r>
          </a:p>
          <a:p>
            <a:pPr algn="ctr">
              <a:buFont typeface="Wingdings" pitchFamily="2" charset="2"/>
              <a:buNone/>
            </a:pPr>
            <a:endParaRPr lang="en-US" sz="2400" b="1" dirty="0"/>
          </a:p>
          <a:p>
            <a:pPr algn="ctr">
              <a:buFont typeface="Wingdings" pitchFamily="2" charset="2"/>
              <a:buNone/>
            </a:pPr>
            <a:r>
              <a:rPr lang="en-US" sz="2400" b="1" dirty="0">
                <a:effectLst/>
              </a:rPr>
              <a:t>ASSETS = LIABILITIES + OWNER’S EQUITY</a:t>
            </a:r>
            <a:endParaRPr lang="en-US" sz="2400" dirty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 dirty="0">
                <a:effectLst/>
              </a:rPr>
              <a:t>OR</a:t>
            </a:r>
            <a:endParaRPr lang="en-US" sz="2400" dirty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 dirty="0">
                <a:effectLst/>
              </a:rPr>
              <a:t>A = L + O.E.</a:t>
            </a:r>
            <a:r>
              <a:rPr lang="en-US" sz="2400" dirty="0">
                <a:effectLst/>
              </a:rPr>
              <a:t>	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473408"/>
              </p:ext>
            </p:extLst>
          </p:nvPr>
        </p:nvGraphicFramePr>
        <p:xfrm>
          <a:off x="1752600" y="3200400"/>
          <a:ext cx="59563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Worksheet" r:id="rId3" imgW="4587447" imgH="2705001" progId="Excel.Sheet.8">
                  <p:embed/>
                </p:oleObj>
              </mc:Choice>
              <mc:Fallback>
                <p:oleObj name="Worksheet" r:id="rId3" imgW="4587447" imgH="27050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59563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BALANCE SHEET – Statement of Financial Position</a:t>
            </a:r>
          </a:p>
        </p:txBody>
      </p:sp>
    </p:spTree>
    <p:extLst>
      <p:ext uri="{BB962C8B-B14F-4D97-AF65-F5344CB8AC3E}">
        <p14:creationId xmlns:p14="http://schemas.microsoft.com/office/powerpoint/2010/main" val="4983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THE INCOME STATEMENT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income statement may be defined as 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“</a:t>
            </a:r>
            <a:r>
              <a:rPr lang="en-US" sz="2800" dirty="0">
                <a:effectLst/>
              </a:rPr>
              <a:t>a summary of the revenue, expenses, and net income or net loss of a business entity for a specific period of time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”</a:t>
            </a:r>
            <a:endParaRPr lang="en-US" sz="2800" b="1" dirty="0">
              <a:solidFill>
                <a:schemeClr val="bg2"/>
              </a:solidFill>
              <a:effectLst/>
            </a:endParaRP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income statement is called </a:t>
            </a:r>
            <a:r>
              <a:rPr lang="en-US" sz="2800" dirty="0">
                <a:solidFill>
                  <a:srgbClr val="FF0000"/>
                </a:solidFill>
                <a:effectLst/>
              </a:rPr>
              <a:t>a profit and loss statement,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or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</a:rPr>
              <a:t>operating statement,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or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solidFill>
                  <a:srgbClr val="00B050"/>
                </a:solidFill>
                <a:effectLst/>
              </a:rPr>
              <a:t>statement of operations.</a:t>
            </a:r>
          </a:p>
        </p:txBody>
      </p:sp>
      <p:pic>
        <p:nvPicPr>
          <p:cNvPr id="17410" name="Picture 2" descr="F:\2016-17 Academic Year\August 2016 Semester\ACCT 415\ACCT 415 - PowerPoint - ALI RASHID CHEEMA\ACCT 415 Module 02\Online Pix - Module 02\Income Stat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3962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INCOME STATEMENT </a:t>
            </a:r>
            <a:br>
              <a:rPr lang="en-US" sz="3600" b="1" dirty="0"/>
            </a:br>
            <a:r>
              <a:rPr lang="en-US" sz="3600" b="1" dirty="0"/>
              <a:t>(STATEMENT OF EARNINGS)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b="1" dirty="0"/>
              <a:t>income statement </a:t>
            </a:r>
            <a:r>
              <a:rPr lang="en-US" sz="2800" dirty="0"/>
              <a:t>summarizes </a:t>
            </a:r>
            <a:r>
              <a:rPr lang="en-US" sz="2800" u="sng" dirty="0">
                <a:solidFill>
                  <a:srgbClr val="00B050"/>
                </a:solidFill>
              </a:rPr>
              <a:t>revenues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expenses</a:t>
            </a:r>
            <a:r>
              <a:rPr lang="en-US" sz="2800" dirty="0"/>
              <a:t> and gains and losses, ending with net income.</a:t>
            </a:r>
          </a:p>
          <a:p>
            <a:pPr algn="just"/>
            <a:r>
              <a:rPr lang="en-US" sz="2800" dirty="0">
                <a:solidFill>
                  <a:srgbClr val="7030A0"/>
                </a:solidFill>
              </a:rPr>
              <a:t>It summarizes the </a:t>
            </a:r>
            <a:r>
              <a:rPr lang="en-US" sz="2800" u="sng" dirty="0">
                <a:solidFill>
                  <a:srgbClr val="7030A0"/>
                </a:solidFill>
              </a:rPr>
              <a:t>results of operations</a:t>
            </a:r>
            <a:r>
              <a:rPr lang="en-US" sz="2800" dirty="0">
                <a:solidFill>
                  <a:srgbClr val="7030A0"/>
                </a:solidFill>
              </a:rPr>
              <a:t> for a particular period of time. 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</a:rPr>
              <a:t>Net income is included in retained earnings in the stockholders’ equity section of the balance sheet</a:t>
            </a:r>
            <a:r>
              <a:rPr lang="en-US" sz="2800" dirty="0"/>
              <a:t>. </a:t>
            </a:r>
          </a:p>
        </p:txBody>
      </p:sp>
      <p:pic>
        <p:nvPicPr>
          <p:cNvPr id="16386" name="Picture 2" descr="F:\2016-17 Academic Year\August 2016 Semester\ACCT 415\ACCT 415 - PowerPoint - ALI RASHID CHEEMA\ACCT 415 Module 02\Online Pix - Module 02\Revnue and Exp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30099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2016-17 Academic Year\August 2016 Semester\ACCT 415\ACCT 415 - PowerPoint - ALI RASHID CHEEMA\ACCT 415 Module 02\Online Pix - Module 02\Pro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815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5638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THE INCOME STATEMENT:</a:t>
            </a:r>
            <a:br>
              <a:rPr lang="en-US" sz="4000" b="1" dirty="0">
                <a:solidFill>
                  <a:schemeClr val="tx1"/>
                </a:solidFill>
                <a:effectLst/>
              </a:rPr>
            </a:br>
            <a:r>
              <a:rPr lang="en-US" sz="3600" b="1" dirty="0">
                <a:solidFill>
                  <a:schemeClr val="tx1"/>
                </a:solidFill>
                <a:effectLst/>
              </a:rPr>
              <a:t>REVENUE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Revenue </a:t>
            </a:r>
            <a:r>
              <a:rPr lang="en-US" sz="2800" dirty="0">
                <a:effectLst/>
              </a:rPr>
              <a:t>is the price of goods sold or services rendered during an accounting period.</a:t>
            </a:r>
          </a:p>
          <a:p>
            <a:pPr algn="ctr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or</a:t>
            </a:r>
            <a:endParaRPr lang="en-US" sz="2800" b="1" dirty="0">
              <a:solidFill>
                <a:schemeClr val="bg2"/>
              </a:solidFill>
              <a:effectLst/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bg2"/>
                </a:solidFill>
                <a:effectLst/>
              </a:rPr>
              <a:t>	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Revenue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is the increase in capital resulting from the sale of goods or rendering of services by the business entity.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en-US" sz="2800" dirty="0">
              <a:effectLst/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2800" dirty="0">
                <a:effectLst/>
              </a:rPr>
              <a:t>	For example: Sales revenue, interest revenue, commission revenue, etc.</a:t>
            </a:r>
          </a:p>
        </p:txBody>
      </p:sp>
      <p:pic>
        <p:nvPicPr>
          <p:cNvPr id="18434" name="Picture 2" descr="F:\2016-17 Academic Year\August 2016 Semester\ACCT 415\ACCT 415 - PowerPoint - ALI RASHID CHEEMA\ACCT 415 Module 02\Online Pix - Module 02\Revenu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152400"/>
            <a:ext cx="1676400" cy="14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5943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THE INCOME STATEMENT:</a:t>
            </a:r>
            <a:br>
              <a:rPr lang="en-US" sz="4000" b="1" dirty="0">
                <a:solidFill>
                  <a:schemeClr val="tx1"/>
                </a:solidFill>
                <a:effectLst/>
              </a:rPr>
            </a:br>
            <a:r>
              <a:rPr lang="en-US" sz="3600" b="1" dirty="0">
                <a:solidFill>
                  <a:schemeClr val="tx1"/>
                </a:solidFill>
                <a:effectLst/>
              </a:rPr>
              <a:t>EXPENSES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828800"/>
            <a:ext cx="8839200" cy="441960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Expenses</a:t>
            </a:r>
            <a:r>
              <a:rPr lang="en-US" sz="2800" dirty="0">
                <a:effectLst/>
              </a:rPr>
              <a:t> are the costs of goods sold and/or services used up in the process of earning revenue.</a:t>
            </a:r>
          </a:p>
          <a:p>
            <a:pPr algn="ctr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or</a:t>
            </a:r>
          </a:p>
          <a:p>
            <a:pPr algn="just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bg2"/>
                </a:solidFill>
                <a:effectLst/>
              </a:rPr>
              <a:t>	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Expenses</a:t>
            </a:r>
            <a:r>
              <a:rPr lang="en-US" sz="2800" dirty="0">
                <a:effectLst/>
              </a:rPr>
              <a:t> are the decrease in capital caused by the revenue-producing operations of the business.</a:t>
            </a:r>
          </a:p>
          <a:p>
            <a:pPr algn="just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	</a:t>
            </a:r>
          </a:p>
          <a:p>
            <a:pPr algn="just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	For Example: Rent expense, wages expense, utilities expense, etc.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en-US" sz="2800" dirty="0"/>
          </a:p>
        </p:txBody>
      </p:sp>
      <p:pic>
        <p:nvPicPr>
          <p:cNvPr id="19458" name="Picture 2" descr="F:\2016-17 Academic Year\August 2016 Semester\ACCT 415\ACCT 415 - PowerPoint - ALI RASHID CHEEMA\ACCT 415 Module 02\Online Pix - Module 02\Expen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359395" cy="16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THE INCOME STATEMENT:</a:t>
            </a:r>
            <a:br>
              <a:rPr lang="en-US" sz="4000" b="1" dirty="0">
                <a:solidFill>
                  <a:schemeClr val="tx1"/>
                </a:solidFill>
                <a:effectLst/>
              </a:rPr>
            </a:br>
            <a:r>
              <a:rPr lang="en-US" sz="3600" b="1" dirty="0">
                <a:solidFill>
                  <a:schemeClr val="tx1"/>
                </a:solidFill>
                <a:effectLst/>
              </a:rPr>
              <a:t>NET INCOME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4171" y="1600200"/>
            <a:ext cx="8741229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increase in capital resulting from profitable operations of a business is called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Net Income</a:t>
            </a:r>
            <a:r>
              <a:rPr lang="en-US" sz="2800" dirty="0">
                <a:solidFill>
                  <a:srgbClr val="C00000"/>
                </a:solidFill>
                <a:effectLst/>
              </a:rPr>
              <a:t>.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Net income is the excess of revenues over expenses for the accounting period </a:t>
            </a:r>
          </a:p>
          <a:p>
            <a:pPr algn="ctr"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z="2800" dirty="0">
                <a:effectLst/>
              </a:rPr>
              <a:t>or</a:t>
            </a:r>
          </a:p>
          <a:p>
            <a:pPr algn="just"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z="2800" dirty="0">
                <a:effectLst/>
              </a:rPr>
              <a:t>	Revenues &gt; Expenses =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Net Income</a:t>
            </a:r>
          </a:p>
        </p:txBody>
      </p:sp>
      <p:pic>
        <p:nvPicPr>
          <p:cNvPr id="20482" name="Picture 2" descr="F:\2016-17 Academic Year\August 2016 Semester\ACCT 415\ACCT 415 - PowerPoint - ALI RASHID CHEEMA\ACCT 415 Module 02\Online Pix - Module 02\Net Inc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4599214" cy="12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THE INCOME STATEMENT:</a:t>
            </a:r>
            <a:br>
              <a:rPr lang="en-US" sz="4000" b="1" dirty="0">
                <a:solidFill>
                  <a:schemeClr val="tx1"/>
                </a:solidFill>
                <a:effectLst/>
              </a:rPr>
            </a:br>
            <a:r>
              <a:rPr lang="en-US" sz="3600" b="1" dirty="0">
                <a:solidFill>
                  <a:schemeClr val="tx1"/>
                </a:solidFill>
                <a:effectLst/>
              </a:rPr>
              <a:t>NET LOSS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The decrease in capital resulting from the unprofitable operations of a business is called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Net Loss</a:t>
            </a:r>
            <a:r>
              <a:rPr lang="en-US" sz="2800" dirty="0">
                <a:solidFill>
                  <a:srgbClr val="C00000"/>
                </a:solidFill>
                <a:effectLst/>
              </a:rPr>
              <a:t>.</a:t>
            </a:r>
          </a:p>
          <a:p>
            <a:pPr algn="just" eaLnBrk="1" hangingPunct="1">
              <a:buClr>
                <a:schemeClr val="bg2"/>
              </a:buClr>
              <a:buSzTx/>
              <a:buFont typeface="Wingdings" pitchFamily="2" charset="2"/>
              <a:buNone/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Net loss is the excess of expenses over revenue for the accounting period </a:t>
            </a:r>
          </a:p>
          <a:p>
            <a:pPr algn="ctr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or</a:t>
            </a:r>
          </a:p>
          <a:p>
            <a:pPr algn="just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	Revenues &lt; Expenses =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Net Loss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1506" name="Picture 2" descr="F:\2016-17 Academic Year\August 2016 Semester\ACCT 415\ACCT 415 - PowerPoint - ALI RASHID CHEEMA\ACCT 415 Module 02\Online Pix - Module 02\L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07971"/>
            <a:ext cx="1727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INCOME STATEMENT  </a:t>
            </a:r>
            <a:b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APPLE vs. SAMSUNG</a:t>
            </a:r>
          </a:p>
        </p:txBody>
      </p:sp>
      <p:pic>
        <p:nvPicPr>
          <p:cNvPr id="6" name="Content Placeholder 5" descr="samsung-versus-apple-income-statemen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248400" cy="4800600"/>
          </a:xfrm>
        </p:spPr>
      </p:pic>
    </p:spTree>
    <p:extLst>
      <p:ext uri="{BB962C8B-B14F-4D97-AF65-F5344CB8AC3E}">
        <p14:creationId xmlns:p14="http://schemas.microsoft.com/office/powerpoint/2010/main" val="13464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9DCF-EDA9-42FF-AF9B-9741CEB0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b="1" dirty="0"/>
              <a:t>Income Statement - Commonwealth Bank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E53960-5C57-44E1-86E9-BE0248EB4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505" y="1076632"/>
            <a:ext cx="7012989" cy="5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257800" y="1371600"/>
            <a:ext cx="2590800" cy="480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28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Income Statement – Research In Motion Ltd. </a:t>
            </a:r>
          </a:p>
        </p:txBody>
      </p:sp>
      <p:sp>
        <p:nvSpPr>
          <p:cNvPr id="310306" name="Text Box 34"/>
          <p:cNvSpPr txBox="1">
            <a:spLocks noChangeArrowheads="1"/>
          </p:cNvSpPr>
          <p:nvPr/>
        </p:nvSpPr>
        <p:spPr bwMode="auto">
          <a:xfrm>
            <a:off x="5410200" y="419100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24.60%</a:t>
            </a:r>
          </a:p>
        </p:txBody>
      </p: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5486400" y="525780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17.10%</a:t>
            </a:r>
          </a:p>
        </p:txBody>
      </p:sp>
      <p:sp>
        <p:nvSpPr>
          <p:cNvPr id="310308" name="Text Box 36"/>
          <p:cNvSpPr txBox="1">
            <a:spLocks noChangeArrowheads="1"/>
          </p:cNvSpPr>
          <p:nvPr/>
        </p:nvSpPr>
        <p:spPr bwMode="auto">
          <a:xfrm>
            <a:off x="5410200" y="312420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46.07%</a:t>
            </a:r>
          </a:p>
        </p:txBody>
      </p:sp>
      <p:sp>
        <p:nvSpPr>
          <p:cNvPr id="310309" name="Text Box 37"/>
          <p:cNvSpPr txBox="1">
            <a:spLocks noChangeArrowheads="1"/>
          </p:cNvSpPr>
          <p:nvPr/>
        </p:nvSpPr>
        <p:spPr bwMode="auto">
          <a:xfrm>
            <a:off x="5257800" y="21336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100.00%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934200" y="31242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Gross margin</a:t>
            </a:r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6934200" y="4114800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Operating margin</a:t>
            </a:r>
          </a:p>
        </p:txBody>
      </p:sp>
      <p:sp>
        <p:nvSpPr>
          <p:cNvPr id="310313" name="Text Box 41"/>
          <p:cNvSpPr txBox="1">
            <a:spLocks noChangeArrowheads="1"/>
          </p:cNvSpPr>
          <p:nvPr/>
        </p:nvSpPr>
        <p:spPr bwMode="auto">
          <a:xfrm>
            <a:off x="6934200" y="5257800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Net margin</a:t>
            </a:r>
          </a:p>
        </p:txBody>
      </p:sp>
      <p:sp>
        <p:nvSpPr>
          <p:cNvPr id="310314" name="Text Box 42"/>
          <p:cNvSpPr txBox="1">
            <a:spLocks noChangeArrowheads="1"/>
          </p:cNvSpPr>
          <p:nvPr/>
        </p:nvSpPr>
        <p:spPr bwMode="auto">
          <a:xfrm>
            <a:off x="5715000" y="1447800"/>
            <a:ext cx="1052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FY 2009</a:t>
            </a:r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 flipH="1">
            <a:off x="64770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 flipH="1">
            <a:off x="6553200" y="4343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flipH="1">
            <a:off x="6553200" y="541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4519612" cy="4843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0" name="Line 43"/>
          <p:cNvSpPr>
            <a:spLocks noChangeShapeType="1"/>
          </p:cNvSpPr>
          <p:nvPr/>
        </p:nvSpPr>
        <p:spPr bwMode="auto">
          <a:xfrm flipH="1">
            <a:off x="6477000" y="228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2133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1501994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028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990600"/>
          </a:xfrm>
        </p:spPr>
        <p:txBody>
          <a:bodyPr>
            <a:normAutofit/>
          </a:bodyPr>
          <a:lstStyle/>
          <a:p>
            <a:pPr marL="49213" algn="ctr" defTabSz="900113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THE FORM OF THE INCOME STATEMENT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763000" cy="4800600"/>
          </a:xfrm>
        </p:spPr>
        <p:txBody>
          <a:bodyPr/>
          <a:lstStyle/>
          <a:p>
            <a:pPr marL="423863" indent="-206375" defTabSz="120650" eaLnBrk="1" hangingPunct="1"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</a:p>
          <a:p>
            <a:pPr marL="423863" indent="-206375" defTabSz="120650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Net Revenue – Cost of Goods Sold =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Gross Margin</a:t>
            </a:r>
          </a:p>
          <a:p>
            <a:pPr marL="423863" indent="-206375" defTabSz="120650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endParaRPr lang="en-US" sz="2800" dirty="0">
              <a:solidFill>
                <a:schemeClr val="hlink"/>
              </a:solidFill>
              <a:effectLst/>
            </a:endParaRPr>
          </a:p>
          <a:p>
            <a:pPr marL="423863" indent="-206375" defTabSz="120650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Gross Margin – Operating Expenses =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Operating Income before Tax (EBIT)</a:t>
            </a:r>
          </a:p>
          <a:p>
            <a:pPr marL="423863" indent="-206375" defTabSz="120650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 marL="423863" indent="-206375" defTabSz="120650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Operating Income before Tax – Interest Expense =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Income before Taxes (EBT)</a:t>
            </a:r>
          </a:p>
        </p:txBody>
      </p:sp>
    </p:spTree>
    <p:extLst>
      <p:ext uri="{BB962C8B-B14F-4D97-AF65-F5344CB8AC3E}">
        <p14:creationId xmlns:p14="http://schemas.microsoft.com/office/powerpoint/2010/main" val="26462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BALANCE SHEET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143000"/>
            <a:ext cx="8839200" cy="510540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A balance sheet identifies a </a:t>
            </a:r>
            <a:r>
              <a:rPr lang="en-US" sz="2800" b="1" u="sng" dirty="0">
                <a:solidFill>
                  <a:srgbClr val="00B050"/>
                </a:solidFill>
                <a:effectLst/>
              </a:rPr>
              <a:t>company’s assets</a:t>
            </a:r>
            <a:r>
              <a:rPr lang="en-US" sz="2800" dirty="0">
                <a:effectLst/>
              </a:rPr>
              <a:t> and </a:t>
            </a:r>
            <a:r>
              <a:rPr lang="en-US" sz="2800" b="1" u="sng" dirty="0">
                <a:solidFill>
                  <a:srgbClr val="FF0000"/>
                </a:solidFill>
                <a:effectLst/>
              </a:rPr>
              <a:t>claims to those assets by creditors and owners</a:t>
            </a:r>
            <a:r>
              <a:rPr lang="en-US" sz="2800" dirty="0">
                <a:effectLst/>
              </a:rPr>
              <a:t> at a specific date.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The purpose of this statement is to demonstrate </a:t>
            </a:r>
            <a:r>
              <a:rPr lang="en-US" sz="2800" b="1" i="1" dirty="0">
                <a:solidFill>
                  <a:srgbClr val="00B050"/>
                </a:solidFill>
                <a:effectLst/>
              </a:rPr>
              <a:t>where the company stands, in financial terms, at a specific date</a:t>
            </a:r>
            <a:r>
              <a:rPr lang="en-US" sz="2800" dirty="0">
                <a:effectLst/>
              </a:rPr>
              <a:t>.</a:t>
            </a: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marL="0" indent="0" algn="just">
              <a:buClr>
                <a:srgbClr val="002060"/>
              </a:buClr>
              <a:buSzTx/>
              <a:buNone/>
            </a:pPr>
            <a:endParaRPr lang="en-US" sz="2800" dirty="0">
              <a:effectLst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Balance sheet is also known as </a:t>
            </a:r>
            <a:r>
              <a:rPr lang="en-US" sz="2800" b="1" u="sng" dirty="0">
                <a:solidFill>
                  <a:srgbClr val="C00000"/>
                </a:solidFill>
                <a:effectLst/>
              </a:rPr>
              <a:t>‘Statement of Financial Position</a:t>
            </a:r>
            <a:r>
              <a:rPr lang="en-US" sz="2800" b="1" dirty="0">
                <a:solidFill>
                  <a:srgbClr val="C00000"/>
                </a:solidFill>
              </a:rPr>
              <a:t>’.</a:t>
            </a:r>
            <a:endParaRPr lang="en-US" sz="2800" b="1" u="sng" dirty="0">
              <a:solidFill>
                <a:srgbClr val="C00000"/>
              </a:solidFill>
              <a:effectLst/>
            </a:endParaRPr>
          </a:p>
        </p:txBody>
      </p:sp>
      <p:pic>
        <p:nvPicPr>
          <p:cNvPr id="5122" name="Picture 2" descr="F:\2016-17 Academic Year\August 2016 Semester\ACCT 415\ACCT 415 - PowerPoint - ALI RASHID CHEEMA\ACCT 415 Module 02\Online Pix - Module 02\Balance She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90258"/>
            <a:ext cx="2438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68313"/>
            <a:ext cx="8610600" cy="90328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THE FORM OF THE INCOME STATEMENT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Income before Taxes – Income Taxes =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Income After Taxes (EAT) or Net Income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endParaRPr lang="en-US" sz="2800" dirty="0">
              <a:solidFill>
                <a:schemeClr val="hlink"/>
              </a:solidFill>
              <a:effectLst/>
            </a:endParaRP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EAT or Net Income – Preferred Dividends =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Net Income Available to Common Stockholders</a:t>
            </a:r>
          </a:p>
        </p:txBody>
      </p:sp>
    </p:spTree>
    <p:extLst>
      <p:ext uri="{BB962C8B-B14F-4D97-AF65-F5344CB8AC3E}">
        <p14:creationId xmlns:p14="http://schemas.microsoft.com/office/powerpoint/2010/main" val="37591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STATEMENT OF CASH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b="1" u="sng" dirty="0">
                <a:solidFill>
                  <a:srgbClr val="0070C0"/>
                </a:solidFill>
              </a:rPr>
              <a:t>statement of cash flows</a:t>
            </a:r>
            <a:r>
              <a:rPr lang="en-US" sz="2800" b="1" dirty="0"/>
              <a:t> </a:t>
            </a:r>
            <a:r>
              <a:rPr lang="en-US" sz="2800" dirty="0"/>
              <a:t>details the </a:t>
            </a:r>
            <a:r>
              <a:rPr lang="en-US" sz="2800" b="1" dirty="0">
                <a:solidFill>
                  <a:srgbClr val="C00000"/>
                </a:solidFill>
              </a:rPr>
              <a:t>inflows</a:t>
            </a:r>
            <a:r>
              <a:rPr lang="en-US" sz="2800" dirty="0">
                <a:solidFill>
                  <a:srgbClr val="C00000"/>
                </a:solidFill>
              </a:rPr>
              <a:t> and </a:t>
            </a:r>
            <a:r>
              <a:rPr lang="en-US" sz="2800" b="1" dirty="0">
                <a:solidFill>
                  <a:srgbClr val="C00000"/>
                </a:solidFill>
              </a:rPr>
              <a:t>outflows</a:t>
            </a:r>
            <a:r>
              <a:rPr lang="en-US" sz="2800" dirty="0">
                <a:solidFill>
                  <a:srgbClr val="C00000"/>
                </a:solidFill>
              </a:rPr>
              <a:t> of cash during a specified period of time </a:t>
            </a:r>
            <a:r>
              <a:rPr lang="en-US" sz="2800" dirty="0"/>
              <a:t>— the same period that is used for the income statement. 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The statement of cash flows consists of three sections:</a:t>
            </a: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Cash flows from </a:t>
            </a:r>
            <a:r>
              <a:rPr lang="en-US" b="1" u="sng" dirty="0">
                <a:solidFill>
                  <a:srgbClr val="0070C0"/>
                </a:solidFill>
              </a:rPr>
              <a:t>operating</a:t>
            </a:r>
            <a:r>
              <a:rPr lang="en-US" dirty="0">
                <a:solidFill>
                  <a:srgbClr val="0070C0"/>
                </a:solidFill>
              </a:rPr>
              <a:t> activities,</a:t>
            </a:r>
          </a:p>
          <a:p>
            <a:pPr lvl="1" algn="just"/>
            <a:r>
              <a:rPr lang="en-US" dirty="0">
                <a:solidFill>
                  <a:srgbClr val="C00000"/>
                </a:solidFill>
              </a:rPr>
              <a:t>Cash flows from </a:t>
            </a:r>
            <a:r>
              <a:rPr lang="en-US" b="1" u="sng" dirty="0">
                <a:solidFill>
                  <a:srgbClr val="C00000"/>
                </a:solidFill>
              </a:rPr>
              <a:t>investing</a:t>
            </a:r>
            <a:r>
              <a:rPr lang="en-US" dirty="0">
                <a:solidFill>
                  <a:srgbClr val="C00000"/>
                </a:solidFill>
              </a:rPr>
              <a:t> activities,</a:t>
            </a:r>
            <a:r>
              <a:rPr lang="en-US" dirty="0"/>
              <a:t> </a:t>
            </a:r>
            <a:r>
              <a:rPr lang="en-US" sz="2800" dirty="0"/>
              <a:t>and </a:t>
            </a:r>
          </a:p>
          <a:p>
            <a:pPr lvl="1" algn="just"/>
            <a:r>
              <a:rPr lang="en-US" sz="2800" dirty="0">
                <a:solidFill>
                  <a:srgbClr val="00B050"/>
                </a:solidFill>
              </a:rPr>
              <a:t>Cash flows from </a:t>
            </a:r>
            <a:r>
              <a:rPr lang="en-US" sz="2800" b="1" u="sng" dirty="0">
                <a:solidFill>
                  <a:srgbClr val="00B050"/>
                </a:solidFill>
              </a:rPr>
              <a:t>financing</a:t>
            </a:r>
            <a:r>
              <a:rPr lang="en-US" sz="2800" dirty="0">
                <a:solidFill>
                  <a:srgbClr val="00B050"/>
                </a:solidFill>
              </a:rPr>
              <a:t> activities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0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effectLst/>
              </a:rPr>
              <a:t>STATEMENT OF CASH FLOWS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87375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Cash flow statement describes the cash inflows and outflows of an enterprise during a period.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endParaRPr lang="en-US" sz="2800" dirty="0">
              <a:effectLst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This statement reports cash inflows and outflows based on the firm’s </a:t>
            </a:r>
            <a:r>
              <a:rPr lang="en-US" sz="2800" dirty="0">
                <a:solidFill>
                  <a:srgbClr val="C00000"/>
                </a:solidFill>
                <a:effectLst/>
              </a:rPr>
              <a:t>operating activities</a:t>
            </a:r>
            <a:r>
              <a:rPr lang="en-US" sz="2800" dirty="0">
                <a:effectLst/>
              </a:rPr>
              <a:t>, </a:t>
            </a:r>
            <a:r>
              <a:rPr lang="en-US" sz="2800" dirty="0">
                <a:solidFill>
                  <a:srgbClr val="0070C0"/>
                </a:solidFill>
                <a:effectLst/>
              </a:rPr>
              <a:t>investing activities</a:t>
            </a:r>
            <a:r>
              <a:rPr lang="en-US" sz="2800" dirty="0">
                <a:effectLst/>
              </a:rPr>
              <a:t>, and </a:t>
            </a:r>
            <a:r>
              <a:rPr lang="en-US" sz="2800" dirty="0">
                <a:solidFill>
                  <a:srgbClr val="00B050"/>
                </a:solidFill>
                <a:effectLst/>
              </a:rPr>
              <a:t>financing activities</a:t>
            </a:r>
            <a:r>
              <a:rPr lang="en-US" sz="2800" dirty="0">
                <a:effectLst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endParaRPr lang="en-US" sz="2800" dirty="0">
              <a:effectLst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FF0000"/>
                </a:solidFill>
                <a:effectLst/>
              </a:rPr>
              <a:t>Change in cash = Cash from operations + Cash from investment + Cash from financing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4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STATEMENT OF CASH FLOWS</a:t>
            </a:r>
            <a:br>
              <a:rPr lang="en-US" sz="36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CASH FLOW FROM OPERATING ACTIVITIES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</a:pPr>
            <a:r>
              <a:rPr lang="en-US" sz="2800" dirty="0">
                <a:effectLst/>
              </a:rPr>
              <a:t>It shows impact of transactions not defined as investing or financing activities.</a:t>
            </a:r>
          </a:p>
          <a:p>
            <a:pPr algn="just" eaLnBrk="1" hangingPunct="1">
              <a:buClr>
                <a:schemeClr val="tx1"/>
              </a:buClr>
              <a:buSzTx/>
            </a:pPr>
            <a:r>
              <a:rPr lang="en-US" sz="2800" dirty="0">
                <a:effectLst/>
              </a:rPr>
              <a:t>These cash flows are generally the cash effects that enter into the determination of net income.</a:t>
            </a:r>
          </a:p>
          <a:p>
            <a:pPr eaLnBrk="1" hangingPunct="1">
              <a:buClr>
                <a:schemeClr val="tx1"/>
              </a:buClr>
              <a:buSzTx/>
            </a:pPr>
            <a:endParaRPr lang="en-US" sz="2800" dirty="0">
              <a:effectLst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>
                <a:effectLst/>
              </a:rPr>
              <a:t>Cash Inflows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From sales of goods or services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From interest and dividend income</a:t>
            </a:r>
          </a:p>
          <a:p>
            <a:pPr eaLnBrk="1" hangingPunct="1">
              <a:buClr>
                <a:schemeClr val="bg2"/>
              </a:buClr>
              <a:buSzTx/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86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STATEMENT OF CASH FLOWS</a:t>
            </a:r>
            <a:br>
              <a:rPr lang="en-US" sz="36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CASH FLOW FROM OPERATING ACTIVITIES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873752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z="2800" b="1" dirty="0">
                <a:effectLst/>
              </a:rPr>
              <a:t>Cash Outflows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To pay suppliers for inventory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To pay employees for services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To pay lenders (interest)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To pay government for taxes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To pay other suppliers for other operating expenses</a:t>
            </a:r>
          </a:p>
          <a:p>
            <a:pPr eaLnBrk="1" hangingPunct="1">
              <a:buClr>
                <a:schemeClr val="bg2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eaLnBrk="1" hangingPunct="1">
              <a:buClr>
                <a:schemeClr val="bg2"/>
              </a:buClr>
              <a:buSzTx/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38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STATEMENT OF CASH FLOWS</a:t>
            </a:r>
            <a:br>
              <a:rPr lang="en-US" sz="36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CASH FLOW FROM OPERATING ACTIVITIES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873752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It would seem more logical to classify interest and dividend income as an </a:t>
            </a:r>
            <a:r>
              <a:rPr lang="en-US" sz="2800" dirty="0">
                <a:solidFill>
                  <a:srgbClr val="FF0000"/>
                </a:solidFill>
                <a:effectLst/>
              </a:rPr>
              <a:t>“investing”</a:t>
            </a:r>
            <a:r>
              <a:rPr lang="en-US" sz="2800" dirty="0">
                <a:effectLst/>
              </a:rPr>
              <a:t> inflow, while interest paid certainly looks like a </a:t>
            </a:r>
            <a:r>
              <a:rPr lang="en-US" sz="2800" dirty="0">
                <a:solidFill>
                  <a:srgbClr val="FF0000"/>
                </a:solidFill>
                <a:effectLst/>
              </a:rPr>
              <a:t>“financing”</a:t>
            </a:r>
            <a:r>
              <a:rPr lang="en-US" sz="2800" dirty="0">
                <a:effectLst/>
              </a:rPr>
              <a:t> outflow.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But the SSAP (Statement of Standard Accounting Practices) and FRS (Financial Reporting Standard) classified these items as operating flows.</a:t>
            </a:r>
          </a:p>
        </p:txBody>
      </p:sp>
    </p:spTree>
    <p:extLst>
      <p:ext uri="{BB962C8B-B14F-4D97-AF65-F5344CB8AC3E}">
        <p14:creationId xmlns:p14="http://schemas.microsoft.com/office/powerpoint/2010/main" val="13395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effectLst/>
              </a:rPr>
              <a:t>STATEMENT OF CASH FLOWS</a:t>
            </a:r>
            <a:br>
              <a:rPr lang="en-US" sz="3200" b="1" dirty="0">
                <a:solidFill>
                  <a:schemeClr val="tx1"/>
                </a:solidFill>
                <a:effectLst/>
              </a:rPr>
            </a:br>
            <a:r>
              <a:rPr lang="en-US" sz="2400" b="1" dirty="0">
                <a:solidFill>
                  <a:schemeClr val="tx1"/>
                </a:solidFill>
                <a:effectLst/>
              </a:rPr>
              <a:t>CRITICAL IMPORTANCE OF CASH FLOW FROM OPERATING ACTIVITIES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In the long run, a business must generate a </a:t>
            </a:r>
            <a:r>
              <a:rPr lang="en-US" sz="2800" dirty="0">
                <a:solidFill>
                  <a:srgbClr val="FF0000"/>
                </a:solidFill>
                <a:effectLst/>
              </a:rPr>
              <a:t>positive net cash flow</a:t>
            </a:r>
            <a:r>
              <a:rPr lang="en-US" sz="2800" dirty="0">
                <a:effectLst/>
              </a:rPr>
              <a:t> from its operating activities if the business is to survive.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A business with negative cash flows from operations will not be able to raise cash from other sources indefinitely.</a:t>
            </a:r>
          </a:p>
          <a:p>
            <a:pPr eaLnBrk="1" hangingPunct="1">
              <a:buClr>
                <a:schemeClr val="tx1"/>
              </a:buClr>
              <a:buSzTx/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80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effectLst/>
              </a:rPr>
              <a:t>STATEMENT OF CASH FLOWS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CRITICAL IMPORTANCE OF CASH FLOW FROM OPERATING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24073" y="2438400"/>
            <a:ext cx="5267527" cy="3785419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000" dirty="0">
                <a:effectLst/>
              </a:rPr>
              <a:t>In fact, </a:t>
            </a:r>
            <a:r>
              <a:rPr lang="en-US" sz="2000" b="1" dirty="0">
                <a:effectLst/>
              </a:rPr>
              <a:t>the ability of a business to raise cash through financing activities is </a:t>
            </a:r>
            <a:r>
              <a:rPr lang="en-US" sz="2000" b="1" i="1" u="sng" dirty="0">
                <a:effectLst/>
              </a:rPr>
              <a:t>highly dependent upon</a:t>
            </a:r>
            <a:r>
              <a:rPr lang="en-US" sz="2000" b="1" dirty="0">
                <a:effectLst/>
              </a:rPr>
              <a:t> its ability to generate cash from its normal business operations.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endParaRPr lang="en-US" sz="2000" dirty="0">
              <a:effectLst/>
            </a:endParaRP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000" dirty="0">
                <a:effectLst/>
              </a:rPr>
              <a:t>Creditors and stockholders are reluctant to invest money in a company that does not generate enough cash from operating activities to assure prompt payment of maturing liabilities, interest and dividends.</a:t>
            </a:r>
          </a:p>
          <a:p>
            <a:pPr eaLnBrk="1" hangingPunct="1">
              <a:defRPr/>
            </a:pPr>
            <a:endParaRPr lang="en-US" sz="1700" dirty="0"/>
          </a:p>
        </p:txBody>
      </p:sp>
      <p:pic>
        <p:nvPicPr>
          <p:cNvPr id="69638" name="Picture 69637">
            <a:extLst>
              <a:ext uri="{FF2B5EF4-FFF2-40B4-BE49-F238E27FC236}">
                <a16:creationId xmlns:a16="http://schemas.microsoft.com/office/drawing/2014/main" id="{4F76E5D3-D9E7-4B0D-AAEB-918DBA1C7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2" r="2621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4C8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STATEMENT OF CASH FLOWS</a:t>
            </a:r>
            <a:br>
              <a:rPr lang="en-US" sz="36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CASH FLOW FROM INVESTING ACTIVITIES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763000" cy="487375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en-US" sz="2800" dirty="0">
                <a:effectLst/>
              </a:rPr>
              <a:t>It shows impact of buying and selling fixed assets and debt or equity securities of other entities.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b="1" dirty="0">
                <a:effectLst/>
              </a:rPr>
              <a:t>Cash Inflows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From sale of fixed assets (property, plant and equipment)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From sale of debt or equity securities (other than common equity) of other entities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Char char="q"/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01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STATEMENT OF CASH FLOWS</a:t>
            </a:r>
            <a:br>
              <a:rPr lang="en-US" sz="36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CASH FLOW FROM INVESTING ACTIVITIES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686800" cy="4873752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z="2800" b="1" dirty="0">
                <a:effectLst/>
              </a:rPr>
              <a:t>Cash Outflows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To acquire fixed assets (property, plant and equipment)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To purchase debt or equity securities (other than common equity) of other entities</a:t>
            </a:r>
          </a:p>
        </p:txBody>
      </p:sp>
    </p:spTree>
    <p:extLst>
      <p:ext uri="{BB962C8B-B14F-4D97-AF65-F5344CB8AC3E}">
        <p14:creationId xmlns:p14="http://schemas.microsoft.com/office/powerpoint/2010/main" val="23180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effectLst/>
              </a:rPr>
              <a:t>BALANCE SHEET: ASSETS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				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Cash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A/R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Inventories</a:t>
            </a:r>
            <a:endParaRPr lang="en-US" sz="2800" u="sng" dirty="0">
              <a:effectLst/>
            </a:endParaRPr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	Total CA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Gross FA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Less: Dep.</a:t>
            </a:r>
            <a:endParaRPr lang="en-US" sz="2800" u="sng" dirty="0">
              <a:effectLst/>
            </a:endParaRPr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	Net FA</a:t>
            </a:r>
            <a:endParaRPr lang="en-US" sz="2800" u="sng" dirty="0">
              <a:effectLst/>
            </a:endParaRPr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Total Assets</a:t>
            </a:r>
            <a:endParaRPr lang="en-US" sz="2800" u="sng" dirty="0">
              <a:effectLst/>
            </a:endParaRPr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3200400" y="1752600"/>
            <a:ext cx="4837113" cy="4572000"/>
            <a:chOff x="2016" y="1296"/>
            <a:chExt cx="3047" cy="2688"/>
          </a:xfrm>
        </p:grpSpPr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2016" y="1296"/>
              <a:ext cx="1440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      </a:t>
              </a:r>
              <a:r>
                <a:rPr lang="en-US" sz="2800" b="1" dirty="0"/>
                <a:t>2019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7,282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  632,160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1,287,360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1,926,802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1,202,950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263,160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939,790</a:t>
              </a:r>
              <a:endParaRPr lang="en-US" sz="2800" dirty="0"/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2,866,592</a:t>
              </a:r>
            </a:p>
          </p:txBody>
        </p:sp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3744" y="1296"/>
              <a:ext cx="131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    </a:t>
              </a:r>
              <a:r>
                <a:rPr lang="en-US" sz="2800" b="1" dirty="0"/>
                <a:t>2018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57,600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351,200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715,200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1,124,000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491,000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146,200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344,800</a:t>
              </a:r>
            </a:p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1,468,800</a:t>
              </a:r>
            </a:p>
          </p:txBody>
        </p:sp>
        <p:grpSp>
          <p:nvGrpSpPr>
            <p:cNvPr id="19464" name="Group 7"/>
            <p:cNvGrpSpPr>
              <a:grpSpLocks/>
            </p:cNvGrpSpPr>
            <p:nvPr/>
          </p:nvGrpSpPr>
          <p:grpSpPr bwMode="auto">
            <a:xfrm>
              <a:off x="2400" y="3936"/>
              <a:ext cx="2640" cy="48"/>
              <a:chOff x="2400" y="3984"/>
              <a:chExt cx="2640" cy="48"/>
            </a:xfrm>
          </p:grpSpPr>
          <p:sp>
            <p:nvSpPr>
              <p:cNvPr id="19467" name="Line 8"/>
              <p:cNvSpPr>
                <a:spLocks noChangeShapeType="1"/>
              </p:cNvSpPr>
              <p:nvPr/>
            </p:nvSpPr>
            <p:spPr bwMode="auto">
              <a:xfrm>
                <a:off x="2400" y="398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468" name="Line 9"/>
              <p:cNvSpPr>
                <a:spLocks noChangeShapeType="1"/>
              </p:cNvSpPr>
              <p:nvPr/>
            </p:nvSpPr>
            <p:spPr bwMode="auto">
              <a:xfrm>
                <a:off x="2400" y="4032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469" name="Line 10"/>
              <p:cNvSpPr>
                <a:spLocks noChangeShapeType="1"/>
              </p:cNvSpPr>
              <p:nvPr/>
            </p:nvSpPr>
            <p:spPr bwMode="auto">
              <a:xfrm>
                <a:off x="4032" y="398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470" name="Line 11"/>
              <p:cNvSpPr>
                <a:spLocks noChangeShapeType="1"/>
              </p:cNvSpPr>
              <p:nvPr/>
            </p:nvSpPr>
            <p:spPr bwMode="auto">
              <a:xfrm>
                <a:off x="4032" y="4032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9465" name="Line 12"/>
            <p:cNvSpPr>
              <a:spLocks noChangeShapeType="1"/>
            </p:cNvSpPr>
            <p:nvPr/>
          </p:nvSpPr>
          <p:spPr bwMode="auto">
            <a:xfrm>
              <a:off x="2448" y="1584"/>
              <a:ext cx="9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466" name="Line 13"/>
            <p:cNvSpPr>
              <a:spLocks noChangeShapeType="1"/>
            </p:cNvSpPr>
            <p:nvPr/>
          </p:nvSpPr>
          <p:spPr bwMode="auto">
            <a:xfrm>
              <a:off x="4032" y="1584"/>
              <a:ext cx="9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56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STATEMENT OF CASH FLOWS</a:t>
            </a:r>
            <a:br>
              <a:rPr lang="en-US" sz="36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CASH FLOW FROM FINANCING ACTIVITIES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Tx/>
            </a:pPr>
            <a:r>
              <a:rPr lang="en-US" sz="2800" dirty="0">
                <a:effectLst/>
              </a:rPr>
              <a:t>It shows impact of all cash transactions with shareholders and the borrowing and repaying transactions with lenders.</a:t>
            </a:r>
          </a:p>
          <a:p>
            <a:pPr eaLnBrk="1" hangingPunct="1">
              <a:buClr>
                <a:schemeClr val="tx1"/>
              </a:buClr>
              <a:buSzTx/>
            </a:pPr>
            <a:endParaRPr lang="en-US" sz="2800" dirty="0">
              <a:effectLst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b="1" dirty="0">
                <a:effectLst/>
              </a:rPr>
              <a:t>Cash Inflows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From borrowing (Short-term and long-term)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From sale of firm’s own equity securities (i.e. by issuing stock)</a:t>
            </a:r>
          </a:p>
        </p:txBody>
      </p:sp>
    </p:spTree>
    <p:extLst>
      <p:ext uri="{BB962C8B-B14F-4D97-AF65-F5344CB8AC3E}">
        <p14:creationId xmlns:p14="http://schemas.microsoft.com/office/powerpoint/2010/main" val="36865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effectLst/>
              </a:rPr>
              <a:t>STATEMENT OF CASH FLOWS</a:t>
            </a:r>
            <a:br>
              <a:rPr lang="en-US" sz="36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CASH FLOW FROM FINANCING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534400" cy="4038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 typeface="Wingdings" pitchFamily="2" charset="2"/>
              <a:buNone/>
              <a:defRPr/>
            </a:pPr>
            <a:r>
              <a:rPr lang="en-US" sz="2800" b="1" dirty="0">
                <a:effectLst/>
              </a:rPr>
              <a:t>Cash Outflows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To repay amounts borrowed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To repurchase firm’s own equity securities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>
                <a:effectLst/>
              </a:rPr>
              <a:t>To pay shareholders’ dividends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22" name="Rectangle 1038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896112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Cash Flow Statement – Research In Motion, Ltd.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228600" y="1524000"/>
          <a:ext cx="609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1143000"/>
            <a:ext cx="5705475" cy="525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998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22" grpId="0"/>
      <p:bldGraphic spid="12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6" name="Group 4"/>
          <p:cNvGrpSpPr>
            <a:grpSpLocks/>
          </p:cNvGrpSpPr>
          <p:nvPr/>
        </p:nvGrpSpPr>
        <p:grpSpPr bwMode="auto">
          <a:xfrm>
            <a:off x="182374" y="313742"/>
            <a:ext cx="8919154" cy="6340167"/>
            <a:chOff x="336" y="967"/>
            <a:chExt cx="5064" cy="3353"/>
          </a:xfrm>
        </p:grpSpPr>
        <p:sp>
          <p:nvSpPr>
            <p:cNvPr id="76807" name="Rectangle 5"/>
            <p:cNvSpPr>
              <a:spLocks noChangeArrowheads="1"/>
            </p:cNvSpPr>
            <p:nvPr/>
          </p:nvSpPr>
          <p:spPr bwMode="auto">
            <a:xfrm>
              <a:off x="1884" y="3381"/>
              <a:ext cx="1816" cy="9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08" name="Rectangle 6"/>
            <p:cNvSpPr>
              <a:spLocks noChangeArrowheads="1"/>
            </p:cNvSpPr>
            <p:nvPr/>
          </p:nvSpPr>
          <p:spPr bwMode="auto">
            <a:xfrm>
              <a:off x="1859" y="3365"/>
              <a:ext cx="1809" cy="934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EEFF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09" name="Rectangle 7"/>
            <p:cNvSpPr>
              <a:spLocks noChangeArrowheads="1"/>
            </p:cNvSpPr>
            <p:nvPr/>
          </p:nvSpPr>
          <p:spPr bwMode="auto">
            <a:xfrm>
              <a:off x="1941" y="3740"/>
              <a:ext cx="275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Revenues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10" name="Rectangle 8"/>
            <p:cNvSpPr>
              <a:spLocks noChangeArrowheads="1"/>
            </p:cNvSpPr>
            <p:nvPr/>
          </p:nvSpPr>
          <p:spPr bwMode="auto">
            <a:xfrm>
              <a:off x="1941" y="3888"/>
              <a:ext cx="267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Expenses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11" name="Rectangle 9"/>
            <p:cNvSpPr>
              <a:spLocks noChangeArrowheads="1"/>
            </p:cNvSpPr>
            <p:nvPr/>
          </p:nvSpPr>
          <p:spPr bwMode="auto">
            <a:xfrm>
              <a:off x="2333" y="4128"/>
              <a:ext cx="339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Times New Roman" pitchFamily="18" charset="0"/>
                </a:rPr>
                <a:t>Net income</a:t>
              </a:r>
              <a:endParaRPr lang="en-US" sz="1000" b="1" dirty="0">
                <a:latin typeface="Times New Roman" pitchFamily="18" charset="0"/>
              </a:endParaRPr>
            </a:p>
          </p:txBody>
        </p:sp>
        <p:sp>
          <p:nvSpPr>
            <p:cNvPr id="76812" name="Rectangle 10"/>
            <p:cNvSpPr>
              <a:spLocks noChangeArrowheads="1"/>
            </p:cNvSpPr>
            <p:nvPr/>
          </p:nvSpPr>
          <p:spPr bwMode="auto">
            <a:xfrm>
              <a:off x="1859" y="3365"/>
              <a:ext cx="1809" cy="31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F8"/>
                </a:gs>
              </a:gsLst>
              <a:lin ang="27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2358" y="3463"/>
              <a:ext cx="7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Income Statement</a:t>
              </a:r>
              <a:endPara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6814" name="Line 12"/>
            <p:cNvSpPr>
              <a:spLocks noChangeShapeType="1"/>
            </p:cNvSpPr>
            <p:nvPr/>
          </p:nvSpPr>
          <p:spPr bwMode="auto">
            <a:xfrm>
              <a:off x="1957" y="4029"/>
              <a:ext cx="102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15" name="Rectangle 13"/>
            <p:cNvSpPr>
              <a:spLocks noChangeArrowheads="1"/>
            </p:cNvSpPr>
            <p:nvPr/>
          </p:nvSpPr>
          <p:spPr bwMode="auto">
            <a:xfrm>
              <a:off x="1886" y="2366"/>
              <a:ext cx="1815" cy="87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16" name="Rectangle 14"/>
            <p:cNvSpPr>
              <a:spLocks noChangeArrowheads="1"/>
            </p:cNvSpPr>
            <p:nvPr/>
          </p:nvSpPr>
          <p:spPr bwMode="auto">
            <a:xfrm>
              <a:off x="1859" y="2352"/>
              <a:ext cx="1809" cy="87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EEFF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17" name="Rectangle 15"/>
            <p:cNvSpPr>
              <a:spLocks noChangeArrowheads="1"/>
            </p:cNvSpPr>
            <p:nvPr/>
          </p:nvSpPr>
          <p:spPr bwMode="auto">
            <a:xfrm>
              <a:off x="1941" y="2677"/>
              <a:ext cx="45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Investment and 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18" name="Rectangle 16"/>
            <p:cNvSpPr>
              <a:spLocks noChangeArrowheads="1"/>
            </p:cNvSpPr>
            <p:nvPr/>
          </p:nvSpPr>
          <p:spPr bwMode="auto">
            <a:xfrm>
              <a:off x="2781" y="2677"/>
              <a:ext cx="3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disinvestment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19" name="Rectangle 17"/>
            <p:cNvSpPr>
              <a:spLocks noChangeArrowheads="1"/>
            </p:cNvSpPr>
            <p:nvPr/>
          </p:nvSpPr>
          <p:spPr bwMode="auto">
            <a:xfrm>
              <a:off x="1941" y="2803"/>
              <a:ext cx="29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by owners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20" name="Rectangle 18"/>
            <p:cNvSpPr>
              <a:spLocks noChangeArrowheads="1"/>
            </p:cNvSpPr>
            <p:nvPr/>
          </p:nvSpPr>
          <p:spPr bwMode="auto">
            <a:xfrm>
              <a:off x="1941" y="2926"/>
              <a:ext cx="866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Net income and other earnings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21" name="Rectangle 19"/>
            <p:cNvSpPr>
              <a:spLocks noChangeArrowheads="1"/>
            </p:cNvSpPr>
            <p:nvPr/>
          </p:nvSpPr>
          <p:spPr bwMode="auto">
            <a:xfrm>
              <a:off x="1941" y="3082"/>
              <a:ext cx="908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Times New Roman" pitchFamily="18" charset="0"/>
                </a:rPr>
                <a:t>  Net change in owners’ equity</a:t>
              </a:r>
              <a:endParaRPr lang="en-US" sz="1000" b="1" dirty="0">
                <a:latin typeface="Times New Roman" pitchFamily="18" charset="0"/>
              </a:endParaRPr>
            </a:p>
          </p:txBody>
        </p:sp>
        <p:sp>
          <p:nvSpPr>
            <p:cNvPr id="76822" name="Rectangle 20"/>
            <p:cNvSpPr>
              <a:spLocks noChangeArrowheads="1"/>
            </p:cNvSpPr>
            <p:nvPr/>
          </p:nvSpPr>
          <p:spPr bwMode="auto">
            <a:xfrm>
              <a:off x="1859" y="2352"/>
              <a:ext cx="1809" cy="31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F8"/>
                </a:gs>
              </a:gsLst>
              <a:lin ang="27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1924" y="2437"/>
              <a:ext cx="1473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Statement of Shareholders’ Equity</a:t>
              </a:r>
              <a:r>
                <a:rPr lang="en-US" sz="10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76824" name="Rectangle 22"/>
            <p:cNvSpPr>
              <a:spLocks noChangeArrowheads="1"/>
            </p:cNvSpPr>
            <p:nvPr/>
          </p:nvSpPr>
          <p:spPr bwMode="auto">
            <a:xfrm>
              <a:off x="1886" y="981"/>
              <a:ext cx="1815" cy="125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25" name="Rectangle 23"/>
            <p:cNvSpPr>
              <a:spLocks noChangeArrowheads="1"/>
            </p:cNvSpPr>
            <p:nvPr/>
          </p:nvSpPr>
          <p:spPr bwMode="auto">
            <a:xfrm>
              <a:off x="1859" y="967"/>
              <a:ext cx="1809" cy="1252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EEFF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26" name="Rectangle 24"/>
            <p:cNvSpPr>
              <a:spLocks noChangeArrowheads="1"/>
            </p:cNvSpPr>
            <p:nvPr/>
          </p:nvSpPr>
          <p:spPr bwMode="auto">
            <a:xfrm>
              <a:off x="1941" y="1380"/>
              <a:ext cx="60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Cash from operations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27" name="Rectangle 25"/>
            <p:cNvSpPr>
              <a:spLocks noChangeArrowheads="1"/>
            </p:cNvSpPr>
            <p:nvPr/>
          </p:nvSpPr>
          <p:spPr bwMode="auto">
            <a:xfrm>
              <a:off x="1941" y="1628"/>
              <a:ext cx="57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Cash from investing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28" name="Rectangle 26"/>
            <p:cNvSpPr>
              <a:spLocks noChangeArrowheads="1"/>
            </p:cNvSpPr>
            <p:nvPr/>
          </p:nvSpPr>
          <p:spPr bwMode="auto">
            <a:xfrm>
              <a:off x="1941" y="1877"/>
              <a:ext cx="58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</a:rPr>
                <a:t>Cash from financing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76829" name="Rectangle 27"/>
            <p:cNvSpPr>
              <a:spLocks noChangeArrowheads="1"/>
            </p:cNvSpPr>
            <p:nvPr/>
          </p:nvSpPr>
          <p:spPr bwMode="auto">
            <a:xfrm>
              <a:off x="2333" y="2077"/>
              <a:ext cx="580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Times New Roman" pitchFamily="18" charset="0"/>
                </a:rPr>
                <a:t>Net change in cash</a:t>
              </a:r>
              <a:endParaRPr lang="en-US" sz="1000" b="1" dirty="0">
                <a:latin typeface="Times New Roman" pitchFamily="18" charset="0"/>
              </a:endParaRPr>
            </a:p>
          </p:txBody>
        </p:sp>
        <p:sp>
          <p:nvSpPr>
            <p:cNvPr id="76830" name="Rectangle 28"/>
            <p:cNvSpPr>
              <a:spLocks noChangeArrowheads="1"/>
            </p:cNvSpPr>
            <p:nvPr/>
          </p:nvSpPr>
          <p:spPr bwMode="auto">
            <a:xfrm>
              <a:off x="1859" y="967"/>
              <a:ext cx="1809" cy="31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F8"/>
                </a:gs>
              </a:gsLst>
              <a:lin ang="27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7" name="Rectangle 29"/>
            <p:cNvSpPr>
              <a:spLocks noChangeArrowheads="1"/>
            </p:cNvSpPr>
            <p:nvPr/>
          </p:nvSpPr>
          <p:spPr bwMode="auto">
            <a:xfrm>
              <a:off x="2188" y="1050"/>
              <a:ext cx="89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Cash Flow Statement</a:t>
              </a:r>
              <a:endParaRPr lang="en-US" sz="14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6832" name="Line 30"/>
            <p:cNvSpPr>
              <a:spLocks noChangeShapeType="1"/>
            </p:cNvSpPr>
            <p:nvPr/>
          </p:nvSpPr>
          <p:spPr bwMode="auto">
            <a:xfrm>
              <a:off x="1971" y="2030"/>
              <a:ext cx="14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33" name="Rectangle 31"/>
            <p:cNvSpPr>
              <a:spLocks noChangeArrowheads="1"/>
            </p:cNvSpPr>
            <p:nvPr/>
          </p:nvSpPr>
          <p:spPr bwMode="auto">
            <a:xfrm>
              <a:off x="351" y="1677"/>
              <a:ext cx="1232" cy="18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34" name="Rectangle 32"/>
            <p:cNvSpPr>
              <a:spLocks noChangeArrowheads="1"/>
            </p:cNvSpPr>
            <p:nvPr/>
          </p:nvSpPr>
          <p:spPr bwMode="auto">
            <a:xfrm>
              <a:off x="336" y="1661"/>
              <a:ext cx="1228" cy="1804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EEFF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35" name="Rectangle 33"/>
            <p:cNvSpPr>
              <a:spLocks noChangeArrowheads="1"/>
            </p:cNvSpPr>
            <p:nvPr/>
          </p:nvSpPr>
          <p:spPr bwMode="auto">
            <a:xfrm>
              <a:off x="457" y="2075"/>
              <a:ext cx="16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Cash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76836" name="Rectangle 34"/>
            <p:cNvSpPr>
              <a:spLocks noChangeArrowheads="1"/>
            </p:cNvSpPr>
            <p:nvPr/>
          </p:nvSpPr>
          <p:spPr bwMode="auto">
            <a:xfrm>
              <a:off x="457" y="2322"/>
              <a:ext cx="50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+ Other Assets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76837" name="Rectangle 35"/>
            <p:cNvSpPr>
              <a:spLocks noChangeArrowheads="1"/>
            </p:cNvSpPr>
            <p:nvPr/>
          </p:nvSpPr>
          <p:spPr bwMode="auto">
            <a:xfrm>
              <a:off x="457" y="2572"/>
              <a:ext cx="421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Total Assets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76838" name="Rectangle 36"/>
            <p:cNvSpPr>
              <a:spLocks noChangeArrowheads="1"/>
            </p:cNvSpPr>
            <p:nvPr/>
          </p:nvSpPr>
          <p:spPr bwMode="auto">
            <a:xfrm>
              <a:off x="457" y="2819"/>
              <a:ext cx="394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- Liabilities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76839" name="Rectangle 37"/>
            <p:cNvSpPr>
              <a:spLocks noChangeArrowheads="1"/>
            </p:cNvSpPr>
            <p:nvPr/>
          </p:nvSpPr>
          <p:spPr bwMode="auto">
            <a:xfrm>
              <a:off x="672" y="3068"/>
              <a:ext cx="55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</a:rPr>
                <a:t>Owners’ equity</a:t>
              </a:r>
              <a:endParaRPr lang="en-US" sz="1200" b="1" dirty="0">
                <a:latin typeface="Times New Roman" pitchFamily="18" charset="0"/>
              </a:endParaRPr>
            </a:p>
          </p:txBody>
        </p:sp>
        <p:sp>
          <p:nvSpPr>
            <p:cNvPr id="76840" name="Rectangle 38"/>
            <p:cNvSpPr>
              <a:spLocks noChangeArrowheads="1"/>
            </p:cNvSpPr>
            <p:nvPr/>
          </p:nvSpPr>
          <p:spPr bwMode="auto">
            <a:xfrm>
              <a:off x="336" y="1661"/>
              <a:ext cx="1228" cy="31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F8"/>
                </a:gs>
              </a:gsLst>
              <a:lin ang="27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362" y="1774"/>
              <a:ext cx="104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Beginning Balance Sheet</a:t>
              </a:r>
              <a:endPara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6842" name="Line 40"/>
            <p:cNvSpPr>
              <a:spLocks noChangeShapeType="1"/>
            </p:cNvSpPr>
            <p:nvPr/>
          </p:nvSpPr>
          <p:spPr bwMode="auto">
            <a:xfrm>
              <a:off x="444" y="2478"/>
              <a:ext cx="73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43" name="Line 41"/>
            <p:cNvSpPr>
              <a:spLocks noChangeShapeType="1"/>
            </p:cNvSpPr>
            <p:nvPr/>
          </p:nvSpPr>
          <p:spPr bwMode="auto">
            <a:xfrm>
              <a:off x="437" y="2968"/>
              <a:ext cx="10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44" name="Freeform 42"/>
            <p:cNvSpPr>
              <a:spLocks/>
            </p:cNvSpPr>
            <p:nvPr/>
          </p:nvSpPr>
          <p:spPr bwMode="auto">
            <a:xfrm>
              <a:off x="1011" y="2039"/>
              <a:ext cx="1261" cy="119"/>
            </a:xfrm>
            <a:custGeom>
              <a:avLst/>
              <a:gdLst>
                <a:gd name="T0" fmla="*/ 1169 w 1783"/>
                <a:gd name="T1" fmla="*/ 0 h 107"/>
                <a:gd name="T2" fmla="*/ 1169 w 1783"/>
                <a:gd name="T3" fmla="*/ 24 h 107"/>
                <a:gd name="T4" fmla="*/ 0 w 1783"/>
                <a:gd name="T5" fmla="*/ 24 h 107"/>
                <a:gd name="T6" fmla="*/ 0 w 1783"/>
                <a:gd name="T7" fmla="*/ 92 h 107"/>
                <a:gd name="T8" fmla="*/ 1169 w 1783"/>
                <a:gd name="T9" fmla="*/ 92 h 107"/>
                <a:gd name="T10" fmla="*/ 1169 w 1783"/>
                <a:gd name="T11" fmla="*/ 119 h 107"/>
                <a:gd name="T12" fmla="*/ 1261 w 1783"/>
                <a:gd name="T13" fmla="*/ 58 h 107"/>
                <a:gd name="T14" fmla="*/ 1169 w 1783"/>
                <a:gd name="T15" fmla="*/ 0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3"/>
                <a:gd name="T25" fmla="*/ 0 h 107"/>
                <a:gd name="T26" fmla="*/ 1783 w 1783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3" h="107">
                  <a:moveTo>
                    <a:pt x="1653" y="0"/>
                  </a:moveTo>
                  <a:lnTo>
                    <a:pt x="1653" y="22"/>
                  </a:lnTo>
                  <a:lnTo>
                    <a:pt x="0" y="22"/>
                  </a:lnTo>
                  <a:lnTo>
                    <a:pt x="0" y="83"/>
                  </a:lnTo>
                  <a:lnTo>
                    <a:pt x="1653" y="83"/>
                  </a:lnTo>
                  <a:lnTo>
                    <a:pt x="1653" y="107"/>
                  </a:lnTo>
                  <a:lnTo>
                    <a:pt x="1783" y="52"/>
                  </a:lnTo>
                  <a:lnTo>
                    <a:pt x="165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lin ang="1890000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45" name="Freeform 43"/>
            <p:cNvSpPr>
              <a:spLocks/>
            </p:cNvSpPr>
            <p:nvPr/>
          </p:nvSpPr>
          <p:spPr bwMode="auto">
            <a:xfrm>
              <a:off x="3060" y="2944"/>
              <a:ext cx="868" cy="1267"/>
            </a:xfrm>
            <a:custGeom>
              <a:avLst/>
              <a:gdLst>
                <a:gd name="T0" fmla="*/ 0 w 869"/>
                <a:gd name="T1" fmla="*/ 1219 h 1625"/>
                <a:gd name="T2" fmla="*/ 807 w 869"/>
                <a:gd name="T3" fmla="*/ 1219 h 1625"/>
                <a:gd name="T4" fmla="*/ 807 w 869"/>
                <a:gd name="T5" fmla="*/ 69 h 1625"/>
                <a:gd name="T6" fmla="*/ 716 w 869"/>
                <a:gd name="T7" fmla="*/ 69 h 1625"/>
                <a:gd name="T8" fmla="*/ 719 w 869"/>
                <a:gd name="T9" fmla="*/ 87 h 1625"/>
                <a:gd name="T10" fmla="*/ 559 w 869"/>
                <a:gd name="T11" fmla="*/ 44 h 1625"/>
                <a:gd name="T12" fmla="*/ 720 w 869"/>
                <a:gd name="T13" fmla="*/ 0 h 1625"/>
                <a:gd name="T14" fmla="*/ 723 w 869"/>
                <a:gd name="T15" fmla="*/ 19 h 1625"/>
                <a:gd name="T16" fmla="*/ 868 w 869"/>
                <a:gd name="T17" fmla="*/ 19 h 1625"/>
                <a:gd name="T18" fmla="*/ 868 w 869"/>
                <a:gd name="T19" fmla="*/ 1267 h 1625"/>
                <a:gd name="T20" fmla="*/ 0 w 869"/>
                <a:gd name="T21" fmla="*/ 1267 h 1625"/>
                <a:gd name="T22" fmla="*/ 0 w 869"/>
                <a:gd name="T23" fmla="*/ 1219 h 16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9"/>
                <a:gd name="T37" fmla="*/ 0 h 1625"/>
                <a:gd name="T38" fmla="*/ 869 w 869"/>
                <a:gd name="T39" fmla="*/ 1625 h 16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9" h="1625">
                  <a:moveTo>
                    <a:pt x="0" y="1564"/>
                  </a:moveTo>
                  <a:lnTo>
                    <a:pt x="808" y="1564"/>
                  </a:lnTo>
                  <a:lnTo>
                    <a:pt x="808" y="89"/>
                  </a:lnTo>
                  <a:lnTo>
                    <a:pt x="717" y="89"/>
                  </a:lnTo>
                  <a:lnTo>
                    <a:pt x="720" y="111"/>
                  </a:lnTo>
                  <a:lnTo>
                    <a:pt x="560" y="56"/>
                  </a:lnTo>
                  <a:lnTo>
                    <a:pt x="721" y="0"/>
                  </a:lnTo>
                  <a:lnTo>
                    <a:pt x="724" y="25"/>
                  </a:lnTo>
                  <a:lnTo>
                    <a:pt x="869" y="25"/>
                  </a:lnTo>
                  <a:lnTo>
                    <a:pt x="869" y="1625"/>
                  </a:lnTo>
                  <a:lnTo>
                    <a:pt x="0" y="1625"/>
                  </a:lnTo>
                  <a:lnTo>
                    <a:pt x="0" y="1564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lin ang="189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46" name="Rectangle 44"/>
            <p:cNvSpPr>
              <a:spLocks noChangeArrowheads="1"/>
            </p:cNvSpPr>
            <p:nvPr/>
          </p:nvSpPr>
          <p:spPr bwMode="auto">
            <a:xfrm>
              <a:off x="4006" y="1677"/>
              <a:ext cx="1394" cy="18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47" name="Rectangle 45"/>
            <p:cNvSpPr>
              <a:spLocks noChangeArrowheads="1"/>
            </p:cNvSpPr>
            <p:nvPr/>
          </p:nvSpPr>
          <p:spPr bwMode="auto">
            <a:xfrm>
              <a:off x="3988" y="1661"/>
              <a:ext cx="1388" cy="180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EEFF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48" name="Rectangle 46"/>
            <p:cNvSpPr>
              <a:spLocks noChangeArrowheads="1"/>
            </p:cNvSpPr>
            <p:nvPr/>
          </p:nvSpPr>
          <p:spPr bwMode="auto">
            <a:xfrm>
              <a:off x="4060" y="2075"/>
              <a:ext cx="16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Cash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76849" name="Rectangle 47"/>
            <p:cNvSpPr>
              <a:spLocks noChangeArrowheads="1"/>
            </p:cNvSpPr>
            <p:nvPr/>
          </p:nvSpPr>
          <p:spPr bwMode="auto">
            <a:xfrm>
              <a:off x="4060" y="2322"/>
              <a:ext cx="50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+ Other Assets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76850" name="Rectangle 48"/>
            <p:cNvSpPr>
              <a:spLocks noChangeArrowheads="1"/>
            </p:cNvSpPr>
            <p:nvPr/>
          </p:nvSpPr>
          <p:spPr bwMode="auto">
            <a:xfrm>
              <a:off x="4060" y="2572"/>
              <a:ext cx="42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Total Assets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76851" name="Rectangle 49"/>
            <p:cNvSpPr>
              <a:spLocks noChangeArrowheads="1"/>
            </p:cNvSpPr>
            <p:nvPr/>
          </p:nvSpPr>
          <p:spPr bwMode="auto">
            <a:xfrm>
              <a:off x="4060" y="2819"/>
              <a:ext cx="394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- Liabilities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76852" name="Rectangle 50"/>
            <p:cNvSpPr>
              <a:spLocks noChangeArrowheads="1"/>
            </p:cNvSpPr>
            <p:nvPr/>
          </p:nvSpPr>
          <p:spPr bwMode="auto">
            <a:xfrm>
              <a:off x="4398" y="3068"/>
              <a:ext cx="55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</a:rPr>
                <a:t>Owners’ equity</a:t>
              </a:r>
              <a:endParaRPr lang="en-US" sz="1200" b="1" dirty="0">
                <a:latin typeface="Times New Roman" pitchFamily="18" charset="0"/>
              </a:endParaRPr>
            </a:p>
          </p:txBody>
        </p:sp>
        <p:sp>
          <p:nvSpPr>
            <p:cNvPr id="76853" name="Rectangle 51"/>
            <p:cNvSpPr>
              <a:spLocks noChangeArrowheads="1"/>
            </p:cNvSpPr>
            <p:nvPr/>
          </p:nvSpPr>
          <p:spPr bwMode="auto">
            <a:xfrm>
              <a:off x="3988" y="1661"/>
              <a:ext cx="1389" cy="31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F8"/>
                </a:gs>
              </a:gsLst>
              <a:lin ang="27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00" name="Rectangle 52"/>
            <p:cNvSpPr>
              <a:spLocks noChangeArrowheads="1"/>
            </p:cNvSpPr>
            <p:nvPr/>
          </p:nvSpPr>
          <p:spPr bwMode="auto">
            <a:xfrm>
              <a:off x="4091" y="1776"/>
              <a:ext cx="91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Ending Balance Sheet</a:t>
              </a:r>
              <a:endPara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6855" name="Line 53"/>
            <p:cNvSpPr>
              <a:spLocks noChangeShapeType="1"/>
            </p:cNvSpPr>
            <p:nvPr/>
          </p:nvSpPr>
          <p:spPr bwMode="auto">
            <a:xfrm>
              <a:off x="4058" y="2478"/>
              <a:ext cx="75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56" name="Line 54"/>
            <p:cNvSpPr>
              <a:spLocks noChangeShapeType="1"/>
            </p:cNvSpPr>
            <p:nvPr/>
          </p:nvSpPr>
          <p:spPr bwMode="auto">
            <a:xfrm>
              <a:off x="4040" y="2968"/>
              <a:ext cx="10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57" name="Freeform 55"/>
            <p:cNvSpPr>
              <a:spLocks/>
            </p:cNvSpPr>
            <p:nvPr/>
          </p:nvSpPr>
          <p:spPr bwMode="auto">
            <a:xfrm>
              <a:off x="1400" y="3072"/>
              <a:ext cx="493" cy="119"/>
            </a:xfrm>
            <a:custGeom>
              <a:avLst/>
              <a:gdLst>
                <a:gd name="T0" fmla="*/ 341 w 482"/>
                <a:gd name="T1" fmla="*/ 0 h 106"/>
                <a:gd name="T2" fmla="*/ 341 w 482"/>
                <a:gd name="T3" fmla="*/ 26 h 106"/>
                <a:gd name="T4" fmla="*/ 0 w 482"/>
                <a:gd name="T5" fmla="*/ 26 h 106"/>
                <a:gd name="T6" fmla="*/ 0 w 482"/>
                <a:gd name="T7" fmla="*/ 93 h 106"/>
                <a:gd name="T8" fmla="*/ 341 w 482"/>
                <a:gd name="T9" fmla="*/ 93 h 106"/>
                <a:gd name="T10" fmla="*/ 341 w 482"/>
                <a:gd name="T11" fmla="*/ 119 h 106"/>
                <a:gd name="T12" fmla="*/ 493 w 482"/>
                <a:gd name="T13" fmla="*/ 60 h 106"/>
                <a:gd name="T14" fmla="*/ 341 w 482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2"/>
                <a:gd name="T25" fmla="*/ 0 h 106"/>
                <a:gd name="T26" fmla="*/ 482 w 482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2" h="106">
                  <a:moveTo>
                    <a:pt x="333" y="0"/>
                  </a:moveTo>
                  <a:lnTo>
                    <a:pt x="333" y="23"/>
                  </a:lnTo>
                  <a:lnTo>
                    <a:pt x="0" y="23"/>
                  </a:lnTo>
                  <a:lnTo>
                    <a:pt x="0" y="83"/>
                  </a:lnTo>
                  <a:lnTo>
                    <a:pt x="333" y="83"/>
                  </a:lnTo>
                  <a:lnTo>
                    <a:pt x="333" y="106"/>
                  </a:lnTo>
                  <a:lnTo>
                    <a:pt x="482" y="53"/>
                  </a:lnTo>
                  <a:lnTo>
                    <a:pt x="3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lin ang="189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58" name="Line 56"/>
            <p:cNvSpPr>
              <a:spLocks noChangeShapeType="1"/>
            </p:cNvSpPr>
            <p:nvPr/>
          </p:nvSpPr>
          <p:spPr bwMode="auto">
            <a:xfrm>
              <a:off x="1944" y="3058"/>
              <a:ext cx="16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59" name="Freeform 57"/>
            <p:cNvSpPr>
              <a:spLocks/>
            </p:cNvSpPr>
            <p:nvPr/>
          </p:nvSpPr>
          <p:spPr bwMode="auto">
            <a:xfrm>
              <a:off x="3582" y="3065"/>
              <a:ext cx="725" cy="134"/>
            </a:xfrm>
            <a:custGeom>
              <a:avLst/>
              <a:gdLst>
                <a:gd name="T0" fmla="*/ 604 w 905"/>
                <a:gd name="T1" fmla="*/ 0 h 108"/>
                <a:gd name="T2" fmla="*/ 604 w 905"/>
                <a:gd name="T3" fmla="*/ 27 h 108"/>
                <a:gd name="T4" fmla="*/ 0 w 905"/>
                <a:gd name="T5" fmla="*/ 27 h 108"/>
                <a:gd name="T6" fmla="*/ 0 w 905"/>
                <a:gd name="T7" fmla="*/ 104 h 108"/>
                <a:gd name="T8" fmla="*/ 604 w 905"/>
                <a:gd name="T9" fmla="*/ 104 h 108"/>
                <a:gd name="T10" fmla="*/ 604 w 905"/>
                <a:gd name="T11" fmla="*/ 134 h 108"/>
                <a:gd name="T12" fmla="*/ 725 w 905"/>
                <a:gd name="T13" fmla="*/ 66 h 108"/>
                <a:gd name="T14" fmla="*/ 604 w 905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5"/>
                <a:gd name="T25" fmla="*/ 0 h 108"/>
                <a:gd name="T26" fmla="*/ 905 w 90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5" h="108">
                  <a:moveTo>
                    <a:pt x="754" y="0"/>
                  </a:moveTo>
                  <a:lnTo>
                    <a:pt x="754" y="22"/>
                  </a:lnTo>
                  <a:lnTo>
                    <a:pt x="0" y="22"/>
                  </a:lnTo>
                  <a:lnTo>
                    <a:pt x="0" y="84"/>
                  </a:lnTo>
                  <a:lnTo>
                    <a:pt x="754" y="84"/>
                  </a:lnTo>
                  <a:lnTo>
                    <a:pt x="754" y="108"/>
                  </a:lnTo>
                  <a:lnTo>
                    <a:pt x="905" y="53"/>
                  </a:lnTo>
                  <a:lnTo>
                    <a:pt x="75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lin ang="189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60" name="Freeform 58"/>
            <p:cNvSpPr>
              <a:spLocks/>
            </p:cNvSpPr>
            <p:nvPr/>
          </p:nvSpPr>
          <p:spPr bwMode="auto">
            <a:xfrm>
              <a:off x="3423" y="2039"/>
              <a:ext cx="616" cy="143"/>
            </a:xfrm>
            <a:custGeom>
              <a:avLst/>
              <a:gdLst>
                <a:gd name="T0" fmla="*/ 473 w 646"/>
                <a:gd name="T1" fmla="*/ 0 h 108"/>
                <a:gd name="T2" fmla="*/ 473 w 646"/>
                <a:gd name="T3" fmla="*/ 29 h 108"/>
                <a:gd name="T4" fmla="*/ 0 w 646"/>
                <a:gd name="T5" fmla="*/ 29 h 108"/>
                <a:gd name="T6" fmla="*/ 0 w 646"/>
                <a:gd name="T7" fmla="*/ 111 h 108"/>
                <a:gd name="T8" fmla="*/ 473 w 646"/>
                <a:gd name="T9" fmla="*/ 111 h 108"/>
                <a:gd name="T10" fmla="*/ 473 w 646"/>
                <a:gd name="T11" fmla="*/ 143 h 108"/>
                <a:gd name="T12" fmla="*/ 616 w 646"/>
                <a:gd name="T13" fmla="*/ 70 h 108"/>
                <a:gd name="T14" fmla="*/ 473 w 646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6"/>
                <a:gd name="T25" fmla="*/ 0 h 108"/>
                <a:gd name="T26" fmla="*/ 646 w 646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6" h="108">
                  <a:moveTo>
                    <a:pt x="496" y="0"/>
                  </a:moveTo>
                  <a:lnTo>
                    <a:pt x="496" y="22"/>
                  </a:lnTo>
                  <a:lnTo>
                    <a:pt x="0" y="22"/>
                  </a:lnTo>
                  <a:lnTo>
                    <a:pt x="0" y="84"/>
                  </a:lnTo>
                  <a:lnTo>
                    <a:pt x="496" y="84"/>
                  </a:lnTo>
                  <a:lnTo>
                    <a:pt x="496" y="108"/>
                  </a:lnTo>
                  <a:lnTo>
                    <a:pt x="646" y="53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lin ang="189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2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00600" y="50292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9400" y="5257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52578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Relationship Between Balance Sheets and Income Statement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209800"/>
          <a:ext cx="6096000" cy="3571880"/>
        </p:xfrm>
        <a:graphic>
          <a:graphicData uri="http://schemas.openxmlformats.org/drawingml/2006/table">
            <a:tbl>
              <a:tblPr/>
              <a:tblGrid>
                <a:gridCol w="145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Sheet (12/31/09)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Income Statement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Sheet (12/31/10)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(01/01/10 - 12/31/10)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Assets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sales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Assets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Current assets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74,300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of Goods Sold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Current assets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76,400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Fixed assets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Gross Profit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Fixed assets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Total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169,300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O&amp;M Expenses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58,720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Total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160,400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Operating profit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33,280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Liabilities &amp; Equities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Liabilities &amp; Equities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Non-operating Profit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Current liabilities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44,500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Taxable Income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28,080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Current liabilities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Other liabilities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Income Taxes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8,424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Other liabilities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Total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76,500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Income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19,656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Total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Preferred stock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Cash Dividends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10,056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Preferred stock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Common stock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Common stock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Capital surplus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Retained earnings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Capital surplus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Retained earnings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32,800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Retained earnings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42,400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Total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169,300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Total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160,400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6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2286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Financial Status for Business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828800" y="5638800"/>
            <a:ext cx="594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4008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7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400800" cy="616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674914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How to Use Profit Check Points</a:t>
            </a:r>
          </a:p>
        </p:txBody>
      </p:sp>
      <p:graphicFrame>
        <p:nvGraphicFramePr>
          <p:cNvPr id="33694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13471"/>
              </p:ext>
            </p:extLst>
          </p:nvPr>
        </p:nvGraphicFramePr>
        <p:xfrm>
          <a:off x="381000" y="1079398"/>
          <a:ext cx="7619999" cy="453763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10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3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ABC Company, Inc.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Statement of Operations (Year Ended December 31, 20xx)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Sales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$5,000,000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100.0%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 Less: Cost of Goods Sold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3,250,000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65.0%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Gross Profit (margin)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1,750,000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35.0%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 Less: Selling, G&amp;A Expenses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1,000,000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20.0%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Operating Profit (margin)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750,000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15.0%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 Less: Interest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250,000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5.0%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Net Income Before Taxes (NIBT)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500,000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10.0%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 Less: Taxes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175,000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3.5%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Net Income (margin)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$325,000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6.5%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6943" name="Oval 47"/>
          <p:cNvSpPr>
            <a:spLocks noChangeArrowheads="1"/>
          </p:cNvSpPr>
          <p:nvPr/>
        </p:nvSpPr>
        <p:spPr bwMode="auto">
          <a:xfrm>
            <a:off x="6749143" y="5214257"/>
            <a:ext cx="1447800" cy="762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36944" name="Text Box 48"/>
          <p:cNvSpPr txBox="1">
            <a:spLocks noChangeArrowheads="1"/>
          </p:cNvSpPr>
          <p:nvPr/>
        </p:nvSpPr>
        <p:spPr bwMode="auto">
          <a:xfrm>
            <a:off x="4800599" y="5791200"/>
            <a:ext cx="1686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Bottom line</a:t>
            </a:r>
          </a:p>
        </p:txBody>
      </p:sp>
      <p:sp>
        <p:nvSpPr>
          <p:cNvPr id="336945" name="Line 49"/>
          <p:cNvSpPr>
            <a:spLocks noChangeShapeType="1"/>
          </p:cNvSpPr>
          <p:nvPr/>
        </p:nvSpPr>
        <p:spPr bwMode="auto">
          <a:xfrm flipV="1">
            <a:off x="6400800" y="5638800"/>
            <a:ext cx="91440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4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91575" cy="13033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</a:rPr>
              <a:t>BALANCE SHEET: LIABILITIES AND EQUITY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Accts payable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Notes payable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Accruals</a:t>
            </a:r>
            <a:endParaRPr lang="en-US" sz="2800" u="sng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	Total CL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Long-term debt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Common stock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Retained earnings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	Total Equity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/>
              </a:rPr>
              <a:t>Total L &amp; E</a:t>
            </a:r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3688329" y="1905000"/>
            <a:ext cx="4532313" cy="4343400"/>
            <a:chOff x="2304" y="1296"/>
            <a:chExt cx="2855" cy="2736"/>
          </a:xfrm>
        </p:grpSpPr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304" y="1296"/>
              <a:ext cx="1440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      </a:t>
              </a:r>
              <a:r>
                <a:rPr lang="en-US" sz="2800" b="1" dirty="0"/>
                <a:t>2019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524,160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  636,808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489,600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1,650,568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723,432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460,000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  32,592</a:t>
              </a:r>
              <a:endParaRPr lang="en-US" sz="2800" dirty="0"/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492,592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2,866,592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3840" y="1296"/>
              <a:ext cx="131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    </a:t>
              </a:r>
              <a:r>
                <a:rPr lang="en-US" sz="2800" b="1" dirty="0"/>
                <a:t>2018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145,600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200,000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136,000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481,600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323,432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460,000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203,768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u="sng" dirty="0"/>
                <a:t>   663,768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800" dirty="0"/>
                <a:t>1,468,800</a:t>
              </a:r>
            </a:p>
          </p:txBody>
        </p:sp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2688" y="3984"/>
              <a:ext cx="2448" cy="48"/>
              <a:chOff x="2688" y="3984"/>
              <a:chExt cx="2448" cy="48"/>
            </a:xfrm>
          </p:grpSpPr>
          <p:sp>
            <p:nvSpPr>
              <p:cNvPr id="20491" name="Line 8"/>
              <p:cNvSpPr>
                <a:spLocks noChangeShapeType="1"/>
              </p:cNvSpPr>
              <p:nvPr/>
            </p:nvSpPr>
            <p:spPr bwMode="auto">
              <a:xfrm>
                <a:off x="2688" y="398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492" name="Line 9"/>
              <p:cNvSpPr>
                <a:spLocks noChangeShapeType="1"/>
              </p:cNvSpPr>
              <p:nvPr/>
            </p:nvSpPr>
            <p:spPr bwMode="auto">
              <a:xfrm>
                <a:off x="2688" y="4032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493" name="Line 10"/>
              <p:cNvSpPr>
                <a:spLocks noChangeShapeType="1"/>
              </p:cNvSpPr>
              <p:nvPr/>
            </p:nvSpPr>
            <p:spPr bwMode="auto">
              <a:xfrm>
                <a:off x="4128" y="398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494" name="Line 11"/>
              <p:cNvSpPr>
                <a:spLocks noChangeShapeType="1"/>
              </p:cNvSpPr>
              <p:nvPr/>
            </p:nvSpPr>
            <p:spPr bwMode="auto">
              <a:xfrm>
                <a:off x="4128" y="4032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0489" name="Line 12"/>
            <p:cNvSpPr>
              <a:spLocks noChangeShapeType="1"/>
            </p:cNvSpPr>
            <p:nvPr/>
          </p:nvSpPr>
          <p:spPr bwMode="auto">
            <a:xfrm>
              <a:off x="2736" y="1584"/>
              <a:ext cx="9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0490" name="Line 13"/>
            <p:cNvSpPr>
              <a:spLocks noChangeShapeType="1"/>
            </p:cNvSpPr>
            <p:nvPr/>
          </p:nvSpPr>
          <p:spPr bwMode="auto">
            <a:xfrm>
              <a:off x="4128" y="1584"/>
              <a:ext cx="9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9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3874</Words>
  <Application>Microsoft Office PowerPoint</Application>
  <PresentationFormat>On-screen Show (4:3)</PresentationFormat>
  <Paragraphs>613</Paragraphs>
  <Slides>87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Times New Roman</vt:lpstr>
      <vt:lpstr>Wingdings</vt:lpstr>
      <vt:lpstr>Office Theme</vt:lpstr>
      <vt:lpstr>Worksheet</vt:lpstr>
      <vt:lpstr>BUSINESS INNOVATION  Stage 2</vt:lpstr>
      <vt:lpstr>FOUR BASIC FINANCIAL STATEMENTS</vt:lpstr>
      <vt:lpstr>FOUR BASIC FINANCIAL STATEMENTS</vt:lpstr>
      <vt:lpstr>BALANCE SHEET – Statement of Financial Position</vt:lpstr>
      <vt:lpstr>PowerPoint Presentation</vt:lpstr>
      <vt:lpstr>BALANCE SHEET – Statement of Financial Position</vt:lpstr>
      <vt:lpstr>BALANCE SHEET</vt:lpstr>
      <vt:lpstr>BALANCE SHEET: ASSETS</vt:lpstr>
      <vt:lpstr>BALANCE SHEET: LIABILITIES AND EQUITY</vt:lpstr>
      <vt:lpstr>BALANCE SHEET</vt:lpstr>
      <vt:lpstr>BALANCE SHEET – Commonwealth Bank </vt:lpstr>
      <vt:lpstr>BALANCE SHEET – Commonwealth Bank </vt:lpstr>
      <vt:lpstr>BALANCE SHEET</vt:lpstr>
      <vt:lpstr>Using the Four Quadrants of the Balance Sheet and Why?</vt:lpstr>
      <vt:lpstr>BALANCE SHEET</vt:lpstr>
      <vt:lpstr>BALANCE SHEET</vt:lpstr>
      <vt:lpstr>BALANCE SHEET</vt:lpstr>
      <vt:lpstr>BALANCE SHEET</vt:lpstr>
      <vt:lpstr>CURRENT ASSETS</vt:lpstr>
      <vt:lpstr>CURRENT ASSETS</vt:lpstr>
      <vt:lpstr>CURRENT ASSETS</vt:lpstr>
      <vt:lpstr>CURRENT ASSETS</vt:lpstr>
      <vt:lpstr>CURRENT ASSETS</vt:lpstr>
      <vt:lpstr>CURRENT ASSETS</vt:lpstr>
      <vt:lpstr>TANGIBLE &amp; INTANGIBLE ASSETS</vt:lpstr>
      <vt:lpstr>TANGIBLE &amp; INTANGIBLE ASSETS</vt:lpstr>
      <vt:lpstr>TANGIBLE &amp; INTANGIBLE ASSETS</vt:lpstr>
      <vt:lpstr>FIXED ASSETS</vt:lpstr>
      <vt:lpstr>FIXED ASSETS</vt:lpstr>
      <vt:lpstr>FIXED ASSETS</vt:lpstr>
      <vt:lpstr>FIXED ASSETS</vt:lpstr>
      <vt:lpstr>FIXED ASSETS</vt:lpstr>
      <vt:lpstr>DEPRECIATION &amp; AMORTIZATION</vt:lpstr>
      <vt:lpstr>PowerPoint Presentation</vt:lpstr>
      <vt:lpstr>ACCUMULATED DEPRECIATION</vt:lpstr>
      <vt:lpstr>ACCUMULATED DEPRECIATION</vt:lpstr>
      <vt:lpstr>THE PRINCIPLE OF CONSISTENCY</vt:lpstr>
      <vt:lpstr>BOOK VALUE</vt:lpstr>
      <vt:lpstr>RESIDUAL VALUE</vt:lpstr>
      <vt:lpstr>METHODS TO CALCULATE DEPRECIATION EXPENSE</vt:lpstr>
      <vt:lpstr>METHODS TO CALCULATE DEPRECIATION EXPENSE</vt:lpstr>
      <vt:lpstr>LIABILITIES</vt:lpstr>
      <vt:lpstr>CURRENT LIABILITIES</vt:lpstr>
      <vt:lpstr>CURRENT LIABILITIES</vt:lpstr>
      <vt:lpstr>CURRENT LIABILITIES</vt:lpstr>
      <vt:lpstr>LONG-TERM LIABILITIES</vt:lpstr>
      <vt:lpstr>LONG-TERM LIABILITIES</vt:lpstr>
      <vt:lpstr>LONG-TERM LIABILITIES</vt:lpstr>
      <vt:lpstr>LONG-TERM LIABILITIES</vt:lpstr>
      <vt:lpstr>LONG-TERM LIABILITIES</vt:lpstr>
      <vt:lpstr>THE BALANCE SHEET:  LIABILITIES VS. STOCKHOLDERS’ EQUITY</vt:lpstr>
      <vt:lpstr>THE BALANCE SHEET: BREAKDOWN OF THE COMMON EQUITY ACCOUNTS</vt:lpstr>
      <vt:lpstr>STATEMENT OF SHAREHOLDERS’ EQUITY</vt:lpstr>
      <vt:lpstr>STATEMENT OF RETAINED EARNINGS</vt:lpstr>
      <vt:lpstr>STATEMENT OF RETAINED EARNINGS  (2019)</vt:lpstr>
      <vt:lpstr>STATEMENT OF RETAINED EARNINGS</vt:lpstr>
      <vt:lpstr>STATEMENT OF RETAINED EARNINGS</vt:lpstr>
      <vt:lpstr>STATEMENT OF RETAINED EARNINGS</vt:lpstr>
      <vt:lpstr>STATEMENT OF RETAINED EARNINGS</vt:lpstr>
      <vt:lpstr>THE INCOME STATEMENT</vt:lpstr>
      <vt:lpstr>INCOME STATEMENT  (STATEMENT OF EARNINGS)</vt:lpstr>
      <vt:lpstr>THE INCOME STATEMENT: REVENUE</vt:lpstr>
      <vt:lpstr>THE INCOME STATEMENT: EXPENSES</vt:lpstr>
      <vt:lpstr>THE INCOME STATEMENT: NET INCOME</vt:lpstr>
      <vt:lpstr>THE INCOME STATEMENT: NET LOSS</vt:lpstr>
      <vt:lpstr>INCOME STATEMENT   APPLE vs. SAMSUNG</vt:lpstr>
      <vt:lpstr>Income Statement - Commonwealth Bank </vt:lpstr>
      <vt:lpstr>The Income Statement – Research In Motion Ltd. </vt:lpstr>
      <vt:lpstr>THE FORM OF THE INCOME STATEMENT</vt:lpstr>
      <vt:lpstr>THE FORM OF THE INCOME STATEMENT</vt:lpstr>
      <vt:lpstr>STATEMENT OF CASH FLOWS</vt:lpstr>
      <vt:lpstr>STATEMENT OF CASH FLOWS</vt:lpstr>
      <vt:lpstr>STATEMENT OF CASH FLOWS CASH FLOW FROM OPERATING ACTIVITIES</vt:lpstr>
      <vt:lpstr>STATEMENT OF CASH FLOWS CASH FLOW FROM OPERATING ACTIVITIES</vt:lpstr>
      <vt:lpstr>STATEMENT OF CASH FLOWS CASH FLOW FROM OPERATING ACTIVITIES</vt:lpstr>
      <vt:lpstr>STATEMENT OF CASH FLOWS CRITICAL IMPORTANCE OF CASH FLOW FROM OPERATING ACTIVITIES</vt:lpstr>
      <vt:lpstr>STATEMENT OF CASH FLOWS CRITICAL IMPORTANCE OF CASH FLOW FROM OPERATING ACTIVITIES</vt:lpstr>
      <vt:lpstr>STATEMENT OF CASH FLOWS CASH FLOW FROM INVESTING ACTIVITIES</vt:lpstr>
      <vt:lpstr>STATEMENT OF CASH FLOWS CASH FLOW FROM INVESTING ACTIVITIES</vt:lpstr>
      <vt:lpstr>STATEMENT OF CASH FLOWS CASH FLOW FROM FINANCING ACTIVITIES</vt:lpstr>
      <vt:lpstr>STATEMENT OF CASH FLOWS CASH FLOW FROM FINANCING ACTIVITIES</vt:lpstr>
      <vt:lpstr>The Cash Flow Statement – Research In Motion, Ltd.</vt:lpstr>
      <vt:lpstr>PowerPoint Presentation</vt:lpstr>
      <vt:lpstr>Relationship Between Balance Sheets and Income Statement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INNOVATION  Stage 2</dc:title>
  <dc:creator>Ali</dc:creator>
  <cp:lastModifiedBy>Ali</cp:lastModifiedBy>
  <cp:revision>5</cp:revision>
  <dcterms:created xsi:type="dcterms:W3CDTF">2020-08-20T07:23:25Z</dcterms:created>
  <dcterms:modified xsi:type="dcterms:W3CDTF">2020-08-25T00:21:10Z</dcterms:modified>
</cp:coreProperties>
</file>