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7" r:id="rId2"/>
    <p:sldId id="262" r:id="rId3"/>
    <p:sldId id="263" r:id="rId4"/>
    <p:sldId id="264" r:id="rId5"/>
    <p:sldId id="259" r:id="rId6"/>
    <p:sldId id="260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52"/>
  </p:normalViewPr>
  <p:slideViewPr>
    <p:cSldViewPr snapToGrid="0" snapToObjects="1">
      <p:cViewPr varScale="1">
        <p:scale>
          <a:sx n="96" d="100"/>
          <a:sy n="96" d="100"/>
        </p:scale>
        <p:origin x="6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56EFB-C933-2046-8135-344C1DE70547}" type="datetimeFigureOut">
              <a:rPr lang="en-AU" smtClean="0"/>
              <a:t>17/4/20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6FE7F-3267-844F-B173-A40E237795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6171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It is important to get the pricing right for the brand of your business.  E.g. selling Nike shoes for $20 goes against their brand of being ‘the best’.  While </a:t>
            </a:r>
            <a:r>
              <a:rPr lang="en-AU" dirty="0" err="1"/>
              <a:t>nike</a:t>
            </a:r>
            <a:r>
              <a:rPr lang="en-AU" dirty="0"/>
              <a:t> shoes cost similar amounts to make to Dunlop volleys, the brand is entirely different.  This is why Nike puts their prices so high.</a:t>
            </a:r>
          </a:p>
          <a:p>
            <a:endParaRPr lang="en-AU" dirty="0"/>
          </a:p>
          <a:p>
            <a:r>
              <a:rPr lang="en-AU" dirty="0"/>
              <a:t>For more specific strategies see </a:t>
            </a:r>
            <a:r>
              <a:rPr lang="en-AU" dirty="0" err="1"/>
              <a:t>Pg</a:t>
            </a:r>
            <a:r>
              <a:rPr lang="en-AU" dirty="0"/>
              <a:t> 444 of the big marketing textbook in U. </a:t>
            </a:r>
            <a:r>
              <a:rPr lang="en-AU" dirty="0" err="1"/>
              <a:t>Ev</a:t>
            </a:r>
            <a:r>
              <a:rPr lang="en-AU" dirty="0"/>
              <a:t>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ACA19C-0A98-7B40-8CE8-FA16BF20665F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8747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2BCD5-20A8-A84D-870E-B255A92F65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0B0BB5-93EE-234C-8024-AB5749B82B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ABE7C-CA34-EF4A-AD56-53726447E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E05A-D1C9-264B-88CB-26A88039B0DB}" type="datetimeFigureOut">
              <a:rPr lang="en-AU" smtClean="0"/>
              <a:t>17/4/20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F3B8EC-A7DE-7044-9247-2D88D56ED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37C1A2-B0E9-5448-A89D-9F7517962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788E0-B049-2B4B-A3C5-56F807FBD9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1361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B73BD-C96D-8343-8C66-E7C1549F1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746BB5-CA35-0942-B3B5-0DFB9D218C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E2156A-99E4-0C4F-BAD7-92FA10FFB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E05A-D1C9-264B-88CB-26A88039B0DB}" type="datetimeFigureOut">
              <a:rPr lang="en-AU" smtClean="0"/>
              <a:t>17/4/20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B3E3B-0474-0A43-B01F-A3C63E69D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0A0604-FF7E-2D4D-BD4D-931B53800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788E0-B049-2B4B-A3C5-56F807FBD9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8472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6E8CDE-5CA8-3541-9322-040643A5D7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EEFDAA-BD7C-8347-90DC-BCACF4FFD6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3771E0-68DE-174B-8035-E5BAB44D0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E05A-D1C9-264B-88CB-26A88039B0DB}" type="datetimeFigureOut">
              <a:rPr lang="en-AU" smtClean="0"/>
              <a:t>17/4/20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B8BFB-90BF-3A4E-A75B-B44B71147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D5759-5DA0-C143-8322-DFA38F9E2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788E0-B049-2B4B-A3C5-56F807FBD9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5081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7EF2C-E378-C14B-B59E-8D64083AE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74F2B-571E-2444-AC21-F167E627F9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A0031B-3770-FF47-B3C6-F79317F71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E05A-D1C9-264B-88CB-26A88039B0DB}" type="datetimeFigureOut">
              <a:rPr lang="en-AU" smtClean="0"/>
              <a:t>17/4/20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ADD93-2D01-9F40-9425-A7726B58C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872119-F6E4-8444-9C7F-72B86FEB6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788E0-B049-2B4B-A3C5-56F807FBD9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9173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5AEC1-58B4-564E-A6A0-034E469B5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9C8632-ED8F-8947-8909-F07D3BD66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108FA-172F-104F-B040-FE2BCF269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E05A-D1C9-264B-88CB-26A88039B0DB}" type="datetimeFigureOut">
              <a:rPr lang="en-AU" smtClean="0"/>
              <a:t>17/4/20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68356-A0B3-1E4D-BFA7-1D37C3318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EABD54-C135-BD4F-8466-3E0FB1038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788E0-B049-2B4B-A3C5-56F807FBD9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1009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EB96A-2F06-F04E-9E71-C3F4FC818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97B42-FA4B-C743-9779-FB0747DD32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6AB52F-08A6-4F45-88A8-BE4C87D1B6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3CB572-783A-5B45-A735-7515599E7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E05A-D1C9-264B-88CB-26A88039B0DB}" type="datetimeFigureOut">
              <a:rPr lang="en-AU" smtClean="0"/>
              <a:t>17/4/20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8C42A3-FF72-BB47-9F9E-A83CAEE72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D658B0-C644-2A42-8A50-846398061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788E0-B049-2B4B-A3C5-56F807FBD9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8070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D8112-28EF-6548-9ECE-E77AD5F7D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175D5A-5F0F-FE42-BD70-DA808F50A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E3487-8A0C-C04D-BBF9-2F00F2E79C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A8ED83-B121-CF44-84E0-A87EA99A9B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E0DFD5-2C2F-CA4F-89F4-5A8FC22D5C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D08B5E-B29A-B04B-9322-5A3B83E92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E05A-D1C9-264B-88CB-26A88039B0DB}" type="datetimeFigureOut">
              <a:rPr lang="en-AU" smtClean="0"/>
              <a:t>17/4/20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8BDB4A-D477-7D43-8A92-605104DDE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0D2AEB-CD10-0A44-9F63-5D45AF17B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788E0-B049-2B4B-A3C5-56F807FBD9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6995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C7A50-C283-CB43-9A49-EA31954C9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220167-DD1C-BA44-BF45-A70CC3817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E05A-D1C9-264B-88CB-26A88039B0DB}" type="datetimeFigureOut">
              <a:rPr lang="en-AU" smtClean="0"/>
              <a:t>17/4/20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030236-BF20-FF4A-A65C-44FD3A12E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BA70F-84F0-B049-AA1F-9B647E24E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788E0-B049-2B4B-A3C5-56F807FBD9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276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03206B-C1A2-884B-B56F-29CC2D945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E05A-D1C9-264B-88CB-26A88039B0DB}" type="datetimeFigureOut">
              <a:rPr lang="en-AU" smtClean="0"/>
              <a:t>17/4/20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376BB7-4A3A-834F-9AA4-7F358AE14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20B503-1AC8-8E48-8378-9CFFDD1B4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788E0-B049-2B4B-A3C5-56F807FBD9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0050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65A5B-2080-DF44-8885-19709FB9F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C6F16-749B-1441-834D-552C09942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CF7A08-2883-E249-BC16-AAD4489313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FE1CC1-AD85-7C43-A439-A1C224086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E05A-D1C9-264B-88CB-26A88039B0DB}" type="datetimeFigureOut">
              <a:rPr lang="en-AU" smtClean="0"/>
              <a:t>17/4/20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DAA6FA-C227-494D-B2AA-D8BF7041C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9D17F0-838E-D346-A18F-CCDA05265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788E0-B049-2B4B-A3C5-56F807FBD9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5172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DDA99-D1A1-134C-988A-4CAE3177F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8254A5-CA63-C645-A76F-C4AEB58C22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359461-B8B3-664F-8D13-4952809368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93305A-21B6-1649-B476-F6C7200E3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E05A-D1C9-264B-88CB-26A88039B0DB}" type="datetimeFigureOut">
              <a:rPr lang="en-AU" smtClean="0"/>
              <a:t>17/4/20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AEAD9A-3A06-4D4E-B268-A39ACA5C2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F86EDC-7BFC-E846-90AD-8B62E7528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788E0-B049-2B4B-A3C5-56F807FBD9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2327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15D25A-1C68-6A42-BB01-F39637CF3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F91732-7EE6-2446-A635-9D9653CDFC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439195-9D79-DE43-81FA-468358657A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3E05A-D1C9-264B-88CB-26A88039B0DB}" type="datetimeFigureOut">
              <a:rPr lang="en-AU" smtClean="0"/>
              <a:t>17/4/20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36AEF-3187-484A-B1C0-97AB2827A2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927CF-26BB-D144-A0F5-16C3A3A0F0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788E0-B049-2B4B-A3C5-56F807FBD9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6507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BB2EB-984F-6A45-A4B6-265526F532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5517" y="3331444"/>
            <a:ext cx="6470692" cy="1229306"/>
          </a:xfrm>
        </p:spPr>
        <p:txBody>
          <a:bodyPr>
            <a:normAutofit/>
          </a:bodyPr>
          <a:lstStyle/>
          <a:p>
            <a:r>
              <a:rPr lang="en-AU" sz="3800" dirty="0">
                <a:solidFill>
                  <a:schemeClr val="tx1"/>
                </a:solidFill>
              </a:rPr>
              <a:t>The Business Model Canvas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673FE2-621A-5242-8717-32C9304992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5516" y="4735799"/>
            <a:ext cx="6470693" cy="605256"/>
          </a:xfrm>
        </p:spPr>
        <p:txBody>
          <a:bodyPr>
            <a:normAutofit/>
          </a:bodyPr>
          <a:lstStyle/>
          <a:p>
            <a:r>
              <a:rPr lang="en-AU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4013645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389AB-EA25-0A42-A832-5D33E4AF4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Revenue Streams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8C850-6367-FF47-AF8C-2247A0ABF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 cash a company generates from each customer segment </a:t>
            </a:r>
          </a:p>
          <a:p>
            <a:pPr lvl="1"/>
            <a:r>
              <a:rPr lang="en-AU" dirty="0"/>
              <a:t>Costs must be subtracted from revenues to create earning</a:t>
            </a:r>
          </a:p>
          <a:p>
            <a:r>
              <a:rPr lang="en-AU" dirty="0"/>
              <a:t>What are customers willing to pay?</a:t>
            </a:r>
          </a:p>
          <a:p>
            <a:r>
              <a:rPr lang="en-AU" dirty="0"/>
              <a:t>Different revenue streams may have different pricing mechanisms</a:t>
            </a:r>
          </a:p>
          <a:p>
            <a:r>
              <a:rPr lang="en-AU" dirty="0"/>
              <a:t>Business models can involve two different types of revenue streams</a:t>
            </a:r>
          </a:p>
          <a:p>
            <a:pPr lvl="1"/>
            <a:r>
              <a:rPr lang="en-AU" dirty="0"/>
              <a:t>Transactional – one off purchases</a:t>
            </a:r>
          </a:p>
          <a:p>
            <a:pPr lvl="1"/>
            <a:r>
              <a:rPr lang="en-AU" dirty="0"/>
              <a:t>Recurring – ongoing payments</a:t>
            </a:r>
          </a:p>
        </p:txBody>
      </p:sp>
    </p:spTree>
    <p:extLst>
      <p:ext uri="{BB962C8B-B14F-4D97-AF65-F5344CB8AC3E}">
        <p14:creationId xmlns:p14="http://schemas.microsoft.com/office/powerpoint/2010/main" val="950791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83826-A0AE-5C4F-BB1D-C41A1DD50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Types of Revenue Streams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A7B2CC0-183A-0C4C-97F1-F0DB471986C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96963" y="2108200"/>
          <a:ext cx="100584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8770">
                  <a:extLst>
                    <a:ext uri="{9D8B030D-6E8A-4147-A177-3AD203B41FA5}">
                      <a16:colId xmlns:a16="http://schemas.microsoft.com/office/drawing/2014/main" val="1618569106"/>
                    </a:ext>
                  </a:extLst>
                </a:gridCol>
                <a:gridCol w="8039630">
                  <a:extLst>
                    <a:ext uri="{9D8B030D-6E8A-4147-A177-3AD203B41FA5}">
                      <a16:colId xmlns:a16="http://schemas.microsoft.com/office/drawing/2014/main" val="37783250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Types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Explanation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035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Asset sale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Selling ownership of a physical product E.g. a book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7822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Usage fee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Service related.  The more a service is used, the more the customer pays. E.g. hotel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6450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Subscription fee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Selling continual access to a service E.g. gyms, magazines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5114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Lending/leasing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Temporarily granting someone exclusive rights to use an asset for a set time, for a fee.  E.g. shop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1811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Licensing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Giving customers permission to use protected intellectual property for a fee E.g. Adobe photoshop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3205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Brokerage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Being an intermediary between two or more parties.  E.g. Real Estate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247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Advertising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Fees from advertising a particular brand, service, product E.g. TV channels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4254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9604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638C7-F25C-1141-9BE1-AAC01168A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Types of pricing structure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A1709A4-7648-984B-B88F-4861C4F07F6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96963" y="2108200"/>
          <a:ext cx="10058400" cy="287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338164153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198946775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35415747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4213511366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AU" dirty="0"/>
                        <a:t>Fixed Menu Pricing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AU" dirty="0"/>
                        <a:t>Dynamic prices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209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List 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Set prices that don’t change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Negotiation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Price negotiated between 2 or more parties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8049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Product feature dependent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Depends on the number of features purchased with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Yield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Depending on how much stock you have at a point in time E.g. Airlines/hotels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739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Customer segment dependent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Depends on the type/characteristic of the customer segment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/>
                        <a:t>Real time market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Based on supply and demand – fruit &amp; veggies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3726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Volume dependent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Depends on how much a customer buys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/>
                        <a:t>Auctions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Determined by competitive bidding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3434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0243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0CE3D-7C26-5240-9549-3B602AE2A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Key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006E7-D949-A44F-A4A8-CD61C4FEB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What are your most important assets to make your business model work?</a:t>
            </a:r>
          </a:p>
          <a:p>
            <a:r>
              <a:rPr lang="en-AU" dirty="0"/>
              <a:t>Key resources will change depending on your business offering.</a:t>
            </a:r>
          </a:p>
          <a:p>
            <a:pPr lvl="1"/>
            <a:r>
              <a:rPr lang="en-AU" dirty="0"/>
              <a:t>E.g. a microchip manufacturer has key resources of production facilities such as warehouse, machines.  This is different to a microchip design business who has key resources of intellectual property and human resources</a:t>
            </a:r>
          </a:p>
          <a:p>
            <a:r>
              <a:rPr lang="en-AU" dirty="0"/>
              <a:t>Key resources can be physical, financial, intellectual or human</a:t>
            </a:r>
          </a:p>
        </p:txBody>
      </p:sp>
    </p:spTree>
    <p:extLst>
      <p:ext uri="{BB962C8B-B14F-4D97-AF65-F5344CB8AC3E}">
        <p14:creationId xmlns:p14="http://schemas.microsoft.com/office/powerpoint/2010/main" val="2243596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5A718-0704-A84F-B9D7-432B3F3D5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Key resources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F3A873D-8F9A-FA49-A89B-8830A662A21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96963" y="2108200"/>
          <a:ext cx="10058400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92025186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689906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4046583625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9947682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Physical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Intellectual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Human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Financial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467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Assets such as buildings, vehicles, machines etc…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Brands, knowledge, patents, copyright, customer databases.</a:t>
                      </a:r>
                    </a:p>
                    <a:p>
                      <a:endParaRPr lang="en-AU" dirty="0"/>
                    </a:p>
                    <a:p>
                      <a:r>
                        <a:rPr lang="en-AU" dirty="0"/>
                        <a:t>Difficult to develop but when successful, can create enormous customer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Every business needs this, but some  business models more than others.  </a:t>
                      </a:r>
                    </a:p>
                    <a:p>
                      <a:endParaRPr lang="en-AU" dirty="0"/>
                    </a:p>
                    <a:p>
                      <a:r>
                        <a:rPr lang="en-AU" dirty="0"/>
                        <a:t>E.g. creative industries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Some models require ensuring financial resources are available to help customers select their business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9336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9897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F12C8-5508-D94A-B698-95624FEF0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Key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2ED1D-A281-CA43-96F9-4A74D208A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dirty="0"/>
              <a:t>What are the most important things that the company must do to make the business model work?</a:t>
            </a:r>
          </a:p>
          <a:p>
            <a:r>
              <a:rPr lang="en-AU" sz="2400" dirty="0"/>
              <a:t>Key activities differ based on the business model type.  They can be categorised as follows:</a:t>
            </a:r>
          </a:p>
          <a:p>
            <a:pPr lvl="1"/>
            <a:r>
              <a:rPr lang="en-AU" sz="2000" dirty="0"/>
              <a:t>Production</a:t>
            </a:r>
          </a:p>
          <a:p>
            <a:pPr lvl="2"/>
            <a:r>
              <a:rPr lang="en-AU" sz="1600" dirty="0"/>
              <a:t>Designing, making and delivering a product in substantial quantities or superior quality.  E.g. manufacturing</a:t>
            </a:r>
          </a:p>
          <a:p>
            <a:pPr lvl="1"/>
            <a:r>
              <a:rPr lang="en-AU" sz="2000" dirty="0"/>
              <a:t>Problem Solving</a:t>
            </a:r>
          </a:p>
          <a:p>
            <a:pPr lvl="2"/>
            <a:r>
              <a:rPr lang="en-AU" sz="1600" dirty="0"/>
              <a:t>Coming up with new solutions to individual customer problems E.g. hospitals, accounting</a:t>
            </a:r>
          </a:p>
          <a:p>
            <a:pPr lvl="1"/>
            <a:r>
              <a:rPr lang="en-AU" sz="2000" dirty="0"/>
              <a:t>Platform/Network</a:t>
            </a:r>
          </a:p>
          <a:p>
            <a:pPr lvl="2"/>
            <a:r>
              <a:rPr lang="en-AU" sz="1600" dirty="0"/>
              <a:t>Tech/IT based businesses predominantly E.g. matchmaking platforms, </a:t>
            </a:r>
            <a:r>
              <a:rPr lang="en-AU" sz="1600" dirty="0" err="1"/>
              <a:t>ebay</a:t>
            </a:r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14856228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75ABD-5612-D141-9627-ED7E1C701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Key partnerships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364FD-A48D-894B-A9D6-2F71E6A49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/>
              <a:t>Partnerships are forged by businesses for a number of reasons, such as:</a:t>
            </a:r>
          </a:p>
          <a:p>
            <a:pPr lvl="1"/>
            <a:r>
              <a:rPr lang="en-AU" dirty="0"/>
              <a:t>Optimisation and economies of scale</a:t>
            </a:r>
          </a:p>
          <a:p>
            <a:pPr lvl="2"/>
            <a:r>
              <a:rPr lang="en-AU" dirty="0"/>
              <a:t>E.g. sharing departments/functions such as accounting, marketing etc…</a:t>
            </a:r>
          </a:p>
          <a:p>
            <a:pPr lvl="1"/>
            <a:r>
              <a:rPr lang="en-AU" dirty="0"/>
              <a:t>Reduction of risk or uncertainty</a:t>
            </a:r>
          </a:p>
          <a:p>
            <a:pPr lvl="2"/>
            <a:r>
              <a:rPr lang="en-AU" dirty="0"/>
              <a:t>Particularly in times of uncertainty, competitors may join together to navigate the industry through</a:t>
            </a:r>
          </a:p>
          <a:p>
            <a:pPr lvl="1"/>
            <a:r>
              <a:rPr lang="en-AU" dirty="0"/>
              <a:t>Acquisition of particular resources or activities</a:t>
            </a:r>
          </a:p>
          <a:p>
            <a:pPr lvl="2"/>
            <a:r>
              <a:rPr lang="en-AU" dirty="0"/>
              <a:t>Few companies own all the resources or perform all the activities described by their business models E.g. Heritage use Cole Accounting for payroll</a:t>
            </a:r>
          </a:p>
          <a:p>
            <a:r>
              <a:rPr lang="en-AU" dirty="0"/>
              <a:t>There are 4 different types of partnerships</a:t>
            </a:r>
          </a:p>
          <a:p>
            <a:pPr lvl="1"/>
            <a:r>
              <a:rPr lang="en-AU" dirty="0"/>
              <a:t>Strategic alliances between non-competitors</a:t>
            </a:r>
          </a:p>
          <a:p>
            <a:pPr lvl="1"/>
            <a:r>
              <a:rPr lang="en-AU" dirty="0"/>
              <a:t>Co-opetition – strategic competition between competitors</a:t>
            </a:r>
          </a:p>
          <a:p>
            <a:pPr lvl="1"/>
            <a:r>
              <a:rPr lang="en-AU" dirty="0"/>
              <a:t>Joint ventures to develop new businesses</a:t>
            </a:r>
          </a:p>
          <a:p>
            <a:pPr lvl="1"/>
            <a:r>
              <a:rPr lang="en-AU" dirty="0"/>
              <a:t>Buyer-supplier relationships to assure reliable supplies</a:t>
            </a:r>
          </a:p>
        </p:txBody>
      </p:sp>
    </p:spTree>
    <p:extLst>
      <p:ext uri="{BB962C8B-B14F-4D97-AF65-F5344CB8AC3E}">
        <p14:creationId xmlns:p14="http://schemas.microsoft.com/office/powerpoint/2010/main" val="36750181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006BD-6D41-784F-A241-B4C6E9CBD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Key partnerships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EFDBA-1AC2-E945-A0AC-FD24F69C6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There are 4 different types of partnerships</a:t>
            </a:r>
          </a:p>
          <a:p>
            <a:pPr lvl="1"/>
            <a:r>
              <a:rPr lang="en-AU" dirty="0"/>
              <a:t>Strategic alliances between non-competitors</a:t>
            </a:r>
          </a:p>
          <a:p>
            <a:pPr lvl="1"/>
            <a:r>
              <a:rPr lang="en-AU" dirty="0"/>
              <a:t>Co-opetition – strategic competition between competitors</a:t>
            </a:r>
          </a:p>
          <a:p>
            <a:pPr lvl="1"/>
            <a:r>
              <a:rPr lang="en-AU" dirty="0"/>
              <a:t>Joint ventures to develop new businesses</a:t>
            </a:r>
          </a:p>
          <a:p>
            <a:pPr lvl="1"/>
            <a:r>
              <a:rPr lang="en-AU" dirty="0"/>
              <a:t>Buyer-supplier relationships to assure reliable supplies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005177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ED5E1-A436-2C44-9A92-8F199926E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Cost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13A31-B8A5-F44F-AA63-4CBA32202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What are all the costs incurred to operate your business model?</a:t>
            </a:r>
          </a:p>
          <a:p>
            <a:r>
              <a:rPr lang="en-AU" dirty="0"/>
              <a:t>Once you have defined your key resources, key activities and key partnerships, your costs will be relatively easy to determine.</a:t>
            </a:r>
          </a:p>
          <a:p>
            <a:r>
              <a:rPr lang="en-AU" dirty="0"/>
              <a:t>Costs should be minimised in business, however, low-cost structures are going to be more sensitive to this than others.  </a:t>
            </a:r>
          </a:p>
          <a:p>
            <a:pPr lvl="1"/>
            <a:r>
              <a:rPr lang="en-AU" dirty="0"/>
              <a:t>E.g. Budget airlines have low costs, but require them to alter their business model to accommodate this.</a:t>
            </a:r>
          </a:p>
          <a:p>
            <a:r>
              <a:rPr lang="en-AU" dirty="0"/>
              <a:t>Cost structures will be somewhere on a continuum from low cost through to value driven</a:t>
            </a:r>
          </a:p>
          <a:p>
            <a:pPr lvl="1"/>
            <a:r>
              <a:rPr lang="en-AU" dirty="0"/>
              <a:t>Low cost – minimising costs wherever possible E.g. </a:t>
            </a:r>
            <a:r>
              <a:rPr lang="en-AU" dirty="0" err="1"/>
              <a:t>TigerAir</a:t>
            </a:r>
            <a:endParaRPr lang="en-AU" dirty="0"/>
          </a:p>
          <a:p>
            <a:pPr lvl="1"/>
            <a:r>
              <a:rPr lang="en-AU" dirty="0"/>
              <a:t>Value driven – focus on value creation E.g. Rolls Royce, 6 star hotels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319239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27514-1476-6D46-9674-820694FD0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Cost structure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82D0D07-8315-AB4D-B6A3-B9AD26F6CFD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96963" y="2108200"/>
          <a:ext cx="10058400" cy="302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157534827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32206729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849284623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1135232877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AU" dirty="0"/>
                        <a:t>Cost structures have the following characteristics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6754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Fixed 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Variable 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Economies of scale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Economies of scope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1336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Costs that are the same regardless of the amount you produce E.g. wages, rent, machine lease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Costs that vary depending on how much your produce E.g. Pizza dough for a pizza shop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Cost advantages that a business enjoys as its output expands.  E.g. lower bulk purchasing arrangements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Cost advantages that a business enjoy due to being bigger.  E.g. using the same marketing/accounting department may support multiple products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711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4526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87A07-05C5-D34E-9C2C-E8E7EDC85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Customer segments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CA972-81CF-4345-A2CA-C291A6920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Customer groups represent separate segments if:</a:t>
            </a:r>
          </a:p>
          <a:p>
            <a:pPr lvl="1"/>
            <a:r>
              <a:rPr lang="en-AU" dirty="0"/>
              <a:t>Their needs require and justify a distinct offer</a:t>
            </a:r>
          </a:p>
          <a:p>
            <a:pPr lvl="1"/>
            <a:r>
              <a:rPr lang="en-AU" dirty="0"/>
              <a:t>They are reached through different distribution channels</a:t>
            </a:r>
          </a:p>
          <a:p>
            <a:pPr lvl="1"/>
            <a:r>
              <a:rPr lang="en-AU" dirty="0"/>
              <a:t>They require different types of relationships</a:t>
            </a:r>
          </a:p>
          <a:p>
            <a:pPr lvl="1"/>
            <a:r>
              <a:rPr lang="en-AU" dirty="0"/>
              <a:t>They have substantially different </a:t>
            </a:r>
            <a:r>
              <a:rPr lang="en-AU" dirty="0" err="1"/>
              <a:t>profitabilities</a:t>
            </a:r>
            <a:endParaRPr lang="en-AU" dirty="0"/>
          </a:p>
          <a:p>
            <a:pPr lvl="1"/>
            <a:r>
              <a:rPr lang="en-AU" dirty="0"/>
              <a:t>They are willing to pay for different aspects of the same offer</a:t>
            </a:r>
          </a:p>
        </p:txBody>
      </p:sp>
    </p:spTree>
    <p:extLst>
      <p:ext uri="{BB962C8B-B14F-4D97-AF65-F5344CB8AC3E}">
        <p14:creationId xmlns:p14="http://schemas.microsoft.com/office/powerpoint/2010/main" val="3204824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266DF-7504-B944-997A-1F0C566A4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Customer Segments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1426568-70AE-FA48-AAAB-79A60BA0AC5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96963" y="2108200"/>
          <a:ext cx="100584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4504">
                  <a:extLst>
                    <a:ext uri="{9D8B030D-6E8A-4147-A177-3AD203B41FA5}">
                      <a16:colId xmlns:a16="http://schemas.microsoft.com/office/drawing/2014/main" val="2929322731"/>
                    </a:ext>
                  </a:extLst>
                </a:gridCol>
                <a:gridCol w="7463896">
                  <a:extLst>
                    <a:ext uri="{9D8B030D-6E8A-4147-A177-3AD203B41FA5}">
                      <a16:colId xmlns:a16="http://schemas.microsoft.com/office/drawing/2014/main" val="17734498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Customer segments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Explanation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700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Mass Market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No distinction between customer segments.  Customer focus is on one large group E.g. Coke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266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Niche Market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Catering to specific, specialised customers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182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Segmented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Separating your market into different, yet related, segments that have different needs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4423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Diversified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Serving customers with two unrelated business solutions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6274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Multi-sided platforms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2+ interdependent customer segments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319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5563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4F7F4-95D5-454C-98A3-50287B912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Value Propositions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3896B-5AD0-FA4D-8BD1-0796744D9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Creates value for customers by meeting their needs</a:t>
            </a:r>
          </a:p>
          <a:p>
            <a:r>
              <a:rPr lang="en-AU" dirty="0"/>
              <a:t>Values may be quantitative (E.g. price, speed of service) or qualitative (E.g. design, customer experience)</a:t>
            </a:r>
          </a:p>
        </p:txBody>
      </p:sp>
    </p:spTree>
    <p:extLst>
      <p:ext uri="{BB962C8B-B14F-4D97-AF65-F5344CB8AC3E}">
        <p14:creationId xmlns:p14="http://schemas.microsoft.com/office/powerpoint/2010/main" val="932358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0F316-344F-7847-916B-28647F289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Value propositions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57B1E51-0CF4-6445-94AB-555D992796A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96963" y="2108200"/>
          <a:ext cx="100584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6375">
                  <a:extLst>
                    <a:ext uri="{9D8B030D-6E8A-4147-A177-3AD203B41FA5}">
                      <a16:colId xmlns:a16="http://schemas.microsoft.com/office/drawing/2014/main" val="2537148105"/>
                    </a:ext>
                  </a:extLst>
                </a:gridCol>
                <a:gridCol w="7312025">
                  <a:extLst>
                    <a:ext uri="{9D8B030D-6E8A-4147-A177-3AD203B41FA5}">
                      <a16:colId xmlns:a16="http://schemas.microsoft.com/office/drawing/2014/main" val="5052140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Value Proposition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Explanation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2642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Newness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Satisfying a new set of needs the customers didn’t know they had – E.g. mobile phones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240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Performance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Improving product or service performance.  Can have its limits E.g. PC not keeping 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562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Customisation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Mass-customisation and customer co-creation increasing.  Allows for economies of scale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839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Getting the job done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Helping the customer perform core business.  </a:t>
                      </a:r>
                      <a:r>
                        <a:rPr lang="en-AU" sz="1400" dirty="0" err="1"/>
                        <a:t>E.g</a:t>
                      </a:r>
                      <a:r>
                        <a:rPr lang="en-AU" sz="1400" dirty="0"/>
                        <a:t> Rolls Royce and Jet engine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9425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Difficult to measure, but can help  a product to stand out because of superior design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956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Brand/Status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Creating the right brand for your target audience E.g. Sk8ers = underground.  Posh = Rolex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5067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Low cost for similar service is common, but will have implications on the business model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1163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Cost-reduction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Helping customers reduce their costs – E.g. call centres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7547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Risk reduction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A service level guarantee can help reduce the risk in purchasing expensive items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5064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Accessibility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Don’t own the product, but can still access it.  E.g. Scooters in the City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0563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Convenience/Usability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Making things more convenient, reducing the steps involved for purchase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1732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0517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34C7B-58B7-4249-8F50-8861EDBD6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Distribution Channels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442E2-752D-4C45-B717-9BC1FE830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More than just transport.  In also includes:</a:t>
            </a:r>
          </a:p>
          <a:p>
            <a:pPr lvl="1"/>
            <a:r>
              <a:rPr lang="en-AU" dirty="0"/>
              <a:t>Raising awareness among customers about a company’s products and services</a:t>
            </a:r>
          </a:p>
          <a:p>
            <a:pPr lvl="1"/>
            <a:r>
              <a:rPr lang="en-AU" dirty="0"/>
              <a:t>Helping customers evaluate the value proposition</a:t>
            </a:r>
          </a:p>
          <a:p>
            <a:pPr lvl="1"/>
            <a:r>
              <a:rPr lang="en-AU" dirty="0"/>
              <a:t>Allowing customers to purchase specific products and services (how this would happen)</a:t>
            </a:r>
          </a:p>
          <a:p>
            <a:pPr lvl="1"/>
            <a:r>
              <a:rPr lang="en-AU" dirty="0"/>
              <a:t>Delivering a value proposition to customers</a:t>
            </a:r>
          </a:p>
          <a:p>
            <a:pPr lvl="1"/>
            <a:r>
              <a:rPr lang="en-AU" dirty="0"/>
              <a:t>Providing post service customer support</a:t>
            </a:r>
          </a:p>
        </p:txBody>
      </p:sp>
    </p:spTree>
    <p:extLst>
      <p:ext uri="{BB962C8B-B14F-4D97-AF65-F5344CB8AC3E}">
        <p14:creationId xmlns:p14="http://schemas.microsoft.com/office/powerpoint/2010/main" val="2800825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9058A-E5C1-9B41-870A-D164A2991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Types of channels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8EBAD-348E-D140-A29D-A600AE75A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dirty="0"/>
              <a:t>5 distinct phases </a:t>
            </a:r>
          </a:p>
          <a:p>
            <a:pPr lvl="1"/>
            <a:r>
              <a:rPr lang="en-AU" sz="2000" dirty="0"/>
              <a:t>Awareness</a:t>
            </a:r>
          </a:p>
          <a:p>
            <a:pPr lvl="2"/>
            <a:r>
              <a:rPr lang="en-AU" sz="1600" dirty="0"/>
              <a:t>How do we raise awareness about our company’s products/services?</a:t>
            </a:r>
          </a:p>
          <a:p>
            <a:pPr lvl="1"/>
            <a:r>
              <a:rPr lang="en-AU" sz="2000" dirty="0"/>
              <a:t>Evaluation</a:t>
            </a:r>
          </a:p>
          <a:p>
            <a:pPr lvl="2"/>
            <a:r>
              <a:rPr lang="en-AU" sz="1600" dirty="0"/>
              <a:t>How do we help customers evaluate our organisations value proposition? Why we’re better than others.</a:t>
            </a:r>
          </a:p>
          <a:p>
            <a:pPr lvl="1"/>
            <a:r>
              <a:rPr lang="en-AU" sz="2000" dirty="0"/>
              <a:t>Purchase</a:t>
            </a:r>
          </a:p>
          <a:p>
            <a:pPr lvl="2"/>
            <a:r>
              <a:rPr lang="en-AU" sz="1600" dirty="0"/>
              <a:t>How do we allow customers to purchase specific products and services</a:t>
            </a:r>
          </a:p>
          <a:p>
            <a:pPr lvl="1"/>
            <a:r>
              <a:rPr lang="en-AU" sz="2000" dirty="0"/>
              <a:t>Delivery</a:t>
            </a:r>
          </a:p>
          <a:p>
            <a:pPr lvl="2"/>
            <a:r>
              <a:rPr lang="en-AU" sz="1600" dirty="0"/>
              <a:t>How do deliver a value proposition to customers</a:t>
            </a:r>
          </a:p>
          <a:p>
            <a:pPr lvl="1"/>
            <a:r>
              <a:rPr lang="en-AU" sz="2000" dirty="0"/>
              <a:t>After-sales</a:t>
            </a:r>
          </a:p>
          <a:p>
            <a:pPr lvl="2"/>
            <a:r>
              <a:rPr lang="en-AU" sz="1600" dirty="0"/>
              <a:t>How do we provide post-service support?</a:t>
            </a:r>
          </a:p>
        </p:txBody>
      </p:sp>
    </p:spTree>
    <p:extLst>
      <p:ext uri="{BB962C8B-B14F-4D97-AF65-F5344CB8AC3E}">
        <p14:creationId xmlns:p14="http://schemas.microsoft.com/office/powerpoint/2010/main" val="2435297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AE8CE-A6D7-B04C-A332-B143A94B8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Customer relationships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DFC41-6B26-7C43-983E-98897932B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What kind of relationship do you want with your customers?  These can range from personal to automated.</a:t>
            </a:r>
          </a:p>
          <a:p>
            <a:r>
              <a:rPr lang="en-AU" dirty="0"/>
              <a:t>Customer relationships may be driven by the following motivations:</a:t>
            </a:r>
          </a:p>
          <a:p>
            <a:pPr lvl="1"/>
            <a:r>
              <a:rPr lang="en-AU" dirty="0"/>
              <a:t>Customer acquisition</a:t>
            </a:r>
          </a:p>
          <a:p>
            <a:pPr lvl="1"/>
            <a:r>
              <a:rPr lang="en-AU" dirty="0"/>
              <a:t>Customer retention</a:t>
            </a:r>
          </a:p>
          <a:p>
            <a:pPr lvl="1"/>
            <a:r>
              <a:rPr lang="en-AU" dirty="0"/>
              <a:t>Boosting sales (upselling)</a:t>
            </a:r>
          </a:p>
        </p:txBody>
      </p:sp>
    </p:spTree>
    <p:extLst>
      <p:ext uri="{BB962C8B-B14F-4D97-AF65-F5344CB8AC3E}">
        <p14:creationId xmlns:p14="http://schemas.microsoft.com/office/powerpoint/2010/main" val="2514134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2BCF0-6B10-844A-9977-B76CE862F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Customer relationships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924D8A9-FE62-644C-AD6A-BF29BD41E1B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96963" y="2108200"/>
          <a:ext cx="100584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3437">
                  <a:extLst>
                    <a:ext uri="{9D8B030D-6E8A-4147-A177-3AD203B41FA5}">
                      <a16:colId xmlns:a16="http://schemas.microsoft.com/office/drawing/2014/main" val="1882154655"/>
                    </a:ext>
                  </a:extLst>
                </a:gridCol>
                <a:gridCol w="6684963">
                  <a:extLst>
                    <a:ext uri="{9D8B030D-6E8A-4147-A177-3AD203B41FA5}">
                      <a16:colId xmlns:a16="http://schemas.microsoft.com/office/drawing/2014/main" val="34380127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Categories of relationship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Explanation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413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Personal assistance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Human interaction during and post sales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4103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Dedicated personal assistance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Dedicating someone to a specific client E.g. financial adviser, doctor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433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Self-service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No direct relationship, provides means for customers to help themselves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6273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Automated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Mixing self-service with automated processes.  E.g. Netflix recommendations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5130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Communities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User communities to help solve problems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3946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Co-creation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Allowing customers to engage in the business offering.  E.g. writing reviews of books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58729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7390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1564</Words>
  <Application>Microsoft Macintosh PowerPoint</Application>
  <PresentationFormat>Widescreen</PresentationFormat>
  <Paragraphs>202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The Business Model Canvas</vt:lpstr>
      <vt:lpstr>Customer segments</vt:lpstr>
      <vt:lpstr>Customer Segments</vt:lpstr>
      <vt:lpstr>Value Propositions</vt:lpstr>
      <vt:lpstr>Value propositions</vt:lpstr>
      <vt:lpstr>Distribution Channels</vt:lpstr>
      <vt:lpstr>Types of channels</vt:lpstr>
      <vt:lpstr>Customer relationships</vt:lpstr>
      <vt:lpstr>Customer relationships</vt:lpstr>
      <vt:lpstr>Revenue Streams</vt:lpstr>
      <vt:lpstr>Types of Revenue Streams</vt:lpstr>
      <vt:lpstr>Types of pricing structure</vt:lpstr>
      <vt:lpstr>Key Resources</vt:lpstr>
      <vt:lpstr>Key resources</vt:lpstr>
      <vt:lpstr>Key activities</vt:lpstr>
      <vt:lpstr>Key partnerships</vt:lpstr>
      <vt:lpstr>Key partnerships</vt:lpstr>
      <vt:lpstr>Cost structure</vt:lpstr>
      <vt:lpstr>Cost structure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Business Model Canvas</dc:title>
  <dc:creator>Evan Franco</dc:creator>
  <cp:lastModifiedBy>Evan Franco</cp:lastModifiedBy>
  <cp:revision>2</cp:revision>
  <dcterms:created xsi:type="dcterms:W3CDTF">2020-04-17T01:38:54Z</dcterms:created>
  <dcterms:modified xsi:type="dcterms:W3CDTF">2020-04-17T01:40:38Z</dcterms:modified>
</cp:coreProperties>
</file>