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86"/>
  </p:normalViewPr>
  <p:slideViewPr>
    <p:cSldViewPr snapToGrid="0" snapToObjects="1">
      <p:cViewPr varScale="1">
        <p:scale>
          <a:sx n="77" d="100"/>
          <a:sy n="77" d="100"/>
        </p:scale>
        <p:origin x="1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05F50-D6DF-5E4C-85AA-BA3EB14FF422}" type="datetimeFigureOut">
              <a:rPr lang="en-AU" smtClean="0"/>
              <a:t>18/4/20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88E96-45D4-E648-BDA3-CE2FD4F0B594}" type="slidenum">
              <a:rPr lang="en-AU" smtClean="0"/>
              <a:t>‹#›</a:t>
            </a:fld>
            <a:endParaRPr lang="en-AU"/>
          </a:p>
        </p:txBody>
      </p:sp>
    </p:spTree>
    <p:extLst>
      <p:ext uri="{BB962C8B-B14F-4D97-AF65-F5344CB8AC3E}">
        <p14:creationId xmlns:p14="http://schemas.microsoft.com/office/powerpoint/2010/main" val="404958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5C88E96-45D4-E648-BDA3-CE2FD4F0B594}" type="slidenum">
              <a:rPr lang="en-AU" smtClean="0"/>
              <a:t>3</a:t>
            </a:fld>
            <a:endParaRPr lang="en-AU"/>
          </a:p>
        </p:txBody>
      </p:sp>
    </p:spTree>
    <p:extLst>
      <p:ext uri="{BB962C8B-B14F-4D97-AF65-F5344CB8AC3E}">
        <p14:creationId xmlns:p14="http://schemas.microsoft.com/office/powerpoint/2010/main" val="58005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Business models can be categorised into the following three areas.  Over the last 10 years disruptive models have become a lot more common.  </a:t>
            </a:r>
          </a:p>
          <a:p>
            <a:endParaRPr lang="en-AU" dirty="0"/>
          </a:p>
          <a:p>
            <a:r>
              <a:rPr lang="en-AU" dirty="0"/>
              <a:t>Disruptive models have mainly been found in the tech ‘space’.  As risk taking entrepreneurs and start up businesses have entered the market, these models, which are typically risky and take a long time to implement, have become more common.  More traditional structures have struggled to keep up.</a:t>
            </a:r>
          </a:p>
          <a:p>
            <a:endParaRPr lang="en-AU" dirty="0"/>
          </a:p>
          <a:p>
            <a:r>
              <a:rPr lang="en-AU" dirty="0"/>
              <a:t>Traditional – these are a lot more ‘safe’ and have models that have been proven effective over time.  Most businesses have a traditional model.  </a:t>
            </a:r>
          </a:p>
          <a:p>
            <a:endParaRPr lang="en-AU" dirty="0"/>
          </a:p>
          <a:p>
            <a:r>
              <a:rPr lang="en-AU" dirty="0"/>
              <a:t>Social Enterprise – their profits are directly linked to their social mission.  </a:t>
            </a:r>
          </a:p>
        </p:txBody>
      </p:sp>
      <p:sp>
        <p:nvSpPr>
          <p:cNvPr id="4" name="Slide Number Placeholder 3"/>
          <p:cNvSpPr>
            <a:spLocks noGrp="1"/>
          </p:cNvSpPr>
          <p:nvPr>
            <p:ph type="sldNum" sz="quarter" idx="5"/>
          </p:nvPr>
        </p:nvSpPr>
        <p:spPr/>
        <p:txBody>
          <a:bodyPr/>
          <a:lstStyle/>
          <a:p>
            <a:fld id="{25C88E96-45D4-E648-BDA3-CE2FD4F0B594}" type="slidenum">
              <a:rPr lang="en-AU" smtClean="0"/>
              <a:t>4</a:t>
            </a:fld>
            <a:endParaRPr lang="en-AU"/>
          </a:p>
        </p:txBody>
      </p:sp>
    </p:spTree>
    <p:extLst>
      <p:ext uri="{BB962C8B-B14F-4D97-AF65-F5344CB8AC3E}">
        <p14:creationId xmlns:p14="http://schemas.microsoft.com/office/powerpoint/2010/main" val="13198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Access over ownership – member based sharing platforms for items such as cars, scooters, accommodation, computers E.g. scooters in the city, Air </a:t>
            </a:r>
            <a:r>
              <a:rPr lang="en-AU" dirty="0" err="1"/>
              <a:t>BnB</a:t>
            </a:r>
            <a:endParaRPr lang="en-AU" dirty="0"/>
          </a:p>
          <a:p>
            <a:pPr marL="171450" indent="-171450">
              <a:buFont typeface="Arial" panose="020B0604020202020204" pitchFamily="34" charset="0"/>
              <a:buChar char="•"/>
            </a:pPr>
            <a:r>
              <a:rPr lang="en-AU" dirty="0"/>
              <a:t>Hypermarkets – product or service at below cost – for some products, high volume and market share E.g. Amazon</a:t>
            </a:r>
          </a:p>
          <a:p>
            <a:pPr marL="171450" indent="-171450">
              <a:buFont typeface="Arial" panose="020B0604020202020204" pitchFamily="34" charset="0"/>
              <a:buChar char="•"/>
            </a:pPr>
            <a:r>
              <a:rPr lang="en-AU" dirty="0"/>
              <a:t>Delight &amp; Experience – sells the experience of their product, something competitors cannot match E.g. Apple</a:t>
            </a:r>
          </a:p>
          <a:p>
            <a:pPr marL="171450" indent="-171450">
              <a:buFont typeface="Arial" panose="020B0604020202020204" pitchFamily="34" charset="0"/>
              <a:buChar char="•"/>
            </a:pPr>
            <a:r>
              <a:rPr lang="en-AU" dirty="0"/>
              <a:t>Long-tail marketing – entrepreneurs set up tiny niche markets online and attract clients through the search market E.g. online figurines</a:t>
            </a:r>
          </a:p>
          <a:p>
            <a:pPr marL="171450" indent="-171450">
              <a:buFont typeface="Arial" panose="020B0604020202020204" pitchFamily="34" charset="0"/>
              <a:buChar char="•"/>
            </a:pPr>
            <a:r>
              <a:rPr lang="en-AU" dirty="0"/>
              <a:t>Free &amp; Open – imposes no charge, but might licence products and make money from data collection and eyeballs (for advertisers) E.g. Wikipedia</a:t>
            </a:r>
          </a:p>
          <a:p>
            <a:pPr marL="171450" indent="-171450">
              <a:buFont typeface="Arial" panose="020B0604020202020204" pitchFamily="34" charset="0"/>
              <a:buChar char="•"/>
            </a:pPr>
            <a:r>
              <a:rPr lang="en-AU" dirty="0"/>
              <a:t>Platform – An intermediary business that sits between buyers and sellers to enable easy exchange E.g. eBay, </a:t>
            </a:r>
            <a:r>
              <a:rPr lang="en-AU" dirty="0" err="1"/>
              <a:t>Paypal</a:t>
            </a:r>
            <a:endParaRPr lang="en-AU" dirty="0"/>
          </a:p>
        </p:txBody>
      </p:sp>
      <p:sp>
        <p:nvSpPr>
          <p:cNvPr id="4" name="Slide Number Placeholder 3"/>
          <p:cNvSpPr>
            <a:spLocks noGrp="1"/>
          </p:cNvSpPr>
          <p:nvPr>
            <p:ph type="sldNum" sz="quarter" idx="5"/>
          </p:nvPr>
        </p:nvSpPr>
        <p:spPr/>
        <p:txBody>
          <a:bodyPr/>
          <a:lstStyle/>
          <a:p>
            <a:fld id="{25C88E96-45D4-E648-BDA3-CE2FD4F0B594}" type="slidenum">
              <a:rPr lang="en-AU" smtClean="0"/>
              <a:t>5</a:t>
            </a:fld>
            <a:endParaRPr lang="en-AU"/>
          </a:p>
        </p:txBody>
      </p:sp>
    </p:spTree>
    <p:extLst>
      <p:ext uri="{BB962C8B-B14F-4D97-AF65-F5344CB8AC3E}">
        <p14:creationId xmlns:p14="http://schemas.microsoft.com/office/powerpoint/2010/main" val="110005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Advertising – including online media E.g. google, </a:t>
            </a:r>
            <a:r>
              <a:rPr lang="en-AU" dirty="0" err="1"/>
              <a:t>facebook</a:t>
            </a:r>
            <a:endParaRPr lang="en-AU" dirty="0"/>
          </a:p>
          <a:p>
            <a:pPr marL="171450" indent="-171450">
              <a:buFont typeface="Arial" panose="020B0604020202020204" pitchFamily="34" charset="0"/>
              <a:buChar char="•"/>
            </a:pPr>
            <a:r>
              <a:rPr lang="en-AU" dirty="0"/>
              <a:t>Auction – including online E.g. </a:t>
            </a:r>
            <a:r>
              <a:rPr lang="en-AU" dirty="0" err="1"/>
              <a:t>Ebay</a:t>
            </a:r>
            <a:endParaRPr lang="en-AU" dirty="0"/>
          </a:p>
          <a:p>
            <a:pPr marL="171450" indent="-171450">
              <a:buFont typeface="Arial" panose="020B0604020202020204" pitchFamily="34" charset="0"/>
              <a:buChar char="•"/>
            </a:pPr>
            <a:r>
              <a:rPr lang="en-AU" dirty="0"/>
              <a:t>Bricks &amp; Clicks &amp; Flicks E.g. online/offline catalogues E.g. Amazon, Apple</a:t>
            </a:r>
          </a:p>
          <a:p>
            <a:pPr marL="171450" indent="-171450">
              <a:buFont typeface="Arial" panose="020B0604020202020204" pitchFamily="34" charset="0"/>
              <a:buChar char="•"/>
            </a:pPr>
            <a:r>
              <a:rPr lang="en-AU" dirty="0"/>
              <a:t>Franchise – a master franchiser sells rights to use the brand, tried and tested model E.g. Boost Juice, McDonalds, Bakers delight</a:t>
            </a:r>
          </a:p>
          <a:p>
            <a:pPr marL="171450" indent="-171450">
              <a:buFont typeface="Arial" panose="020B0604020202020204" pitchFamily="34" charset="0"/>
              <a:buChar char="•"/>
            </a:pPr>
            <a:r>
              <a:rPr lang="en-AU" dirty="0"/>
              <a:t>Freemium – established from a user base, with a minimum access option and a minority pay premium versions of the product E.g. </a:t>
            </a:r>
            <a:r>
              <a:rPr lang="en-AU" dirty="0" err="1"/>
              <a:t>dropbox</a:t>
            </a:r>
            <a:r>
              <a:rPr lang="en-AU" dirty="0"/>
              <a:t>, Canva</a:t>
            </a:r>
          </a:p>
          <a:p>
            <a:pPr marL="171450" indent="-171450">
              <a:buFont typeface="Arial" panose="020B0604020202020204" pitchFamily="34" charset="0"/>
              <a:buChar char="•"/>
            </a:pPr>
            <a:r>
              <a:rPr lang="en-AU" dirty="0"/>
              <a:t>Low-cost – based on offering significant volume at a low cost acquisition, with additional charges for extra.  E.g. budget airlines like Tiger, Jetstar</a:t>
            </a:r>
          </a:p>
          <a:p>
            <a:pPr marL="171450" indent="-171450">
              <a:buFont typeface="Arial" panose="020B0604020202020204" pitchFamily="34" charset="0"/>
              <a:buChar char="•"/>
            </a:pPr>
            <a:r>
              <a:rPr lang="en-AU" dirty="0"/>
              <a:t>Razor &amp; Blades – first product i.e. razor, sold at a low or giveaway price in anticipation of people buying the higher margin product i.e. blades.  E.g. </a:t>
            </a:r>
            <a:r>
              <a:rPr lang="en-AU" dirty="0" err="1"/>
              <a:t>Gilette</a:t>
            </a:r>
            <a:r>
              <a:rPr lang="en-AU" dirty="0"/>
              <a:t>, Nespresso, gaming consoles</a:t>
            </a:r>
          </a:p>
          <a:p>
            <a:pPr marL="171450" indent="-171450">
              <a:buFont typeface="Arial" panose="020B0604020202020204" pitchFamily="34" charset="0"/>
              <a:buChar char="•"/>
            </a:pPr>
            <a:r>
              <a:rPr lang="en-AU" dirty="0"/>
              <a:t>Subscription – pioneered by magazines where you pat for access E.g. Netflix, Stan</a:t>
            </a:r>
          </a:p>
        </p:txBody>
      </p:sp>
      <p:sp>
        <p:nvSpPr>
          <p:cNvPr id="4" name="Slide Number Placeholder 3"/>
          <p:cNvSpPr>
            <a:spLocks noGrp="1"/>
          </p:cNvSpPr>
          <p:nvPr>
            <p:ph type="sldNum" sz="quarter" idx="5"/>
          </p:nvPr>
        </p:nvSpPr>
        <p:spPr/>
        <p:txBody>
          <a:bodyPr/>
          <a:lstStyle/>
          <a:p>
            <a:fld id="{25C88E96-45D4-E648-BDA3-CE2FD4F0B594}" type="slidenum">
              <a:rPr lang="en-AU" smtClean="0"/>
              <a:t>6</a:t>
            </a:fld>
            <a:endParaRPr lang="en-AU"/>
          </a:p>
        </p:txBody>
      </p:sp>
    </p:spTree>
    <p:extLst>
      <p:ext uri="{BB962C8B-B14F-4D97-AF65-F5344CB8AC3E}">
        <p14:creationId xmlns:p14="http://schemas.microsoft.com/office/powerpoint/2010/main" val="141289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Entrepreneur support – sells support to its target population.  Appropriate for training of entrepreneurs.  E.g. </a:t>
            </a:r>
            <a:r>
              <a:rPr lang="en-AU" dirty="0" err="1"/>
              <a:t>eSharktank</a:t>
            </a:r>
            <a:r>
              <a:rPr lang="en-AU" dirty="0"/>
              <a:t>, tech support</a:t>
            </a:r>
          </a:p>
          <a:p>
            <a:pPr marL="171450" indent="-171450">
              <a:buFont typeface="Arial" panose="020B0604020202020204" pitchFamily="34" charset="0"/>
              <a:buChar char="•"/>
            </a:pPr>
            <a:r>
              <a:rPr lang="en-AU" dirty="0"/>
              <a:t>Market intermediary – provide service  to clients to help them access markets.  Lo </a:t>
            </a:r>
            <a:r>
              <a:rPr lang="en-AU" dirty="0" err="1"/>
              <a:t>startup</a:t>
            </a:r>
            <a:r>
              <a:rPr lang="en-AU" dirty="0"/>
              <a:t> costs, allow clients to stay and work in their community E.g. </a:t>
            </a:r>
            <a:r>
              <a:rPr lang="en-AU" dirty="0" err="1"/>
              <a:t>fairtrade</a:t>
            </a:r>
            <a:endParaRPr lang="en-AU" dirty="0"/>
          </a:p>
          <a:p>
            <a:pPr marL="171450" indent="-171450">
              <a:buFont typeface="Arial" panose="020B0604020202020204" pitchFamily="34" charset="0"/>
              <a:buChar char="•"/>
            </a:pPr>
            <a:r>
              <a:rPr lang="en-AU" dirty="0"/>
              <a:t>Employment – Provide employment opportunity and job training to clients and then sells its products or services on the open market.  E.g. Hands-on SA</a:t>
            </a:r>
          </a:p>
          <a:p>
            <a:pPr marL="171450" indent="-171450">
              <a:buFont typeface="Arial" panose="020B0604020202020204" pitchFamily="34" charset="0"/>
              <a:buChar char="•"/>
            </a:pPr>
            <a:r>
              <a:rPr lang="en-AU" dirty="0"/>
              <a:t>Free-for-service – selling social services directly to clients or a third-party.  E.g. </a:t>
            </a:r>
            <a:r>
              <a:rPr lang="en-AU" dirty="0" err="1"/>
              <a:t>Musuems</a:t>
            </a:r>
            <a:r>
              <a:rPr lang="en-AU" dirty="0"/>
              <a:t>, clinics</a:t>
            </a:r>
          </a:p>
          <a:p>
            <a:pPr marL="171450" indent="-171450">
              <a:buFont typeface="Arial" panose="020B0604020202020204" pitchFamily="34" charset="0"/>
              <a:buChar char="•"/>
            </a:pPr>
            <a:r>
              <a:rPr lang="en-AU" dirty="0"/>
              <a:t>Low-income client – similar to fee-for service in terms of offering services to clients but focuses on providing access to those who couldn’t otherwise afford it.  Creative distribution systems, lower production and market costs and high inefficiency are key for success E.g. Health care, </a:t>
            </a:r>
            <a:r>
              <a:rPr lang="en-AU" dirty="0" err="1"/>
              <a:t>SpecSavers</a:t>
            </a:r>
            <a:endParaRPr lang="en-AU" dirty="0"/>
          </a:p>
          <a:p>
            <a:pPr marL="171450" indent="-171450">
              <a:buFont typeface="Arial" panose="020B0604020202020204" pitchFamily="34" charset="0"/>
              <a:buChar char="•"/>
            </a:pPr>
            <a:r>
              <a:rPr lang="en-AU" dirty="0"/>
              <a:t>Cooperative – provides members with benefits through collective services.  Members have common needs/interests and are key stakeholders or even investors.  E.g. Trade union</a:t>
            </a:r>
          </a:p>
          <a:p>
            <a:pPr marL="171450" indent="-171450">
              <a:buFont typeface="Arial" panose="020B0604020202020204" pitchFamily="34" charset="0"/>
              <a:buChar char="•"/>
            </a:pPr>
            <a:r>
              <a:rPr lang="en-AU" dirty="0"/>
              <a:t>Market linkage – facilitates trade relationships between clients and the external market.  Doesn’t sell clients products, but connects them with markets E.g. import/export businesses, broker services</a:t>
            </a:r>
          </a:p>
          <a:p>
            <a:pPr marL="171450" indent="-171450">
              <a:buFont typeface="Arial" panose="020B0604020202020204" pitchFamily="34" charset="0"/>
              <a:buChar char="•"/>
            </a:pPr>
            <a:r>
              <a:rPr lang="en-AU" dirty="0"/>
              <a:t>Service subscriptions – Sells Goods or services to an external market to help fund other social programs.  This model is integrated with the non-profit organisation; the business activities and the social programs overlap.    E.g. consulting, Counselling, employment training, printing services.</a:t>
            </a:r>
          </a:p>
        </p:txBody>
      </p:sp>
      <p:sp>
        <p:nvSpPr>
          <p:cNvPr id="4" name="Slide Number Placeholder 3"/>
          <p:cNvSpPr>
            <a:spLocks noGrp="1"/>
          </p:cNvSpPr>
          <p:nvPr>
            <p:ph type="sldNum" sz="quarter" idx="5"/>
          </p:nvPr>
        </p:nvSpPr>
        <p:spPr/>
        <p:txBody>
          <a:bodyPr/>
          <a:lstStyle/>
          <a:p>
            <a:fld id="{25C88E96-45D4-E648-BDA3-CE2FD4F0B594}" type="slidenum">
              <a:rPr lang="en-AU" smtClean="0"/>
              <a:t>7</a:t>
            </a:fld>
            <a:endParaRPr lang="en-AU"/>
          </a:p>
        </p:txBody>
      </p:sp>
    </p:spTree>
    <p:extLst>
      <p:ext uri="{BB962C8B-B14F-4D97-AF65-F5344CB8AC3E}">
        <p14:creationId xmlns:p14="http://schemas.microsoft.com/office/powerpoint/2010/main" val="123583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E735D1FF-CAC6-FC4A-A28A-D33D1A09260C}" type="datetimeFigureOut">
              <a:rPr lang="en-AU" smtClean="0"/>
              <a:t>17/4/20</a:t>
            </a:fld>
            <a:endParaRPr lang="en-A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187052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735D1FF-CAC6-FC4A-A28A-D33D1A09260C}" type="datetimeFigureOut">
              <a:rPr lang="en-AU" smtClean="0"/>
              <a:t>17/4/20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233260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E735D1FF-CAC6-FC4A-A28A-D33D1A09260C}" type="datetimeFigureOut">
              <a:rPr lang="en-AU" smtClean="0"/>
              <a:t>17/4/20</a:t>
            </a:fld>
            <a:endParaRPr lang="en-AU"/>
          </a:p>
        </p:txBody>
      </p:sp>
      <p:sp>
        <p:nvSpPr>
          <p:cNvPr id="5" name="Footer Placeholder 4"/>
          <p:cNvSpPr>
            <a:spLocks noGrp="1"/>
          </p:cNvSpPr>
          <p:nvPr>
            <p:ph type="ftr" sz="quarter" idx="11"/>
          </p:nvPr>
        </p:nvSpPr>
        <p:spPr>
          <a:xfrm>
            <a:off x="804672" y="6227064"/>
            <a:ext cx="10588752" cy="320040"/>
          </a:xfrm>
        </p:spPr>
        <p:txBody>
          <a:body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139390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735D1FF-CAC6-FC4A-A28A-D33D1A09260C}" type="datetimeFigureOut">
              <a:rPr lang="en-AU" smtClean="0"/>
              <a:t>17/4/20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88097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E735D1FF-CAC6-FC4A-A28A-D33D1A09260C}" type="datetimeFigureOut">
              <a:rPr lang="en-AU" smtClean="0"/>
              <a:t>17/4/20</a:t>
            </a:fld>
            <a:endParaRPr lang="en-A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205114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E735D1FF-CAC6-FC4A-A28A-D33D1A09260C}" type="datetimeFigureOut">
              <a:rPr lang="en-AU" smtClean="0"/>
              <a:t>17/4/20</a:t>
            </a:fld>
            <a:endParaRPr lang="en-AU"/>
          </a:p>
        </p:txBody>
      </p:sp>
      <p:sp>
        <p:nvSpPr>
          <p:cNvPr id="6" name="Footer Placeholder 5"/>
          <p:cNvSpPr>
            <a:spLocks noGrp="1"/>
          </p:cNvSpPr>
          <p:nvPr>
            <p:ph type="ftr" sz="quarter" idx="11"/>
          </p:nvPr>
        </p:nvSpPr>
        <p:spPr>
          <a:xfrm>
            <a:off x="804672" y="6227064"/>
            <a:ext cx="10588752" cy="320040"/>
          </a:xfrm>
        </p:spPr>
        <p:txBody>
          <a:bodyPr/>
          <a:lstStyle/>
          <a:p>
            <a:endParaRPr lang="en-AU"/>
          </a:p>
        </p:txBody>
      </p:sp>
      <p:sp>
        <p:nvSpPr>
          <p:cNvPr id="7" name="Slide Number Placeholder 6"/>
          <p:cNvSpPr>
            <a:spLocks noGrp="1"/>
          </p:cNvSpPr>
          <p:nvPr>
            <p:ph type="sldNum" sz="quarter" idx="12"/>
          </p:nvPr>
        </p:nvSpPr>
        <p:spPr>
          <a:xfrm>
            <a:off x="10469880"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154936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E735D1FF-CAC6-FC4A-A28A-D33D1A09260C}" type="datetimeFigureOut">
              <a:rPr lang="en-AU" smtClean="0"/>
              <a:t>17/4/20</a:t>
            </a:fld>
            <a:endParaRPr lang="en-AU"/>
          </a:p>
        </p:txBody>
      </p:sp>
      <p:sp>
        <p:nvSpPr>
          <p:cNvPr id="8" name="Footer Placeholder 7"/>
          <p:cNvSpPr>
            <a:spLocks noGrp="1"/>
          </p:cNvSpPr>
          <p:nvPr>
            <p:ph type="ftr" sz="quarter" idx="11"/>
          </p:nvPr>
        </p:nvSpPr>
        <p:spPr>
          <a:xfrm>
            <a:off x="804672" y="6227064"/>
            <a:ext cx="10588752" cy="320040"/>
          </a:xfrm>
        </p:spPr>
        <p:txBody>
          <a:bodyPr/>
          <a:lstStyle/>
          <a:p>
            <a:endParaRPr lang="en-AU"/>
          </a:p>
        </p:txBody>
      </p:sp>
      <p:sp>
        <p:nvSpPr>
          <p:cNvPr id="9" name="Slide Number Placeholder 8"/>
          <p:cNvSpPr>
            <a:spLocks noGrp="1"/>
          </p:cNvSpPr>
          <p:nvPr>
            <p:ph type="sldNum" sz="quarter" idx="12"/>
          </p:nvPr>
        </p:nvSpPr>
        <p:spPr>
          <a:xfrm>
            <a:off x="10469880"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153057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735D1FF-CAC6-FC4A-A28A-D33D1A09260C}" type="datetimeFigureOut">
              <a:rPr lang="en-AU" smtClean="0"/>
              <a:t>17/4/20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328420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E735D1FF-CAC6-FC4A-A28A-D33D1A09260C}" type="datetimeFigureOut">
              <a:rPr lang="en-AU" smtClean="0"/>
              <a:t>17/4/20</a:t>
            </a:fld>
            <a:endParaRPr lang="en-AU"/>
          </a:p>
        </p:txBody>
      </p:sp>
      <p:sp>
        <p:nvSpPr>
          <p:cNvPr id="3" name="Footer Placeholder 2"/>
          <p:cNvSpPr>
            <a:spLocks noGrp="1"/>
          </p:cNvSpPr>
          <p:nvPr>
            <p:ph type="ftr" sz="quarter" idx="11"/>
          </p:nvPr>
        </p:nvSpPr>
        <p:spPr>
          <a:xfrm>
            <a:off x="804672" y="6227064"/>
            <a:ext cx="10588752" cy="320040"/>
          </a:xfrm>
        </p:spPr>
        <p:txBody>
          <a:bodyPr/>
          <a:lstStyle/>
          <a:p>
            <a:endParaRPr lang="en-AU"/>
          </a:p>
        </p:txBody>
      </p:sp>
      <p:sp>
        <p:nvSpPr>
          <p:cNvPr id="4" name="Slide Number Placeholder 3"/>
          <p:cNvSpPr>
            <a:spLocks noGrp="1"/>
          </p:cNvSpPr>
          <p:nvPr>
            <p:ph type="sldNum" sz="quarter" idx="12"/>
          </p:nvPr>
        </p:nvSpPr>
        <p:spPr>
          <a:xfrm>
            <a:off x="10469880"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253684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735D1FF-CAC6-FC4A-A28A-D33D1A09260C}" type="datetimeFigureOut">
              <a:rPr lang="en-AU" smtClean="0"/>
              <a:t>17/4/20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10700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E735D1FF-CAC6-FC4A-A28A-D33D1A09260C}" type="datetimeFigureOut">
              <a:rPr lang="en-AU" smtClean="0"/>
              <a:t>17/4/20</a:t>
            </a:fld>
            <a:endParaRPr lang="en-AU"/>
          </a:p>
        </p:txBody>
      </p:sp>
      <p:sp>
        <p:nvSpPr>
          <p:cNvPr id="6" name="Footer Placeholder 5"/>
          <p:cNvSpPr>
            <a:spLocks noGrp="1"/>
          </p:cNvSpPr>
          <p:nvPr>
            <p:ph type="ftr" sz="quarter" idx="11"/>
          </p:nvPr>
        </p:nvSpPr>
        <p:spPr>
          <a:xfrm>
            <a:off x="804672" y="6227064"/>
            <a:ext cx="5942203" cy="320040"/>
          </a:xfrm>
        </p:spPr>
        <p:txBody>
          <a:bodyPr/>
          <a:lstStyle/>
          <a:p>
            <a:endParaRPr lang="en-AU"/>
          </a:p>
        </p:txBody>
      </p:sp>
      <p:sp>
        <p:nvSpPr>
          <p:cNvPr id="7" name="Slide Number Placeholder 6"/>
          <p:cNvSpPr>
            <a:spLocks noGrp="1"/>
          </p:cNvSpPr>
          <p:nvPr>
            <p:ph type="sldNum" sz="quarter" idx="12"/>
          </p:nvPr>
        </p:nvSpPr>
        <p:spPr>
          <a:xfrm>
            <a:off x="5828377" y="320040"/>
            <a:ext cx="914400" cy="320040"/>
          </a:xfrm>
        </p:spPr>
        <p:txBody>
          <a:bodyPr/>
          <a:lstStyle/>
          <a:p>
            <a:fld id="{A7B95C40-A49E-D541-A28A-01CAB2E8B8CF}" type="slidenum">
              <a:rPr lang="en-AU" smtClean="0"/>
              <a:t>‹#›</a:t>
            </a:fld>
            <a:endParaRPr lang="en-AU"/>
          </a:p>
        </p:txBody>
      </p:sp>
    </p:spTree>
    <p:extLst>
      <p:ext uri="{BB962C8B-B14F-4D97-AF65-F5344CB8AC3E}">
        <p14:creationId xmlns:p14="http://schemas.microsoft.com/office/powerpoint/2010/main" val="420075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E735D1FF-CAC6-FC4A-A28A-D33D1A09260C}" type="datetimeFigureOut">
              <a:rPr lang="en-AU" smtClean="0"/>
              <a:t>17/4/20</a:t>
            </a:fld>
            <a:endParaRPr lang="en-AU"/>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7B95C40-A49E-D541-A28A-01CAB2E8B8CF}" type="slidenum">
              <a:rPr lang="en-AU" smtClean="0"/>
              <a:t>‹#›</a:t>
            </a:fld>
            <a:endParaRPr lang="en-AU"/>
          </a:p>
        </p:txBody>
      </p:sp>
    </p:spTree>
    <p:extLst>
      <p:ext uri="{BB962C8B-B14F-4D97-AF65-F5344CB8AC3E}">
        <p14:creationId xmlns:p14="http://schemas.microsoft.com/office/powerpoint/2010/main" val="363577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46750-0BF2-9F41-90C2-F6D5E8154BE9}"/>
              </a:ext>
            </a:extLst>
          </p:cNvPr>
          <p:cNvSpPr>
            <a:spLocks noGrp="1"/>
          </p:cNvSpPr>
          <p:nvPr>
            <p:ph type="ctrTitle"/>
          </p:nvPr>
        </p:nvSpPr>
        <p:spPr/>
        <p:txBody>
          <a:bodyPr/>
          <a:lstStyle/>
          <a:p>
            <a:r>
              <a:rPr lang="en-AU" dirty="0"/>
              <a:t>Business models</a:t>
            </a:r>
          </a:p>
        </p:txBody>
      </p:sp>
      <p:sp>
        <p:nvSpPr>
          <p:cNvPr id="3" name="Subtitle 2">
            <a:extLst>
              <a:ext uri="{FF2B5EF4-FFF2-40B4-BE49-F238E27FC236}">
                <a16:creationId xmlns:a16="http://schemas.microsoft.com/office/drawing/2014/main" id="{3F98354A-32F7-0641-AB41-B50CD18A900F}"/>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221193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7EF1-C01D-C743-9AD6-0C35AA1918B0}"/>
              </a:ext>
            </a:extLst>
          </p:cNvPr>
          <p:cNvSpPr>
            <a:spLocks noGrp="1"/>
          </p:cNvSpPr>
          <p:nvPr>
            <p:ph type="title"/>
          </p:nvPr>
        </p:nvSpPr>
        <p:spPr/>
        <p:txBody>
          <a:bodyPr/>
          <a:lstStyle/>
          <a:p>
            <a:r>
              <a:rPr lang="en-AU" dirty="0"/>
              <a:t>Learning Intention</a:t>
            </a:r>
          </a:p>
        </p:txBody>
      </p:sp>
      <p:sp>
        <p:nvSpPr>
          <p:cNvPr id="3" name="Content Placeholder 2">
            <a:extLst>
              <a:ext uri="{FF2B5EF4-FFF2-40B4-BE49-F238E27FC236}">
                <a16:creationId xmlns:a16="http://schemas.microsoft.com/office/drawing/2014/main" id="{90BC7AA1-6A2E-D746-99AC-75E2377FAED2}"/>
              </a:ext>
            </a:extLst>
          </p:cNvPr>
          <p:cNvSpPr>
            <a:spLocks noGrp="1"/>
          </p:cNvSpPr>
          <p:nvPr>
            <p:ph idx="1"/>
          </p:nvPr>
        </p:nvSpPr>
        <p:spPr/>
        <p:txBody>
          <a:bodyPr/>
          <a:lstStyle/>
          <a:p>
            <a:r>
              <a:rPr lang="en-AU" dirty="0"/>
              <a:t>I will learn about the different types of business models available and how they work</a:t>
            </a:r>
          </a:p>
        </p:txBody>
      </p:sp>
    </p:spTree>
    <p:extLst>
      <p:ext uri="{BB962C8B-B14F-4D97-AF65-F5344CB8AC3E}">
        <p14:creationId xmlns:p14="http://schemas.microsoft.com/office/powerpoint/2010/main" val="245462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4330B-60F9-8740-B50A-9C8BDA0C3FC9}"/>
              </a:ext>
            </a:extLst>
          </p:cNvPr>
          <p:cNvSpPr>
            <a:spLocks noGrp="1"/>
          </p:cNvSpPr>
          <p:nvPr>
            <p:ph type="title"/>
          </p:nvPr>
        </p:nvSpPr>
        <p:spPr/>
        <p:txBody>
          <a:bodyPr/>
          <a:lstStyle/>
          <a:p>
            <a:r>
              <a:rPr lang="en-AU" dirty="0"/>
              <a:t>Innovation and business models</a:t>
            </a:r>
          </a:p>
        </p:txBody>
      </p:sp>
      <p:sp>
        <p:nvSpPr>
          <p:cNvPr id="3" name="Content Placeholder 2">
            <a:extLst>
              <a:ext uri="{FF2B5EF4-FFF2-40B4-BE49-F238E27FC236}">
                <a16:creationId xmlns:a16="http://schemas.microsoft.com/office/drawing/2014/main" id="{B7EF54EB-B973-844D-9039-CB0C29346750}"/>
              </a:ext>
            </a:extLst>
          </p:cNvPr>
          <p:cNvSpPr>
            <a:spLocks noGrp="1"/>
          </p:cNvSpPr>
          <p:nvPr>
            <p:ph idx="1"/>
          </p:nvPr>
        </p:nvSpPr>
        <p:spPr/>
        <p:txBody>
          <a:bodyPr/>
          <a:lstStyle/>
          <a:p>
            <a:r>
              <a:rPr lang="en-AU" dirty="0"/>
              <a:t>Innovative business models have traditionally been risky and time consuming</a:t>
            </a:r>
          </a:p>
          <a:p>
            <a:r>
              <a:rPr lang="en-AU" dirty="0"/>
              <a:t>But, start-up’s have been innovative in their models and existing businesses have found it hard to keep up</a:t>
            </a:r>
          </a:p>
          <a:p>
            <a:endParaRPr lang="en-AU" dirty="0"/>
          </a:p>
        </p:txBody>
      </p:sp>
    </p:spTree>
    <p:extLst>
      <p:ext uri="{BB962C8B-B14F-4D97-AF65-F5344CB8AC3E}">
        <p14:creationId xmlns:p14="http://schemas.microsoft.com/office/powerpoint/2010/main" val="197478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BD4E-8D7A-A14D-8EAE-C419CAF7944A}"/>
              </a:ext>
            </a:extLst>
          </p:cNvPr>
          <p:cNvSpPr>
            <a:spLocks noGrp="1"/>
          </p:cNvSpPr>
          <p:nvPr>
            <p:ph type="title"/>
          </p:nvPr>
        </p:nvSpPr>
        <p:spPr/>
        <p:txBody>
          <a:bodyPr/>
          <a:lstStyle/>
          <a:p>
            <a:r>
              <a:rPr lang="en-AU" dirty="0"/>
              <a:t>Types of business model</a:t>
            </a:r>
          </a:p>
        </p:txBody>
      </p:sp>
      <p:sp>
        <p:nvSpPr>
          <p:cNvPr id="3" name="Content Placeholder 2">
            <a:extLst>
              <a:ext uri="{FF2B5EF4-FFF2-40B4-BE49-F238E27FC236}">
                <a16:creationId xmlns:a16="http://schemas.microsoft.com/office/drawing/2014/main" id="{634C2841-68BA-AC4A-AA9B-4B43EDC86155}"/>
              </a:ext>
            </a:extLst>
          </p:cNvPr>
          <p:cNvSpPr>
            <a:spLocks noGrp="1"/>
          </p:cNvSpPr>
          <p:nvPr>
            <p:ph idx="1"/>
          </p:nvPr>
        </p:nvSpPr>
        <p:spPr/>
        <p:txBody>
          <a:bodyPr/>
          <a:lstStyle/>
          <a:p>
            <a:r>
              <a:rPr lang="en-AU" dirty="0"/>
              <a:t>Disruptive</a:t>
            </a:r>
          </a:p>
          <a:p>
            <a:pPr lvl="1"/>
            <a:r>
              <a:rPr lang="en-AU" dirty="0"/>
              <a:t>Mostly relate to innovations in the digital space</a:t>
            </a:r>
          </a:p>
          <a:p>
            <a:pPr lvl="1"/>
            <a:r>
              <a:rPr lang="en-AU" dirty="0"/>
              <a:t>Often combine elements of traditional models</a:t>
            </a:r>
          </a:p>
          <a:p>
            <a:r>
              <a:rPr lang="en-AU" dirty="0"/>
              <a:t>Traditional</a:t>
            </a:r>
          </a:p>
          <a:p>
            <a:pPr lvl="1"/>
            <a:r>
              <a:rPr lang="en-AU" dirty="0"/>
              <a:t>‘tried and tested’</a:t>
            </a:r>
          </a:p>
          <a:p>
            <a:r>
              <a:rPr lang="en-AU" dirty="0"/>
              <a:t>Social Enterprise</a:t>
            </a:r>
          </a:p>
          <a:p>
            <a:pPr lvl="1"/>
            <a:r>
              <a:rPr lang="en-AU" dirty="0"/>
              <a:t>Balancing ‘purpose’ with ‘profit’</a:t>
            </a:r>
          </a:p>
        </p:txBody>
      </p:sp>
    </p:spTree>
    <p:extLst>
      <p:ext uri="{BB962C8B-B14F-4D97-AF65-F5344CB8AC3E}">
        <p14:creationId xmlns:p14="http://schemas.microsoft.com/office/powerpoint/2010/main" val="40720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F995-801E-EA45-9DA0-F33C47487DA8}"/>
              </a:ext>
            </a:extLst>
          </p:cNvPr>
          <p:cNvSpPr>
            <a:spLocks noGrp="1"/>
          </p:cNvSpPr>
          <p:nvPr>
            <p:ph type="title"/>
          </p:nvPr>
        </p:nvSpPr>
        <p:spPr/>
        <p:txBody>
          <a:bodyPr/>
          <a:lstStyle/>
          <a:p>
            <a:r>
              <a:rPr lang="en-AU" dirty="0"/>
              <a:t>Disruptive models</a:t>
            </a:r>
          </a:p>
        </p:txBody>
      </p:sp>
      <p:sp>
        <p:nvSpPr>
          <p:cNvPr id="3" name="Content Placeholder 2">
            <a:extLst>
              <a:ext uri="{FF2B5EF4-FFF2-40B4-BE49-F238E27FC236}">
                <a16:creationId xmlns:a16="http://schemas.microsoft.com/office/drawing/2014/main" id="{FB9FDBD1-34B6-5E4E-8899-72C42C70BCBC}"/>
              </a:ext>
            </a:extLst>
          </p:cNvPr>
          <p:cNvSpPr>
            <a:spLocks noGrp="1"/>
          </p:cNvSpPr>
          <p:nvPr>
            <p:ph idx="1"/>
          </p:nvPr>
        </p:nvSpPr>
        <p:spPr/>
        <p:txBody>
          <a:bodyPr/>
          <a:lstStyle/>
          <a:p>
            <a:r>
              <a:rPr lang="en-AU" dirty="0"/>
              <a:t>Access over ownership</a:t>
            </a:r>
          </a:p>
          <a:p>
            <a:r>
              <a:rPr lang="en-AU" dirty="0"/>
              <a:t>Hypermarkets</a:t>
            </a:r>
          </a:p>
          <a:p>
            <a:r>
              <a:rPr lang="en-AU" dirty="0"/>
              <a:t>Delight &amp; Experience</a:t>
            </a:r>
          </a:p>
          <a:p>
            <a:r>
              <a:rPr lang="en-AU" dirty="0"/>
              <a:t>Long-tail marketing</a:t>
            </a:r>
          </a:p>
          <a:p>
            <a:r>
              <a:rPr lang="en-AU" dirty="0"/>
              <a:t>Free &amp; Open</a:t>
            </a:r>
          </a:p>
          <a:p>
            <a:r>
              <a:rPr lang="en-AU" dirty="0"/>
              <a:t>Platform</a:t>
            </a:r>
          </a:p>
        </p:txBody>
      </p:sp>
    </p:spTree>
    <p:extLst>
      <p:ext uri="{BB962C8B-B14F-4D97-AF65-F5344CB8AC3E}">
        <p14:creationId xmlns:p14="http://schemas.microsoft.com/office/powerpoint/2010/main" val="177693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F6FED-F034-B746-BA83-D9AB48F78389}"/>
              </a:ext>
            </a:extLst>
          </p:cNvPr>
          <p:cNvSpPr>
            <a:spLocks noGrp="1"/>
          </p:cNvSpPr>
          <p:nvPr>
            <p:ph type="title"/>
          </p:nvPr>
        </p:nvSpPr>
        <p:spPr/>
        <p:txBody>
          <a:bodyPr/>
          <a:lstStyle/>
          <a:p>
            <a:r>
              <a:rPr lang="en-AU" dirty="0"/>
              <a:t>Traditional models</a:t>
            </a:r>
          </a:p>
        </p:txBody>
      </p:sp>
      <p:sp>
        <p:nvSpPr>
          <p:cNvPr id="3" name="Content Placeholder 2">
            <a:extLst>
              <a:ext uri="{FF2B5EF4-FFF2-40B4-BE49-F238E27FC236}">
                <a16:creationId xmlns:a16="http://schemas.microsoft.com/office/drawing/2014/main" id="{FDFAF922-F1B4-9C48-829A-09C75216CF22}"/>
              </a:ext>
            </a:extLst>
          </p:cNvPr>
          <p:cNvSpPr>
            <a:spLocks noGrp="1"/>
          </p:cNvSpPr>
          <p:nvPr>
            <p:ph idx="1"/>
          </p:nvPr>
        </p:nvSpPr>
        <p:spPr/>
        <p:txBody>
          <a:bodyPr/>
          <a:lstStyle/>
          <a:p>
            <a:r>
              <a:rPr lang="en-AU" dirty="0"/>
              <a:t>Advertising</a:t>
            </a:r>
          </a:p>
          <a:p>
            <a:r>
              <a:rPr lang="en-AU" dirty="0"/>
              <a:t>Auction</a:t>
            </a:r>
          </a:p>
          <a:p>
            <a:r>
              <a:rPr lang="en-AU" dirty="0"/>
              <a:t>Bricks &amp; Clicks &amp; flips</a:t>
            </a:r>
          </a:p>
          <a:p>
            <a:r>
              <a:rPr lang="en-AU" dirty="0"/>
              <a:t>Franchise</a:t>
            </a:r>
          </a:p>
          <a:p>
            <a:r>
              <a:rPr lang="en-AU" dirty="0"/>
              <a:t>Freemium</a:t>
            </a:r>
          </a:p>
          <a:p>
            <a:r>
              <a:rPr lang="en-AU" dirty="0"/>
              <a:t>Low-cost</a:t>
            </a:r>
          </a:p>
          <a:p>
            <a:r>
              <a:rPr lang="en-AU" dirty="0"/>
              <a:t>Razor &amp; Blades</a:t>
            </a:r>
          </a:p>
          <a:p>
            <a:r>
              <a:rPr lang="en-AU" dirty="0"/>
              <a:t>Subscription</a:t>
            </a:r>
          </a:p>
        </p:txBody>
      </p:sp>
    </p:spTree>
    <p:extLst>
      <p:ext uri="{BB962C8B-B14F-4D97-AF65-F5344CB8AC3E}">
        <p14:creationId xmlns:p14="http://schemas.microsoft.com/office/powerpoint/2010/main" val="3387513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6736C-A39B-5349-870F-1895C55AC9B3}"/>
              </a:ext>
            </a:extLst>
          </p:cNvPr>
          <p:cNvSpPr>
            <a:spLocks noGrp="1"/>
          </p:cNvSpPr>
          <p:nvPr>
            <p:ph type="title"/>
          </p:nvPr>
        </p:nvSpPr>
        <p:spPr/>
        <p:txBody>
          <a:bodyPr/>
          <a:lstStyle/>
          <a:p>
            <a:r>
              <a:rPr lang="en-AU" dirty="0"/>
              <a:t>Social Enterprise Models</a:t>
            </a:r>
          </a:p>
        </p:txBody>
      </p:sp>
      <p:sp>
        <p:nvSpPr>
          <p:cNvPr id="3" name="Content Placeholder 2">
            <a:extLst>
              <a:ext uri="{FF2B5EF4-FFF2-40B4-BE49-F238E27FC236}">
                <a16:creationId xmlns:a16="http://schemas.microsoft.com/office/drawing/2014/main" id="{FB650548-6750-D049-B6C5-30AF9295CE60}"/>
              </a:ext>
            </a:extLst>
          </p:cNvPr>
          <p:cNvSpPr>
            <a:spLocks noGrp="1"/>
          </p:cNvSpPr>
          <p:nvPr>
            <p:ph idx="1"/>
          </p:nvPr>
        </p:nvSpPr>
        <p:spPr/>
        <p:txBody>
          <a:bodyPr/>
          <a:lstStyle/>
          <a:p>
            <a:r>
              <a:rPr lang="en-AU" dirty="0"/>
              <a:t>Entrepreneur support</a:t>
            </a:r>
          </a:p>
          <a:p>
            <a:r>
              <a:rPr lang="en-AU" dirty="0"/>
              <a:t>Market intermediary</a:t>
            </a:r>
          </a:p>
          <a:p>
            <a:r>
              <a:rPr lang="en-AU" dirty="0"/>
              <a:t>Employment</a:t>
            </a:r>
          </a:p>
          <a:p>
            <a:r>
              <a:rPr lang="en-AU" dirty="0"/>
              <a:t>Free-for-service</a:t>
            </a:r>
          </a:p>
          <a:p>
            <a:r>
              <a:rPr lang="en-AU" dirty="0"/>
              <a:t>Low-income client</a:t>
            </a:r>
          </a:p>
          <a:p>
            <a:r>
              <a:rPr lang="en-AU" dirty="0"/>
              <a:t>Cooperative</a:t>
            </a:r>
          </a:p>
          <a:p>
            <a:r>
              <a:rPr lang="en-AU" dirty="0"/>
              <a:t>Market linkage</a:t>
            </a:r>
          </a:p>
          <a:p>
            <a:r>
              <a:rPr lang="en-AU" dirty="0"/>
              <a:t>Service subscription</a:t>
            </a:r>
          </a:p>
        </p:txBody>
      </p:sp>
    </p:spTree>
    <p:extLst>
      <p:ext uri="{BB962C8B-B14F-4D97-AF65-F5344CB8AC3E}">
        <p14:creationId xmlns:p14="http://schemas.microsoft.com/office/powerpoint/2010/main" val="2935306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6BED3-1CF9-174E-A348-A9B5BF09E1FF}"/>
              </a:ext>
            </a:extLst>
          </p:cNvPr>
          <p:cNvSpPr>
            <a:spLocks noGrp="1"/>
          </p:cNvSpPr>
          <p:nvPr>
            <p:ph type="title"/>
          </p:nvPr>
        </p:nvSpPr>
        <p:spPr/>
        <p:txBody>
          <a:bodyPr/>
          <a:lstStyle/>
          <a:p>
            <a:r>
              <a:rPr lang="en-AU" dirty="0"/>
              <a:t>Tasks</a:t>
            </a:r>
          </a:p>
        </p:txBody>
      </p:sp>
      <p:sp>
        <p:nvSpPr>
          <p:cNvPr id="3" name="Content Placeholder 2">
            <a:extLst>
              <a:ext uri="{FF2B5EF4-FFF2-40B4-BE49-F238E27FC236}">
                <a16:creationId xmlns:a16="http://schemas.microsoft.com/office/drawing/2014/main" id="{BE219F33-EF45-464C-96D3-322FE8588991}"/>
              </a:ext>
            </a:extLst>
          </p:cNvPr>
          <p:cNvSpPr>
            <a:spLocks noGrp="1"/>
          </p:cNvSpPr>
          <p:nvPr>
            <p:ph idx="1"/>
          </p:nvPr>
        </p:nvSpPr>
        <p:spPr/>
        <p:txBody>
          <a:bodyPr>
            <a:normAutofit lnSpcReduction="10000"/>
          </a:bodyPr>
          <a:lstStyle/>
          <a:p>
            <a:r>
              <a:rPr lang="en-AU" dirty="0"/>
              <a:t>Story board your business idea from the complete user experience to what happens from the business point of view</a:t>
            </a:r>
          </a:p>
          <a:p>
            <a:pPr lvl="1"/>
            <a:r>
              <a:rPr lang="en-AU" dirty="0"/>
              <a:t>Conduct this iteratively using post-it notes</a:t>
            </a:r>
          </a:p>
          <a:p>
            <a:pPr lvl="1"/>
            <a:r>
              <a:rPr lang="en-AU" dirty="0"/>
              <a:t>Collaborate on your storyboard with a partner (and vice versa) </a:t>
            </a:r>
          </a:p>
          <a:p>
            <a:pPr lvl="2"/>
            <a:r>
              <a:rPr lang="en-AU" dirty="0"/>
              <a:t>Be sure to take photos/records/notes of iterations and collaboration - IMPORTANT</a:t>
            </a:r>
          </a:p>
          <a:p>
            <a:pPr lvl="1"/>
            <a:endParaRPr lang="en-AU" dirty="0"/>
          </a:p>
          <a:p>
            <a:r>
              <a:rPr lang="en-AU" dirty="0"/>
              <a:t>Start thinking about what kind of model will work for your business and experiment with different potential models, getting feedback along the way</a:t>
            </a:r>
          </a:p>
          <a:p>
            <a:endParaRPr lang="en-AU" dirty="0"/>
          </a:p>
          <a:p>
            <a:r>
              <a:rPr lang="en-AU" dirty="0"/>
              <a:t>Reflective task – what have I learned, where to from here – with their business model</a:t>
            </a:r>
          </a:p>
          <a:p>
            <a:endParaRPr lang="en-AU" dirty="0"/>
          </a:p>
        </p:txBody>
      </p:sp>
    </p:spTree>
    <p:extLst>
      <p:ext uri="{BB962C8B-B14F-4D97-AF65-F5344CB8AC3E}">
        <p14:creationId xmlns:p14="http://schemas.microsoft.com/office/powerpoint/2010/main" val="107137538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{F4644B2C-06E5-DB48-B02B-4EB131036DC8}tf16401369</Template>
  <TotalTime>1375</TotalTime>
  <Words>954</Words>
  <Application>Microsoft Macintosh PowerPoint</Application>
  <PresentationFormat>Widescreen</PresentationFormat>
  <Paragraphs>82</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Rockwell</vt:lpstr>
      <vt:lpstr>Wingdings</vt:lpstr>
      <vt:lpstr>Atlas</vt:lpstr>
      <vt:lpstr>Business models</vt:lpstr>
      <vt:lpstr>Learning Intention</vt:lpstr>
      <vt:lpstr>Innovation and business models</vt:lpstr>
      <vt:lpstr>Types of business model</vt:lpstr>
      <vt:lpstr>Disruptive models</vt:lpstr>
      <vt:lpstr>Traditional models</vt:lpstr>
      <vt:lpstr>Social Enterprise Models</vt:lpstr>
      <vt:lpstr>Tasks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models</dc:title>
  <dc:creator>Evan Franco</dc:creator>
  <cp:lastModifiedBy>Evan Franco</cp:lastModifiedBy>
  <cp:revision>6</cp:revision>
  <dcterms:created xsi:type="dcterms:W3CDTF">2020-04-17T03:56:09Z</dcterms:created>
  <dcterms:modified xsi:type="dcterms:W3CDTF">2020-04-18T02:51:40Z</dcterms:modified>
</cp:coreProperties>
</file>