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6" r:id="rId4"/>
    <p:sldId id="272" r:id="rId5"/>
    <p:sldId id="257" r:id="rId6"/>
    <p:sldId id="273" r:id="rId7"/>
    <p:sldId id="259" r:id="rId8"/>
    <p:sldId id="260" r:id="rId9"/>
    <p:sldId id="261" r:id="rId10"/>
    <p:sldId id="262" r:id="rId11"/>
    <p:sldId id="263" r:id="rId12"/>
    <p:sldId id="264" r:id="rId13"/>
    <p:sldId id="265" r:id="rId14"/>
    <p:sldId id="266" r:id="rId15"/>
    <p:sldId id="267" r:id="rId16"/>
    <p:sldId id="268" r:id="rId17"/>
    <p:sldId id="277" r:id="rId18"/>
    <p:sldId id="275"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2"/>
  </p:normalViewPr>
  <p:slideViewPr>
    <p:cSldViewPr>
      <p:cViewPr varScale="1">
        <p:scale>
          <a:sx n="90" d="100"/>
          <a:sy n="90" d="100"/>
        </p:scale>
        <p:origin x="1744"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0A2A078-AD59-4745-977F-EE97FC9BD7DA}" type="datetimeFigureOut">
              <a:rPr lang="en-AU" smtClean="0"/>
              <a:t>18/4/20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DA3538-B8FF-467B-9B46-7CD7943546E4}" type="slidenum">
              <a:rPr lang="en-AU" smtClean="0"/>
              <a:t>‹#›</a:t>
            </a:fld>
            <a:endParaRPr lang="en-A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A2A078-AD59-4745-977F-EE97FC9BD7DA}" type="datetimeFigureOut">
              <a:rPr lang="en-AU" smtClean="0"/>
              <a:t>18/4/20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DA3538-B8FF-467B-9B46-7CD7943546E4}"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A2A078-AD59-4745-977F-EE97FC9BD7DA}" type="datetimeFigureOut">
              <a:rPr lang="en-AU" smtClean="0"/>
              <a:t>18/4/20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DA3538-B8FF-467B-9B46-7CD7943546E4}"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A2A078-AD59-4745-977F-EE97FC9BD7DA}" type="datetimeFigureOut">
              <a:rPr lang="en-AU" smtClean="0"/>
              <a:t>18/4/20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DA3538-B8FF-467B-9B46-7CD7943546E4}"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10A2A078-AD59-4745-977F-EE97FC9BD7DA}" type="datetimeFigureOut">
              <a:rPr lang="en-AU" smtClean="0"/>
              <a:t>18/4/20</a:t>
            </a:fld>
            <a:endParaRPr lang="en-AU"/>
          </a:p>
        </p:txBody>
      </p:sp>
      <p:sp>
        <p:nvSpPr>
          <p:cNvPr id="91" name="Footer Placeholder 90"/>
          <p:cNvSpPr>
            <a:spLocks noGrp="1"/>
          </p:cNvSpPr>
          <p:nvPr>
            <p:ph type="ftr" sz="quarter" idx="11"/>
          </p:nvPr>
        </p:nvSpPr>
        <p:spPr/>
        <p:txBody>
          <a:bodyPr/>
          <a:lstStyle/>
          <a:p>
            <a:endParaRPr lang="en-AU"/>
          </a:p>
        </p:txBody>
      </p:sp>
      <p:sp>
        <p:nvSpPr>
          <p:cNvPr id="92" name="Slide Number Placeholder 91"/>
          <p:cNvSpPr>
            <a:spLocks noGrp="1"/>
          </p:cNvSpPr>
          <p:nvPr>
            <p:ph type="sldNum" sz="quarter" idx="12"/>
          </p:nvPr>
        </p:nvSpPr>
        <p:spPr/>
        <p:txBody>
          <a:bodyPr/>
          <a:lstStyle/>
          <a:p>
            <a:fld id="{30DA3538-B8FF-467B-9B46-7CD7943546E4}"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A2A078-AD59-4745-977F-EE97FC9BD7DA}" type="datetimeFigureOut">
              <a:rPr lang="en-AU" smtClean="0"/>
              <a:t>18/4/20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DA3538-B8FF-467B-9B46-7CD7943546E4}"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A2A078-AD59-4745-977F-EE97FC9BD7DA}" type="datetimeFigureOut">
              <a:rPr lang="en-AU" smtClean="0"/>
              <a:t>18/4/20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0DA3538-B8FF-467B-9B46-7CD7943546E4}"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A2A078-AD59-4745-977F-EE97FC9BD7DA}" type="datetimeFigureOut">
              <a:rPr lang="en-AU" smtClean="0"/>
              <a:t>18/4/20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0DA3538-B8FF-467B-9B46-7CD7943546E4}"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2A078-AD59-4745-977F-EE97FC9BD7DA}" type="datetimeFigureOut">
              <a:rPr lang="en-AU" smtClean="0"/>
              <a:t>18/4/20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0DA3538-B8FF-467B-9B46-7CD7943546E4}"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A2A078-AD59-4745-977F-EE97FC9BD7DA}" type="datetimeFigureOut">
              <a:rPr lang="en-AU" smtClean="0"/>
              <a:t>18/4/20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DA3538-B8FF-467B-9B46-7CD7943546E4}" type="slidenum">
              <a:rPr lang="en-AU" smtClean="0"/>
              <a:t>‹#›</a:t>
            </a:fld>
            <a:endParaRPr lang="en-A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10A2A078-AD59-4745-977F-EE97FC9BD7DA}" type="datetimeFigureOut">
              <a:rPr lang="en-AU" smtClean="0"/>
              <a:t>18/4/20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DA3538-B8FF-467B-9B46-7CD7943546E4}" type="slidenum">
              <a:rPr lang="en-AU" smtClean="0"/>
              <a:t>‹#›</a:t>
            </a:fld>
            <a:endParaRPr lang="en-A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0A2A078-AD59-4745-977F-EE97FC9BD7DA}" type="datetimeFigureOut">
              <a:rPr lang="en-AU" smtClean="0"/>
              <a:t>18/4/20</a:t>
            </a:fld>
            <a:endParaRPr lang="en-A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0DA3538-B8FF-467B-9B46-7CD7943546E4}"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ultbranding.com/52-types-of-marketing-strateg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Marketing strategies</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3566384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competitors</a:t>
            </a:r>
            <a:endParaRPr lang="en-AU" dirty="0"/>
          </a:p>
        </p:txBody>
      </p:sp>
      <p:sp>
        <p:nvSpPr>
          <p:cNvPr id="3" name="Content Placeholder 2"/>
          <p:cNvSpPr>
            <a:spLocks noGrp="1"/>
          </p:cNvSpPr>
          <p:nvPr>
            <p:ph idx="1"/>
          </p:nvPr>
        </p:nvSpPr>
        <p:spPr/>
        <p:txBody>
          <a:bodyPr/>
          <a:lstStyle/>
          <a:p>
            <a:r>
              <a:rPr lang="en-US" dirty="0"/>
              <a:t>Not just direct competitors, but also from indirect</a:t>
            </a:r>
          </a:p>
          <a:p>
            <a:pPr lvl="1"/>
            <a:r>
              <a:rPr lang="en-US" dirty="0"/>
              <a:t>E.g. Holden doesn’t just compete against other car companies, they also compete against other durable products.  </a:t>
            </a:r>
          </a:p>
          <a:p>
            <a:pPr lvl="2"/>
            <a:r>
              <a:rPr lang="en-US" dirty="0"/>
              <a:t>They need to compete for peoples money.  People may spend similar amounts of money on overseas holidays, homes, </a:t>
            </a:r>
          </a:p>
          <a:p>
            <a:pPr lvl="2"/>
            <a:r>
              <a:rPr lang="en-US" dirty="0"/>
              <a:t>Also trucks, motorbikes and even bicycles </a:t>
            </a:r>
          </a:p>
        </p:txBody>
      </p:sp>
    </p:spTree>
    <p:extLst>
      <p:ext uri="{BB962C8B-B14F-4D97-AF65-F5344CB8AC3E}">
        <p14:creationId xmlns:p14="http://schemas.microsoft.com/office/powerpoint/2010/main" val="341529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competitors objectives</a:t>
            </a:r>
            <a:endParaRPr lang="en-AU" dirty="0"/>
          </a:p>
        </p:txBody>
      </p:sp>
      <p:sp>
        <p:nvSpPr>
          <p:cNvPr id="3" name="Content Placeholder 2"/>
          <p:cNvSpPr>
            <a:spLocks noGrp="1"/>
          </p:cNvSpPr>
          <p:nvPr>
            <p:ph idx="1"/>
          </p:nvPr>
        </p:nvSpPr>
        <p:spPr/>
        <p:txBody>
          <a:bodyPr/>
          <a:lstStyle/>
          <a:p>
            <a:r>
              <a:rPr lang="en-US" dirty="0"/>
              <a:t>Assume they are all focused on </a:t>
            </a:r>
            <a:r>
              <a:rPr lang="en-US" dirty="0" err="1"/>
              <a:t>maxminising</a:t>
            </a:r>
            <a:r>
              <a:rPr lang="en-US" dirty="0"/>
              <a:t> profit</a:t>
            </a:r>
          </a:p>
          <a:p>
            <a:r>
              <a:rPr lang="en-US" dirty="0"/>
              <a:t>Companies all differ in what their objectives are, and other businesses are not given this information</a:t>
            </a:r>
          </a:p>
          <a:p>
            <a:pPr lvl="1"/>
            <a:r>
              <a:rPr lang="en-US" dirty="0"/>
              <a:t>Makes it difficult to determine their objectives</a:t>
            </a:r>
          </a:p>
          <a:p>
            <a:pPr lvl="1"/>
            <a:r>
              <a:rPr lang="en-US" dirty="0"/>
              <a:t>What emphasis does the competitor place on</a:t>
            </a:r>
          </a:p>
          <a:p>
            <a:pPr lvl="2"/>
            <a:r>
              <a:rPr lang="en-US" dirty="0"/>
              <a:t>Profit, market share, </a:t>
            </a:r>
            <a:r>
              <a:rPr lang="en-US" dirty="0" err="1"/>
              <a:t>cashflow</a:t>
            </a:r>
            <a:r>
              <a:rPr lang="en-US" dirty="0"/>
              <a:t>, technological leadership, service leadership and other goals</a:t>
            </a:r>
            <a:endParaRPr lang="en-AU" dirty="0"/>
          </a:p>
        </p:txBody>
      </p:sp>
    </p:spTree>
    <p:extLst>
      <p:ext uri="{BB962C8B-B14F-4D97-AF65-F5344CB8AC3E}">
        <p14:creationId xmlns:p14="http://schemas.microsoft.com/office/powerpoint/2010/main" val="2498851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competitors strategies</a:t>
            </a:r>
            <a:endParaRPr lang="en-AU" dirty="0"/>
          </a:p>
        </p:txBody>
      </p:sp>
      <p:sp>
        <p:nvSpPr>
          <p:cNvPr id="3" name="Content Placeholder 2"/>
          <p:cNvSpPr>
            <a:spLocks noGrp="1"/>
          </p:cNvSpPr>
          <p:nvPr>
            <p:ph idx="1"/>
          </p:nvPr>
        </p:nvSpPr>
        <p:spPr/>
        <p:txBody>
          <a:bodyPr/>
          <a:lstStyle/>
          <a:p>
            <a:r>
              <a:rPr lang="en-US" dirty="0"/>
              <a:t>The more one firms strategies resemble </a:t>
            </a:r>
            <a:r>
              <a:rPr lang="en-US" dirty="0" err="1"/>
              <a:t>anothers</a:t>
            </a:r>
            <a:r>
              <a:rPr lang="en-US" dirty="0"/>
              <a:t>, the more they compete</a:t>
            </a:r>
          </a:p>
          <a:p>
            <a:r>
              <a:rPr lang="en-US" dirty="0"/>
              <a:t>In most industries competitors can be sorted into strategic groups</a:t>
            </a:r>
          </a:p>
          <a:p>
            <a:pPr lvl="1"/>
            <a:r>
              <a:rPr lang="en-US" dirty="0"/>
              <a:t>E.g. Appliances at a medium price might be Hoover, Email, Westinghouse, LG.  This is different to the upper market strategic group that might be </a:t>
            </a:r>
            <a:r>
              <a:rPr lang="en-US" dirty="0" err="1"/>
              <a:t>Miele</a:t>
            </a:r>
            <a:r>
              <a:rPr lang="en-US" dirty="0"/>
              <a:t>, AEG</a:t>
            </a:r>
          </a:p>
          <a:p>
            <a:r>
              <a:rPr lang="en-US" dirty="0"/>
              <a:t>Although competition is most </a:t>
            </a:r>
            <a:r>
              <a:rPr lang="en-US" dirty="0" err="1"/>
              <a:t>intenese</a:t>
            </a:r>
            <a:r>
              <a:rPr lang="en-US" dirty="0"/>
              <a:t> within a strategic group, there is also rivalry between groups</a:t>
            </a:r>
          </a:p>
          <a:p>
            <a:pPr lvl="1"/>
            <a:r>
              <a:rPr lang="en-US" dirty="0"/>
              <a:t>Some strategic groups may overlap with their market segments</a:t>
            </a:r>
          </a:p>
          <a:p>
            <a:pPr lvl="1"/>
            <a:r>
              <a:rPr lang="en-US" dirty="0"/>
              <a:t>Customers may not see much difference</a:t>
            </a:r>
            <a:endParaRPr lang="en-AU" dirty="0"/>
          </a:p>
        </p:txBody>
      </p:sp>
    </p:spTree>
    <p:extLst>
      <p:ext uri="{BB962C8B-B14F-4D97-AF65-F5344CB8AC3E}">
        <p14:creationId xmlns:p14="http://schemas.microsoft.com/office/powerpoint/2010/main" val="344586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competitors strengths and weaknesses</a:t>
            </a:r>
            <a:endParaRPr lang="en-AU" dirty="0"/>
          </a:p>
        </p:txBody>
      </p:sp>
      <p:sp>
        <p:nvSpPr>
          <p:cNvPr id="3" name="Content Placeholder 2"/>
          <p:cNvSpPr>
            <a:spLocks noGrp="1"/>
          </p:cNvSpPr>
          <p:nvPr>
            <p:ph idx="1"/>
          </p:nvPr>
        </p:nvSpPr>
        <p:spPr/>
        <p:txBody>
          <a:bodyPr/>
          <a:lstStyle/>
          <a:p>
            <a:r>
              <a:rPr lang="en-US" dirty="0"/>
              <a:t>What </a:t>
            </a:r>
            <a:r>
              <a:rPr lang="en-US" b="1" i="1" u="sng" dirty="0"/>
              <a:t>can</a:t>
            </a:r>
            <a:r>
              <a:rPr lang="en-US" dirty="0"/>
              <a:t> our competitors do?</a:t>
            </a:r>
          </a:p>
          <a:p>
            <a:r>
              <a:rPr lang="en-US" dirty="0"/>
              <a:t>Create a competitor matrix to determine where each business fits in regards to certain criteria</a:t>
            </a:r>
          </a:p>
          <a:p>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2168318031"/>
              </p:ext>
            </p:extLst>
          </p:nvPr>
        </p:nvGraphicFramePr>
        <p:xfrm>
          <a:off x="899592" y="3140968"/>
          <a:ext cx="6096000" cy="212344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gridCol w="629816">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370840">
                <a:tc>
                  <a:txBody>
                    <a:bodyPr/>
                    <a:lstStyle/>
                    <a:p>
                      <a:r>
                        <a:rPr lang="en-US" dirty="0"/>
                        <a:t>Price</a:t>
                      </a:r>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0000"/>
                  </a:ext>
                </a:extLst>
              </a:tr>
              <a:tr h="370840">
                <a:tc>
                  <a:txBody>
                    <a:bodyPr/>
                    <a:lstStyle/>
                    <a:p>
                      <a:r>
                        <a:rPr lang="en-US" dirty="0"/>
                        <a:t>Product range</a:t>
                      </a:r>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0001"/>
                  </a:ext>
                </a:extLst>
              </a:tr>
              <a:tr h="370840">
                <a:tc>
                  <a:txBody>
                    <a:bodyPr/>
                    <a:lstStyle/>
                    <a:p>
                      <a:r>
                        <a:rPr lang="en-US" dirty="0"/>
                        <a:t>Quality</a:t>
                      </a:r>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0002"/>
                  </a:ext>
                </a:extLst>
              </a:tr>
              <a:tr h="370840">
                <a:tc>
                  <a:txBody>
                    <a:bodyPr/>
                    <a:lstStyle/>
                    <a:p>
                      <a:r>
                        <a:rPr lang="en-US" dirty="0"/>
                        <a:t>Reliability</a:t>
                      </a:r>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0003"/>
                  </a:ext>
                </a:extLst>
              </a:tr>
              <a:tr h="370840">
                <a:tc gridSpan="8">
                  <a:txBody>
                    <a:bodyPr/>
                    <a:lstStyle/>
                    <a:p>
                      <a:pPr algn="ctr"/>
                      <a:r>
                        <a:rPr lang="en-US" dirty="0"/>
                        <a:t>Perceived position of suppliers</a:t>
                      </a:r>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8563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Estimating competitors reactions</a:t>
            </a:r>
            <a:endParaRPr lang="en-AU" dirty="0"/>
          </a:p>
        </p:txBody>
      </p:sp>
      <p:sp>
        <p:nvSpPr>
          <p:cNvPr id="3" name="Content Placeholder 2"/>
          <p:cNvSpPr>
            <a:spLocks noGrp="1"/>
          </p:cNvSpPr>
          <p:nvPr>
            <p:ph idx="1"/>
          </p:nvPr>
        </p:nvSpPr>
        <p:spPr/>
        <p:txBody>
          <a:bodyPr/>
          <a:lstStyle/>
          <a:p>
            <a:r>
              <a:rPr lang="en-US" dirty="0"/>
              <a:t>What </a:t>
            </a:r>
            <a:r>
              <a:rPr lang="en-US" b="1" i="1" u="sng" dirty="0"/>
              <a:t>will</a:t>
            </a:r>
            <a:r>
              <a:rPr lang="en-US" dirty="0"/>
              <a:t> our competitors do?</a:t>
            </a:r>
          </a:p>
          <a:p>
            <a:r>
              <a:rPr lang="en-US" dirty="0"/>
              <a:t>Understanding the competitors objectives, strategies and strengths/weaknesses will go a long way to determining what competitors may do in reaction to your marketing plan</a:t>
            </a:r>
          </a:p>
          <a:p>
            <a:endParaRPr lang="en-US" dirty="0"/>
          </a:p>
          <a:p>
            <a:r>
              <a:rPr lang="en-US" dirty="0"/>
              <a:t>This step is about you trying to keep one step ahead of your competitors</a:t>
            </a:r>
            <a:endParaRPr lang="en-AU" dirty="0"/>
          </a:p>
        </p:txBody>
      </p:sp>
    </p:spTree>
    <p:extLst>
      <p:ext uri="{BB962C8B-B14F-4D97-AF65-F5344CB8AC3E}">
        <p14:creationId xmlns:p14="http://schemas.microsoft.com/office/powerpoint/2010/main" val="4040629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competitors to attack or avoid</a:t>
            </a:r>
            <a:endParaRPr lang="en-AU" dirty="0"/>
          </a:p>
        </p:txBody>
      </p:sp>
      <p:sp>
        <p:nvSpPr>
          <p:cNvPr id="3" name="Content Placeholder 2"/>
          <p:cNvSpPr>
            <a:spLocks noGrp="1"/>
          </p:cNvSpPr>
          <p:nvPr>
            <p:ph idx="1"/>
          </p:nvPr>
        </p:nvSpPr>
        <p:spPr/>
        <p:txBody>
          <a:bodyPr>
            <a:normAutofit/>
          </a:bodyPr>
          <a:lstStyle/>
          <a:p>
            <a:r>
              <a:rPr lang="en-US" dirty="0"/>
              <a:t>Strong or weak competitors</a:t>
            </a:r>
          </a:p>
          <a:p>
            <a:pPr lvl="1"/>
            <a:r>
              <a:rPr lang="en-US" dirty="0"/>
              <a:t>Targeting weak competitors may not always provide good returns, whereas targeting the weaknesses of strong firms may result in greater returns</a:t>
            </a:r>
          </a:p>
          <a:p>
            <a:pPr lvl="1"/>
            <a:r>
              <a:rPr lang="en-US" dirty="0"/>
              <a:t>A useful tool to use is a customer value analysis</a:t>
            </a:r>
          </a:p>
          <a:p>
            <a:pPr lvl="2"/>
            <a:r>
              <a:rPr lang="en-US" dirty="0"/>
              <a:t>Analysis conducted to determine what benefits customers value and how they rate the relative value of various competitors offers</a:t>
            </a:r>
          </a:p>
          <a:p>
            <a:r>
              <a:rPr lang="en-US" dirty="0"/>
              <a:t>Close or distant competitors</a:t>
            </a:r>
          </a:p>
          <a:p>
            <a:pPr lvl="1"/>
            <a:r>
              <a:rPr lang="en-US" dirty="0"/>
              <a:t>Most businesses will compete against those who most resemble them</a:t>
            </a:r>
          </a:p>
          <a:p>
            <a:r>
              <a:rPr lang="en-US" dirty="0"/>
              <a:t>Well-behaved or disruptive competitors</a:t>
            </a:r>
          </a:p>
          <a:p>
            <a:pPr lvl="1"/>
            <a:r>
              <a:rPr lang="en-US" dirty="0"/>
              <a:t>Well-behaved play by the rules – E.g. Soft Drinks</a:t>
            </a:r>
          </a:p>
          <a:p>
            <a:pPr lvl="1"/>
            <a:r>
              <a:rPr lang="en-US" dirty="0"/>
              <a:t>Disruptive go against the norms – E.g. Airlines</a:t>
            </a:r>
          </a:p>
          <a:p>
            <a:endParaRPr lang="en-AU" dirty="0"/>
          </a:p>
        </p:txBody>
      </p:sp>
    </p:spTree>
    <p:extLst>
      <p:ext uri="{BB962C8B-B14F-4D97-AF65-F5344CB8AC3E}">
        <p14:creationId xmlns:p14="http://schemas.microsoft.com/office/powerpoint/2010/main" val="1497239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Designing a competitive analysis system	</a:t>
            </a:r>
            <a:endParaRPr lang="en-AU" dirty="0"/>
          </a:p>
        </p:txBody>
      </p:sp>
      <p:sp>
        <p:nvSpPr>
          <p:cNvPr id="3" name="Content Placeholder 2"/>
          <p:cNvSpPr>
            <a:spLocks noGrp="1"/>
          </p:cNvSpPr>
          <p:nvPr>
            <p:ph idx="1"/>
          </p:nvPr>
        </p:nvSpPr>
        <p:spPr/>
        <p:txBody>
          <a:bodyPr/>
          <a:lstStyle/>
          <a:p>
            <a:r>
              <a:rPr lang="en-US" dirty="0"/>
              <a:t>What competitive information do you want to know?</a:t>
            </a:r>
          </a:p>
          <a:p>
            <a:r>
              <a:rPr lang="en-US" dirty="0"/>
              <a:t>Get information from </a:t>
            </a:r>
          </a:p>
          <a:p>
            <a:pPr lvl="1"/>
            <a:r>
              <a:rPr lang="en-US" dirty="0"/>
              <a:t>Sales force, channels, suppliers, market research firms, trade associations etc…</a:t>
            </a:r>
          </a:p>
          <a:p>
            <a:r>
              <a:rPr lang="en-US" dirty="0"/>
              <a:t>Check the information for validity</a:t>
            </a:r>
            <a:endParaRPr lang="en-AU" dirty="0"/>
          </a:p>
          <a:p>
            <a:r>
              <a:rPr lang="en-US" dirty="0"/>
              <a:t>Consider the information in regards to feedback from phone calls, bulletins, newsletters and reports</a:t>
            </a:r>
          </a:p>
        </p:txBody>
      </p:sp>
    </p:spTree>
    <p:extLst>
      <p:ext uri="{BB962C8B-B14F-4D97-AF65-F5344CB8AC3E}">
        <p14:creationId xmlns:p14="http://schemas.microsoft.com/office/powerpoint/2010/main" val="2853979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KWL	</a:t>
            </a:r>
          </a:p>
        </p:txBody>
      </p:sp>
      <p:sp>
        <p:nvSpPr>
          <p:cNvPr id="3" name="Content Placeholder 2"/>
          <p:cNvSpPr>
            <a:spLocks noGrp="1"/>
          </p:cNvSpPr>
          <p:nvPr>
            <p:ph idx="1"/>
          </p:nvPr>
        </p:nvSpPr>
        <p:spPr/>
        <p:txBody>
          <a:bodyPr/>
          <a:lstStyle/>
          <a:p>
            <a:r>
              <a:rPr lang="en-US" dirty="0"/>
              <a:t>Complete your KWL and reflect on what you’ve learned</a:t>
            </a:r>
          </a:p>
          <a:p>
            <a:pPr lvl="1"/>
            <a:r>
              <a:rPr lang="en-US" dirty="0"/>
              <a:t>What did I already know?</a:t>
            </a:r>
          </a:p>
          <a:p>
            <a:pPr lvl="1"/>
            <a:r>
              <a:rPr lang="en-US" dirty="0"/>
              <a:t>What did I want to know?</a:t>
            </a:r>
          </a:p>
          <a:p>
            <a:pPr lvl="1"/>
            <a:r>
              <a:rPr lang="en-US" dirty="0"/>
              <a:t>What have I learned?</a:t>
            </a:r>
          </a:p>
          <a:p>
            <a:pPr lvl="1"/>
            <a:endParaRPr lang="en-US" dirty="0"/>
          </a:p>
        </p:txBody>
      </p:sp>
    </p:spTree>
    <p:extLst>
      <p:ext uri="{BB962C8B-B14F-4D97-AF65-F5344CB8AC3E}">
        <p14:creationId xmlns:p14="http://schemas.microsoft.com/office/powerpoint/2010/main" val="3540652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Compass Points</a:t>
            </a:r>
          </a:p>
        </p:txBody>
      </p:sp>
      <p:sp>
        <p:nvSpPr>
          <p:cNvPr id="3" name="Content Placeholder 2"/>
          <p:cNvSpPr>
            <a:spLocks noGrp="1"/>
          </p:cNvSpPr>
          <p:nvPr>
            <p:ph idx="1"/>
          </p:nvPr>
        </p:nvSpPr>
        <p:spPr/>
        <p:txBody>
          <a:bodyPr/>
          <a:lstStyle/>
          <a:p>
            <a:r>
              <a:rPr lang="en-US" dirty="0"/>
              <a:t>Are there any things that you find particularly exciting/interesting about competitor analysis and marketing strategies?</a:t>
            </a:r>
          </a:p>
          <a:p>
            <a:r>
              <a:rPr lang="en-US" dirty="0"/>
              <a:t>Are there any areas of this topic that you are finding worrisome or you need help with?</a:t>
            </a:r>
          </a:p>
          <a:p>
            <a:r>
              <a:rPr lang="en-US" dirty="0"/>
              <a:t>What do I still need to know about competitor analysis in order to do my practical?</a:t>
            </a:r>
          </a:p>
          <a:p>
            <a:r>
              <a:rPr lang="en-US" dirty="0"/>
              <a:t>Do you have any suggestions on how you might be able to increase your understanding of how to conduct a competitor analysis?</a:t>
            </a:r>
          </a:p>
        </p:txBody>
      </p:sp>
      <p:pic>
        <p:nvPicPr>
          <p:cNvPr id="4" name="Picture 3"/>
          <p:cNvPicPr>
            <a:picLocks noChangeAspect="1"/>
          </p:cNvPicPr>
          <p:nvPr/>
        </p:nvPicPr>
        <p:blipFill>
          <a:blip r:embed="rId2"/>
          <a:stretch>
            <a:fillRect/>
          </a:stretch>
        </p:blipFill>
        <p:spPr>
          <a:xfrm>
            <a:off x="6948264" y="4437112"/>
            <a:ext cx="2448272" cy="2448272"/>
          </a:xfrm>
          <a:prstGeom prst="rect">
            <a:avLst/>
          </a:prstGeom>
        </p:spPr>
      </p:pic>
    </p:spTree>
    <p:extLst>
      <p:ext uri="{BB962C8B-B14F-4D97-AF65-F5344CB8AC3E}">
        <p14:creationId xmlns:p14="http://schemas.microsoft.com/office/powerpoint/2010/main" val="1842535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Your practical</a:t>
            </a:r>
            <a:endParaRPr lang="en-AU" dirty="0"/>
          </a:p>
        </p:txBody>
      </p:sp>
      <p:sp>
        <p:nvSpPr>
          <p:cNvPr id="3" name="Content Placeholder 2"/>
          <p:cNvSpPr>
            <a:spLocks noGrp="1"/>
          </p:cNvSpPr>
          <p:nvPr>
            <p:ph idx="1"/>
          </p:nvPr>
        </p:nvSpPr>
        <p:spPr/>
        <p:txBody>
          <a:bodyPr/>
          <a:lstStyle/>
          <a:p>
            <a:r>
              <a:rPr lang="en-US" dirty="0"/>
              <a:t>Think about these issues in the context of your practical task</a:t>
            </a:r>
          </a:p>
          <a:p>
            <a:pPr lvl="1"/>
            <a:r>
              <a:rPr lang="en-US" dirty="0"/>
              <a:t>Conduct a competitor analysis on </a:t>
            </a:r>
            <a:r>
              <a:rPr lang="en-US"/>
              <a:t>the business </a:t>
            </a:r>
            <a:r>
              <a:rPr lang="en-US" dirty="0"/>
              <a:t>of your choice, making sure you follow the 6 steps</a:t>
            </a:r>
          </a:p>
          <a:p>
            <a:endParaRPr lang="en-AU" dirty="0"/>
          </a:p>
        </p:txBody>
      </p:sp>
    </p:spTree>
    <p:extLst>
      <p:ext uri="{BB962C8B-B14F-4D97-AF65-F5344CB8AC3E}">
        <p14:creationId xmlns:p14="http://schemas.microsoft.com/office/powerpoint/2010/main" val="165291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Intention</a:t>
            </a:r>
          </a:p>
        </p:txBody>
      </p:sp>
      <p:sp>
        <p:nvSpPr>
          <p:cNvPr id="3" name="Content Placeholder 2"/>
          <p:cNvSpPr>
            <a:spLocks noGrp="1"/>
          </p:cNvSpPr>
          <p:nvPr>
            <p:ph idx="1"/>
          </p:nvPr>
        </p:nvSpPr>
        <p:spPr/>
        <p:txBody>
          <a:bodyPr>
            <a:normAutofit/>
          </a:bodyPr>
          <a:lstStyle/>
          <a:p>
            <a:r>
              <a:rPr lang="en-US" dirty="0"/>
              <a:t>I will learn that there are many different marketing strategies that a business can use, but they must be based on the 7 P’s and 3 C’s</a:t>
            </a:r>
          </a:p>
          <a:p>
            <a:r>
              <a:rPr lang="en-US" dirty="0"/>
              <a:t>I will learn how to apply the theory of a competitor analysis to a hypothetical business</a:t>
            </a:r>
          </a:p>
          <a:p>
            <a:endParaRPr lang="en-US" dirty="0"/>
          </a:p>
          <a:p>
            <a:pPr lvl="1"/>
            <a:endParaRPr lang="en-US" dirty="0"/>
          </a:p>
        </p:txBody>
      </p:sp>
    </p:spTree>
    <p:extLst>
      <p:ext uri="{BB962C8B-B14F-4D97-AF65-F5344CB8AC3E}">
        <p14:creationId xmlns:p14="http://schemas.microsoft.com/office/powerpoint/2010/main" val="1195258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a:t>
            </a:r>
          </a:p>
        </p:txBody>
      </p:sp>
      <p:sp>
        <p:nvSpPr>
          <p:cNvPr id="3" name="Content Placeholder 2"/>
          <p:cNvSpPr>
            <a:spLocks noGrp="1"/>
          </p:cNvSpPr>
          <p:nvPr>
            <p:ph idx="1"/>
          </p:nvPr>
        </p:nvSpPr>
        <p:spPr/>
        <p:txBody>
          <a:bodyPr/>
          <a:lstStyle/>
          <a:p>
            <a:r>
              <a:rPr lang="en-US" dirty="0"/>
              <a:t>Key Questions</a:t>
            </a:r>
          </a:p>
          <a:p>
            <a:pPr lvl="1"/>
            <a:r>
              <a:rPr lang="en-US" dirty="0"/>
              <a:t>What are some specific types of strategies that businesses may use in their marketing and how do these relate the the 7 P’s and 3 C’s? – KU3</a:t>
            </a:r>
          </a:p>
          <a:p>
            <a:pPr lvl="1"/>
            <a:r>
              <a:rPr lang="en-US" dirty="0"/>
              <a:t>How can I apply the theory of a competitor analysis into graphical formats? – AP2</a:t>
            </a:r>
          </a:p>
          <a:p>
            <a:pPr lvl="1"/>
            <a:r>
              <a:rPr lang="en-US" dirty="0"/>
              <a:t>How might I find information on my competitors? – AP3</a:t>
            </a:r>
          </a:p>
          <a:p>
            <a:pPr lvl="1"/>
            <a:endParaRPr lang="en-US" dirty="0"/>
          </a:p>
          <a:p>
            <a:endParaRPr lang="en-US" dirty="0"/>
          </a:p>
          <a:p>
            <a:endParaRPr lang="en-US" dirty="0"/>
          </a:p>
          <a:p>
            <a:r>
              <a:rPr lang="en-US" dirty="0"/>
              <a:t>Perform a KWL for this weeks work</a:t>
            </a:r>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8131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3 C’s</a:t>
            </a:r>
          </a:p>
        </p:txBody>
      </p:sp>
      <p:sp>
        <p:nvSpPr>
          <p:cNvPr id="3" name="Content Placeholder 2"/>
          <p:cNvSpPr>
            <a:spLocks noGrp="1"/>
          </p:cNvSpPr>
          <p:nvPr>
            <p:ph idx="1"/>
          </p:nvPr>
        </p:nvSpPr>
        <p:spPr/>
        <p:txBody>
          <a:bodyPr/>
          <a:lstStyle/>
          <a:p>
            <a:r>
              <a:rPr lang="en-US" dirty="0"/>
              <a:t>Company</a:t>
            </a:r>
          </a:p>
          <a:p>
            <a:pPr lvl="1"/>
            <a:r>
              <a:rPr lang="en-US" dirty="0"/>
              <a:t>What kind of business do you run?  What is your brand image?  How do you operate?</a:t>
            </a:r>
          </a:p>
          <a:p>
            <a:r>
              <a:rPr lang="en-US" dirty="0"/>
              <a:t>Customers</a:t>
            </a:r>
          </a:p>
          <a:p>
            <a:pPr lvl="1"/>
            <a:r>
              <a:rPr lang="en-US" dirty="0"/>
              <a:t>Who is your target audience?  What are their characteristics?  What are their demographics?</a:t>
            </a:r>
          </a:p>
          <a:p>
            <a:r>
              <a:rPr lang="en-US" dirty="0"/>
              <a:t>Competitors</a:t>
            </a:r>
          </a:p>
          <a:p>
            <a:pPr lvl="1"/>
            <a:r>
              <a:rPr lang="en-US" dirty="0"/>
              <a:t>Understand your competitors intimately.  Get to know their strengths and weaknesses, their objectives, financial position.  Basically anything that you can dig up on them.</a:t>
            </a:r>
          </a:p>
        </p:txBody>
      </p:sp>
    </p:spTree>
    <p:extLst>
      <p:ext uri="{BB962C8B-B14F-4D97-AF65-F5344CB8AC3E}">
        <p14:creationId xmlns:p14="http://schemas.microsoft.com/office/powerpoint/2010/main" val="314917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target market</a:t>
            </a:r>
            <a:endParaRPr lang="en-AU" dirty="0"/>
          </a:p>
        </p:txBody>
      </p:sp>
      <p:sp>
        <p:nvSpPr>
          <p:cNvPr id="3" name="Content Placeholder 2"/>
          <p:cNvSpPr>
            <a:spLocks noGrp="1"/>
          </p:cNvSpPr>
          <p:nvPr>
            <p:ph idx="1"/>
          </p:nvPr>
        </p:nvSpPr>
        <p:spPr/>
        <p:txBody>
          <a:bodyPr>
            <a:normAutofit fontScale="92500" lnSpcReduction="20000"/>
          </a:bodyPr>
          <a:lstStyle/>
          <a:p>
            <a:r>
              <a:rPr lang="en-US" dirty="0"/>
              <a:t>Different approaches</a:t>
            </a:r>
          </a:p>
          <a:p>
            <a:pPr lvl="1"/>
            <a:r>
              <a:rPr lang="en-US" dirty="0"/>
              <a:t>Mass marketing</a:t>
            </a:r>
          </a:p>
          <a:p>
            <a:pPr lvl="2"/>
            <a:r>
              <a:rPr lang="en-US" dirty="0"/>
              <a:t>Seeks a large range of customers in the whole market</a:t>
            </a:r>
          </a:p>
          <a:p>
            <a:pPr lvl="2"/>
            <a:r>
              <a:rPr lang="en-US" dirty="0"/>
              <a:t>No differentiation between any consumers.  </a:t>
            </a:r>
          </a:p>
          <a:p>
            <a:pPr lvl="2"/>
            <a:r>
              <a:rPr lang="en-US" dirty="0"/>
              <a:t>The same marketing will be done to everyone</a:t>
            </a:r>
          </a:p>
          <a:p>
            <a:pPr lvl="2"/>
            <a:r>
              <a:rPr lang="en-US" dirty="0"/>
              <a:t>E.g. Coke</a:t>
            </a:r>
          </a:p>
          <a:p>
            <a:pPr lvl="1"/>
            <a:r>
              <a:rPr lang="en-US" dirty="0"/>
              <a:t>Market segmentation</a:t>
            </a:r>
          </a:p>
          <a:p>
            <a:pPr lvl="2"/>
            <a:r>
              <a:rPr lang="en-US" dirty="0"/>
              <a:t>Separates the market into different segments where groups of consumers share common characteristics</a:t>
            </a:r>
          </a:p>
          <a:p>
            <a:pPr lvl="2"/>
            <a:r>
              <a:rPr lang="en-US" dirty="0"/>
              <a:t>Allows marketing plans to be designed to suit a certain group with these characteristics</a:t>
            </a:r>
          </a:p>
          <a:p>
            <a:pPr lvl="1"/>
            <a:r>
              <a:rPr lang="en-US" dirty="0"/>
              <a:t>Niche Marketing</a:t>
            </a:r>
          </a:p>
          <a:p>
            <a:pPr lvl="2"/>
            <a:r>
              <a:rPr lang="en-US" dirty="0"/>
              <a:t>An extension of market segmentation where you segment the market even further into a ‘micro-market’.  </a:t>
            </a:r>
          </a:p>
          <a:p>
            <a:pPr lvl="2"/>
            <a:r>
              <a:rPr lang="en-US" dirty="0"/>
              <a:t>E.g. boutique fashion or beverages – they don’t compete with larger department stores or suppliers</a:t>
            </a:r>
          </a:p>
          <a:p>
            <a:pPr lvl="2"/>
            <a:endParaRPr lang="en-AU" dirty="0"/>
          </a:p>
        </p:txBody>
      </p:sp>
    </p:spTree>
    <p:extLst>
      <p:ext uri="{BB962C8B-B14F-4D97-AF65-F5344CB8AC3E}">
        <p14:creationId xmlns:p14="http://schemas.microsoft.com/office/powerpoint/2010/main" val="407402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strategies</a:t>
            </a:r>
          </a:p>
        </p:txBody>
      </p:sp>
      <p:sp>
        <p:nvSpPr>
          <p:cNvPr id="3" name="Content Placeholder 2"/>
          <p:cNvSpPr>
            <a:spLocks noGrp="1"/>
          </p:cNvSpPr>
          <p:nvPr>
            <p:ph idx="1"/>
          </p:nvPr>
        </p:nvSpPr>
        <p:spPr/>
        <p:txBody>
          <a:bodyPr/>
          <a:lstStyle/>
          <a:p>
            <a:r>
              <a:rPr lang="en-US" dirty="0"/>
              <a:t>In groups of 2, look up the following website and browse through the different types of marketing strategies.  Consider how you may apply the 7P’s to sell cucumber flavored ice cream using one (or a combination) of these strategies</a:t>
            </a:r>
          </a:p>
          <a:p>
            <a:endParaRPr lang="en-US" dirty="0"/>
          </a:p>
          <a:p>
            <a:r>
              <a:rPr lang="en-US" dirty="0">
                <a:hlinkClick r:id="rId2"/>
              </a:rPr>
              <a:t>http://www.cultbranding.com/52-types-of-marketing-strategies/</a:t>
            </a:r>
            <a:r>
              <a:rPr lang="en-US" dirty="0"/>
              <a:t> </a:t>
            </a:r>
          </a:p>
        </p:txBody>
      </p:sp>
    </p:spTree>
    <p:extLst>
      <p:ext uri="{BB962C8B-B14F-4D97-AF65-F5344CB8AC3E}">
        <p14:creationId xmlns:p14="http://schemas.microsoft.com/office/powerpoint/2010/main" val="1874957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endParaRPr lang="en-AU" dirty="0"/>
          </a:p>
        </p:txBody>
      </p:sp>
      <p:sp>
        <p:nvSpPr>
          <p:cNvPr id="3" name="Content Placeholder 2"/>
          <p:cNvSpPr>
            <a:spLocks noGrp="1"/>
          </p:cNvSpPr>
          <p:nvPr>
            <p:ph idx="1"/>
          </p:nvPr>
        </p:nvSpPr>
        <p:spPr/>
        <p:txBody>
          <a:bodyPr>
            <a:normAutofit/>
          </a:bodyPr>
          <a:lstStyle/>
          <a:p>
            <a:r>
              <a:rPr lang="en-US" dirty="0"/>
              <a:t>Explain why marketers would want to target the teen/young adult market.</a:t>
            </a:r>
          </a:p>
          <a:p>
            <a:r>
              <a:rPr lang="en-US" dirty="0"/>
              <a:t>Distinguish between primary and secondary target markets and give an example of each</a:t>
            </a:r>
          </a:p>
          <a:p>
            <a:r>
              <a:rPr lang="en-US" dirty="0"/>
              <a:t>Compare a mass market approach with a segmented marketing approach (use a VENN diagram)</a:t>
            </a:r>
          </a:p>
          <a:p>
            <a:r>
              <a:rPr lang="en-US" dirty="0"/>
              <a:t>Explain the relationship between market segmentation and niche marketing</a:t>
            </a:r>
          </a:p>
        </p:txBody>
      </p:sp>
    </p:spTree>
    <p:extLst>
      <p:ext uri="{BB962C8B-B14F-4D97-AF65-F5344CB8AC3E}">
        <p14:creationId xmlns:p14="http://schemas.microsoft.com/office/powerpoint/2010/main" val="379403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Competitor analysis</a:t>
            </a:r>
            <a:endParaRPr lang="en-AU" dirty="0"/>
          </a:p>
        </p:txBody>
      </p:sp>
      <p:sp>
        <p:nvSpPr>
          <p:cNvPr id="3" name="Content Placeholder 2"/>
          <p:cNvSpPr>
            <a:spLocks noGrp="1"/>
          </p:cNvSpPr>
          <p:nvPr>
            <p:ph idx="1"/>
          </p:nvPr>
        </p:nvSpPr>
        <p:spPr/>
        <p:txBody>
          <a:bodyPr/>
          <a:lstStyle/>
          <a:p>
            <a:r>
              <a:rPr lang="en-US" dirty="0"/>
              <a:t>To be competitive, businesses must do a better job than their competitors</a:t>
            </a:r>
          </a:p>
          <a:p>
            <a:r>
              <a:rPr lang="en-US" dirty="0"/>
              <a:t>How you position yourself in the market will determine your success</a:t>
            </a:r>
          </a:p>
          <a:p>
            <a:endParaRPr lang="en-AU" dirty="0"/>
          </a:p>
        </p:txBody>
      </p:sp>
    </p:spTree>
    <p:extLst>
      <p:ext uri="{BB962C8B-B14F-4D97-AF65-F5344CB8AC3E}">
        <p14:creationId xmlns:p14="http://schemas.microsoft.com/office/powerpoint/2010/main" val="389117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Competitor analysis</a:t>
            </a:r>
            <a:endParaRPr lang="en-AU" dirty="0"/>
          </a:p>
        </p:txBody>
      </p:sp>
      <p:sp>
        <p:nvSpPr>
          <p:cNvPr id="3" name="Content Placeholder 2"/>
          <p:cNvSpPr>
            <a:spLocks noGrp="1"/>
          </p:cNvSpPr>
          <p:nvPr>
            <p:ph idx="1"/>
          </p:nvPr>
        </p:nvSpPr>
        <p:spPr/>
        <p:txBody>
          <a:bodyPr/>
          <a:lstStyle/>
          <a:p>
            <a:r>
              <a:rPr lang="en-US" dirty="0"/>
              <a:t>Follows a simple process</a:t>
            </a:r>
          </a:p>
          <a:p>
            <a:pPr lvl="1"/>
            <a:r>
              <a:rPr lang="en-US" dirty="0"/>
              <a:t>Identify your competitors</a:t>
            </a:r>
          </a:p>
          <a:p>
            <a:pPr lvl="1"/>
            <a:r>
              <a:rPr lang="en-US" dirty="0"/>
              <a:t>Determine your competitors objectives</a:t>
            </a:r>
          </a:p>
          <a:p>
            <a:pPr lvl="1"/>
            <a:r>
              <a:rPr lang="en-US" dirty="0"/>
              <a:t>Identify competitors objectives</a:t>
            </a:r>
          </a:p>
          <a:p>
            <a:pPr lvl="1"/>
            <a:r>
              <a:rPr lang="en-US" dirty="0"/>
              <a:t>Assess competitors strengths and weaknesses</a:t>
            </a:r>
          </a:p>
          <a:p>
            <a:pPr lvl="1"/>
            <a:r>
              <a:rPr lang="en-US" dirty="0"/>
              <a:t>Estimate competitors reactions</a:t>
            </a:r>
          </a:p>
          <a:p>
            <a:pPr lvl="1"/>
            <a:r>
              <a:rPr lang="en-US" dirty="0"/>
              <a:t>Select competitors to avoid or attack</a:t>
            </a:r>
            <a:endParaRPr lang="en-AU" dirty="0"/>
          </a:p>
        </p:txBody>
      </p:sp>
    </p:spTree>
    <p:extLst>
      <p:ext uri="{BB962C8B-B14F-4D97-AF65-F5344CB8AC3E}">
        <p14:creationId xmlns:p14="http://schemas.microsoft.com/office/powerpoint/2010/main" val="3604977141"/>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216</TotalTime>
  <Words>1040</Words>
  <Application>Microsoft Macintosh PowerPoint</Application>
  <PresentationFormat>On-screen Show (4:3)</PresentationFormat>
  <Paragraphs>115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Tw Cen MT</vt:lpstr>
      <vt:lpstr>Thatch</vt:lpstr>
      <vt:lpstr>Marketing strategies</vt:lpstr>
      <vt:lpstr>Learning Intention</vt:lpstr>
      <vt:lpstr>Key Questions</vt:lpstr>
      <vt:lpstr>The 3 C’s</vt:lpstr>
      <vt:lpstr>Choosing your target market</vt:lpstr>
      <vt:lpstr>Other types of strategies</vt:lpstr>
      <vt:lpstr>Activity</vt:lpstr>
      <vt:lpstr>Competitor analysis</vt:lpstr>
      <vt:lpstr>Competitor analysis</vt:lpstr>
      <vt:lpstr>Identifying competitors</vt:lpstr>
      <vt:lpstr>Determining competitors objectives</vt:lpstr>
      <vt:lpstr>Identifying competitors strategies</vt:lpstr>
      <vt:lpstr>Assessing competitors strengths and weaknesses</vt:lpstr>
      <vt:lpstr>Estimating competitors reactions</vt:lpstr>
      <vt:lpstr>Selecting competitors to attack or avoid</vt:lpstr>
      <vt:lpstr>Designing a competitive analysis system </vt:lpstr>
      <vt:lpstr>KWL </vt:lpstr>
      <vt:lpstr>Compass Points</vt:lpstr>
      <vt:lpstr>Your practical</vt:lpstr>
    </vt:vector>
  </TitlesOfParts>
  <Company>Heritage College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strategies</dc:title>
  <dc:creator>Evan Franco</dc:creator>
  <cp:lastModifiedBy>Evan Franco</cp:lastModifiedBy>
  <cp:revision>20</cp:revision>
  <dcterms:created xsi:type="dcterms:W3CDTF">2013-05-02T03:49:44Z</dcterms:created>
  <dcterms:modified xsi:type="dcterms:W3CDTF">2020-04-18T05:25:44Z</dcterms:modified>
</cp:coreProperties>
</file>