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8"/>
  </p:notesMasterIdLst>
  <p:sldIdLst>
    <p:sldId id="257" r:id="rId2"/>
    <p:sldId id="286" r:id="rId3"/>
    <p:sldId id="290" r:id="rId4"/>
    <p:sldId id="291" r:id="rId5"/>
    <p:sldId id="293" r:id="rId6"/>
    <p:sldId id="294" r:id="rId7"/>
    <p:sldId id="29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9" r:id="rId16"/>
    <p:sldId id="270" r:id="rId17"/>
    <p:sldId id="271" r:id="rId18"/>
    <p:sldId id="272" r:id="rId19"/>
    <p:sldId id="265" r:id="rId20"/>
    <p:sldId id="289" r:id="rId21"/>
    <p:sldId id="266" r:id="rId22"/>
    <p:sldId id="267" r:id="rId23"/>
    <p:sldId id="268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20"/>
  </p:normalViewPr>
  <p:slideViewPr>
    <p:cSldViewPr snapToGrid="0" snapToObjects="1">
      <p:cViewPr varScale="1">
        <p:scale>
          <a:sx n="82" d="100"/>
          <a:sy n="82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B16C-1B06-2642-B3C2-778393DFD3BB}" type="datetimeFigureOut">
              <a:rPr lang="en-AU" smtClean="0"/>
              <a:t>18/4/20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DF6A1-E61F-D847-B550-A421F5BD9F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0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5108-F8C7-1943-B320-F847397CE0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17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58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8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60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3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65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48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01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94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02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55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83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52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26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79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7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06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43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692F-7A46-CF45-8E5E-A5B0B1BE30F6}" type="datetimeFigureOut">
              <a:rPr lang="en-AU" smtClean="0"/>
              <a:t>18/4/20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B335-5986-5449-A71C-C2E68F2435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39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85u6ct_K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best+ad+of+2012&amp;view=detail&amp;mid=85585F83DA9B516BEE0B85585F83DA9B516BEE0B&amp;first=0&amp;FORM=NVPFVR&amp;adlt=stric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Strategies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77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going to position your product and is this consistent with your business model?</a:t>
            </a:r>
          </a:p>
          <a:p>
            <a:r>
              <a:rPr lang="en-US" dirty="0"/>
              <a:t>Some typical ways you might position yourself in the market might be by</a:t>
            </a:r>
          </a:p>
          <a:p>
            <a:pPr lvl="1"/>
            <a:r>
              <a:rPr lang="en-US" dirty="0"/>
              <a:t>Top quality service</a:t>
            </a:r>
          </a:p>
          <a:p>
            <a:pPr lvl="1"/>
            <a:r>
              <a:rPr lang="en-US" dirty="0"/>
              <a:t>Value for money</a:t>
            </a:r>
          </a:p>
          <a:p>
            <a:pPr lvl="1"/>
            <a:r>
              <a:rPr lang="en-US" dirty="0"/>
              <a:t>Convenience</a:t>
            </a:r>
          </a:p>
          <a:p>
            <a:pPr lvl="1"/>
            <a:r>
              <a:rPr lang="en-US" dirty="0"/>
              <a:t>Environmentally friendly</a:t>
            </a:r>
          </a:p>
          <a:p>
            <a:pPr lvl="1"/>
            <a:r>
              <a:rPr lang="en-US" dirty="0"/>
              <a:t>More features </a:t>
            </a:r>
          </a:p>
          <a:p>
            <a:pPr lvl="1"/>
            <a:r>
              <a:rPr lang="en-US" dirty="0"/>
              <a:t>Ethical products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Differentiating your product</a:t>
            </a:r>
            <a:endParaRPr lang="en-AU" dirty="0"/>
          </a:p>
        </p:txBody>
      </p:sp>
      <p:pic>
        <p:nvPicPr>
          <p:cNvPr id="1026" name="Picture 2" descr="http://ts1.mm.bing.net/th?id=H.4654852229563440&amp;pid=1.7&amp;w=260&amp;h=150&amp;c=7&amp;rs=1&amp;url=http%3a%2f%2fwww.dieselstation.com%2fToyota%2fNew-Prius-Plug-In-Hybrid%2fNew-Toyota-Prius-Plug-In-Hybrid-widescreen-wallpaper-ds02-i2106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05" y="5232682"/>
            <a:ext cx="24765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9OnJLQNhyQo/TTxKLUBcCDI/AAAAAAAAAG4/SdjF8sr5mcE/s1600/112_0611_08z%252B2006_bugatti_veyron%252B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5085184"/>
            <a:ext cx="2175198" cy="1360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heautochannel.com/news/2013/02/05/065010-value-for-money-as-standard-for-hyundai.1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7" y="3537661"/>
            <a:ext cx="2405745" cy="1691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toneacre.co.uk/resources/images/aftersalespages/volvoaftersalesbann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43" y="3498254"/>
            <a:ext cx="1763576" cy="876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3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 marketers use to try and create an image or identity for a product compared to competing brands</a:t>
            </a:r>
          </a:p>
          <a:p>
            <a:r>
              <a:rPr lang="en-US" dirty="0"/>
              <a:t>What are your competitors doing?  How can you be better/different to them?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Positioning yourself</a:t>
            </a:r>
            <a:endParaRPr lang="en-AU" dirty="0"/>
          </a:p>
        </p:txBody>
      </p:sp>
      <p:pic>
        <p:nvPicPr>
          <p:cNvPr id="2050" name="Picture 2" descr="http://1.bp.blogspot.com/-sLlPTMN8MLU/T8fHFDZXQ8I/AAAAAAAAMJ0/iNEgmpO6bP4/s1600/nike_wallpaper_solarized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43" y="4206622"/>
            <a:ext cx="2816313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326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looking at a CANVAS, think about the 7 P’s and how they apply to your business.  </a:t>
            </a:r>
          </a:p>
          <a:p>
            <a:r>
              <a:rPr lang="en-US" dirty="0"/>
              <a:t>This is a good starting point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766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product concept</a:t>
            </a:r>
          </a:p>
          <a:p>
            <a:pPr lvl="1"/>
            <a:r>
              <a:rPr lang="en-US" dirty="0"/>
              <a:t>The tangible and intangible benefits a product gives you.  What is your value proposition?</a:t>
            </a:r>
          </a:p>
          <a:p>
            <a:pPr lvl="1"/>
            <a:r>
              <a:rPr lang="en-US" dirty="0"/>
              <a:t>Includes things like</a:t>
            </a:r>
          </a:p>
          <a:p>
            <a:pPr lvl="2"/>
            <a:r>
              <a:rPr lang="en-US" dirty="0"/>
              <a:t>Brand name</a:t>
            </a:r>
          </a:p>
          <a:p>
            <a:pPr lvl="2"/>
            <a:r>
              <a:rPr lang="en-US" dirty="0"/>
              <a:t>Image/prestige</a:t>
            </a:r>
          </a:p>
          <a:p>
            <a:pPr lvl="2"/>
            <a:r>
              <a:rPr lang="en-US" dirty="0"/>
              <a:t>After sale service</a:t>
            </a:r>
          </a:p>
          <a:p>
            <a:pPr lvl="2"/>
            <a:r>
              <a:rPr lang="en-US" dirty="0"/>
              <a:t>Warranty</a:t>
            </a:r>
          </a:p>
          <a:p>
            <a:pPr lvl="2"/>
            <a:r>
              <a:rPr lang="en-US" dirty="0"/>
              <a:t>packaging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strategies</a:t>
            </a:r>
            <a:endParaRPr lang="en-AU" dirty="0"/>
          </a:p>
        </p:txBody>
      </p:sp>
      <p:pic>
        <p:nvPicPr>
          <p:cNvPr id="3074" name="Picture 2" descr="http://rpmrevista.com/portal/wp-content/uploads/2011/06/BMW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4984"/>
            <a:ext cx="3524610" cy="261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1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Branding</a:t>
            </a:r>
          </a:p>
          <a:p>
            <a:pPr lvl="1"/>
            <a:r>
              <a:rPr lang="en-US" dirty="0"/>
              <a:t>A brand is a personality and costs a lot of money to develop.  </a:t>
            </a:r>
          </a:p>
          <a:p>
            <a:pPr lvl="2"/>
            <a:r>
              <a:rPr lang="en-US" dirty="0"/>
              <a:t>Think about the brands for the following products</a:t>
            </a:r>
          </a:p>
          <a:p>
            <a:pPr lvl="3"/>
            <a:r>
              <a:rPr lang="en-US" dirty="0"/>
              <a:t>Levi’s</a:t>
            </a:r>
          </a:p>
          <a:p>
            <a:pPr lvl="3"/>
            <a:r>
              <a:rPr lang="en-US" dirty="0"/>
              <a:t>Uncle toby’s</a:t>
            </a:r>
          </a:p>
          <a:p>
            <a:pPr lvl="3"/>
            <a:r>
              <a:rPr lang="en-US" dirty="0"/>
              <a:t>Holden</a:t>
            </a:r>
          </a:p>
          <a:p>
            <a:pPr lvl="3"/>
            <a:r>
              <a:rPr lang="en-US" dirty="0"/>
              <a:t>Kellogg’s</a:t>
            </a:r>
          </a:p>
          <a:p>
            <a:pPr lvl="3"/>
            <a:r>
              <a:rPr lang="en-US" dirty="0" err="1"/>
              <a:t>Arnott’s</a:t>
            </a:r>
            <a:endParaRPr lang="en-US" dirty="0"/>
          </a:p>
          <a:p>
            <a:pPr lvl="3"/>
            <a:r>
              <a:rPr lang="en-US" dirty="0"/>
              <a:t>Colgate	</a:t>
            </a:r>
          </a:p>
          <a:p>
            <a:pPr lvl="3"/>
            <a:r>
              <a:rPr lang="en-US" dirty="0"/>
              <a:t>Cadbury</a:t>
            </a:r>
          </a:p>
          <a:p>
            <a:pPr lvl="3"/>
            <a:r>
              <a:rPr lang="en-US" dirty="0"/>
              <a:t>McDonalds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1371600" lvl="3" indent="0">
              <a:buNone/>
            </a:pPr>
            <a:r>
              <a:rPr lang="en-US" dirty="0"/>
              <a:t> </a:t>
            </a:r>
          </a:p>
          <a:p>
            <a:pPr lvl="3"/>
            <a:r>
              <a:rPr lang="en-US" dirty="0"/>
              <a:t>Telstra</a:t>
            </a:r>
          </a:p>
          <a:p>
            <a:pPr lvl="3"/>
            <a:r>
              <a:rPr lang="en-US" dirty="0"/>
              <a:t>Coke</a:t>
            </a:r>
          </a:p>
          <a:p>
            <a:pPr lvl="3"/>
            <a:r>
              <a:rPr lang="en-US" dirty="0"/>
              <a:t>Nike</a:t>
            </a:r>
          </a:p>
          <a:p>
            <a:pPr lvl="3"/>
            <a:r>
              <a:rPr lang="en-US" dirty="0"/>
              <a:t>KFC</a:t>
            </a:r>
          </a:p>
          <a:p>
            <a:pPr lvl="3"/>
            <a:r>
              <a:rPr lang="en-US" dirty="0" err="1"/>
              <a:t>Quiksilver</a:t>
            </a:r>
            <a:endParaRPr lang="en-US" dirty="0"/>
          </a:p>
          <a:p>
            <a:pPr lvl="3"/>
            <a:r>
              <a:rPr lang="en-US" dirty="0"/>
              <a:t>Vegemite</a:t>
            </a:r>
          </a:p>
          <a:p>
            <a:pPr lvl="3"/>
            <a:r>
              <a:rPr lang="en-US" dirty="0"/>
              <a:t>Speedo</a:t>
            </a:r>
          </a:p>
          <a:p>
            <a:pPr lvl="3"/>
            <a:r>
              <a:rPr lang="en-US" dirty="0"/>
              <a:t>Apple</a:t>
            </a:r>
          </a:p>
          <a:p>
            <a:pPr lvl="3"/>
            <a:endParaRPr lang="en-US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strategies</a:t>
            </a:r>
            <a:endParaRPr lang="en-AU" dirty="0"/>
          </a:p>
        </p:txBody>
      </p:sp>
      <p:pic>
        <p:nvPicPr>
          <p:cNvPr id="4098" name="Picture 2" descr="http://www.ahoodie.com/wp-content/uploads/2010/03/levis_desktop_wallpape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930" y="4864558"/>
            <a:ext cx="2348153" cy="1761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of??</a:t>
            </a:r>
            <a:endParaRPr lang="en-AU" dirty="0"/>
          </a:p>
        </p:txBody>
      </p:sp>
      <p:pic>
        <p:nvPicPr>
          <p:cNvPr id="5122" name="Picture 2" descr="http://ts2.mm.bing.net/th?id=H.4770369650163965&amp;pid=1.7&amp;w=260&amp;h=133&amp;c=7&amp;rs=1&amp;url=http%3a%2f%2feconomiabaiana.com.br%2f2011%2f08%2f08%2fa-kraft-foods-revela-planos-para-se-dividir-em-duas-empresas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996952"/>
            <a:ext cx="2476500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0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of??</a:t>
            </a:r>
            <a:endParaRPr lang="en-AU" dirty="0"/>
          </a:p>
        </p:txBody>
      </p:sp>
      <p:pic>
        <p:nvPicPr>
          <p:cNvPr id="9218" name="Picture 2" descr="http://www.accesshealth.com.au/sample/logo_sorbent_lrg_1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140968"/>
            <a:ext cx="2667000" cy="116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7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of??</a:t>
            </a:r>
            <a:endParaRPr lang="en-AU" dirty="0"/>
          </a:p>
        </p:txBody>
      </p:sp>
      <p:pic>
        <p:nvPicPr>
          <p:cNvPr id="8194" name="Picture 2" descr="http://ts4.mm.bing.net/th?id=H.4868123118862567&amp;pid=1.7&amp;w=156&amp;h=151&amp;c=7&amp;rs=1&amp;url=http%3a%2f%2fwww.hawaiireporter.com%2ffoie-gras-bill-fuel-surcharges-new-puc-chief-homeless-grant-punahou-carnival%2f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74" y="2492896"/>
            <a:ext cx="2082987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of??</a:t>
            </a:r>
            <a:endParaRPr lang="en-AU" dirty="0"/>
          </a:p>
        </p:txBody>
      </p:sp>
      <p:pic>
        <p:nvPicPr>
          <p:cNvPr id="7170" name="Picture 2" descr="http://treinadorbancada.com/wp-content/uploads/toyota_car_brand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1844825"/>
            <a:ext cx="6245663" cy="4070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Branding also includes the use of logo’s that identify everything the brand stands for.  </a:t>
            </a:r>
          </a:p>
          <a:p>
            <a:pPr lvl="1"/>
            <a:r>
              <a:rPr lang="en-US" dirty="0"/>
              <a:t>Allows you to instantly </a:t>
            </a:r>
            <a:r>
              <a:rPr lang="en-US" dirty="0" err="1"/>
              <a:t>recognise</a:t>
            </a:r>
            <a:r>
              <a:rPr lang="en-US" dirty="0"/>
              <a:t> the product</a:t>
            </a:r>
          </a:p>
          <a:p>
            <a:pPr lvl="1"/>
            <a:r>
              <a:rPr lang="en-US" dirty="0"/>
              <a:t>Branding strategies may include:</a:t>
            </a:r>
          </a:p>
          <a:p>
            <a:pPr lvl="2"/>
            <a:r>
              <a:rPr lang="en-US" dirty="0"/>
              <a:t>National brand </a:t>
            </a:r>
          </a:p>
          <a:p>
            <a:pPr lvl="3"/>
            <a:r>
              <a:rPr lang="en-US" dirty="0"/>
              <a:t>E.g. billabong, Kraft, </a:t>
            </a:r>
            <a:r>
              <a:rPr lang="en-US" dirty="0" err="1"/>
              <a:t>Miele</a:t>
            </a:r>
            <a:endParaRPr lang="en-US" dirty="0"/>
          </a:p>
          <a:p>
            <a:pPr lvl="2"/>
            <a:r>
              <a:rPr lang="en-US" dirty="0"/>
              <a:t>House brand </a:t>
            </a:r>
          </a:p>
          <a:p>
            <a:pPr lvl="3"/>
            <a:r>
              <a:rPr lang="en-US" dirty="0"/>
              <a:t>E.g. Myer has it’s own brands like Reserve, wild Rhino, Miss Shop</a:t>
            </a:r>
          </a:p>
          <a:p>
            <a:pPr lvl="2"/>
            <a:r>
              <a:rPr lang="en-US" dirty="0"/>
              <a:t>Generic brand </a:t>
            </a:r>
          </a:p>
          <a:p>
            <a:pPr lvl="3"/>
            <a:r>
              <a:rPr lang="en-US" dirty="0"/>
              <a:t>E.g. no Frills, Black and Gold, Home brand select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Branding</a:t>
            </a:r>
          </a:p>
        </p:txBody>
      </p:sp>
    </p:spTree>
    <p:extLst>
      <p:ext uri="{BB962C8B-B14F-4D97-AF65-F5344CB8AC3E}">
        <p14:creationId xmlns:p14="http://schemas.microsoft.com/office/powerpoint/2010/main" val="354788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learn how marketing relates to the Business Model Canvas</a:t>
            </a:r>
          </a:p>
          <a:p>
            <a:r>
              <a:rPr lang="en-US" dirty="0"/>
              <a:t>I will learn how the 7 P’s can be incorporated into the BMC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</a:t>
            </a:r>
          </a:p>
        </p:txBody>
      </p:sp>
    </p:spTree>
    <p:extLst>
      <p:ext uri="{BB962C8B-B14F-4D97-AF65-F5344CB8AC3E}">
        <p14:creationId xmlns:p14="http://schemas.microsoft.com/office/powerpoint/2010/main" val="385192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Do some preliminary research online about what the ‘brand’ of Qantas is.</a:t>
            </a:r>
          </a:p>
          <a:p>
            <a:endParaRPr lang="en-AU" dirty="0"/>
          </a:p>
          <a:p>
            <a:r>
              <a:rPr lang="en-AU" dirty="0"/>
              <a:t>Consider the following video in your research</a:t>
            </a:r>
          </a:p>
          <a:p>
            <a:pPr lvl="1"/>
            <a:r>
              <a:rPr lang="en-AU" dirty="0">
                <a:hlinkClick r:id="rId2"/>
              </a:rPr>
              <a:t>https://www.youtube.com/watch?v=Mg85u6ct_K0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What would you say the ‘brand’ of Qantas is?  </a:t>
            </a:r>
          </a:p>
          <a:p>
            <a:endParaRPr lang="en-AU" dirty="0"/>
          </a:p>
          <a:p>
            <a:r>
              <a:rPr lang="en-AU" dirty="0"/>
              <a:t>What are some common elements in their advertising and use of the 7 P’s in general?</a:t>
            </a:r>
          </a:p>
          <a:p>
            <a:r>
              <a:rPr lang="en-AU" dirty="0"/>
              <a:t>How does this fit with the business model of </a:t>
            </a:r>
            <a:r>
              <a:rPr lang="en-AU" dirty="0" err="1"/>
              <a:t>qantas</a:t>
            </a:r>
            <a:r>
              <a:rPr lang="en-AU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QANTAS</a:t>
            </a:r>
          </a:p>
        </p:txBody>
      </p:sp>
    </p:spTree>
    <p:extLst>
      <p:ext uri="{BB962C8B-B14F-4D97-AF65-F5344CB8AC3E}">
        <p14:creationId xmlns:p14="http://schemas.microsoft.com/office/powerpoint/2010/main" val="197623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Packaging</a:t>
            </a:r>
          </a:p>
          <a:p>
            <a:pPr lvl="1"/>
            <a:r>
              <a:rPr lang="en-US" dirty="0"/>
              <a:t>Involves development of the package and the graphic design for a product</a:t>
            </a:r>
          </a:p>
          <a:p>
            <a:pPr lvl="1"/>
            <a:r>
              <a:rPr lang="en-US" dirty="0"/>
              <a:t>Should give a positive impression of the product and encourage first time users</a:t>
            </a:r>
          </a:p>
          <a:p>
            <a:pPr lvl="1"/>
            <a:r>
              <a:rPr lang="en-US" dirty="0"/>
              <a:t>It also</a:t>
            </a:r>
          </a:p>
          <a:p>
            <a:pPr lvl="2"/>
            <a:r>
              <a:rPr lang="en-US" dirty="0"/>
              <a:t>Preserves the product</a:t>
            </a:r>
          </a:p>
          <a:p>
            <a:pPr lvl="2"/>
            <a:r>
              <a:rPr lang="en-US" dirty="0"/>
              <a:t>Protects it from damage</a:t>
            </a:r>
          </a:p>
          <a:p>
            <a:pPr lvl="2"/>
            <a:r>
              <a:rPr lang="en-US" dirty="0"/>
              <a:t>Attracts customers attention</a:t>
            </a:r>
          </a:p>
          <a:p>
            <a:pPr lvl="2"/>
            <a:r>
              <a:rPr lang="en-US" dirty="0"/>
              <a:t>Divides into convenient units – E.g. 100gm, 250gm</a:t>
            </a:r>
          </a:p>
          <a:p>
            <a:pPr lvl="2"/>
            <a:r>
              <a:rPr lang="en-US" dirty="0"/>
              <a:t>Assists with the display of the product</a:t>
            </a:r>
          </a:p>
          <a:p>
            <a:pPr lvl="2"/>
            <a:r>
              <a:rPr lang="en-US" dirty="0"/>
              <a:t>Makes transport and storage easier</a:t>
            </a:r>
          </a:p>
          <a:p>
            <a:pPr lvl="2"/>
            <a:r>
              <a:rPr lang="en-US" dirty="0"/>
              <a:t>Gives impressions about the product by the </a:t>
            </a:r>
            <a:r>
              <a:rPr lang="en-US" dirty="0" err="1"/>
              <a:t>colours</a:t>
            </a:r>
            <a:r>
              <a:rPr lang="en-US" dirty="0"/>
              <a:t> used</a:t>
            </a:r>
          </a:p>
          <a:p>
            <a:pPr lvl="3"/>
            <a:r>
              <a:rPr lang="en-US" dirty="0"/>
              <a:t>Yellow </a:t>
            </a:r>
            <a:r>
              <a:rPr lang="en-US"/>
              <a:t>container for dishwasher </a:t>
            </a:r>
            <a:r>
              <a:rPr lang="en-US" dirty="0"/>
              <a:t>detergent reminds you of…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51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 an innovative new product</a:t>
            </a:r>
          </a:p>
          <a:p>
            <a:pPr lvl="1"/>
            <a:r>
              <a:rPr lang="en-US" dirty="0"/>
              <a:t>Usually use market penetration pricing or Price skimming pricing</a:t>
            </a:r>
          </a:p>
          <a:p>
            <a:pPr lvl="2"/>
            <a:r>
              <a:rPr lang="en-US" dirty="0"/>
              <a:t>Market penetration </a:t>
            </a:r>
          </a:p>
          <a:p>
            <a:pPr lvl="3"/>
            <a:r>
              <a:rPr lang="en-US" dirty="0"/>
              <a:t>Setting a low price for a new product in order to attract a large number of buyers and a large market share</a:t>
            </a:r>
          </a:p>
          <a:p>
            <a:pPr lvl="2"/>
            <a:r>
              <a:rPr lang="en-US" dirty="0"/>
              <a:t>Market-skimming pricing</a:t>
            </a:r>
          </a:p>
          <a:p>
            <a:pPr lvl="3"/>
            <a:r>
              <a:rPr lang="en-US" dirty="0"/>
              <a:t>Setting a high price for a new product to skim maximum revenue from the segments willing to pay the high price.  The company makes fewer, but more profitable sales.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strategies</a:t>
            </a:r>
            <a:endParaRPr lang="en-AU" dirty="0"/>
          </a:p>
        </p:txBody>
      </p:sp>
      <p:pic>
        <p:nvPicPr>
          <p:cNvPr id="10242" name="Picture 2" descr="http://www.smarterapps.com.au/wp-content/uploads/2011/12/ap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751874"/>
            <a:ext cx="2076746" cy="207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s1.mm.bing.net/th?id=H.4987806669079720&amp;pid=1.7&amp;w=204&amp;h=154&amp;c=7&amp;rs=1&amp;url=http%3a%2f%2ffabriceburtin.com%2f2010%2f09%2f26%2fvirgin-hotels-show-me-the-big-idea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5229201"/>
            <a:ext cx="1943100" cy="1466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Cost-based pricing</a:t>
            </a:r>
          </a:p>
          <a:p>
            <a:pPr lvl="1"/>
            <a:r>
              <a:rPr lang="en-US" dirty="0"/>
              <a:t>Adding a standard mark-up to the cost of a product</a:t>
            </a:r>
          </a:p>
          <a:p>
            <a:pPr lvl="1"/>
            <a:r>
              <a:rPr lang="en-US" dirty="0"/>
              <a:t>The simplest form of pricing</a:t>
            </a:r>
          </a:p>
          <a:p>
            <a:pPr lvl="1"/>
            <a:r>
              <a:rPr lang="en-US" dirty="0"/>
              <a:t>Usually used by </a:t>
            </a:r>
            <a:r>
              <a:rPr lang="en-US" dirty="0" err="1"/>
              <a:t>tradies</a:t>
            </a:r>
            <a:r>
              <a:rPr lang="en-US" dirty="0"/>
              <a:t>, lawyers, accountants and other professionals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 strategies</a:t>
            </a:r>
            <a:endParaRPr lang="en-AU" dirty="0"/>
          </a:p>
        </p:txBody>
      </p:sp>
      <p:pic>
        <p:nvPicPr>
          <p:cNvPr id="1026" name="Picture 2" descr="http://ts1.mm.bing.net/th?id=H.4653469266873340&amp;pid=1.7&amp;w=169&amp;h=143&amp;c=7&amp;rs=1&amp;url=http%3a%2f%2fthewhoot.com.au%2fbusiness-dire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573017"/>
            <a:ext cx="2290528" cy="1938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4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Break-even pricing</a:t>
            </a:r>
          </a:p>
          <a:p>
            <a:pPr lvl="1"/>
            <a:r>
              <a:rPr lang="en-US" dirty="0"/>
              <a:t>Pricing with a target in mind.  This will usually also include a profit figure.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Pricing strategies</a:t>
            </a:r>
          </a:p>
        </p:txBody>
      </p:sp>
      <p:pic>
        <p:nvPicPr>
          <p:cNvPr id="2050" name="Picture 2" descr="http://classconnection.s3.amazonaws.com/1890/flashcards/788209/png/breakeven-pricing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007916"/>
            <a:ext cx="503812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22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Value-based pricing</a:t>
            </a:r>
          </a:p>
          <a:p>
            <a:pPr lvl="1"/>
            <a:r>
              <a:rPr lang="en-US" dirty="0"/>
              <a:t>Setting price based on the consumers perceptions of value rather than on the sellers cost</a:t>
            </a:r>
          </a:p>
          <a:p>
            <a:pPr lvl="1"/>
            <a:r>
              <a:rPr lang="en-US" dirty="0"/>
              <a:t>This is different to cost-based pricing in the following ways</a:t>
            </a:r>
          </a:p>
          <a:p>
            <a:pPr lvl="2"/>
            <a:r>
              <a:rPr lang="en-US" dirty="0"/>
              <a:t>Cost-based pricing</a:t>
            </a:r>
          </a:p>
          <a:p>
            <a:pPr lvl="3"/>
            <a:r>
              <a:rPr lang="en-US" dirty="0"/>
              <a:t>Product – Cost – Price – Value – Customers</a:t>
            </a:r>
          </a:p>
          <a:p>
            <a:pPr lvl="2"/>
            <a:r>
              <a:rPr lang="en-US" dirty="0"/>
              <a:t>Value-based pricing</a:t>
            </a:r>
          </a:p>
          <a:p>
            <a:pPr lvl="3"/>
            <a:r>
              <a:rPr lang="en-US" dirty="0"/>
              <a:t>Customers – Value – Price – Cost - Product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Pricing strategies</a:t>
            </a:r>
          </a:p>
        </p:txBody>
      </p:sp>
    </p:spTree>
    <p:extLst>
      <p:ext uri="{BB962C8B-B14F-4D97-AF65-F5344CB8AC3E}">
        <p14:creationId xmlns:p14="http://schemas.microsoft.com/office/powerpoint/2010/main" val="402476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Competition-based pricing</a:t>
            </a:r>
          </a:p>
          <a:p>
            <a:pPr lvl="1"/>
            <a:r>
              <a:rPr lang="en-US" dirty="0"/>
              <a:t>Market-based pricing</a:t>
            </a:r>
          </a:p>
          <a:p>
            <a:pPr lvl="2"/>
            <a:r>
              <a:rPr lang="en-US" dirty="0"/>
              <a:t>Follows the laws of supply and demand</a:t>
            </a:r>
          </a:p>
          <a:p>
            <a:pPr lvl="1"/>
            <a:r>
              <a:rPr lang="en-US" dirty="0"/>
              <a:t>Going rate pricing</a:t>
            </a:r>
          </a:p>
          <a:p>
            <a:pPr lvl="2"/>
            <a:r>
              <a:rPr lang="en-US" dirty="0"/>
              <a:t>Setting price based on following competitors prices rather than on company costs and demand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Pricing strategies</a:t>
            </a:r>
          </a:p>
        </p:txBody>
      </p:sp>
      <p:pic>
        <p:nvPicPr>
          <p:cNvPr id="3074" name="Picture 2" descr="http://iampaulmorgan.files.wordpress.com/2010/12/price-compet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4054336"/>
            <a:ext cx="4556077" cy="2759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14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promotion mix contains 4 elements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Personal selling and relationship marketing</a:t>
            </a:r>
          </a:p>
          <a:p>
            <a:pPr lvl="1"/>
            <a:r>
              <a:rPr lang="en-US" dirty="0"/>
              <a:t>Sales promotion</a:t>
            </a:r>
          </a:p>
          <a:p>
            <a:pPr lvl="1"/>
            <a:r>
              <a:rPr lang="en-US" dirty="0"/>
              <a:t>Publicity and public relations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486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paid, non-personal message communicated through a mass medium</a:t>
            </a:r>
          </a:p>
          <a:p>
            <a:r>
              <a:rPr lang="en-US" dirty="0"/>
              <a:t>The purpose of advertising is to inform, persuade and remind customers</a:t>
            </a:r>
          </a:p>
          <a:p>
            <a:r>
              <a:rPr lang="en-US" dirty="0"/>
              <a:t>Gives businesses the ability to reach a large audience or a very small target market segment</a:t>
            </a:r>
          </a:p>
          <a:p>
            <a:endParaRPr lang="en-US" dirty="0"/>
          </a:p>
          <a:p>
            <a:r>
              <a:rPr lang="en-US" dirty="0"/>
              <a:t>Who do the </a:t>
            </a:r>
            <a:r>
              <a:rPr lang="en-US" dirty="0" err="1"/>
              <a:t>superbowl</a:t>
            </a:r>
            <a:r>
              <a:rPr lang="en-US" dirty="0"/>
              <a:t> ads reach?</a:t>
            </a:r>
          </a:p>
          <a:p>
            <a:r>
              <a:rPr lang="en-AU" sz="1300" dirty="0">
                <a:hlinkClick r:id="rId2"/>
              </a:rPr>
              <a:t>http://www.bing.com/videos/search?q=best+ad+of+2012&amp;view=detail&amp;mid=85585F83DA9B516BEE0B85585F83DA9B516BEE0B&amp;first=0&amp;FORM=NVPFVR&amp;adlt=strict</a:t>
            </a:r>
            <a:r>
              <a:rPr lang="en-AU" sz="13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0856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Types may include:</a:t>
            </a:r>
          </a:p>
          <a:p>
            <a:pPr lvl="1"/>
            <a:r>
              <a:rPr lang="en-US" dirty="0"/>
              <a:t>Mass marketing</a:t>
            </a:r>
          </a:p>
          <a:p>
            <a:pPr lvl="2"/>
            <a:r>
              <a:rPr lang="en-US" dirty="0"/>
              <a:t>TV, Radio, Newspapers, Magazine </a:t>
            </a:r>
          </a:p>
          <a:p>
            <a:pPr lvl="1"/>
            <a:r>
              <a:rPr lang="en-US" dirty="0"/>
              <a:t>Direct marketing catalogues</a:t>
            </a:r>
          </a:p>
          <a:p>
            <a:pPr lvl="2"/>
            <a:r>
              <a:rPr lang="en-US" dirty="0"/>
              <a:t>Individually addressed catalogues</a:t>
            </a:r>
          </a:p>
          <a:p>
            <a:pPr lvl="1"/>
            <a:r>
              <a:rPr lang="en-US" dirty="0"/>
              <a:t>Telemarketing</a:t>
            </a:r>
          </a:p>
          <a:p>
            <a:pPr lvl="2"/>
            <a:r>
              <a:rPr lang="en-US" dirty="0"/>
              <a:t>Personal contact to consumer</a:t>
            </a:r>
          </a:p>
          <a:p>
            <a:pPr lvl="1"/>
            <a:r>
              <a:rPr lang="en-US" dirty="0"/>
              <a:t>E-marketing</a:t>
            </a:r>
          </a:p>
          <a:p>
            <a:pPr lvl="2"/>
            <a:r>
              <a:rPr lang="en-US" dirty="0"/>
              <a:t>Via the internet</a:t>
            </a:r>
          </a:p>
          <a:p>
            <a:pPr lvl="1"/>
            <a:r>
              <a:rPr lang="en-US" dirty="0"/>
              <a:t>Social media advertising</a:t>
            </a:r>
          </a:p>
          <a:p>
            <a:pPr lvl="2"/>
            <a:r>
              <a:rPr lang="en-US" dirty="0"/>
              <a:t>Using sites like </a:t>
            </a:r>
            <a:r>
              <a:rPr lang="en-US" dirty="0" err="1"/>
              <a:t>facebook</a:t>
            </a:r>
            <a:r>
              <a:rPr lang="en-US" dirty="0"/>
              <a:t> or twitter</a:t>
            </a:r>
          </a:p>
          <a:p>
            <a:pPr lvl="1"/>
            <a:r>
              <a:rPr lang="en-US" dirty="0"/>
              <a:t>Viral promotions</a:t>
            </a:r>
          </a:p>
          <a:p>
            <a:pPr lvl="2"/>
            <a:r>
              <a:rPr lang="en-US" dirty="0"/>
              <a:t>E.g. </a:t>
            </a:r>
            <a:r>
              <a:rPr lang="en-US" dirty="0" err="1"/>
              <a:t>t-mobile</a:t>
            </a:r>
            <a:r>
              <a:rPr lang="en-US" dirty="0"/>
              <a:t>, lion king, telekinesis and Carrie</a:t>
            </a:r>
          </a:p>
          <a:p>
            <a:pPr lvl="1"/>
            <a:r>
              <a:rPr lang="en-US" dirty="0"/>
              <a:t>Billboards</a:t>
            </a:r>
          </a:p>
          <a:p>
            <a:pPr lvl="2"/>
            <a:r>
              <a:rPr lang="en-US" dirty="0"/>
              <a:t>Large signs placed in strategic locations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  <a:endParaRPr lang="en-AU" dirty="0"/>
          </a:p>
        </p:txBody>
      </p:sp>
      <p:pic>
        <p:nvPicPr>
          <p:cNvPr id="4098" name="Picture 2" descr="http://10and5.com/wp-content/uploads/2012/12/Willi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08" y="2057401"/>
            <a:ext cx="4560454" cy="3258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6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69F9B-20D6-9948-9B35-7559529A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AU" sz="3600">
                <a:solidFill>
                  <a:schemeClr val="bg1"/>
                </a:solidFill>
              </a:rPr>
              <a:t>Marketing and the BMC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AFBF7D5-ADE8-4A9D-8755-3DA10EE9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Marketing consists essentially of the 7P’s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Product, Pricing, Promotion, Placement, People, Process, Physical Evidence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Each of the P’s need to be thought about in completing a marketing plan for a business</a:t>
            </a:r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BA82FF-BFA5-7447-A12C-E9AB2F8C9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75" y="1563957"/>
            <a:ext cx="6269058" cy="3730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990D88-4FFD-5047-8B00-1A3E2707E5F7}"/>
              </a:ext>
            </a:extLst>
          </p:cNvPr>
          <p:cNvSpPr txBox="1"/>
          <p:nvPr/>
        </p:nvSpPr>
        <p:spPr>
          <a:xfrm>
            <a:off x="9009225" y="3067121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Promotion</a:t>
            </a:r>
          </a:p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Placement</a:t>
            </a:r>
          </a:p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Physical Evidence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1AEC-E8F0-7343-816F-EC827C17B38A}"/>
              </a:ext>
            </a:extLst>
          </p:cNvPr>
          <p:cNvSpPr txBox="1"/>
          <p:nvPr/>
        </p:nvSpPr>
        <p:spPr>
          <a:xfrm>
            <a:off x="8414004" y="455432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F11848-3FBA-0045-9846-9C9804FE5F31}"/>
              </a:ext>
            </a:extLst>
          </p:cNvPr>
          <p:cNvSpPr txBox="1"/>
          <p:nvPr/>
        </p:nvSpPr>
        <p:spPr>
          <a:xfrm>
            <a:off x="7767848" y="184201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Product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E0335-D644-FC4B-BF52-AD90934107F6}"/>
              </a:ext>
            </a:extLst>
          </p:cNvPr>
          <p:cNvSpPr txBox="1"/>
          <p:nvPr/>
        </p:nvSpPr>
        <p:spPr>
          <a:xfrm>
            <a:off x="9009225" y="1897810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People</a:t>
            </a:r>
          </a:p>
          <a:p>
            <a:pPr>
              <a:spcAft>
                <a:spcPts val="6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21467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advertising you should consider:</a:t>
            </a:r>
          </a:p>
          <a:p>
            <a:pPr lvl="1"/>
            <a:r>
              <a:rPr lang="en-US" dirty="0"/>
              <a:t>The type of product and its positioning</a:t>
            </a:r>
          </a:p>
          <a:p>
            <a:pPr lvl="1"/>
            <a:r>
              <a:rPr lang="en-US" dirty="0"/>
              <a:t>Size of the target market and it’s characteristics</a:t>
            </a:r>
          </a:p>
          <a:p>
            <a:pPr lvl="1"/>
            <a:r>
              <a:rPr lang="en-US" dirty="0"/>
              <a:t>Businesses marketing budget</a:t>
            </a:r>
          </a:p>
          <a:p>
            <a:pPr lvl="1"/>
            <a:r>
              <a:rPr lang="en-US" dirty="0"/>
              <a:t>Costs of the advertising</a:t>
            </a:r>
          </a:p>
          <a:p>
            <a:pPr lvl="1"/>
            <a:r>
              <a:rPr lang="en-US" dirty="0"/>
              <a:t>The products position in the product life cycle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694651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the activities of a sales representative directed to a customer in order to make a sale</a:t>
            </a:r>
          </a:p>
          <a:p>
            <a:r>
              <a:rPr lang="en-US" dirty="0"/>
              <a:t>Relationship marketing is the development of relationships over time with clients so that repeat purchases are made</a:t>
            </a:r>
          </a:p>
          <a:p>
            <a:r>
              <a:rPr lang="en-US" dirty="0"/>
              <a:t>Sales promotion </a:t>
            </a:r>
          </a:p>
          <a:p>
            <a:pPr lvl="1"/>
            <a:r>
              <a:rPr lang="en-US" dirty="0"/>
              <a:t>E.g. the ladies in </a:t>
            </a:r>
            <a:r>
              <a:rPr lang="en-US" dirty="0" err="1"/>
              <a:t>woolworths</a:t>
            </a:r>
            <a:r>
              <a:rPr lang="en-US" dirty="0"/>
              <a:t> that cook you food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selling</a:t>
            </a:r>
            <a:endParaRPr lang="en-AU" dirty="0"/>
          </a:p>
        </p:txBody>
      </p:sp>
      <p:pic>
        <p:nvPicPr>
          <p:cNvPr id="4" name="Picture 2" descr="http://www4.pictures.zimbio.com/gi/Clinique+Cocktail+Party+Fashion+Night+Out+UxbaWRP0oz8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30" y="4941169"/>
            <a:ext cx="2021468" cy="1773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57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Publicity is any free news story about a business</a:t>
            </a:r>
          </a:p>
          <a:p>
            <a:r>
              <a:rPr lang="en-US" dirty="0"/>
              <a:t>PR are those activities that aim at creating and maintaining </a:t>
            </a:r>
            <a:r>
              <a:rPr lang="en-US" dirty="0" err="1"/>
              <a:t>favourable</a:t>
            </a:r>
            <a:r>
              <a:rPr lang="en-US" dirty="0"/>
              <a:t> relations between a business and its consumers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Publicity and PR</a:t>
            </a:r>
            <a:endParaRPr lang="en-AU" dirty="0"/>
          </a:p>
        </p:txBody>
      </p:sp>
      <p:pic>
        <p:nvPicPr>
          <p:cNvPr id="5124" name="Picture 4" descr="http://d1535dk28ea235.cloudfront.net/preset_64/08-Burger-King-Whopper_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62376"/>
            <a:ext cx="4286250" cy="30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61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channels</a:t>
            </a:r>
          </a:p>
          <a:p>
            <a:pPr lvl="1"/>
            <a:r>
              <a:rPr lang="en-US" dirty="0"/>
              <a:t>Traditional</a:t>
            </a:r>
          </a:p>
          <a:p>
            <a:pPr lvl="2"/>
            <a:r>
              <a:rPr lang="en-US" dirty="0"/>
              <a:t>Producer to customer</a:t>
            </a:r>
          </a:p>
          <a:p>
            <a:pPr lvl="2"/>
            <a:r>
              <a:rPr lang="en-US" dirty="0"/>
              <a:t>Producer to retailer to customer</a:t>
            </a:r>
          </a:p>
          <a:p>
            <a:pPr lvl="2"/>
            <a:r>
              <a:rPr lang="en-US" dirty="0"/>
              <a:t>Producer to wholesaler to retailer to customer</a:t>
            </a:r>
          </a:p>
          <a:p>
            <a:pPr lvl="2"/>
            <a:r>
              <a:rPr lang="en-US" dirty="0"/>
              <a:t>Producer to agent to wholesaler to retailer to customer</a:t>
            </a:r>
          </a:p>
          <a:p>
            <a:pPr lvl="1"/>
            <a:r>
              <a:rPr lang="en-US" dirty="0"/>
              <a:t>Innovative or ‘non-store’ selling</a:t>
            </a:r>
          </a:p>
          <a:p>
            <a:pPr lvl="2"/>
            <a:r>
              <a:rPr lang="en-US" dirty="0"/>
              <a:t>Retailing conducted away from traditional retail stores</a:t>
            </a:r>
          </a:p>
          <a:p>
            <a:pPr lvl="3"/>
            <a:r>
              <a:rPr lang="en-US" dirty="0"/>
              <a:t>Online businesses</a:t>
            </a:r>
          </a:p>
          <a:p>
            <a:pPr lvl="3"/>
            <a:r>
              <a:rPr lang="en-US" dirty="0"/>
              <a:t>Telemarketing</a:t>
            </a:r>
          </a:p>
          <a:p>
            <a:pPr lvl="2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Place/distribution strategies</a:t>
            </a:r>
            <a:endParaRPr lang="en-AU" dirty="0"/>
          </a:p>
        </p:txBody>
      </p:sp>
      <p:pic>
        <p:nvPicPr>
          <p:cNvPr id="7170" name="Picture 2" descr="http://blogs.mundolivrefm.com.br/margot/files/2013/01/telemarketing__76153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16" y="4622776"/>
            <a:ext cx="1921396" cy="223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80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coverage</a:t>
            </a:r>
          </a:p>
          <a:p>
            <a:pPr lvl="1"/>
            <a:r>
              <a:rPr lang="en-US" dirty="0"/>
              <a:t>The number of firms a business chooses for its outlets</a:t>
            </a:r>
          </a:p>
          <a:p>
            <a:pPr lvl="1"/>
            <a:r>
              <a:rPr lang="en-US" dirty="0"/>
              <a:t>Businesses can cover the market in one of 3 ways</a:t>
            </a:r>
          </a:p>
          <a:p>
            <a:pPr lvl="2"/>
            <a:r>
              <a:rPr lang="en-US" dirty="0"/>
              <a:t>Intensive distribution</a:t>
            </a:r>
          </a:p>
          <a:p>
            <a:pPr lvl="3"/>
            <a:r>
              <a:rPr lang="en-US" dirty="0"/>
              <a:t>When you want to saturate the market with your product</a:t>
            </a:r>
          </a:p>
          <a:p>
            <a:pPr lvl="2"/>
            <a:r>
              <a:rPr lang="en-US" dirty="0"/>
              <a:t>Selective distribution</a:t>
            </a:r>
          </a:p>
          <a:p>
            <a:pPr lvl="3"/>
            <a:r>
              <a:rPr lang="en-US" dirty="0"/>
              <a:t>Only using a moderate proportion of stores to sell your product</a:t>
            </a:r>
          </a:p>
          <a:p>
            <a:pPr lvl="2"/>
            <a:r>
              <a:rPr lang="en-US" dirty="0"/>
              <a:t>Exclusive distribution</a:t>
            </a:r>
          </a:p>
          <a:p>
            <a:pPr lvl="3"/>
            <a:r>
              <a:rPr lang="en-US" dirty="0"/>
              <a:t>The use of only a few stores in a large area to sell your product.  Largely used in niche marketing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Place/distribution 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761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the service side of the business</a:t>
            </a:r>
          </a:p>
          <a:p>
            <a:pPr lvl="1"/>
            <a:r>
              <a:rPr lang="en-US" dirty="0"/>
              <a:t>People 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Physical evidence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These must all be consistent with the businesses image and marketing approach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3 P’s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123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essential method of marketing, particularly as consumers are becoming more ‘connected’.</a:t>
            </a:r>
          </a:p>
          <a:p>
            <a:pPr lvl="1"/>
            <a:r>
              <a:rPr lang="en-US" dirty="0"/>
              <a:t>Webpages</a:t>
            </a:r>
          </a:p>
          <a:p>
            <a:pPr lvl="1"/>
            <a:r>
              <a:rPr lang="en-US" dirty="0"/>
              <a:t>Podcasts</a:t>
            </a:r>
          </a:p>
          <a:p>
            <a:pPr lvl="1"/>
            <a:r>
              <a:rPr lang="en-US" dirty="0"/>
              <a:t>SMS</a:t>
            </a:r>
          </a:p>
          <a:p>
            <a:pPr lvl="1"/>
            <a:r>
              <a:rPr lang="en-US" dirty="0"/>
              <a:t>Blogs</a:t>
            </a:r>
          </a:p>
          <a:p>
            <a:pPr lvl="1"/>
            <a:r>
              <a:rPr lang="en-US" dirty="0"/>
              <a:t>Social media advertising</a:t>
            </a:r>
          </a:p>
          <a:p>
            <a:pPr lvl="1"/>
            <a:r>
              <a:rPr lang="en-US" dirty="0"/>
              <a:t>Influencers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E-marketing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3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2A69-E19A-CF45-A5C2-B683FB64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Marketing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E497-6BF4-1F45-93B5-20BC8AD0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7 P’s is a good methodology, but it also lacks the depth that other strategies offer.</a:t>
            </a:r>
          </a:p>
          <a:p>
            <a:r>
              <a:rPr lang="en-AU" dirty="0"/>
              <a:t>Using a marketing canvas provides this added depth for an overall plan</a:t>
            </a:r>
          </a:p>
          <a:p>
            <a:r>
              <a:rPr lang="en-AU" dirty="0"/>
              <a:t>There are many different canvas types for Marketing that are aimed at doing the same thing. </a:t>
            </a:r>
          </a:p>
          <a:p>
            <a:pPr lvl="1"/>
            <a:r>
              <a:rPr lang="en-AU" dirty="0"/>
              <a:t>There is no right or wrong canvas</a:t>
            </a:r>
          </a:p>
          <a:p>
            <a:pPr lvl="1"/>
            <a:r>
              <a:rPr lang="en-AU" dirty="0"/>
              <a:t>Choose one that works for you and ‘run with it’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25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A015-8577-274C-A25E-570F7413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AEA023-4FDC-D046-9AE1-22ABEE552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789" y="0"/>
            <a:ext cx="9692421" cy="6857999"/>
          </a:xfrm>
        </p:spPr>
      </p:pic>
    </p:spTree>
    <p:extLst>
      <p:ext uri="{BB962C8B-B14F-4D97-AF65-F5344CB8AC3E}">
        <p14:creationId xmlns:p14="http://schemas.microsoft.com/office/powerpoint/2010/main" val="19366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D98C-80D6-E744-83B0-CBA343C7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0E48D7-B17A-FB41-B903-81225F097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091" y="-31461"/>
            <a:ext cx="8959818" cy="6920922"/>
          </a:xfrm>
        </p:spPr>
      </p:pic>
    </p:spTree>
    <p:extLst>
      <p:ext uri="{BB962C8B-B14F-4D97-AF65-F5344CB8AC3E}">
        <p14:creationId xmlns:p14="http://schemas.microsoft.com/office/powerpoint/2010/main" val="182696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8C6F-6AE4-BC44-8E4D-8AFC22BC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48D1EE-F6F8-7945-AF0F-838E7367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429" y="0"/>
            <a:ext cx="9797141" cy="6858000"/>
          </a:xfrm>
        </p:spPr>
      </p:pic>
    </p:spTree>
    <p:extLst>
      <p:ext uri="{BB962C8B-B14F-4D97-AF65-F5344CB8AC3E}">
        <p14:creationId xmlns:p14="http://schemas.microsoft.com/office/powerpoint/2010/main" val="249247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determining an effective marketing mix, you need to understand who your market is.</a:t>
            </a:r>
          </a:p>
          <a:p>
            <a:pPr lvl="1"/>
            <a:r>
              <a:rPr lang="en-AU" dirty="0"/>
              <a:t>Who are you ‘targeting’?</a:t>
            </a:r>
          </a:p>
          <a:p>
            <a:r>
              <a:rPr lang="en-AU" dirty="0"/>
              <a:t>By undertaking the design process, you will understand your customers in a fair amount of detail.</a:t>
            </a:r>
          </a:p>
          <a:p>
            <a:r>
              <a:rPr lang="en-AU" dirty="0"/>
              <a:t>Look at your customers again and think about their characteristics</a:t>
            </a:r>
          </a:p>
          <a:p>
            <a:pPr lvl="1"/>
            <a:r>
              <a:rPr lang="en-AU" dirty="0"/>
              <a:t>You have done an ‘empathy map’ and developed an ‘archetypal customer’</a:t>
            </a:r>
          </a:p>
          <a:p>
            <a:pPr lvl="1"/>
            <a:r>
              <a:rPr lang="en-AU" dirty="0"/>
              <a:t>Now, look at developing a customer persona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963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Segmentation variables </a:t>
            </a:r>
          </a:p>
          <a:p>
            <a:pPr lvl="1"/>
            <a:r>
              <a:rPr lang="en-US" dirty="0"/>
              <a:t>The characteristics of people or groups that are used by marketing managers to divide a total market into segments</a:t>
            </a:r>
          </a:p>
          <a:p>
            <a:pPr lvl="2"/>
            <a:r>
              <a:rPr lang="en-US" dirty="0"/>
              <a:t>Demographic segmentation</a:t>
            </a:r>
          </a:p>
          <a:p>
            <a:pPr lvl="3"/>
            <a:r>
              <a:rPr lang="en-US" dirty="0"/>
              <a:t>Age, gender, income etc…</a:t>
            </a:r>
          </a:p>
          <a:p>
            <a:pPr lvl="2"/>
            <a:r>
              <a:rPr lang="en-US" dirty="0"/>
              <a:t>Geographic segmentation</a:t>
            </a:r>
          </a:p>
          <a:p>
            <a:pPr lvl="3"/>
            <a:r>
              <a:rPr lang="en-US" dirty="0"/>
              <a:t>Dividing the market into geographic locations</a:t>
            </a:r>
          </a:p>
          <a:p>
            <a:pPr lvl="2"/>
            <a:r>
              <a:rPr lang="en-US" dirty="0"/>
              <a:t>Psychographic segmentation</a:t>
            </a:r>
          </a:p>
          <a:p>
            <a:pPr lvl="3"/>
            <a:r>
              <a:rPr lang="en-US" dirty="0"/>
              <a:t>Personality, characteristics, socioeconomic status, lifestyles</a:t>
            </a:r>
          </a:p>
          <a:p>
            <a:pPr lvl="2"/>
            <a:r>
              <a:rPr lang="en-US" dirty="0" err="1"/>
              <a:t>Behavioural</a:t>
            </a:r>
            <a:r>
              <a:rPr lang="en-US" dirty="0"/>
              <a:t> segmentation</a:t>
            </a:r>
          </a:p>
          <a:p>
            <a:pPr lvl="3"/>
            <a:r>
              <a:rPr lang="en-US" dirty="0"/>
              <a:t>Customers relationship to the product</a:t>
            </a:r>
          </a:p>
          <a:p>
            <a:pPr lvl="4"/>
            <a:r>
              <a:rPr lang="en-US" dirty="0"/>
              <a:t>E.g. Lean Cuisine is targeted at people wanting to lose weight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Segmenting consumer markets</a:t>
            </a:r>
            <a:endParaRPr lang="en-AU" dirty="0"/>
          </a:p>
        </p:txBody>
      </p:sp>
      <p:pic>
        <p:nvPicPr>
          <p:cNvPr id="1026" name="Picture 2" descr="http://cheapskatecafe.com/wp-content/uploads/2011/03/stouffers-lean-cuis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17" y="3066729"/>
            <a:ext cx="2851208" cy="2406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212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1404</Words>
  <Application>Microsoft Macintosh PowerPoint</Application>
  <PresentationFormat>Widescreen</PresentationFormat>
  <Paragraphs>238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Century Gothic</vt:lpstr>
      <vt:lpstr>Vapor Trail</vt:lpstr>
      <vt:lpstr>Marketing Strategies</vt:lpstr>
      <vt:lpstr>Learning Intention</vt:lpstr>
      <vt:lpstr>Marketing and the BMC</vt:lpstr>
      <vt:lpstr>The Marketing Canvas</vt:lpstr>
      <vt:lpstr>PowerPoint Presentation</vt:lpstr>
      <vt:lpstr>PowerPoint Presentation</vt:lpstr>
      <vt:lpstr>PowerPoint Presentation</vt:lpstr>
      <vt:lpstr>Market segmentation</vt:lpstr>
      <vt:lpstr>Segmenting consumer markets</vt:lpstr>
      <vt:lpstr>Differentiating your product</vt:lpstr>
      <vt:lpstr>Positioning yourself</vt:lpstr>
      <vt:lpstr>Marketing strategies</vt:lpstr>
      <vt:lpstr>Product strategies</vt:lpstr>
      <vt:lpstr>Product strategies</vt:lpstr>
      <vt:lpstr>What do you think of??</vt:lpstr>
      <vt:lpstr>What do you think of??</vt:lpstr>
      <vt:lpstr>What do you think of??</vt:lpstr>
      <vt:lpstr>What do you think of??</vt:lpstr>
      <vt:lpstr>Branding</vt:lpstr>
      <vt:lpstr>QANTAS</vt:lpstr>
      <vt:lpstr>Product strategies</vt:lpstr>
      <vt:lpstr>Pricing strategies</vt:lpstr>
      <vt:lpstr>Pricing strategies</vt:lpstr>
      <vt:lpstr>Pricing strategies</vt:lpstr>
      <vt:lpstr>Pricing strategies</vt:lpstr>
      <vt:lpstr>Pricing strategies</vt:lpstr>
      <vt:lpstr>Promotion strategies</vt:lpstr>
      <vt:lpstr>Advertising</vt:lpstr>
      <vt:lpstr>Advertising</vt:lpstr>
      <vt:lpstr>Advertising</vt:lpstr>
      <vt:lpstr>Personal selling</vt:lpstr>
      <vt:lpstr>Publicity and PR</vt:lpstr>
      <vt:lpstr>Place/distribution strategies</vt:lpstr>
      <vt:lpstr>Place/distribution strategies</vt:lpstr>
      <vt:lpstr>The other 3 P’s</vt:lpstr>
      <vt:lpstr>E-marketing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Strategies</dc:title>
  <dc:creator>Evan Franco</dc:creator>
  <cp:lastModifiedBy>Evan Franco</cp:lastModifiedBy>
  <cp:revision>6</cp:revision>
  <dcterms:created xsi:type="dcterms:W3CDTF">2020-04-18T06:42:29Z</dcterms:created>
  <dcterms:modified xsi:type="dcterms:W3CDTF">2020-04-21T04:34:17Z</dcterms:modified>
</cp:coreProperties>
</file>