
<file path=[Content_Types].xml><?xml version="1.0" encoding="utf-8"?>
<Types xmlns="http://schemas.openxmlformats.org/package/2006/content-types">
  <Default Extension="gif" ContentType="image/gi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9" r:id="rId2"/>
    <p:sldId id="260" r:id="rId3"/>
    <p:sldId id="261" r:id="rId4"/>
    <p:sldId id="262" r:id="rId5"/>
    <p:sldId id="263" r:id="rId6"/>
    <p:sldId id="264" r:id="rId7"/>
    <p:sldId id="266" r:id="rId8"/>
    <p:sldId id="265"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1"/>
    <p:restoredTop sz="57424"/>
  </p:normalViewPr>
  <p:slideViewPr>
    <p:cSldViewPr snapToGrid="0" snapToObjects="1">
      <p:cViewPr varScale="1">
        <p:scale>
          <a:sx n="52" d="100"/>
          <a:sy n="52" d="100"/>
        </p:scale>
        <p:origin x="112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4DBFF7-808A-4FDA-84BC-B01848388380}"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25394FB5-90D1-4B7A-BF33-0E85BE94DA5C}">
      <dgm:prSet/>
      <dgm:spPr/>
      <dgm:t>
        <a:bodyPr/>
        <a:lstStyle/>
        <a:p>
          <a:r>
            <a:rPr lang="en-US"/>
            <a:t>For individuals</a:t>
          </a:r>
        </a:p>
      </dgm:t>
    </dgm:pt>
    <dgm:pt modelId="{273D8A13-9DE5-44D2-84C2-AC574C9A67A7}" type="parTrans" cxnId="{1D39E85E-C1AB-414F-AD72-63F51B4D04BD}">
      <dgm:prSet/>
      <dgm:spPr/>
      <dgm:t>
        <a:bodyPr/>
        <a:lstStyle/>
        <a:p>
          <a:endParaRPr lang="en-US"/>
        </a:p>
      </dgm:t>
    </dgm:pt>
    <dgm:pt modelId="{095D2522-8DD2-4BCA-8509-D058D880268F}" type="sibTrans" cxnId="{1D39E85E-C1AB-414F-AD72-63F51B4D04BD}">
      <dgm:prSet/>
      <dgm:spPr/>
      <dgm:t>
        <a:bodyPr/>
        <a:lstStyle/>
        <a:p>
          <a:endParaRPr lang="en-US"/>
        </a:p>
      </dgm:t>
    </dgm:pt>
    <dgm:pt modelId="{77D98120-05EF-42F8-A509-7D131B865997}">
      <dgm:prSet/>
      <dgm:spPr/>
      <dgm:t>
        <a:bodyPr/>
        <a:lstStyle/>
        <a:p>
          <a:r>
            <a:rPr lang="en-US"/>
            <a:t>Job keeper payment - $1,500 per fortnight</a:t>
          </a:r>
        </a:p>
      </dgm:t>
    </dgm:pt>
    <dgm:pt modelId="{39FED968-A550-42F5-9208-B7FC98CC1EFF}" type="parTrans" cxnId="{4ABC0BA4-0DCC-48A2-A80E-28E50C246CF5}">
      <dgm:prSet/>
      <dgm:spPr/>
      <dgm:t>
        <a:bodyPr/>
        <a:lstStyle/>
        <a:p>
          <a:endParaRPr lang="en-US"/>
        </a:p>
      </dgm:t>
    </dgm:pt>
    <dgm:pt modelId="{D8C4B444-13BE-4FEB-96BE-C92E940B5605}" type="sibTrans" cxnId="{4ABC0BA4-0DCC-48A2-A80E-28E50C246CF5}">
      <dgm:prSet/>
      <dgm:spPr/>
      <dgm:t>
        <a:bodyPr/>
        <a:lstStyle/>
        <a:p>
          <a:endParaRPr lang="en-US"/>
        </a:p>
      </dgm:t>
    </dgm:pt>
    <dgm:pt modelId="{8926890F-95C5-4C49-903D-766CC4640BEC}">
      <dgm:prSet/>
      <dgm:spPr/>
      <dgm:t>
        <a:bodyPr/>
        <a:lstStyle/>
        <a:p>
          <a:r>
            <a:rPr lang="en-US"/>
            <a:t>Income support - $550 per fortnight</a:t>
          </a:r>
        </a:p>
      </dgm:t>
    </dgm:pt>
    <dgm:pt modelId="{FC9799C2-6663-498B-B66E-6936693642CD}" type="parTrans" cxnId="{BCE84F73-815D-4ACA-B753-B95E62D95831}">
      <dgm:prSet/>
      <dgm:spPr/>
      <dgm:t>
        <a:bodyPr/>
        <a:lstStyle/>
        <a:p>
          <a:endParaRPr lang="en-US"/>
        </a:p>
      </dgm:t>
    </dgm:pt>
    <dgm:pt modelId="{6F71F1D0-6616-491A-9E59-08E8BE219083}" type="sibTrans" cxnId="{BCE84F73-815D-4ACA-B753-B95E62D95831}">
      <dgm:prSet/>
      <dgm:spPr/>
      <dgm:t>
        <a:bodyPr/>
        <a:lstStyle/>
        <a:p>
          <a:endParaRPr lang="en-US"/>
        </a:p>
      </dgm:t>
    </dgm:pt>
    <dgm:pt modelId="{8F92E82C-5762-47B1-AECE-8D4C70EAA762}">
      <dgm:prSet/>
      <dgm:spPr/>
      <dgm:t>
        <a:bodyPr/>
        <a:lstStyle/>
        <a:p>
          <a:r>
            <a:rPr lang="en-US"/>
            <a:t>Payment to support households - $750 x 2</a:t>
          </a:r>
        </a:p>
      </dgm:t>
    </dgm:pt>
    <dgm:pt modelId="{BE1753C3-D7E0-429A-941F-912143C976A6}" type="parTrans" cxnId="{B20F6FBC-2EF0-4552-BCCF-5E419D52E4FD}">
      <dgm:prSet/>
      <dgm:spPr/>
      <dgm:t>
        <a:bodyPr/>
        <a:lstStyle/>
        <a:p>
          <a:endParaRPr lang="en-US"/>
        </a:p>
      </dgm:t>
    </dgm:pt>
    <dgm:pt modelId="{8AEFD278-8243-47AA-9D21-415387E28750}" type="sibTrans" cxnId="{B20F6FBC-2EF0-4552-BCCF-5E419D52E4FD}">
      <dgm:prSet/>
      <dgm:spPr/>
      <dgm:t>
        <a:bodyPr/>
        <a:lstStyle/>
        <a:p>
          <a:endParaRPr lang="en-US"/>
        </a:p>
      </dgm:t>
    </dgm:pt>
    <dgm:pt modelId="{9961BBB9-1600-4A5F-AD94-7D6232401E3A}">
      <dgm:prSet/>
      <dgm:spPr/>
      <dgm:t>
        <a:bodyPr/>
        <a:lstStyle/>
        <a:p>
          <a:r>
            <a:rPr lang="en-US"/>
            <a:t>Pensioners - $342 per fortnight</a:t>
          </a:r>
        </a:p>
      </dgm:t>
    </dgm:pt>
    <dgm:pt modelId="{F261856B-4858-45AD-8F63-B762BD75742E}" type="parTrans" cxnId="{4916D758-2DE9-49C4-AD9B-76CB1F8580B6}">
      <dgm:prSet/>
      <dgm:spPr/>
      <dgm:t>
        <a:bodyPr/>
        <a:lstStyle/>
        <a:p>
          <a:endParaRPr lang="en-US"/>
        </a:p>
      </dgm:t>
    </dgm:pt>
    <dgm:pt modelId="{81DAF116-3B64-45DD-A17F-FB67B0869AC5}" type="sibTrans" cxnId="{4916D758-2DE9-49C4-AD9B-76CB1F8580B6}">
      <dgm:prSet/>
      <dgm:spPr/>
      <dgm:t>
        <a:bodyPr/>
        <a:lstStyle/>
        <a:p>
          <a:endParaRPr lang="en-US"/>
        </a:p>
      </dgm:t>
    </dgm:pt>
    <dgm:pt modelId="{4A8127ED-AD89-441C-B113-9216D74A7903}">
      <dgm:prSet/>
      <dgm:spPr/>
      <dgm:t>
        <a:bodyPr/>
        <a:lstStyle/>
        <a:p>
          <a:r>
            <a:rPr lang="en-US"/>
            <a:t>Superannuation rules relaxed</a:t>
          </a:r>
        </a:p>
      </dgm:t>
    </dgm:pt>
    <dgm:pt modelId="{7CEC2EC2-D672-4EBA-9FB0-81E08F243E98}" type="parTrans" cxnId="{7E06B415-1A38-410F-8652-B04AAA462161}">
      <dgm:prSet/>
      <dgm:spPr/>
      <dgm:t>
        <a:bodyPr/>
        <a:lstStyle/>
        <a:p>
          <a:endParaRPr lang="en-US"/>
        </a:p>
      </dgm:t>
    </dgm:pt>
    <dgm:pt modelId="{C9BF157A-A85F-49FD-A850-ED531379913B}" type="sibTrans" cxnId="{7E06B415-1A38-410F-8652-B04AAA462161}">
      <dgm:prSet/>
      <dgm:spPr/>
      <dgm:t>
        <a:bodyPr/>
        <a:lstStyle/>
        <a:p>
          <a:endParaRPr lang="en-US"/>
        </a:p>
      </dgm:t>
    </dgm:pt>
    <dgm:pt modelId="{4F6508DE-D99D-42C6-B856-7B50BFE3E8E8}">
      <dgm:prSet/>
      <dgm:spPr/>
      <dgm:t>
        <a:bodyPr/>
        <a:lstStyle/>
        <a:p>
          <a:r>
            <a:rPr lang="en-US"/>
            <a:t>For businesses</a:t>
          </a:r>
        </a:p>
      </dgm:t>
    </dgm:pt>
    <dgm:pt modelId="{2D7CE21E-820E-4A58-BE4C-E89B29074D9C}" type="parTrans" cxnId="{B374FBB9-7C7D-49EF-B5CE-70A284123BB7}">
      <dgm:prSet/>
      <dgm:spPr/>
      <dgm:t>
        <a:bodyPr/>
        <a:lstStyle/>
        <a:p>
          <a:endParaRPr lang="en-US"/>
        </a:p>
      </dgm:t>
    </dgm:pt>
    <dgm:pt modelId="{429D3BCB-394E-4E8C-8FF8-8018FE75C938}" type="sibTrans" cxnId="{B374FBB9-7C7D-49EF-B5CE-70A284123BB7}">
      <dgm:prSet/>
      <dgm:spPr/>
      <dgm:t>
        <a:bodyPr/>
        <a:lstStyle/>
        <a:p>
          <a:endParaRPr lang="en-US"/>
        </a:p>
      </dgm:t>
    </dgm:pt>
    <dgm:pt modelId="{F00D8A7C-3F39-4364-A456-39F0996F402F}">
      <dgm:prSet/>
      <dgm:spPr/>
      <dgm:t>
        <a:bodyPr/>
        <a:lstStyle/>
        <a:p>
          <a:r>
            <a:rPr lang="en-US"/>
            <a:t>$100,000 cash support – to pay the bills</a:t>
          </a:r>
        </a:p>
      </dgm:t>
    </dgm:pt>
    <dgm:pt modelId="{2AFF4CE4-B8FF-42FF-AAA0-D097DBB2EA0A}" type="parTrans" cxnId="{850A41EF-3946-4628-B4AA-D10A24F58393}">
      <dgm:prSet/>
      <dgm:spPr/>
      <dgm:t>
        <a:bodyPr/>
        <a:lstStyle/>
        <a:p>
          <a:endParaRPr lang="en-US"/>
        </a:p>
      </dgm:t>
    </dgm:pt>
    <dgm:pt modelId="{48C2AB75-3E99-4FD5-BE43-3CE8732BC711}" type="sibTrans" cxnId="{850A41EF-3946-4628-B4AA-D10A24F58393}">
      <dgm:prSet/>
      <dgm:spPr/>
      <dgm:t>
        <a:bodyPr/>
        <a:lstStyle/>
        <a:p>
          <a:endParaRPr lang="en-US"/>
        </a:p>
      </dgm:t>
    </dgm:pt>
    <dgm:pt modelId="{5FBA33C2-FB74-4738-ADC0-881AD11CEC82}">
      <dgm:prSet/>
      <dgm:spPr/>
      <dgm:t>
        <a:bodyPr/>
        <a:lstStyle/>
        <a:p>
          <a:r>
            <a:rPr lang="en-US"/>
            <a:t>Support for apprentices</a:t>
          </a:r>
        </a:p>
      </dgm:t>
    </dgm:pt>
    <dgm:pt modelId="{766C0D6B-E327-40E1-8AC0-83A06873A100}" type="parTrans" cxnId="{621BE0F9-9981-4306-9F0F-A48AEBA71BF7}">
      <dgm:prSet/>
      <dgm:spPr/>
      <dgm:t>
        <a:bodyPr/>
        <a:lstStyle/>
        <a:p>
          <a:endParaRPr lang="en-US"/>
        </a:p>
      </dgm:t>
    </dgm:pt>
    <dgm:pt modelId="{8E322E1C-97EA-480F-975B-BC136DE450F4}" type="sibTrans" cxnId="{621BE0F9-9981-4306-9F0F-A48AEBA71BF7}">
      <dgm:prSet/>
      <dgm:spPr/>
      <dgm:t>
        <a:bodyPr/>
        <a:lstStyle/>
        <a:p>
          <a:endParaRPr lang="en-US"/>
        </a:p>
      </dgm:t>
    </dgm:pt>
    <dgm:pt modelId="{B9933EA1-22D1-B941-A6A3-EB2DFB316D92}" type="pres">
      <dgm:prSet presAssocID="{EB4DBFF7-808A-4FDA-84BC-B01848388380}" presName="linear" presStyleCnt="0">
        <dgm:presLayoutVars>
          <dgm:dir/>
          <dgm:animLvl val="lvl"/>
          <dgm:resizeHandles val="exact"/>
        </dgm:presLayoutVars>
      </dgm:prSet>
      <dgm:spPr/>
    </dgm:pt>
    <dgm:pt modelId="{A2C78431-5769-F447-86DD-765F75DD8B51}" type="pres">
      <dgm:prSet presAssocID="{25394FB5-90D1-4B7A-BF33-0E85BE94DA5C}" presName="parentLin" presStyleCnt="0"/>
      <dgm:spPr/>
    </dgm:pt>
    <dgm:pt modelId="{3AE91153-31A8-624B-8169-6959A146B5BB}" type="pres">
      <dgm:prSet presAssocID="{25394FB5-90D1-4B7A-BF33-0E85BE94DA5C}" presName="parentLeftMargin" presStyleLbl="node1" presStyleIdx="0" presStyleCnt="2"/>
      <dgm:spPr/>
    </dgm:pt>
    <dgm:pt modelId="{121E35FE-1A1A-AE43-9B53-144A990AE735}" type="pres">
      <dgm:prSet presAssocID="{25394FB5-90D1-4B7A-BF33-0E85BE94DA5C}" presName="parentText" presStyleLbl="node1" presStyleIdx="0" presStyleCnt="2">
        <dgm:presLayoutVars>
          <dgm:chMax val="0"/>
          <dgm:bulletEnabled val="1"/>
        </dgm:presLayoutVars>
      </dgm:prSet>
      <dgm:spPr/>
    </dgm:pt>
    <dgm:pt modelId="{E98EFAC0-68ED-7040-8736-B27F57FC2B70}" type="pres">
      <dgm:prSet presAssocID="{25394FB5-90D1-4B7A-BF33-0E85BE94DA5C}" presName="negativeSpace" presStyleCnt="0"/>
      <dgm:spPr/>
    </dgm:pt>
    <dgm:pt modelId="{1924EA13-127D-8F48-A1ED-D2925BC451E2}" type="pres">
      <dgm:prSet presAssocID="{25394FB5-90D1-4B7A-BF33-0E85BE94DA5C}" presName="childText" presStyleLbl="conFgAcc1" presStyleIdx="0" presStyleCnt="2">
        <dgm:presLayoutVars>
          <dgm:bulletEnabled val="1"/>
        </dgm:presLayoutVars>
      </dgm:prSet>
      <dgm:spPr/>
    </dgm:pt>
    <dgm:pt modelId="{0FDE724A-2573-C042-90AC-4DA55D9C07F6}" type="pres">
      <dgm:prSet presAssocID="{095D2522-8DD2-4BCA-8509-D058D880268F}" presName="spaceBetweenRectangles" presStyleCnt="0"/>
      <dgm:spPr/>
    </dgm:pt>
    <dgm:pt modelId="{D59A7F45-62A0-7C46-8E11-EFC09015FB6F}" type="pres">
      <dgm:prSet presAssocID="{4F6508DE-D99D-42C6-B856-7B50BFE3E8E8}" presName="parentLin" presStyleCnt="0"/>
      <dgm:spPr/>
    </dgm:pt>
    <dgm:pt modelId="{E0FBBB9F-D51F-7743-B160-20FAD23E19F9}" type="pres">
      <dgm:prSet presAssocID="{4F6508DE-D99D-42C6-B856-7B50BFE3E8E8}" presName="parentLeftMargin" presStyleLbl="node1" presStyleIdx="0" presStyleCnt="2"/>
      <dgm:spPr/>
    </dgm:pt>
    <dgm:pt modelId="{1E7F4AD6-D35D-2549-9A32-AB3AC13A3465}" type="pres">
      <dgm:prSet presAssocID="{4F6508DE-D99D-42C6-B856-7B50BFE3E8E8}" presName="parentText" presStyleLbl="node1" presStyleIdx="1" presStyleCnt="2">
        <dgm:presLayoutVars>
          <dgm:chMax val="0"/>
          <dgm:bulletEnabled val="1"/>
        </dgm:presLayoutVars>
      </dgm:prSet>
      <dgm:spPr/>
    </dgm:pt>
    <dgm:pt modelId="{5A87D211-4283-C948-A051-AAF83A80DDE4}" type="pres">
      <dgm:prSet presAssocID="{4F6508DE-D99D-42C6-B856-7B50BFE3E8E8}" presName="negativeSpace" presStyleCnt="0"/>
      <dgm:spPr/>
    </dgm:pt>
    <dgm:pt modelId="{2113D08B-CC8A-BA41-9EF4-BD6ECCC532D3}" type="pres">
      <dgm:prSet presAssocID="{4F6508DE-D99D-42C6-B856-7B50BFE3E8E8}" presName="childText" presStyleLbl="conFgAcc1" presStyleIdx="1" presStyleCnt="2">
        <dgm:presLayoutVars>
          <dgm:bulletEnabled val="1"/>
        </dgm:presLayoutVars>
      </dgm:prSet>
      <dgm:spPr/>
    </dgm:pt>
  </dgm:ptLst>
  <dgm:cxnLst>
    <dgm:cxn modelId="{E24BF310-888D-8D44-9BAB-3AA23491A25B}" type="presOf" srcId="{EB4DBFF7-808A-4FDA-84BC-B01848388380}" destId="{B9933EA1-22D1-B941-A6A3-EB2DFB316D92}" srcOrd="0" destOrd="0" presId="urn:microsoft.com/office/officeart/2005/8/layout/list1"/>
    <dgm:cxn modelId="{58F10C13-3925-3042-829D-28DA5A62E0F4}" type="presOf" srcId="{4A8127ED-AD89-441C-B113-9216D74A7903}" destId="{1924EA13-127D-8F48-A1ED-D2925BC451E2}" srcOrd="0" destOrd="4" presId="urn:microsoft.com/office/officeart/2005/8/layout/list1"/>
    <dgm:cxn modelId="{7E06B415-1A38-410F-8652-B04AAA462161}" srcId="{25394FB5-90D1-4B7A-BF33-0E85BE94DA5C}" destId="{4A8127ED-AD89-441C-B113-9216D74A7903}" srcOrd="4" destOrd="0" parTransId="{7CEC2EC2-D672-4EBA-9FB0-81E08F243E98}" sibTransId="{C9BF157A-A85F-49FD-A850-ED531379913B}"/>
    <dgm:cxn modelId="{4916D758-2DE9-49C4-AD9B-76CB1F8580B6}" srcId="{25394FB5-90D1-4B7A-BF33-0E85BE94DA5C}" destId="{9961BBB9-1600-4A5F-AD94-7D6232401E3A}" srcOrd="3" destOrd="0" parTransId="{F261856B-4858-45AD-8F63-B762BD75742E}" sibTransId="{81DAF116-3B64-45DD-A17F-FB67B0869AC5}"/>
    <dgm:cxn modelId="{6E4EFE58-0E8A-7F4A-9F1C-30AAAE347F17}" type="presOf" srcId="{25394FB5-90D1-4B7A-BF33-0E85BE94DA5C}" destId="{3AE91153-31A8-624B-8169-6959A146B5BB}" srcOrd="0" destOrd="0" presId="urn:microsoft.com/office/officeart/2005/8/layout/list1"/>
    <dgm:cxn modelId="{2928B25A-6D29-7044-9AC9-2264A1D1ED8E}" type="presOf" srcId="{4F6508DE-D99D-42C6-B856-7B50BFE3E8E8}" destId="{E0FBBB9F-D51F-7743-B160-20FAD23E19F9}" srcOrd="0" destOrd="0" presId="urn:microsoft.com/office/officeart/2005/8/layout/list1"/>
    <dgm:cxn modelId="{1D39E85E-C1AB-414F-AD72-63F51B4D04BD}" srcId="{EB4DBFF7-808A-4FDA-84BC-B01848388380}" destId="{25394FB5-90D1-4B7A-BF33-0E85BE94DA5C}" srcOrd="0" destOrd="0" parTransId="{273D8A13-9DE5-44D2-84C2-AC574C9A67A7}" sibTransId="{095D2522-8DD2-4BCA-8509-D058D880268F}"/>
    <dgm:cxn modelId="{D20FB069-A75F-B64B-AEEF-2EDEA82E87D9}" type="presOf" srcId="{8F92E82C-5762-47B1-AECE-8D4C70EAA762}" destId="{1924EA13-127D-8F48-A1ED-D2925BC451E2}" srcOrd="0" destOrd="2" presId="urn:microsoft.com/office/officeart/2005/8/layout/list1"/>
    <dgm:cxn modelId="{BCE84F73-815D-4ACA-B753-B95E62D95831}" srcId="{25394FB5-90D1-4B7A-BF33-0E85BE94DA5C}" destId="{8926890F-95C5-4C49-903D-766CC4640BEC}" srcOrd="1" destOrd="0" parTransId="{FC9799C2-6663-498B-B66E-6936693642CD}" sibTransId="{6F71F1D0-6616-491A-9E59-08E8BE219083}"/>
    <dgm:cxn modelId="{FF286B95-8FC1-DF4E-A4BC-CC213CA91B55}" type="presOf" srcId="{9961BBB9-1600-4A5F-AD94-7D6232401E3A}" destId="{1924EA13-127D-8F48-A1ED-D2925BC451E2}" srcOrd="0" destOrd="3" presId="urn:microsoft.com/office/officeart/2005/8/layout/list1"/>
    <dgm:cxn modelId="{0A0A7C98-9071-6445-9559-A25B18AE3119}" type="presOf" srcId="{F00D8A7C-3F39-4364-A456-39F0996F402F}" destId="{2113D08B-CC8A-BA41-9EF4-BD6ECCC532D3}" srcOrd="0" destOrd="0" presId="urn:microsoft.com/office/officeart/2005/8/layout/list1"/>
    <dgm:cxn modelId="{4ABC0BA4-0DCC-48A2-A80E-28E50C246CF5}" srcId="{25394FB5-90D1-4B7A-BF33-0E85BE94DA5C}" destId="{77D98120-05EF-42F8-A509-7D131B865997}" srcOrd="0" destOrd="0" parTransId="{39FED968-A550-42F5-9208-B7FC98CC1EFF}" sibTransId="{D8C4B444-13BE-4FEB-96BE-C92E940B5605}"/>
    <dgm:cxn modelId="{5FAF6FB2-AB41-D147-8DFE-3B20ED11D5CA}" type="presOf" srcId="{77D98120-05EF-42F8-A509-7D131B865997}" destId="{1924EA13-127D-8F48-A1ED-D2925BC451E2}" srcOrd="0" destOrd="0" presId="urn:microsoft.com/office/officeart/2005/8/layout/list1"/>
    <dgm:cxn modelId="{11297EB8-07B1-B04F-82B4-38B09C4CCA1F}" type="presOf" srcId="{25394FB5-90D1-4B7A-BF33-0E85BE94DA5C}" destId="{121E35FE-1A1A-AE43-9B53-144A990AE735}" srcOrd="1" destOrd="0" presId="urn:microsoft.com/office/officeart/2005/8/layout/list1"/>
    <dgm:cxn modelId="{B374FBB9-7C7D-49EF-B5CE-70A284123BB7}" srcId="{EB4DBFF7-808A-4FDA-84BC-B01848388380}" destId="{4F6508DE-D99D-42C6-B856-7B50BFE3E8E8}" srcOrd="1" destOrd="0" parTransId="{2D7CE21E-820E-4A58-BE4C-E89B29074D9C}" sibTransId="{429D3BCB-394E-4E8C-8FF8-8018FE75C938}"/>
    <dgm:cxn modelId="{B20F6FBC-2EF0-4552-BCCF-5E419D52E4FD}" srcId="{25394FB5-90D1-4B7A-BF33-0E85BE94DA5C}" destId="{8F92E82C-5762-47B1-AECE-8D4C70EAA762}" srcOrd="2" destOrd="0" parTransId="{BE1753C3-D7E0-429A-941F-912143C976A6}" sibTransId="{8AEFD278-8243-47AA-9D21-415387E28750}"/>
    <dgm:cxn modelId="{10DD43E5-88DD-9448-BFB1-8582251CF41E}" type="presOf" srcId="{8926890F-95C5-4C49-903D-766CC4640BEC}" destId="{1924EA13-127D-8F48-A1ED-D2925BC451E2}" srcOrd="0" destOrd="1" presId="urn:microsoft.com/office/officeart/2005/8/layout/list1"/>
    <dgm:cxn modelId="{926879E9-4063-4344-96BA-5417C0399373}" type="presOf" srcId="{5FBA33C2-FB74-4738-ADC0-881AD11CEC82}" destId="{2113D08B-CC8A-BA41-9EF4-BD6ECCC532D3}" srcOrd="0" destOrd="1" presId="urn:microsoft.com/office/officeart/2005/8/layout/list1"/>
    <dgm:cxn modelId="{850A41EF-3946-4628-B4AA-D10A24F58393}" srcId="{4F6508DE-D99D-42C6-B856-7B50BFE3E8E8}" destId="{F00D8A7C-3F39-4364-A456-39F0996F402F}" srcOrd="0" destOrd="0" parTransId="{2AFF4CE4-B8FF-42FF-AAA0-D097DBB2EA0A}" sibTransId="{48C2AB75-3E99-4FD5-BE43-3CE8732BC711}"/>
    <dgm:cxn modelId="{621BE0F9-9981-4306-9F0F-A48AEBA71BF7}" srcId="{4F6508DE-D99D-42C6-B856-7B50BFE3E8E8}" destId="{5FBA33C2-FB74-4738-ADC0-881AD11CEC82}" srcOrd="1" destOrd="0" parTransId="{766C0D6B-E327-40E1-8AC0-83A06873A100}" sibTransId="{8E322E1C-97EA-480F-975B-BC136DE450F4}"/>
    <dgm:cxn modelId="{6B32DDFE-C953-0A4A-BC65-4879AB67A16C}" type="presOf" srcId="{4F6508DE-D99D-42C6-B856-7B50BFE3E8E8}" destId="{1E7F4AD6-D35D-2549-9A32-AB3AC13A3465}" srcOrd="1" destOrd="0" presId="urn:microsoft.com/office/officeart/2005/8/layout/list1"/>
    <dgm:cxn modelId="{0D2904B8-9C77-BD4A-96C7-DD604CA96E4D}" type="presParOf" srcId="{B9933EA1-22D1-B941-A6A3-EB2DFB316D92}" destId="{A2C78431-5769-F447-86DD-765F75DD8B51}" srcOrd="0" destOrd="0" presId="urn:microsoft.com/office/officeart/2005/8/layout/list1"/>
    <dgm:cxn modelId="{F9744FE9-806E-2841-9A39-CBCD13AF09F1}" type="presParOf" srcId="{A2C78431-5769-F447-86DD-765F75DD8B51}" destId="{3AE91153-31A8-624B-8169-6959A146B5BB}" srcOrd="0" destOrd="0" presId="urn:microsoft.com/office/officeart/2005/8/layout/list1"/>
    <dgm:cxn modelId="{05F4B819-A3A7-3645-B628-50D3C5D2BBD2}" type="presParOf" srcId="{A2C78431-5769-F447-86DD-765F75DD8B51}" destId="{121E35FE-1A1A-AE43-9B53-144A990AE735}" srcOrd="1" destOrd="0" presId="urn:microsoft.com/office/officeart/2005/8/layout/list1"/>
    <dgm:cxn modelId="{6074A307-8778-0C4B-83EC-F42789908AD5}" type="presParOf" srcId="{B9933EA1-22D1-B941-A6A3-EB2DFB316D92}" destId="{E98EFAC0-68ED-7040-8736-B27F57FC2B70}" srcOrd="1" destOrd="0" presId="urn:microsoft.com/office/officeart/2005/8/layout/list1"/>
    <dgm:cxn modelId="{09F3C53D-70D8-D243-A365-69E5EF20710F}" type="presParOf" srcId="{B9933EA1-22D1-B941-A6A3-EB2DFB316D92}" destId="{1924EA13-127D-8F48-A1ED-D2925BC451E2}" srcOrd="2" destOrd="0" presId="urn:microsoft.com/office/officeart/2005/8/layout/list1"/>
    <dgm:cxn modelId="{906FCA55-2B75-234A-B22A-CBAE25F6A9F3}" type="presParOf" srcId="{B9933EA1-22D1-B941-A6A3-EB2DFB316D92}" destId="{0FDE724A-2573-C042-90AC-4DA55D9C07F6}" srcOrd="3" destOrd="0" presId="urn:microsoft.com/office/officeart/2005/8/layout/list1"/>
    <dgm:cxn modelId="{0FC1095D-6119-5E4A-BE7B-3B2430796999}" type="presParOf" srcId="{B9933EA1-22D1-B941-A6A3-EB2DFB316D92}" destId="{D59A7F45-62A0-7C46-8E11-EFC09015FB6F}" srcOrd="4" destOrd="0" presId="urn:microsoft.com/office/officeart/2005/8/layout/list1"/>
    <dgm:cxn modelId="{0A896F24-6185-FD45-843C-986C1B0EA135}" type="presParOf" srcId="{D59A7F45-62A0-7C46-8E11-EFC09015FB6F}" destId="{E0FBBB9F-D51F-7743-B160-20FAD23E19F9}" srcOrd="0" destOrd="0" presId="urn:microsoft.com/office/officeart/2005/8/layout/list1"/>
    <dgm:cxn modelId="{483C80FD-3882-3F4E-9A5D-5D90E284AC60}" type="presParOf" srcId="{D59A7F45-62A0-7C46-8E11-EFC09015FB6F}" destId="{1E7F4AD6-D35D-2549-9A32-AB3AC13A3465}" srcOrd="1" destOrd="0" presId="urn:microsoft.com/office/officeart/2005/8/layout/list1"/>
    <dgm:cxn modelId="{6F591DDC-AECC-F843-8D2F-E0506A05D754}" type="presParOf" srcId="{B9933EA1-22D1-B941-A6A3-EB2DFB316D92}" destId="{5A87D211-4283-C948-A051-AAF83A80DDE4}" srcOrd="5" destOrd="0" presId="urn:microsoft.com/office/officeart/2005/8/layout/list1"/>
    <dgm:cxn modelId="{4AEC76CB-960F-AE4C-B5CC-180A94D8D687}" type="presParOf" srcId="{B9933EA1-22D1-B941-A6A3-EB2DFB316D92}" destId="{2113D08B-CC8A-BA41-9EF4-BD6ECCC532D3}"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24EA13-127D-8F48-A1ED-D2925BC451E2}">
      <dsp:nvSpPr>
        <dsp:cNvPr id="0" name=""/>
        <dsp:cNvSpPr/>
      </dsp:nvSpPr>
      <dsp:spPr>
        <a:xfrm>
          <a:off x="0" y="459309"/>
          <a:ext cx="6588691" cy="338625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11356" tIns="520700" rIns="511356"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a:t>Job keeper payment - $1,500 per fortnight</a:t>
          </a:r>
        </a:p>
        <a:p>
          <a:pPr marL="228600" lvl="1" indent="-228600" algn="l" defTabSz="1111250">
            <a:lnSpc>
              <a:spcPct val="90000"/>
            </a:lnSpc>
            <a:spcBef>
              <a:spcPct val="0"/>
            </a:spcBef>
            <a:spcAft>
              <a:spcPct val="15000"/>
            </a:spcAft>
            <a:buChar char="•"/>
          </a:pPr>
          <a:r>
            <a:rPr lang="en-US" sz="2500" kern="1200"/>
            <a:t>Income support - $550 per fortnight</a:t>
          </a:r>
        </a:p>
        <a:p>
          <a:pPr marL="228600" lvl="1" indent="-228600" algn="l" defTabSz="1111250">
            <a:lnSpc>
              <a:spcPct val="90000"/>
            </a:lnSpc>
            <a:spcBef>
              <a:spcPct val="0"/>
            </a:spcBef>
            <a:spcAft>
              <a:spcPct val="15000"/>
            </a:spcAft>
            <a:buChar char="•"/>
          </a:pPr>
          <a:r>
            <a:rPr lang="en-US" sz="2500" kern="1200"/>
            <a:t>Payment to support households - $750 x 2</a:t>
          </a:r>
        </a:p>
        <a:p>
          <a:pPr marL="228600" lvl="1" indent="-228600" algn="l" defTabSz="1111250">
            <a:lnSpc>
              <a:spcPct val="90000"/>
            </a:lnSpc>
            <a:spcBef>
              <a:spcPct val="0"/>
            </a:spcBef>
            <a:spcAft>
              <a:spcPct val="15000"/>
            </a:spcAft>
            <a:buChar char="•"/>
          </a:pPr>
          <a:r>
            <a:rPr lang="en-US" sz="2500" kern="1200"/>
            <a:t>Pensioners - $342 per fortnight</a:t>
          </a:r>
        </a:p>
        <a:p>
          <a:pPr marL="228600" lvl="1" indent="-228600" algn="l" defTabSz="1111250">
            <a:lnSpc>
              <a:spcPct val="90000"/>
            </a:lnSpc>
            <a:spcBef>
              <a:spcPct val="0"/>
            </a:spcBef>
            <a:spcAft>
              <a:spcPct val="15000"/>
            </a:spcAft>
            <a:buChar char="•"/>
          </a:pPr>
          <a:r>
            <a:rPr lang="en-US" sz="2500" kern="1200"/>
            <a:t>Superannuation rules relaxed</a:t>
          </a:r>
        </a:p>
      </dsp:txBody>
      <dsp:txXfrm>
        <a:off x="0" y="459309"/>
        <a:ext cx="6588691" cy="3386250"/>
      </dsp:txXfrm>
    </dsp:sp>
    <dsp:sp modelId="{121E35FE-1A1A-AE43-9B53-144A990AE735}">
      <dsp:nvSpPr>
        <dsp:cNvPr id="0" name=""/>
        <dsp:cNvSpPr/>
      </dsp:nvSpPr>
      <dsp:spPr>
        <a:xfrm>
          <a:off x="329434" y="90309"/>
          <a:ext cx="4612083" cy="7380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4326" tIns="0" rIns="174326" bIns="0" numCol="1" spcCol="1270" anchor="ctr" anchorCtr="0">
          <a:noAutofit/>
        </a:bodyPr>
        <a:lstStyle/>
        <a:p>
          <a:pPr marL="0" lvl="0" indent="0" algn="l" defTabSz="1111250">
            <a:lnSpc>
              <a:spcPct val="90000"/>
            </a:lnSpc>
            <a:spcBef>
              <a:spcPct val="0"/>
            </a:spcBef>
            <a:spcAft>
              <a:spcPct val="35000"/>
            </a:spcAft>
            <a:buNone/>
          </a:pPr>
          <a:r>
            <a:rPr lang="en-US" sz="2500" kern="1200"/>
            <a:t>For individuals</a:t>
          </a:r>
        </a:p>
      </dsp:txBody>
      <dsp:txXfrm>
        <a:off x="365460" y="126335"/>
        <a:ext cx="4540031" cy="665948"/>
      </dsp:txXfrm>
    </dsp:sp>
    <dsp:sp modelId="{2113D08B-CC8A-BA41-9EF4-BD6ECCC532D3}">
      <dsp:nvSpPr>
        <dsp:cNvPr id="0" name=""/>
        <dsp:cNvSpPr/>
      </dsp:nvSpPr>
      <dsp:spPr>
        <a:xfrm>
          <a:off x="0" y="4349559"/>
          <a:ext cx="6588691" cy="1456875"/>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11356" tIns="520700" rIns="511356"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a:t>$100,000 cash support – to pay the bills</a:t>
          </a:r>
        </a:p>
        <a:p>
          <a:pPr marL="228600" lvl="1" indent="-228600" algn="l" defTabSz="1111250">
            <a:lnSpc>
              <a:spcPct val="90000"/>
            </a:lnSpc>
            <a:spcBef>
              <a:spcPct val="0"/>
            </a:spcBef>
            <a:spcAft>
              <a:spcPct val="15000"/>
            </a:spcAft>
            <a:buChar char="•"/>
          </a:pPr>
          <a:r>
            <a:rPr lang="en-US" sz="2500" kern="1200"/>
            <a:t>Support for apprentices</a:t>
          </a:r>
        </a:p>
      </dsp:txBody>
      <dsp:txXfrm>
        <a:off x="0" y="4349559"/>
        <a:ext cx="6588691" cy="1456875"/>
      </dsp:txXfrm>
    </dsp:sp>
    <dsp:sp modelId="{1E7F4AD6-D35D-2549-9A32-AB3AC13A3465}">
      <dsp:nvSpPr>
        <dsp:cNvPr id="0" name=""/>
        <dsp:cNvSpPr/>
      </dsp:nvSpPr>
      <dsp:spPr>
        <a:xfrm>
          <a:off x="329434" y="3980559"/>
          <a:ext cx="4612083" cy="73800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4326" tIns="0" rIns="174326" bIns="0" numCol="1" spcCol="1270" anchor="ctr" anchorCtr="0">
          <a:noAutofit/>
        </a:bodyPr>
        <a:lstStyle/>
        <a:p>
          <a:pPr marL="0" lvl="0" indent="0" algn="l" defTabSz="1111250">
            <a:lnSpc>
              <a:spcPct val="90000"/>
            </a:lnSpc>
            <a:spcBef>
              <a:spcPct val="0"/>
            </a:spcBef>
            <a:spcAft>
              <a:spcPct val="35000"/>
            </a:spcAft>
            <a:buNone/>
          </a:pPr>
          <a:r>
            <a:rPr lang="en-US" sz="2500" kern="1200"/>
            <a:t>For businesses</a:t>
          </a:r>
        </a:p>
      </dsp:txBody>
      <dsp:txXfrm>
        <a:off x="365460" y="4016585"/>
        <a:ext cx="4540031" cy="66594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92BEB3-CDD2-8249-9967-D6310BA2CAB2}" type="datetimeFigureOut">
              <a:rPr lang="en-US" smtClean="0"/>
              <a:t>4/5/20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246257-43FA-E74D-9AD9-7C48D0AD6725}" type="slidenum">
              <a:rPr lang="en-US" smtClean="0"/>
              <a:t>‹#›</a:t>
            </a:fld>
            <a:endParaRPr lang="en-US"/>
          </a:p>
        </p:txBody>
      </p:sp>
    </p:spTree>
    <p:extLst>
      <p:ext uri="{BB962C8B-B14F-4D97-AF65-F5344CB8AC3E}">
        <p14:creationId xmlns:p14="http://schemas.microsoft.com/office/powerpoint/2010/main" val="3401416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cash rate is the rate of interest that the Reserve Bank of Australia (RBA) charge on short term overnight loans to banks.  This rate of interest is then passed along to banks customers (individuals and businesses) in the interest that is charged on home loans and business loans.  Banks will also put their profit margin on top of the interest charged by the RBA.</a:t>
            </a:r>
          </a:p>
          <a:p>
            <a:br>
              <a:rPr lang="en-US" dirty="0"/>
            </a:br>
            <a:r>
              <a:rPr lang="en-US" dirty="0"/>
              <a:t>For example:</a:t>
            </a:r>
          </a:p>
          <a:p>
            <a:pPr marL="171450" indent="-171450">
              <a:buFont typeface="Arial" panose="020B0604020202020204" pitchFamily="34" charset="0"/>
              <a:buChar char="•"/>
            </a:pPr>
            <a:r>
              <a:rPr lang="en-US" dirty="0"/>
              <a:t>RBA cash rate = 0.75%</a:t>
            </a:r>
          </a:p>
          <a:p>
            <a:pPr marL="171450" indent="-171450">
              <a:buFont typeface="Arial" panose="020B0604020202020204" pitchFamily="34" charset="0"/>
              <a:buChar char="•"/>
            </a:pPr>
            <a:r>
              <a:rPr lang="en-US" dirty="0"/>
              <a:t>Banks Interest rate = 2.5%</a:t>
            </a:r>
          </a:p>
          <a:p>
            <a:pPr marL="171450" indent="-171450">
              <a:buFont typeface="Arial" panose="020B0604020202020204" pitchFamily="34" charset="0"/>
              <a:buChar char="•"/>
            </a:pPr>
            <a:r>
              <a:rPr lang="en-US" dirty="0"/>
              <a:t>In this instance, the RBA is charging banks 0.75%, and the banks are adding an extra 1.75% to this rate on their home and business loans.  This means that the banks are making 1.75% profit on the loans.</a:t>
            </a:r>
          </a:p>
          <a:p>
            <a:endParaRPr lang="en-US" dirty="0"/>
          </a:p>
          <a:p>
            <a:r>
              <a:rPr lang="en-US" dirty="0"/>
              <a:t>Why do interest rates matter?</a:t>
            </a:r>
          </a:p>
          <a:p>
            <a:pPr marL="171450" indent="-171450">
              <a:buFont typeface="Arial" panose="020B0604020202020204" pitchFamily="34" charset="0"/>
              <a:buChar char="•"/>
            </a:pPr>
            <a:r>
              <a:rPr lang="en-US" dirty="0"/>
              <a:t>Most people have a home loan or business loan</a:t>
            </a:r>
          </a:p>
          <a:p>
            <a:pPr marL="171450" indent="-171450">
              <a:buFont typeface="Arial" panose="020B0604020202020204" pitchFamily="34" charset="0"/>
              <a:buChar char="•"/>
            </a:pPr>
            <a:r>
              <a:rPr lang="en-US" dirty="0"/>
              <a:t>The interest consumers pay, means they can no longer spend that amount of money on other things e.g. cars, holidays, food, clothes </a:t>
            </a:r>
            <a:r>
              <a:rPr lang="en-US" dirty="0" err="1"/>
              <a:t>etc</a:t>
            </a:r>
            <a:r>
              <a:rPr lang="en-US" dirty="0"/>
              <a:t>… this then limits the amount of injections into the economy.</a:t>
            </a:r>
          </a:p>
          <a:p>
            <a:pPr marL="171450" indent="-171450">
              <a:buFont typeface="Arial" panose="020B0604020202020204" pitchFamily="34" charset="0"/>
              <a:buChar char="•"/>
            </a:pPr>
            <a:r>
              <a:rPr lang="en-US" dirty="0"/>
              <a:t>When there are high interest rates, it means consumers and businesses have less spare cash to buy other things</a:t>
            </a:r>
          </a:p>
          <a:p>
            <a:pPr marL="171450" indent="-171450">
              <a:buFont typeface="Arial" panose="020B0604020202020204" pitchFamily="34" charset="0"/>
              <a:buChar char="•"/>
            </a:pPr>
            <a:r>
              <a:rPr lang="en-US" dirty="0"/>
              <a:t>When interest rates are high, it is also a disincentive to businesses to borrow money and expand their business, and for consumers to get a home loan</a:t>
            </a:r>
          </a:p>
          <a:p>
            <a:pPr marL="171450" indent="-171450">
              <a:buFont typeface="Arial" panose="020B0604020202020204" pitchFamily="34" charset="0"/>
              <a:buChar char="•"/>
            </a:pPr>
            <a:r>
              <a:rPr lang="en-US" dirty="0"/>
              <a:t>Interest rates are an important mechanism in either slowing the economy down, or trying to speed it up.</a:t>
            </a:r>
          </a:p>
          <a:p>
            <a:pPr marL="628650" lvl="1" indent="-171450">
              <a:buFont typeface="Arial" panose="020B0604020202020204" pitchFamily="34" charset="0"/>
              <a:buChar char="•"/>
            </a:pPr>
            <a:r>
              <a:rPr lang="en-US" dirty="0"/>
              <a:t>When we’re in a trough or downturn – lower the interest rate</a:t>
            </a:r>
          </a:p>
          <a:p>
            <a:pPr marL="1085850" lvl="2" indent="-171450">
              <a:buFont typeface="Arial" panose="020B0604020202020204" pitchFamily="34" charset="0"/>
              <a:buChar char="•"/>
            </a:pPr>
            <a:r>
              <a:rPr lang="en-US" dirty="0"/>
              <a:t>So that we can get more cash circulating, which helps keep and create jobs</a:t>
            </a:r>
          </a:p>
          <a:p>
            <a:pPr marL="628650" lvl="1" indent="-171450">
              <a:buFont typeface="Arial" panose="020B0604020202020204" pitchFamily="34" charset="0"/>
              <a:buChar char="•"/>
            </a:pPr>
            <a:r>
              <a:rPr lang="en-US" dirty="0"/>
              <a:t>When in an upturn or peak – increase the interest rate</a:t>
            </a:r>
          </a:p>
          <a:p>
            <a:pPr marL="1085850" lvl="2" indent="-171450">
              <a:buFont typeface="Arial" panose="020B0604020202020204" pitchFamily="34" charset="0"/>
              <a:buChar char="•"/>
            </a:pPr>
            <a:r>
              <a:rPr lang="en-US" dirty="0"/>
              <a:t>So that prices don’t get too expensive and we can remain competitive with the rest of the world</a:t>
            </a:r>
          </a:p>
          <a:p>
            <a:endParaRPr lang="en-US" dirty="0"/>
          </a:p>
          <a:p>
            <a:endParaRPr lang="en-US" dirty="0"/>
          </a:p>
        </p:txBody>
      </p:sp>
      <p:sp>
        <p:nvSpPr>
          <p:cNvPr id="4" name="Slide Number Placeholder 3"/>
          <p:cNvSpPr>
            <a:spLocks noGrp="1"/>
          </p:cNvSpPr>
          <p:nvPr>
            <p:ph type="sldNum" sz="quarter" idx="5"/>
          </p:nvPr>
        </p:nvSpPr>
        <p:spPr/>
        <p:txBody>
          <a:bodyPr/>
          <a:lstStyle/>
          <a:p>
            <a:fld id="{8D246257-43FA-E74D-9AD9-7C48D0AD6725}" type="slidenum">
              <a:rPr lang="en-US" smtClean="0"/>
              <a:t>2</a:t>
            </a:fld>
            <a:endParaRPr lang="en-US"/>
          </a:p>
        </p:txBody>
      </p:sp>
    </p:spTree>
    <p:extLst>
      <p:ext uri="{BB962C8B-B14F-4D97-AF65-F5344CB8AC3E}">
        <p14:creationId xmlns:p14="http://schemas.microsoft.com/office/powerpoint/2010/main" val="2518504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affects the business cycle by:</a:t>
            </a:r>
          </a:p>
          <a:p>
            <a:pPr marL="171450" indent="-171450">
              <a:buFont typeface="Arial" panose="020B0604020202020204" pitchFamily="34" charset="0"/>
              <a:buChar char="•"/>
            </a:pPr>
            <a:r>
              <a:rPr lang="en-US" dirty="0"/>
              <a:t>Money leaking out of the economy.  This will be the case in a peak/upturn.  We don’t want the economy to be going too fast because this will lead to high prices (because everyone has money, but there is only limited supply of goods and services), as well as making us less competitive in the international market.</a:t>
            </a:r>
          </a:p>
          <a:p>
            <a:endParaRPr lang="en-US" dirty="0"/>
          </a:p>
          <a:p>
            <a:r>
              <a:rPr lang="en-US" dirty="0"/>
              <a:t>It affects the circular flow model by:</a:t>
            </a:r>
          </a:p>
          <a:p>
            <a:pPr marL="171450" indent="-171450">
              <a:buFont typeface="Arial" panose="020B0604020202020204" pitchFamily="34" charset="0"/>
              <a:buChar char="•"/>
            </a:pPr>
            <a:r>
              <a:rPr lang="en-US" dirty="0"/>
              <a:t>Increasing leakages and decreasing injections – this is particularly the case in the finance sector</a:t>
            </a:r>
          </a:p>
          <a:p>
            <a:pPr marL="628650" lvl="1" indent="-171450">
              <a:buFont typeface="Arial" panose="020B0604020202020204" pitchFamily="34" charset="0"/>
              <a:buChar char="•"/>
            </a:pPr>
            <a:r>
              <a:rPr lang="en-US" dirty="0"/>
              <a:t>Investment decreases – because loans cost too much money.  This will stop money flowing around the economy</a:t>
            </a:r>
          </a:p>
          <a:p>
            <a:pPr marL="628650" lvl="1" indent="-171450">
              <a:buFont typeface="Arial" panose="020B0604020202020204" pitchFamily="34" charset="0"/>
              <a:buChar char="•"/>
            </a:pPr>
            <a:r>
              <a:rPr lang="en-US" dirty="0"/>
              <a:t>Savings – these will increase if there is economic uncertainty</a:t>
            </a:r>
          </a:p>
          <a:p>
            <a:endParaRPr lang="en-US" dirty="0"/>
          </a:p>
        </p:txBody>
      </p:sp>
      <p:sp>
        <p:nvSpPr>
          <p:cNvPr id="4" name="Slide Number Placeholder 3"/>
          <p:cNvSpPr>
            <a:spLocks noGrp="1"/>
          </p:cNvSpPr>
          <p:nvPr>
            <p:ph type="sldNum" sz="quarter" idx="5"/>
          </p:nvPr>
        </p:nvSpPr>
        <p:spPr/>
        <p:txBody>
          <a:bodyPr/>
          <a:lstStyle/>
          <a:p>
            <a:fld id="{8D246257-43FA-E74D-9AD9-7C48D0AD6725}" type="slidenum">
              <a:rPr lang="en-US" smtClean="0"/>
              <a:t>3</a:t>
            </a:fld>
            <a:endParaRPr lang="en-US"/>
          </a:p>
        </p:txBody>
      </p:sp>
    </p:spTree>
    <p:extLst>
      <p:ext uri="{BB962C8B-B14F-4D97-AF65-F5344CB8AC3E}">
        <p14:creationId xmlns:p14="http://schemas.microsoft.com/office/powerpoint/2010/main" val="3814385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246257-43FA-E74D-9AD9-7C48D0AD6725}" type="slidenum">
              <a:rPr lang="en-US" smtClean="0"/>
              <a:t>4</a:t>
            </a:fld>
            <a:endParaRPr lang="en-US"/>
          </a:p>
        </p:txBody>
      </p:sp>
    </p:spTree>
    <p:extLst>
      <p:ext uri="{BB962C8B-B14F-4D97-AF65-F5344CB8AC3E}">
        <p14:creationId xmlns:p14="http://schemas.microsoft.com/office/powerpoint/2010/main" val="4247258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Fiscal policy is about the government budget.  This is set each May for the coming year.  It outlines where the government is going to spend their money for the next 12 months.</a:t>
            </a:r>
          </a:p>
          <a:p>
            <a:endParaRPr lang="en-US" dirty="0"/>
          </a:p>
          <a:p>
            <a:r>
              <a:rPr lang="en-US" dirty="0"/>
              <a:t>There can be 3 outcomes of the budget</a:t>
            </a:r>
          </a:p>
          <a:p>
            <a:pPr marL="171450" indent="-171450">
              <a:buFont typeface="Arial" panose="020B0604020202020204" pitchFamily="34" charset="0"/>
              <a:buChar char="•"/>
            </a:pPr>
            <a:r>
              <a:rPr lang="en-US" dirty="0"/>
              <a:t>Deficit budget – when we’re spending more than we are getting in through the way of taxation.  This creates more injections into the economy</a:t>
            </a:r>
          </a:p>
          <a:p>
            <a:pPr marL="171450" indent="-171450">
              <a:buFont typeface="Arial" panose="020B0604020202020204" pitchFamily="34" charset="0"/>
              <a:buChar char="•"/>
            </a:pPr>
            <a:r>
              <a:rPr lang="en-US" dirty="0"/>
              <a:t>Balanced budget – when our spending equals our taxation revenue</a:t>
            </a:r>
          </a:p>
          <a:p>
            <a:pPr marL="171450" indent="-171450">
              <a:buFont typeface="Arial" panose="020B0604020202020204" pitchFamily="34" charset="0"/>
              <a:buChar char="•"/>
            </a:pPr>
            <a:r>
              <a:rPr lang="en-US" dirty="0"/>
              <a:t>Surplus budget – when we’re getting more taxation revenue than we are spending.  This creates more leakages in the economy</a:t>
            </a:r>
          </a:p>
          <a:p>
            <a:endParaRPr lang="en-US" dirty="0"/>
          </a:p>
          <a:p>
            <a:r>
              <a:rPr lang="en-US" dirty="0"/>
              <a:t>In a peak/upturn, the Government will likely have a surplus budget.  In a downturn/trough, the government will likely have a deficit budget.  </a:t>
            </a:r>
          </a:p>
          <a:p>
            <a:endParaRPr lang="en-US" dirty="0"/>
          </a:p>
        </p:txBody>
      </p:sp>
      <p:sp>
        <p:nvSpPr>
          <p:cNvPr id="4" name="Slide Number Placeholder 3"/>
          <p:cNvSpPr>
            <a:spLocks noGrp="1"/>
          </p:cNvSpPr>
          <p:nvPr>
            <p:ph type="sldNum" sz="quarter" idx="5"/>
          </p:nvPr>
        </p:nvSpPr>
        <p:spPr/>
        <p:txBody>
          <a:bodyPr/>
          <a:lstStyle/>
          <a:p>
            <a:fld id="{8D246257-43FA-E74D-9AD9-7C48D0AD6725}" type="slidenum">
              <a:rPr lang="en-US" smtClean="0"/>
              <a:t>6</a:t>
            </a:fld>
            <a:endParaRPr lang="en-US"/>
          </a:p>
        </p:txBody>
      </p:sp>
    </p:spTree>
    <p:extLst>
      <p:ext uri="{BB962C8B-B14F-4D97-AF65-F5344CB8AC3E}">
        <p14:creationId xmlns:p14="http://schemas.microsoft.com/office/powerpoint/2010/main" val="2199442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GFC in 2008, we had an economic stimulus package to stimulate economic activity.  This was aimed at certain areas. Those being, construction and retail particularly.  The reason for this was that those two industries were the hardest hit by the GFC.</a:t>
            </a:r>
          </a:p>
          <a:p>
            <a:endParaRPr lang="en-US" dirty="0"/>
          </a:p>
          <a:p>
            <a:r>
              <a:rPr lang="en-US" dirty="0"/>
              <a:t>As a result of these impacts, the government took the following measures to both stimulate the economy as well as try and address the problems in those industries – and keep people in those industries in jobs.</a:t>
            </a:r>
          </a:p>
          <a:p>
            <a:endParaRPr lang="en-US" dirty="0"/>
          </a:p>
          <a:p>
            <a:pPr marL="171450" indent="-171450">
              <a:buFont typeface="Arial" panose="020B0604020202020204" pitchFamily="34" charset="0"/>
              <a:buChar char="•"/>
            </a:pPr>
            <a:r>
              <a:rPr lang="en-US" dirty="0"/>
              <a:t>School gyms – addressed a growing need in Australia for state of the art educational facilities.  Also gave construction companies work</a:t>
            </a:r>
          </a:p>
          <a:p>
            <a:pPr marL="171450" indent="-171450">
              <a:buFont typeface="Arial" panose="020B0604020202020204" pitchFamily="34" charset="0"/>
              <a:buChar char="•"/>
            </a:pPr>
            <a:r>
              <a:rPr lang="en-US" dirty="0"/>
              <a:t>Insulation scheme - if you wanted to get insulation in your homes, then the government made it very cheap by paying a portion of the bill for you.  This allowed people in that industry to continue to work</a:t>
            </a:r>
          </a:p>
          <a:p>
            <a:pPr marL="171450" indent="-171450">
              <a:buFont typeface="Arial" panose="020B0604020202020204" pitchFamily="34" charset="0"/>
              <a:buChar char="•"/>
            </a:pPr>
            <a:r>
              <a:rPr lang="en-US" dirty="0"/>
              <a:t>Payments to tax payers – to help support the retail industry, tax-payers were given payments of $900 and $1000 each.  This was then able to be spent on retail items</a:t>
            </a:r>
          </a:p>
          <a:p>
            <a:pPr marL="628650" lvl="1" indent="-171450">
              <a:buFont typeface="Arial" panose="020B0604020202020204" pitchFamily="34" charset="0"/>
              <a:buChar char="•"/>
            </a:pPr>
            <a:r>
              <a:rPr lang="en-US" dirty="0"/>
              <a:t>The problem with these payments however was that people just put it off debt, rather than spending it in retail.</a:t>
            </a:r>
          </a:p>
          <a:p>
            <a:r>
              <a:rPr lang="en-US" dirty="0"/>
              <a:t> </a:t>
            </a:r>
          </a:p>
        </p:txBody>
      </p:sp>
      <p:sp>
        <p:nvSpPr>
          <p:cNvPr id="4" name="Slide Number Placeholder 3"/>
          <p:cNvSpPr>
            <a:spLocks noGrp="1"/>
          </p:cNvSpPr>
          <p:nvPr>
            <p:ph type="sldNum" sz="quarter" idx="5"/>
          </p:nvPr>
        </p:nvSpPr>
        <p:spPr/>
        <p:txBody>
          <a:bodyPr/>
          <a:lstStyle/>
          <a:p>
            <a:fld id="{8D246257-43FA-E74D-9AD9-7C48D0AD6725}" type="slidenum">
              <a:rPr lang="en-US" smtClean="0"/>
              <a:t>7</a:t>
            </a:fld>
            <a:endParaRPr lang="en-US"/>
          </a:p>
        </p:txBody>
      </p:sp>
    </p:spTree>
    <p:extLst>
      <p:ext uri="{BB962C8B-B14F-4D97-AF65-F5344CB8AC3E}">
        <p14:creationId xmlns:p14="http://schemas.microsoft.com/office/powerpoint/2010/main" val="1218368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measures are designed to increase injections in the economy because so many people have lost their jobs and the Government needs to keep the economy moving.</a:t>
            </a:r>
          </a:p>
          <a:p>
            <a:endParaRPr lang="en-US" dirty="0"/>
          </a:p>
          <a:p>
            <a:r>
              <a:rPr lang="en-US" dirty="0"/>
              <a:t>Currently the government has spent $130Bn in this stimulus package.  In the GFC, they spent $57Bn</a:t>
            </a:r>
          </a:p>
        </p:txBody>
      </p:sp>
      <p:sp>
        <p:nvSpPr>
          <p:cNvPr id="4" name="Slide Number Placeholder 3"/>
          <p:cNvSpPr>
            <a:spLocks noGrp="1"/>
          </p:cNvSpPr>
          <p:nvPr>
            <p:ph type="sldNum" sz="quarter" idx="5"/>
          </p:nvPr>
        </p:nvSpPr>
        <p:spPr/>
        <p:txBody>
          <a:bodyPr/>
          <a:lstStyle/>
          <a:p>
            <a:fld id="{8D246257-43FA-E74D-9AD9-7C48D0AD6725}" type="slidenum">
              <a:rPr lang="en-US" smtClean="0"/>
              <a:t>8</a:t>
            </a:fld>
            <a:endParaRPr lang="en-US"/>
          </a:p>
        </p:txBody>
      </p:sp>
    </p:spTree>
    <p:extLst>
      <p:ext uri="{BB962C8B-B14F-4D97-AF65-F5344CB8AC3E}">
        <p14:creationId xmlns:p14="http://schemas.microsoft.com/office/powerpoint/2010/main" val="405964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5028B-FC8A-3342-92B8-CC30F7582DD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CF297F5D-37D7-3441-AE6E-4CF59CDE83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6D00402-F347-4942-B920-DEC263A8C665}"/>
              </a:ext>
            </a:extLst>
          </p:cNvPr>
          <p:cNvSpPr>
            <a:spLocks noGrp="1"/>
          </p:cNvSpPr>
          <p:nvPr>
            <p:ph type="dt" sz="half" idx="10"/>
          </p:nvPr>
        </p:nvSpPr>
        <p:spPr/>
        <p:txBody>
          <a:bodyPr/>
          <a:lstStyle/>
          <a:p>
            <a:fld id="{EF5716EA-EF6C-EC43-8F22-A126C9B10B4E}" type="datetimeFigureOut">
              <a:rPr lang="en-US" smtClean="0"/>
              <a:t>4/5/20</a:t>
            </a:fld>
            <a:endParaRPr lang="en-US"/>
          </a:p>
        </p:txBody>
      </p:sp>
      <p:sp>
        <p:nvSpPr>
          <p:cNvPr id="5" name="Footer Placeholder 4">
            <a:extLst>
              <a:ext uri="{FF2B5EF4-FFF2-40B4-BE49-F238E27FC236}">
                <a16:creationId xmlns:a16="http://schemas.microsoft.com/office/drawing/2014/main" id="{D1CB2247-0879-3E47-9485-450FF2CD3D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4F1A46-D378-0247-BC0F-CFBA2394FD63}"/>
              </a:ext>
            </a:extLst>
          </p:cNvPr>
          <p:cNvSpPr>
            <a:spLocks noGrp="1"/>
          </p:cNvSpPr>
          <p:nvPr>
            <p:ph type="sldNum" sz="quarter" idx="12"/>
          </p:nvPr>
        </p:nvSpPr>
        <p:spPr/>
        <p:txBody>
          <a:bodyPr/>
          <a:lstStyle/>
          <a:p>
            <a:fld id="{B825ADA1-B71E-684C-94BD-8B821AE218B0}" type="slidenum">
              <a:rPr lang="en-US" smtClean="0"/>
              <a:t>‹#›</a:t>
            </a:fld>
            <a:endParaRPr lang="en-US"/>
          </a:p>
        </p:txBody>
      </p:sp>
    </p:spTree>
    <p:extLst>
      <p:ext uri="{BB962C8B-B14F-4D97-AF65-F5344CB8AC3E}">
        <p14:creationId xmlns:p14="http://schemas.microsoft.com/office/powerpoint/2010/main" val="756542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B66C8-EEA7-4841-B59C-1D42D4D9959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15FBC2B-8BD0-2046-B270-D17115CA55B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C0E9CE8-EBB4-EE48-A133-12F50C3D8455}"/>
              </a:ext>
            </a:extLst>
          </p:cNvPr>
          <p:cNvSpPr>
            <a:spLocks noGrp="1"/>
          </p:cNvSpPr>
          <p:nvPr>
            <p:ph type="dt" sz="half" idx="10"/>
          </p:nvPr>
        </p:nvSpPr>
        <p:spPr/>
        <p:txBody>
          <a:bodyPr/>
          <a:lstStyle/>
          <a:p>
            <a:fld id="{EF5716EA-EF6C-EC43-8F22-A126C9B10B4E}" type="datetimeFigureOut">
              <a:rPr lang="en-US" smtClean="0"/>
              <a:t>4/5/20</a:t>
            </a:fld>
            <a:endParaRPr lang="en-US"/>
          </a:p>
        </p:txBody>
      </p:sp>
      <p:sp>
        <p:nvSpPr>
          <p:cNvPr id="5" name="Footer Placeholder 4">
            <a:extLst>
              <a:ext uri="{FF2B5EF4-FFF2-40B4-BE49-F238E27FC236}">
                <a16:creationId xmlns:a16="http://schemas.microsoft.com/office/drawing/2014/main" id="{37BF50B4-90E0-5C4F-8D21-6FFC917A4E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27C604-A68E-1D4A-8A54-64A65B2FB46C}"/>
              </a:ext>
            </a:extLst>
          </p:cNvPr>
          <p:cNvSpPr>
            <a:spLocks noGrp="1"/>
          </p:cNvSpPr>
          <p:nvPr>
            <p:ph type="sldNum" sz="quarter" idx="12"/>
          </p:nvPr>
        </p:nvSpPr>
        <p:spPr/>
        <p:txBody>
          <a:bodyPr/>
          <a:lstStyle/>
          <a:p>
            <a:fld id="{B825ADA1-B71E-684C-94BD-8B821AE218B0}" type="slidenum">
              <a:rPr lang="en-US" smtClean="0"/>
              <a:t>‹#›</a:t>
            </a:fld>
            <a:endParaRPr lang="en-US"/>
          </a:p>
        </p:txBody>
      </p:sp>
    </p:spTree>
    <p:extLst>
      <p:ext uri="{BB962C8B-B14F-4D97-AF65-F5344CB8AC3E}">
        <p14:creationId xmlns:p14="http://schemas.microsoft.com/office/powerpoint/2010/main" val="1610212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E3591B-11C1-BF4E-9A50-EB08D027E6D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29C7EEB-E6AD-BF44-8FFB-C28C8B9E7DB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AAEAC21-8724-1941-B220-2467FDEB5A08}"/>
              </a:ext>
            </a:extLst>
          </p:cNvPr>
          <p:cNvSpPr>
            <a:spLocks noGrp="1"/>
          </p:cNvSpPr>
          <p:nvPr>
            <p:ph type="dt" sz="half" idx="10"/>
          </p:nvPr>
        </p:nvSpPr>
        <p:spPr/>
        <p:txBody>
          <a:bodyPr/>
          <a:lstStyle/>
          <a:p>
            <a:fld id="{EF5716EA-EF6C-EC43-8F22-A126C9B10B4E}" type="datetimeFigureOut">
              <a:rPr lang="en-US" smtClean="0"/>
              <a:t>4/5/20</a:t>
            </a:fld>
            <a:endParaRPr lang="en-US"/>
          </a:p>
        </p:txBody>
      </p:sp>
      <p:sp>
        <p:nvSpPr>
          <p:cNvPr id="5" name="Footer Placeholder 4">
            <a:extLst>
              <a:ext uri="{FF2B5EF4-FFF2-40B4-BE49-F238E27FC236}">
                <a16:creationId xmlns:a16="http://schemas.microsoft.com/office/drawing/2014/main" id="{667520A3-E110-614A-9D86-A782DEB689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06AA6D-BCE4-8D49-9159-E2EBE0B1B8FB}"/>
              </a:ext>
            </a:extLst>
          </p:cNvPr>
          <p:cNvSpPr>
            <a:spLocks noGrp="1"/>
          </p:cNvSpPr>
          <p:nvPr>
            <p:ph type="sldNum" sz="quarter" idx="12"/>
          </p:nvPr>
        </p:nvSpPr>
        <p:spPr/>
        <p:txBody>
          <a:bodyPr/>
          <a:lstStyle/>
          <a:p>
            <a:fld id="{B825ADA1-B71E-684C-94BD-8B821AE218B0}" type="slidenum">
              <a:rPr lang="en-US" smtClean="0"/>
              <a:t>‹#›</a:t>
            </a:fld>
            <a:endParaRPr lang="en-US"/>
          </a:p>
        </p:txBody>
      </p:sp>
    </p:spTree>
    <p:extLst>
      <p:ext uri="{BB962C8B-B14F-4D97-AF65-F5344CB8AC3E}">
        <p14:creationId xmlns:p14="http://schemas.microsoft.com/office/powerpoint/2010/main" val="210959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A45F3-4C39-D542-8E0C-BA159606B1C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E87AB0A-C0AC-9E43-8F60-EDEB043B959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F033002-1DAA-B14B-92EC-518B9EE3506A}"/>
              </a:ext>
            </a:extLst>
          </p:cNvPr>
          <p:cNvSpPr>
            <a:spLocks noGrp="1"/>
          </p:cNvSpPr>
          <p:nvPr>
            <p:ph type="dt" sz="half" idx="10"/>
          </p:nvPr>
        </p:nvSpPr>
        <p:spPr/>
        <p:txBody>
          <a:bodyPr/>
          <a:lstStyle/>
          <a:p>
            <a:fld id="{EF5716EA-EF6C-EC43-8F22-A126C9B10B4E}" type="datetimeFigureOut">
              <a:rPr lang="en-US" smtClean="0"/>
              <a:t>4/5/20</a:t>
            </a:fld>
            <a:endParaRPr lang="en-US"/>
          </a:p>
        </p:txBody>
      </p:sp>
      <p:sp>
        <p:nvSpPr>
          <p:cNvPr id="5" name="Footer Placeholder 4">
            <a:extLst>
              <a:ext uri="{FF2B5EF4-FFF2-40B4-BE49-F238E27FC236}">
                <a16:creationId xmlns:a16="http://schemas.microsoft.com/office/drawing/2014/main" id="{D594A3D6-EDC8-F94D-A862-117D208AB8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1801D2-5A12-9E4E-8A0B-FDE488562BF4}"/>
              </a:ext>
            </a:extLst>
          </p:cNvPr>
          <p:cNvSpPr>
            <a:spLocks noGrp="1"/>
          </p:cNvSpPr>
          <p:nvPr>
            <p:ph type="sldNum" sz="quarter" idx="12"/>
          </p:nvPr>
        </p:nvSpPr>
        <p:spPr/>
        <p:txBody>
          <a:bodyPr/>
          <a:lstStyle/>
          <a:p>
            <a:fld id="{B825ADA1-B71E-684C-94BD-8B821AE218B0}" type="slidenum">
              <a:rPr lang="en-US" smtClean="0"/>
              <a:t>‹#›</a:t>
            </a:fld>
            <a:endParaRPr lang="en-US"/>
          </a:p>
        </p:txBody>
      </p:sp>
    </p:spTree>
    <p:extLst>
      <p:ext uri="{BB962C8B-B14F-4D97-AF65-F5344CB8AC3E}">
        <p14:creationId xmlns:p14="http://schemas.microsoft.com/office/powerpoint/2010/main" val="2505597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2AE93-BDC7-FB42-8720-A26256C60AE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01F32FF-BA72-0843-B3F5-775A43644E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BE462F0-9BFF-4343-A02E-C23EC9F15179}"/>
              </a:ext>
            </a:extLst>
          </p:cNvPr>
          <p:cNvSpPr>
            <a:spLocks noGrp="1"/>
          </p:cNvSpPr>
          <p:nvPr>
            <p:ph type="dt" sz="half" idx="10"/>
          </p:nvPr>
        </p:nvSpPr>
        <p:spPr/>
        <p:txBody>
          <a:bodyPr/>
          <a:lstStyle/>
          <a:p>
            <a:fld id="{EF5716EA-EF6C-EC43-8F22-A126C9B10B4E}" type="datetimeFigureOut">
              <a:rPr lang="en-US" smtClean="0"/>
              <a:t>4/5/20</a:t>
            </a:fld>
            <a:endParaRPr lang="en-US"/>
          </a:p>
        </p:txBody>
      </p:sp>
      <p:sp>
        <p:nvSpPr>
          <p:cNvPr id="5" name="Footer Placeholder 4">
            <a:extLst>
              <a:ext uri="{FF2B5EF4-FFF2-40B4-BE49-F238E27FC236}">
                <a16:creationId xmlns:a16="http://schemas.microsoft.com/office/drawing/2014/main" id="{6C8FC4D1-3646-EF4A-AF6B-CB0D7D51DC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6B58E6-CAA0-E34F-B8E1-8D9F69C43819}"/>
              </a:ext>
            </a:extLst>
          </p:cNvPr>
          <p:cNvSpPr>
            <a:spLocks noGrp="1"/>
          </p:cNvSpPr>
          <p:nvPr>
            <p:ph type="sldNum" sz="quarter" idx="12"/>
          </p:nvPr>
        </p:nvSpPr>
        <p:spPr/>
        <p:txBody>
          <a:bodyPr/>
          <a:lstStyle/>
          <a:p>
            <a:fld id="{B825ADA1-B71E-684C-94BD-8B821AE218B0}" type="slidenum">
              <a:rPr lang="en-US" smtClean="0"/>
              <a:t>‹#›</a:t>
            </a:fld>
            <a:endParaRPr lang="en-US"/>
          </a:p>
        </p:txBody>
      </p:sp>
    </p:spTree>
    <p:extLst>
      <p:ext uri="{BB962C8B-B14F-4D97-AF65-F5344CB8AC3E}">
        <p14:creationId xmlns:p14="http://schemas.microsoft.com/office/powerpoint/2010/main" val="153687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0EE06-A0D0-994E-9D7E-3C0575E11DC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C9FDA72-CE4F-8B40-8B2B-2BF2B3ADEE7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BF36587-001E-F540-AF1F-6DC2902BEA9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6C5A1CE-EF43-984B-ABE1-4EA0A84B2F11}"/>
              </a:ext>
            </a:extLst>
          </p:cNvPr>
          <p:cNvSpPr>
            <a:spLocks noGrp="1"/>
          </p:cNvSpPr>
          <p:nvPr>
            <p:ph type="dt" sz="half" idx="10"/>
          </p:nvPr>
        </p:nvSpPr>
        <p:spPr/>
        <p:txBody>
          <a:bodyPr/>
          <a:lstStyle/>
          <a:p>
            <a:fld id="{EF5716EA-EF6C-EC43-8F22-A126C9B10B4E}" type="datetimeFigureOut">
              <a:rPr lang="en-US" smtClean="0"/>
              <a:t>4/5/20</a:t>
            </a:fld>
            <a:endParaRPr lang="en-US"/>
          </a:p>
        </p:txBody>
      </p:sp>
      <p:sp>
        <p:nvSpPr>
          <p:cNvPr id="6" name="Footer Placeholder 5">
            <a:extLst>
              <a:ext uri="{FF2B5EF4-FFF2-40B4-BE49-F238E27FC236}">
                <a16:creationId xmlns:a16="http://schemas.microsoft.com/office/drawing/2014/main" id="{7A86B881-043D-8143-AF9E-2DB9C1AFA2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623018-1F77-5740-A930-B0BFA8EBA40A}"/>
              </a:ext>
            </a:extLst>
          </p:cNvPr>
          <p:cNvSpPr>
            <a:spLocks noGrp="1"/>
          </p:cNvSpPr>
          <p:nvPr>
            <p:ph type="sldNum" sz="quarter" idx="12"/>
          </p:nvPr>
        </p:nvSpPr>
        <p:spPr/>
        <p:txBody>
          <a:bodyPr/>
          <a:lstStyle/>
          <a:p>
            <a:fld id="{B825ADA1-B71E-684C-94BD-8B821AE218B0}" type="slidenum">
              <a:rPr lang="en-US" smtClean="0"/>
              <a:t>‹#›</a:t>
            </a:fld>
            <a:endParaRPr lang="en-US"/>
          </a:p>
        </p:txBody>
      </p:sp>
    </p:spTree>
    <p:extLst>
      <p:ext uri="{BB962C8B-B14F-4D97-AF65-F5344CB8AC3E}">
        <p14:creationId xmlns:p14="http://schemas.microsoft.com/office/powerpoint/2010/main" val="2948808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25C64-1FFA-6347-884A-7003D78D437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4E9AD6B-FFB8-7D49-91C1-4C91D06541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CC6FB32-2FCC-FA4E-9E50-6FE29A6BE90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DB4DDB2-4900-0D47-8819-FA8985B3E5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3392746-B126-894B-95F2-61C151D871A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8B9D4E4-6B39-3E40-A7FB-4A8799A2CFFE}"/>
              </a:ext>
            </a:extLst>
          </p:cNvPr>
          <p:cNvSpPr>
            <a:spLocks noGrp="1"/>
          </p:cNvSpPr>
          <p:nvPr>
            <p:ph type="dt" sz="half" idx="10"/>
          </p:nvPr>
        </p:nvSpPr>
        <p:spPr/>
        <p:txBody>
          <a:bodyPr/>
          <a:lstStyle/>
          <a:p>
            <a:fld id="{EF5716EA-EF6C-EC43-8F22-A126C9B10B4E}" type="datetimeFigureOut">
              <a:rPr lang="en-US" smtClean="0"/>
              <a:t>4/5/20</a:t>
            </a:fld>
            <a:endParaRPr lang="en-US"/>
          </a:p>
        </p:txBody>
      </p:sp>
      <p:sp>
        <p:nvSpPr>
          <p:cNvPr id="8" name="Footer Placeholder 7">
            <a:extLst>
              <a:ext uri="{FF2B5EF4-FFF2-40B4-BE49-F238E27FC236}">
                <a16:creationId xmlns:a16="http://schemas.microsoft.com/office/drawing/2014/main" id="{0B2E2429-E1C6-D84C-A287-BD7C3D9C00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A66F0C-E97E-184D-A233-14E64E9C9D7D}"/>
              </a:ext>
            </a:extLst>
          </p:cNvPr>
          <p:cNvSpPr>
            <a:spLocks noGrp="1"/>
          </p:cNvSpPr>
          <p:nvPr>
            <p:ph type="sldNum" sz="quarter" idx="12"/>
          </p:nvPr>
        </p:nvSpPr>
        <p:spPr/>
        <p:txBody>
          <a:bodyPr/>
          <a:lstStyle/>
          <a:p>
            <a:fld id="{B825ADA1-B71E-684C-94BD-8B821AE218B0}" type="slidenum">
              <a:rPr lang="en-US" smtClean="0"/>
              <a:t>‹#›</a:t>
            </a:fld>
            <a:endParaRPr lang="en-US"/>
          </a:p>
        </p:txBody>
      </p:sp>
    </p:spTree>
    <p:extLst>
      <p:ext uri="{BB962C8B-B14F-4D97-AF65-F5344CB8AC3E}">
        <p14:creationId xmlns:p14="http://schemas.microsoft.com/office/powerpoint/2010/main" val="3021327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3BEB5-35E2-7545-8506-B00C955EE99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1AA2F03-254E-274A-8ADF-D599B0DE4FBB}"/>
              </a:ext>
            </a:extLst>
          </p:cNvPr>
          <p:cNvSpPr>
            <a:spLocks noGrp="1"/>
          </p:cNvSpPr>
          <p:nvPr>
            <p:ph type="dt" sz="half" idx="10"/>
          </p:nvPr>
        </p:nvSpPr>
        <p:spPr/>
        <p:txBody>
          <a:bodyPr/>
          <a:lstStyle/>
          <a:p>
            <a:fld id="{EF5716EA-EF6C-EC43-8F22-A126C9B10B4E}" type="datetimeFigureOut">
              <a:rPr lang="en-US" smtClean="0"/>
              <a:t>4/5/20</a:t>
            </a:fld>
            <a:endParaRPr lang="en-US"/>
          </a:p>
        </p:txBody>
      </p:sp>
      <p:sp>
        <p:nvSpPr>
          <p:cNvPr id="4" name="Footer Placeholder 3">
            <a:extLst>
              <a:ext uri="{FF2B5EF4-FFF2-40B4-BE49-F238E27FC236}">
                <a16:creationId xmlns:a16="http://schemas.microsoft.com/office/drawing/2014/main" id="{70FFB6D7-B986-2048-8B2B-46E685349B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B56D1C-13D5-8D4A-84D2-E96456093DFE}"/>
              </a:ext>
            </a:extLst>
          </p:cNvPr>
          <p:cNvSpPr>
            <a:spLocks noGrp="1"/>
          </p:cNvSpPr>
          <p:nvPr>
            <p:ph type="sldNum" sz="quarter" idx="12"/>
          </p:nvPr>
        </p:nvSpPr>
        <p:spPr/>
        <p:txBody>
          <a:bodyPr/>
          <a:lstStyle/>
          <a:p>
            <a:fld id="{B825ADA1-B71E-684C-94BD-8B821AE218B0}" type="slidenum">
              <a:rPr lang="en-US" smtClean="0"/>
              <a:t>‹#›</a:t>
            </a:fld>
            <a:endParaRPr lang="en-US"/>
          </a:p>
        </p:txBody>
      </p:sp>
    </p:spTree>
    <p:extLst>
      <p:ext uri="{BB962C8B-B14F-4D97-AF65-F5344CB8AC3E}">
        <p14:creationId xmlns:p14="http://schemas.microsoft.com/office/powerpoint/2010/main" val="1157257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6C69AF-94BE-054C-A3FC-9B9452EAAD57}"/>
              </a:ext>
            </a:extLst>
          </p:cNvPr>
          <p:cNvSpPr>
            <a:spLocks noGrp="1"/>
          </p:cNvSpPr>
          <p:nvPr>
            <p:ph type="dt" sz="half" idx="10"/>
          </p:nvPr>
        </p:nvSpPr>
        <p:spPr/>
        <p:txBody>
          <a:bodyPr/>
          <a:lstStyle/>
          <a:p>
            <a:fld id="{EF5716EA-EF6C-EC43-8F22-A126C9B10B4E}" type="datetimeFigureOut">
              <a:rPr lang="en-US" smtClean="0"/>
              <a:t>4/5/20</a:t>
            </a:fld>
            <a:endParaRPr lang="en-US"/>
          </a:p>
        </p:txBody>
      </p:sp>
      <p:sp>
        <p:nvSpPr>
          <p:cNvPr id="3" name="Footer Placeholder 2">
            <a:extLst>
              <a:ext uri="{FF2B5EF4-FFF2-40B4-BE49-F238E27FC236}">
                <a16:creationId xmlns:a16="http://schemas.microsoft.com/office/drawing/2014/main" id="{C91A21DC-116B-EB49-9E54-97853DD5FD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AFB5582-3EAE-D94C-BDEC-3DF143F42A43}"/>
              </a:ext>
            </a:extLst>
          </p:cNvPr>
          <p:cNvSpPr>
            <a:spLocks noGrp="1"/>
          </p:cNvSpPr>
          <p:nvPr>
            <p:ph type="sldNum" sz="quarter" idx="12"/>
          </p:nvPr>
        </p:nvSpPr>
        <p:spPr/>
        <p:txBody>
          <a:bodyPr/>
          <a:lstStyle/>
          <a:p>
            <a:fld id="{B825ADA1-B71E-684C-94BD-8B821AE218B0}" type="slidenum">
              <a:rPr lang="en-US" smtClean="0"/>
              <a:t>‹#›</a:t>
            </a:fld>
            <a:endParaRPr lang="en-US"/>
          </a:p>
        </p:txBody>
      </p:sp>
    </p:spTree>
    <p:extLst>
      <p:ext uri="{BB962C8B-B14F-4D97-AF65-F5344CB8AC3E}">
        <p14:creationId xmlns:p14="http://schemas.microsoft.com/office/powerpoint/2010/main" val="1925039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11E3D-1693-B244-8E29-38543EA44DA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93364A8-0CDB-934F-92BC-1EBE0C5B7F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B5356B0-113B-BE44-95E9-844B31BE43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20D3310-03C2-0D41-B337-EAB633D52B76}"/>
              </a:ext>
            </a:extLst>
          </p:cNvPr>
          <p:cNvSpPr>
            <a:spLocks noGrp="1"/>
          </p:cNvSpPr>
          <p:nvPr>
            <p:ph type="dt" sz="half" idx="10"/>
          </p:nvPr>
        </p:nvSpPr>
        <p:spPr/>
        <p:txBody>
          <a:bodyPr/>
          <a:lstStyle/>
          <a:p>
            <a:fld id="{EF5716EA-EF6C-EC43-8F22-A126C9B10B4E}" type="datetimeFigureOut">
              <a:rPr lang="en-US" smtClean="0"/>
              <a:t>4/5/20</a:t>
            </a:fld>
            <a:endParaRPr lang="en-US"/>
          </a:p>
        </p:txBody>
      </p:sp>
      <p:sp>
        <p:nvSpPr>
          <p:cNvPr id="6" name="Footer Placeholder 5">
            <a:extLst>
              <a:ext uri="{FF2B5EF4-FFF2-40B4-BE49-F238E27FC236}">
                <a16:creationId xmlns:a16="http://schemas.microsoft.com/office/drawing/2014/main" id="{DA155488-DF5A-C14E-AAFE-7D931EF721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2A6EAC-953E-4843-890F-0E267DDE6139}"/>
              </a:ext>
            </a:extLst>
          </p:cNvPr>
          <p:cNvSpPr>
            <a:spLocks noGrp="1"/>
          </p:cNvSpPr>
          <p:nvPr>
            <p:ph type="sldNum" sz="quarter" idx="12"/>
          </p:nvPr>
        </p:nvSpPr>
        <p:spPr/>
        <p:txBody>
          <a:bodyPr/>
          <a:lstStyle/>
          <a:p>
            <a:fld id="{B825ADA1-B71E-684C-94BD-8B821AE218B0}" type="slidenum">
              <a:rPr lang="en-US" smtClean="0"/>
              <a:t>‹#›</a:t>
            </a:fld>
            <a:endParaRPr lang="en-US"/>
          </a:p>
        </p:txBody>
      </p:sp>
    </p:spTree>
    <p:extLst>
      <p:ext uri="{BB962C8B-B14F-4D97-AF65-F5344CB8AC3E}">
        <p14:creationId xmlns:p14="http://schemas.microsoft.com/office/powerpoint/2010/main" val="901854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62289-2400-064A-883C-533A66D3894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44DB2A7-9123-FD4B-835C-1AF83ECE3C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A1FF23-6322-2D49-8EA7-AC864E59C5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05E4BB8-6B36-EF49-BD44-DBD65F979B59}"/>
              </a:ext>
            </a:extLst>
          </p:cNvPr>
          <p:cNvSpPr>
            <a:spLocks noGrp="1"/>
          </p:cNvSpPr>
          <p:nvPr>
            <p:ph type="dt" sz="half" idx="10"/>
          </p:nvPr>
        </p:nvSpPr>
        <p:spPr/>
        <p:txBody>
          <a:bodyPr/>
          <a:lstStyle/>
          <a:p>
            <a:fld id="{EF5716EA-EF6C-EC43-8F22-A126C9B10B4E}" type="datetimeFigureOut">
              <a:rPr lang="en-US" smtClean="0"/>
              <a:t>4/5/20</a:t>
            </a:fld>
            <a:endParaRPr lang="en-US"/>
          </a:p>
        </p:txBody>
      </p:sp>
      <p:sp>
        <p:nvSpPr>
          <p:cNvPr id="6" name="Footer Placeholder 5">
            <a:extLst>
              <a:ext uri="{FF2B5EF4-FFF2-40B4-BE49-F238E27FC236}">
                <a16:creationId xmlns:a16="http://schemas.microsoft.com/office/drawing/2014/main" id="{EAACBB70-EE44-8E49-B048-438BC012AC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6AA96A-068A-5C4B-9EC0-E9B877D59466}"/>
              </a:ext>
            </a:extLst>
          </p:cNvPr>
          <p:cNvSpPr>
            <a:spLocks noGrp="1"/>
          </p:cNvSpPr>
          <p:nvPr>
            <p:ph type="sldNum" sz="quarter" idx="12"/>
          </p:nvPr>
        </p:nvSpPr>
        <p:spPr/>
        <p:txBody>
          <a:bodyPr/>
          <a:lstStyle/>
          <a:p>
            <a:fld id="{B825ADA1-B71E-684C-94BD-8B821AE218B0}" type="slidenum">
              <a:rPr lang="en-US" smtClean="0"/>
              <a:t>‹#›</a:t>
            </a:fld>
            <a:endParaRPr lang="en-US"/>
          </a:p>
        </p:txBody>
      </p:sp>
    </p:spTree>
    <p:extLst>
      <p:ext uri="{BB962C8B-B14F-4D97-AF65-F5344CB8AC3E}">
        <p14:creationId xmlns:p14="http://schemas.microsoft.com/office/powerpoint/2010/main" val="3610811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81F42C-42B3-A948-9B2D-B19ABA4F15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095D507-B1FE-B74E-9AEB-510751C82E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8257139-62DF-784B-B5C3-56B884041F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5716EA-EF6C-EC43-8F22-A126C9B10B4E}" type="datetimeFigureOut">
              <a:rPr lang="en-US" smtClean="0"/>
              <a:t>4/5/20</a:t>
            </a:fld>
            <a:endParaRPr lang="en-US"/>
          </a:p>
        </p:txBody>
      </p:sp>
      <p:sp>
        <p:nvSpPr>
          <p:cNvPr id="5" name="Footer Placeholder 4">
            <a:extLst>
              <a:ext uri="{FF2B5EF4-FFF2-40B4-BE49-F238E27FC236}">
                <a16:creationId xmlns:a16="http://schemas.microsoft.com/office/drawing/2014/main" id="{47F0E5DA-BA7C-754A-9A00-FB14FB443C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5B14D03-D8EA-3F46-9F51-4162C505B4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5ADA1-B71E-684C-94BD-8B821AE218B0}" type="slidenum">
              <a:rPr lang="en-US" smtClean="0"/>
              <a:t>‹#›</a:t>
            </a:fld>
            <a:endParaRPr lang="en-US"/>
          </a:p>
        </p:txBody>
      </p:sp>
    </p:spTree>
    <p:extLst>
      <p:ext uri="{BB962C8B-B14F-4D97-AF65-F5344CB8AC3E}">
        <p14:creationId xmlns:p14="http://schemas.microsoft.com/office/powerpoint/2010/main" val="2469872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A5C6A9-8BA2-634E-805F-62D469E56128}"/>
              </a:ext>
            </a:extLst>
          </p:cNvPr>
          <p:cNvSpPr>
            <a:spLocks noGrp="1"/>
          </p:cNvSpPr>
          <p:nvPr>
            <p:ph type="title"/>
          </p:nvPr>
        </p:nvSpPr>
        <p:spPr>
          <a:xfrm>
            <a:off x="1524000" y="1122362"/>
            <a:ext cx="9144000" cy="2840037"/>
          </a:xfrm>
        </p:spPr>
        <p:txBody>
          <a:bodyPr vert="horz" lIns="91440" tIns="45720" rIns="91440" bIns="45720" rtlCol="0" anchor="b">
            <a:normAutofit/>
          </a:bodyPr>
          <a:lstStyle/>
          <a:p>
            <a:pPr algn="ctr"/>
            <a:r>
              <a:rPr lang="en-US" sz="5800" kern="1200">
                <a:solidFill>
                  <a:schemeClr val="tx1"/>
                </a:solidFill>
                <a:latin typeface="+mj-lt"/>
                <a:ea typeface="+mj-ea"/>
                <a:cs typeface="+mj-cs"/>
              </a:rPr>
              <a:t>Learning Intention</a:t>
            </a:r>
          </a:p>
        </p:txBody>
      </p:sp>
      <p:sp>
        <p:nvSpPr>
          <p:cNvPr id="3" name="Content Placeholder 2">
            <a:extLst>
              <a:ext uri="{FF2B5EF4-FFF2-40B4-BE49-F238E27FC236}">
                <a16:creationId xmlns:a16="http://schemas.microsoft.com/office/drawing/2014/main" id="{3F44B683-01CE-AE4E-8E6C-1649155478A5}"/>
              </a:ext>
            </a:extLst>
          </p:cNvPr>
          <p:cNvSpPr>
            <a:spLocks noGrp="1"/>
          </p:cNvSpPr>
          <p:nvPr>
            <p:ph idx="1"/>
          </p:nvPr>
        </p:nvSpPr>
        <p:spPr>
          <a:xfrm>
            <a:off x="1524000" y="4256436"/>
            <a:ext cx="9144000" cy="1600818"/>
          </a:xfrm>
        </p:spPr>
        <p:txBody>
          <a:bodyPr vert="horz" lIns="91440" tIns="45720" rIns="91440" bIns="45720" rtlCol="0">
            <a:normAutofit/>
          </a:bodyPr>
          <a:lstStyle/>
          <a:p>
            <a:pPr marL="0" indent="0" algn="ctr">
              <a:buNone/>
            </a:pPr>
            <a:r>
              <a:rPr lang="en-US" sz="2400" kern="1200" dirty="0">
                <a:solidFill>
                  <a:schemeClr val="accent1">
                    <a:lumMod val="60000"/>
                    <a:lumOff val="40000"/>
                  </a:schemeClr>
                </a:solidFill>
                <a:latin typeface="+mn-lt"/>
                <a:ea typeface="+mn-ea"/>
                <a:cs typeface="+mn-cs"/>
              </a:rPr>
              <a:t>I will learn how the Government can control the Business cycle</a:t>
            </a:r>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180960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2D886F1-CB4A-4FC1-AAA7-9402B0D0D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62B7B97-C3EE-4AEE-A61F-AFA873FE2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013557" y="0"/>
            <a:ext cx="10178443"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1D11046-F35E-A942-8B6E-7EA2F5BB43E6}"/>
              </a:ext>
            </a:extLst>
          </p:cNvPr>
          <p:cNvSpPr>
            <a:spLocks noGrp="1"/>
          </p:cNvSpPr>
          <p:nvPr>
            <p:ph type="title"/>
          </p:nvPr>
        </p:nvSpPr>
        <p:spPr>
          <a:xfrm>
            <a:off x="623787" y="1635358"/>
            <a:ext cx="2752344" cy="2706624"/>
          </a:xfrm>
          <a:prstGeom prst="ellipse">
            <a:avLst/>
          </a:prstGeom>
          <a:solidFill>
            <a:schemeClr val="bg1"/>
          </a:solidFill>
          <a:ln w="174625" cmpd="thinThick">
            <a:solidFill>
              <a:schemeClr val="bg1"/>
            </a:solidFill>
          </a:ln>
        </p:spPr>
        <p:txBody>
          <a:bodyPr>
            <a:normAutofit/>
          </a:bodyPr>
          <a:lstStyle/>
          <a:p>
            <a:pPr algn="ctr"/>
            <a:r>
              <a:rPr lang="en-US" sz="2600"/>
              <a:t>Interest rates and the Cash Rate</a:t>
            </a:r>
          </a:p>
        </p:txBody>
      </p:sp>
      <p:sp>
        <p:nvSpPr>
          <p:cNvPr id="3" name="Content Placeholder 2">
            <a:extLst>
              <a:ext uri="{FF2B5EF4-FFF2-40B4-BE49-F238E27FC236}">
                <a16:creationId xmlns:a16="http://schemas.microsoft.com/office/drawing/2014/main" id="{49897122-3221-7F47-9FC9-B38D8902EE62}"/>
              </a:ext>
            </a:extLst>
          </p:cNvPr>
          <p:cNvSpPr>
            <a:spLocks noGrp="1"/>
          </p:cNvSpPr>
          <p:nvPr>
            <p:ph idx="1"/>
          </p:nvPr>
        </p:nvSpPr>
        <p:spPr>
          <a:xfrm>
            <a:off x="4256690" y="1088137"/>
            <a:ext cx="6180082" cy="3801067"/>
          </a:xfrm>
        </p:spPr>
        <p:txBody>
          <a:bodyPr anchor="ctr">
            <a:normAutofit/>
          </a:bodyPr>
          <a:lstStyle/>
          <a:p>
            <a:r>
              <a:rPr lang="en-US" sz="2000" dirty="0">
                <a:solidFill>
                  <a:schemeClr val="bg1"/>
                </a:solidFill>
              </a:rPr>
              <a:t>The Cash rate is set by the RBA.  It sets the interest rate that banks are charged.</a:t>
            </a:r>
          </a:p>
          <a:p>
            <a:pPr lvl="1"/>
            <a:r>
              <a:rPr lang="en-US" sz="2000" dirty="0">
                <a:solidFill>
                  <a:schemeClr val="bg1"/>
                </a:solidFill>
              </a:rPr>
              <a:t>Banks then pass this interest rate on to their business and consumer customers in their loans</a:t>
            </a:r>
          </a:p>
          <a:p>
            <a:endParaRPr lang="en-US" sz="2000" dirty="0">
              <a:solidFill>
                <a:schemeClr val="bg1"/>
              </a:solidFill>
            </a:endParaRPr>
          </a:p>
          <a:p>
            <a:r>
              <a:rPr lang="en-US" sz="2000" dirty="0">
                <a:solidFill>
                  <a:schemeClr val="bg1"/>
                </a:solidFill>
              </a:rPr>
              <a:t>How much the banks charge on loans</a:t>
            </a:r>
          </a:p>
          <a:p>
            <a:pPr lvl="1"/>
            <a:r>
              <a:rPr lang="en-US" sz="2000" dirty="0">
                <a:solidFill>
                  <a:schemeClr val="bg1"/>
                </a:solidFill>
              </a:rPr>
              <a:t>High Interest rates </a:t>
            </a:r>
          </a:p>
          <a:p>
            <a:pPr lvl="2"/>
            <a:r>
              <a:rPr lang="en-US" dirty="0">
                <a:solidFill>
                  <a:schemeClr val="bg1"/>
                </a:solidFill>
              </a:rPr>
              <a:t>More going to the bank, less for us to spend</a:t>
            </a:r>
          </a:p>
          <a:p>
            <a:pPr lvl="1"/>
            <a:r>
              <a:rPr lang="en-US" sz="2000" dirty="0">
                <a:solidFill>
                  <a:schemeClr val="bg1"/>
                </a:solidFill>
              </a:rPr>
              <a:t>Low interest rates </a:t>
            </a:r>
          </a:p>
          <a:p>
            <a:pPr lvl="2"/>
            <a:r>
              <a:rPr lang="en-US" dirty="0">
                <a:solidFill>
                  <a:schemeClr val="bg1"/>
                </a:solidFill>
              </a:rPr>
              <a:t>Less going to the bank, more for us to spend</a:t>
            </a:r>
          </a:p>
        </p:txBody>
      </p:sp>
    </p:spTree>
    <p:extLst>
      <p:ext uri="{BB962C8B-B14F-4D97-AF65-F5344CB8AC3E}">
        <p14:creationId xmlns:p14="http://schemas.microsoft.com/office/powerpoint/2010/main" val="3526069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2D886F1-CB4A-4FC1-AAA7-9402B0D0D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62B7B97-C3EE-4AEE-A61F-AFA873FE2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013557" y="0"/>
            <a:ext cx="10178443"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D01D78B-5A4D-AA43-A8CB-03D6BF6BB044}"/>
              </a:ext>
            </a:extLst>
          </p:cNvPr>
          <p:cNvSpPr>
            <a:spLocks noGrp="1"/>
          </p:cNvSpPr>
          <p:nvPr>
            <p:ph type="title"/>
          </p:nvPr>
        </p:nvSpPr>
        <p:spPr>
          <a:xfrm>
            <a:off x="623787" y="1635358"/>
            <a:ext cx="2752344" cy="2706624"/>
          </a:xfrm>
          <a:prstGeom prst="ellipse">
            <a:avLst/>
          </a:prstGeom>
          <a:solidFill>
            <a:schemeClr val="bg1"/>
          </a:solidFill>
          <a:ln w="174625" cmpd="thinThick">
            <a:solidFill>
              <a:schemeClr val="bg1"/>
            </a:solidFill>
          </a:ln>
        </p:spPr>
        <p:txBody>
          <a:bodyPr>
            <a:normAutofit/>
          </a:bodyPr>
          <a:lstStyle/>
          <a:p>
            <a:pPr algn="ctr"/>
            <a:r>
              <a:rPr lang="en-US" sz="2600"/>
              <a:t>Interest rates</a:t>
            </a:r>
          </a:p>
        </p:txBody>
      </p:sp>
      <p:sp>
        <p:nvSpPr>
          <p:cNvPr id="3" name="Content Placeholder 2">
            <a:extLst>
              <a:ext uri="{FF2B5EF4-FFF2-40B4-BE49-F238E27FC236}">
                <a16:creationId xmlns:a16="http://schemas.microsoft.com/office/drawing/2014/main" id="{3DAB2F1F-D929-7649-8EBF-5EED382D9F2F}"/>
              </a:ext>
            </a:extLst>
          </p:cNvPr>
          <p:cNvSpPr>
            <a:spLocks noGrp="1"/>
          </p:cNvSpPr>
          <p:nvPr>
            <p:ph idx="1"/>
          </p:nvPr>
        </p:nvSpPr>
        <p:spPr>
          <a:xfrm>
            <a:off x="4256690" y="1088137"/>
            <a:ext cx="6180082" cy="3801067"/>
          </a:xfrm>
        </p:spPr>
        <p:txBody>
          <a:bodyPr anchor="ctr">
            <a:normAutofit/>
          </a:bodyPr>
          <a:lstStyle/>
          <a:p>
            <a:r>
              <a:rPr lang="en-US" sz="2000">
                <a:solidFill>
                  <a:schemeClr val="bg1"/>
                </a:solidFill>
              </a:rPr>
              <a:t>How will high interest rates affect the:</a:t>
            </a:r>
          </a:p>
          <a:p>
            <a:pPr lvl="1"/>
            <a:r>
              <a:rPr lang="en-US" sz="2000">
                <a:solidFill>
                  <a:schemeClr val="bg1"/>
                </a:solidFill>
              </a:rPr>
              <a:t>Circular flow model (in particular injections and leakages)</a:t>
            </a:r>
          </a:p>
          <a:p>
            <a:pPr lvl="1"/>
            <a:r>
              <a:rPr lang="en-US" sz="2000">
                <a:solidFill>
                  <a:schemeClr val="bg1"/>
                </a:solidFill>
              </a:rPr>
              <a:t>The business cycle</a:t>
            </a:r>
          </a:p>
        </p:txBody>
      </p:sp>
    </p:spTree>
    <p:extLst>
      <p:ext uri="{BB962C8B-B14F-4D97-AF65-F5344CB8AC3E}">
        <p14:creationId xmlns:p14="http://schemas.microsoft.com/office/powerpoint/2010/main" val="4091021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7149F2-647A-D74F-84FE-129C64C5E3D5}"/>
              </a:ext>
            </a:extLst>
          </p:cNvPr>
          <p:cNvSpPr>
            <a:spLocks noGrp="1"/>
          </p:cNvSpPr>
          <p:nvPr>
            <p:ph type="title"/>
          </p:nvPr>
        </p:nvSpPr>
        <p:spPr>
          <a:xfrm>
            <a:off x="9093496" y="618681"/>
            <a:ext cx="2613872" cy="4794567"/>
          </a:xfrm>
        </p:spPr>
        <p:txBody>
          <a:bodyPr vert="horz" lIns="91440" tIns="45720" rIns="91440" bIns="45720" rtlCol="0" anchor="ctr">
            <a:normAutofit/>
          </a:bodyPr>
          <a:lstStyle/>
          <a:p>
            <a:pPr algn="ctr"/>
            <a:r>
              <a:rPr lang="en-US" sz="2400" dirty="0">
                <a:solidFill>
                  <a:srgbClr val="FFFFFF"/>
                </a:solidFill>
              </a:rPr>
              <a:t>2002-2007 upturn/peak</a:t>
            </a:r>
            <a:br>
              <a:rPr lang="en-US" sz="2400" dirty="0">
                <a:solidFill>
                  <a:srgbClr val="FFFFFF"/>
                </a:solidFill>
              </a:rPr>
            </a:br>
            <a:br>
              <a:rPr lang="en-US" sz="2400" dirty="0">
                <a:solidFill>
                  <a:srgbClr val="FFFFFF"/>
                </a:solidFill>
              </a:rPr>
            </a:br>
            <a:r>
              <a:rPr lang="en-US" sz="2400" dirty="0">
                <a:solidFill>
                  <a:srgbClr val="FFFFFF"/>
                </a:solidFill>
              </a:rPr>
              <a:t>2008</a:t>
            </a:r>
            <a:br>
              <a:rPr lang="en-US" sz="2400" dirty="0">
                <a:solidFill>
                  <a:srgbClr val="FFFFFF"/>
                </a:solidFill>
              </a:rPr>
            </a:br>
            <a:r>
              <a:rPr lang="en-US" sz="2400" dirty="0">
                <a:solidFill>
                  <a:srgbClr val="FFFFFF"/>
                </a:solidFill>
              </a:rPr>
              <a:t>GFC!</a:t>
            </a:r>
            <a:br>
              <a:rPr lang="en-US" sz="2400" dirty="0">
                <a:solidFill>
                  <a:srgbClr val="FFFFFF"/>
                </a:solidFill>
              </a:rPr>
            </a:br>
            <a:br>
              <a:rPr lang="en-US" sz="2400" dirty="0">
                <a:solidFill>
                  <a:srgbClr val="FFFFFF"/>
                </a:solidFill>
              </a:rPr>
            </a:br>
            <a:r>
              <a:rPr lang="en-US" sz="2400" dirty="0">
                <a:solidFill>
                  <a:srgbClr val="FFFFFF"/>
                </a:solidFill>
              </a:rPr>
              <a:t>2010-2020 downturn </a:t>
            </a:r>
          </a:p>
        </p:txBody>
      </p:sp>
      <p:sp>
        <p:nvSpPr>
          <p:cNvPr id="12"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close up of a map&#10;&#10;Description automatically generated">
            <a:extLst>
              <a:ext uri="{FF2B5EF4-FFF2-40B4-BE49-F238E27FC236}">
                <a16:creationId xmlns:a16="http://schemas.microsoft.com/office/drawing/2014/main" id="{6A2F5CAA-D95B-7446-A3D5-0A7DA54B498D}"/>
              </a:ext>
            </a:extLst>
          </p:cNvPr>
          <p:cNvPicPr>
            <a:picLocks noGrp="1" noChangeAspect="1"/>
          </p:cNvPicPr>
          <p:nvPr>
            <p:ph idx="1"/>
          </p:nvPr>
        </p:nvPicPr>
        <p:blipFill rotWithShape="1">
          <a:blip r:embed="rId3"/>
          <a:srcRect t="1279" r="11" b="7775"/>
          <a:stretch/>
        </p:blipFill>
        <p:spPr>
          <a:xfrm>
            <a:off x="976251" y="942538"/>
            <a:ext cx="7163222" cy="4808332"/>
          </a:xfrm>
          <a:prstGeom prst="rect">
            <a:avLst/>
          </a:prstGeom>
          <a:effectLst/>
        </p:spPr>
      </p:pic>
      <p:pic>
        <p:nvPicPr>
          <p:cNvPr id="11" name="Content Placeholder 4" descr="A close up of a map&#10;&#10;Description automatically generated">
            <a:extLst>
              <a:ext uri="{FF2B5EF4-FFF2-40B4-BE49-F238E27FC236}">
                <a16:creationId xmlns:a16="http://schemas.microsoft.com/office/drawing/2014/main" id="{3AE05C49-4E0E-FD46-9864-14159EE89FDE}"/>
              </a:ext>
            </a:extLst>
          </p:cNvPr>
          <p:cNvPicPr>
            <a:picLocks noChangeAspect="1"/>
          </p:cNvPicPr>
          <p:nvPr/>
        </p:nvPicPr>
        <p:blipFill rotWithShape="1">
          <a:blip r:embed="rId3"/>
          <a:srcRect l="-1" t="-4269" r="12" b="-887"/>
          <a:stretch/>
        </p:blipFill>
        <p:spPr>
          <a:xfrm>
            <a:off x="976251" y="649224"/>
            <a:ext cx="7163222" cy="5559552"/>
          </a:xfrm>
          <a:prstGeom prst="rect">
            <a:avLst/>
          </a:prstGeom>
          <a:effectLst/>
        </p:spPr>
      </p:pic>
    </p:spTree>
    <p:extLst>
      <p:ext uri="{BB962C8B-B14F-4D97-AF65-F5344CB8AC3E}">
        <p14:creationId xmlns:p14="http://schemas.microsoft.com/office/powerpoint/2010/main" val="1571137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7149F2-647A-D74F-84FE-129C64C5E3D5}"/>
              </a:ext>
            </a:extLst>
          </p:cNvPr>
          <p:cNvSpPr>
            <a:spLocks noGrp="1"/>
          </p:cNvSpPr>
          <p:nvPr>
            <p:ph type="title"/>
          </p:nvPr>
        </p:nvSpPr>
        <p:spPr>
          <a:xfrm>
            <a:off x="9093496" y="618681"/>
            <a:ext cx="2613872" cy="4794567"/>
          </a:xfrm>
        </p:spPr>
        <p:txBody>
          <a:bodyPr vert="horz" lIns="91440" tIns="45720" rIns="91440" bIns="45720" rtlCol="0" anchor="ctr">
            <a:normAutofit/>
          </a:bodyPr>
          <a:lstStyle/>
          <a:p>
            <a:pPr algn="ctr"/>
            <a:r>
              <a:rPr lang="en-US" sz="3600" dirty="0">
                <a:solidFill>
                  <a:srgbClr val="FFFFFF"/>
                </a:solidFill>
              </a:rPr>
              <a:t>Currently at 0.25%</a:t>
            </a:r>
          </a:p>
        </p:txBody>
      </p:sp>
      <p:sp>
        <p:nvSpPr>
          <p:cNvPr id="12"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close up of a map&#10;&#10;Description automatically generated">
            <a:extLst>
              <a:ext uri="{FF2B5EF4-FFF2-40B4-BE49-F238E27FC236}">
                <a16:creationId xmlns:a16="http://schemas.microsoft.com/office/drawing/2014/main" id="{6A2F5CAA-D95B-7446-A3D5-0A7DA54B498D}"/>
              </a:ext>
            </a:extLst>
          </p:cNvPr>
          <p:cNvPicPr>
            <a:picLocks noGrp="1" noChangeAspect="1"/>
          </p:cNvPicPr>
          <p:nvPr>
            <p:ph idx="1"/>
          </p:nvPr>
        </p:nvPicPr>
        <p:blipFill rotWithShape="1">
          <a:blip r:embed="rId2"/>
          <a:srcRect l="-1" t="-4269" r="12" b="-887"/>
          <a:stretch/>
        </p:blipFill>
        <p:spPr>
          <a:xfrm>
            <a:off x="976251" y="649224"/>
            <a:ext cx="7163222" cy="5559552"/>
          </a:xfrm>
          <a:prstGeom prst="rect">
            <a:avLst/>
          </a:prstGeom>
          <a:effectLst/>
        </p:spPr>
      </p:pic>
    </p:spTree>
    <p:extLst>
      <p:ext uri="{BB962C8B-B14F-4D97-AF65-F5344CB8AC3E}">
        <p14:creationId xmlns:p14="http://schemas.microsoft.com/office/powerpoint/2010/main" val="3332056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2D886F1-CB4A-4FC1-AAA7-9402B0D0D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62B7B97-C3EE-4AEE-A61F-AFA873FE2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013557" y="0"/>
            <a:ext cx="10178443"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8306ECD-8665-0140-92E1-7FA5B0215FD3}"/>
              </a:ext>
            </a:extLst>
          </p:cNvPr>
          <p:cNvSpPr>
            <a:spLocks noGrp="1"/>
          </p:cNvSpPr>
          <p:nvPr>
            <p:ph type="title"/>
          </p:nvPr>
        </p:nvSpPr>
        <p:spPr>
          <a:xfrm>
            <a:off x="623787" y="1635358"/>
            <a:ext cx="2752344" cy="2706624"/>
          </a:xfrm>
          <a:prstGeom prst="ellipse">
            <a:avLst/>
          </a:prstGeom>
          <a:solidFill>
            <a:schemeClr val="bg1"/>
          </a:solidFill>
          <a:ln w="174625" cmpd="thinThick">
            <a:solidFill>
              <a:schemeClr val="bg1"/>
            </a:solidFill>
          </a:ln>
        </p:spPr>
        <p:txBody>
          <a:bodyPr>
            <a:normAutofit/>
          </a:bodyPr>
          <a:lstStyle/>
          <a:p>
            <a:pPr algn="ctr"/>
            <a:r>
              <a:rPr lang="en-US" sz="2600"/>
              <a:t>What does the Government do?</a:t>
            </a:r>
          </a:p>
        </p:txBody>
      </p:sp>
      <p:sp>
        <p:nvSpPr>
          <p:cNvPr id="3" name="Content Placeholder 2">
            <a:extLst>
              <a:ext uri="{FF2B5EF4-FFF2-40B4-BE49-F238E27FC236}">
                <a16:creationId xmlns:a16="http://schemas.microsoft.com/office/drawing/2014/main" id="{347F2775-93EB-F145-9B4F-228898D87DE5}"/>
              </a:ext>
            </a:extLst>
          </p:cNvPr>
          <p:cNvSpPr>
            <a:spLocks noGrp="1"/>
          </p:cNvSpPr>
          <p:nvPr>
            <p:ph idx="1"/>
          </p:nvPr>
        </p:nvSpPr>
        <p:spPr>
          <a:xfrm>
            <a:off x="4256690" y="1088137"/>
            <a:ext cx="6180082" cy="3801067"/>
          </a:xfrm>
        </p:spPr>
        <p:txBody>
          <a:bodyPr anchor="ctr">
            <a:normAutofit/>
          </a:bodyPr>
          <a:lstStyle/>
          <a:p>
            <a:r>
              <a:rPr lang="en-US" sz="2000" dirty="0">
                <a:solidFill>
                  <a:schemeClr val="bg1"/>
                </a:solidFill>
              </a:rPr>
              <a:t>Fiscal policy</a:t>
            </a:r>
          </a:p>
          <a:p>
            <a:pPr lvl="1"/>
            <a:r>
              <a:rPr lang="en-US" sz="2000" dirty="0">
                <a:solidFill>
                  <a:schemeClr val="bg1"/>
                </a:solidFill>
              </a:rPr>
              <a:t>Surplus budget – not spending everything, and keeping some over</a:t>
            </a:r>
          </a:p>
          <a:p>
            <a:pPr lvl="2"/>
            <a:r>
              <a:rPr lang="en-US" dirty="0">
                <a:solidFill>
                  <a:schemeClr val="bg1"/>
                </a:solidFill>
              </a:rPr>
              <a:t>Used in a peak/upturn</a:t>
            </a:r>
          </a:p>
          <a:p>
            <a:pPr lvl="1"/>
            <a:r>
              <a:rPr lang="en-US" sz="2000" dirty="0">
                <a:solidFill>
                  <a:schemeClr val="bg1"/>
                </a:solidFill>
              </a:rPr>
              <a:t>Deficit budget – spending more than they have</a:t>
            </a:r>
          </a:p>
          <a:p>
            <a:pPr lvl="2"/>
            <a:r>
              <a:rPr lang="en-US" dirty="0">
                <a:solidFill>
                  <a:schemeClr val="bg1"/>
                </a:solidFill>
              </a:rPr>
              <a:t>Used in a trough/downturn</a:t>
            </a:r>
          </a:p>
          <a:p>
            <a:pPr lvl="2"/>
            <a:r>
              <a:rPr lang="en-US" dirty="0">
                <a:solidFill>
                  <a:schemeClr val="bg1"/>
                </a:solidFill>
              </a:rPr>
              <a:t>Currently, COVID-19 has meant they need to spend even more</a:t>
            </a:r>
          </a:p>
          <a:p>
            <a:endParaRPr lang="en-US" sz="2000" dirty="0">
              <a:solidFill>
                <a:schemeClr val="bg1"/>
              </a:solidFill>
            </a:endParaRPr>
          </a:p>
          <a:p>
            <a:endParaRPr lang="en-US" sz="2000" dirty="0">
              <a:solidFill>
                <a:schemeClr val="bg1"/>
              </a:solidFill>
            </a:endParaRPr>
          </a:p>
        </p:txBody>
      </p:sp>
    </p:spTree>
    <p:extLst>
      <p:ext uri="{BB962C8B-B14F-4D97-AF65-F5344CB8AC3E}">
        <p14:creationId xmlns:p14="http://schemas.microsoft.com/office/powerpoint/2010/main" val="2743304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9">
            <a:extLst>
              <a:ext uri="{FF2B5EF4-FFF2-40B4-BE49-F238E27FC236}">
                <a16:creationId xmlns:a16="http://schemas.microsoft.com/office/drawing/2014/main" id="{AAD98D1C-F2EB-49D5-899B-086F7E26FC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59849" y="-479"/>
            <a:ext cx="9132151" cy="6858478"/>
          </a:xfrm>
          <a:custGeom>
            <a:avLst/>
            <a:gdLst>
              <a:gd name="connsiteX0" fmla="*/ 5955776 w 9132151"/>
              <a:gd name="connsiteY0" fmla="*/ 0 h 6858478"/>
              <a:gd name="connsiteX1" fmla="*/ 5950199 w 9132151"/>
              <a:gd name="connsiteY1" fmla="*/ 0 h 6858478"/>
              <a:gd name="connsiteX2" fmla="*/ 4883971 w 9132151"/>
              <a:gd name="connsiteY2" fmla="*/ 0 h 6858478"/>
              <a:gd name="connsiteX3" fmla="*/ 0 w 9132151"/>
              <a:gd name="connsiteY3" fmla="*/ 0 h 6858478"/>
              <a:gd name="connsiteX4" fmla="*/ 0 w 9132151"/>
              <a:gd name="connsiteY4" fmla="*/ 6857916 h 6858478"/>
              <a:gd name="connsiteX5" fmla="*/ 1707856 w 9132151"/>
              <a:gd name="connsiteY5" fmla="*/ 6857916 h 6858478"/>
              <a:gd name="connsiteX6" fmla="*/ 1707596 w 9132151"/>
              <a:gd name="connsiteY6" fmla="*/ 6858478 h 6858478"/>
              <a:gd name="connsiteX7" fmla="*/ 9132151 w 9132151"/>
              <a:gd name="connsiteY7" fmla="*/ 6858478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32151" h="6858478">
                <a:moveTo>
                  <a:pt x="5955776" y="0"/>
                </a:moveTo>
                <a:lnTo>
                  <a:pt x="5950199" y="0"/>
                </a:lnTo>
                <a:lnTo>
                  <a:pt x="4883971" y="0"/>
                </a:lnTo>
                <a:lnTo>
                  <a:pt x="0" y="0"/>
                </a:lnTo>
                <a:lnTo>
                  <a:pt x="0" y="6857916"/>
                </a:lnTo>
                <a:lnTo>
                  <a:pt x="1707856" y="6857916"/>
                </a:lnTo>
                <a:lnTo>
                  <a:pt x="1707596" y="6858478"/>
                </a:lnTo>
                <a:lnTo>
                  <a:pt x="9132151" y="6858478"/>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Freeform: Shape 11">
            <a:extLst>
              <a:ext uri="{FF2B5EF4-FFF2-40B4-BE49-F238E27FC236}">
                <a16:creationId xmlns:a16="http://schemas.microsoft.com/office/drawing/2014/main" id="{7B4CA2D6-8008-4CEE-8D65-E6BE5477FC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69312" y="-3325"/>
            <a:ext cx="8722688" cy="6861324"/>
          </a:xfrm>
          <a:custGeom>
            <a:avLst/>
            <a:gdLst>
              <a:gd name="connsiteX0" fmla="*/ 5560897 w 8722688"/>
              <a:gd name="connsiteY0" fmla="*/ 0 h 6861324"/>
              <a:gd name="connsiteX1" fmla="*/ 5555346 w 8722688"/>
              <a:gd name="connsiteY1" fmla="*/ 0 h 6861324"/>
              <a:gd name="connsiteX2" fmla="*/ 4494013 w 8722688"/>
              <a:gd name="connsiteY2" fmla="*/ 0 h 6861324"/>
              <a:gd name="connsiteX3" fmla="*/ 681726 w 8722688"/>
              <a:gd name="connsiteY3" fmla="*/ 0 h 6861324"/>
              <a:gd name="connsiteX4" fmla="*/ 681726 w 8722688"/>
              <a:gd name="connsiteY4" fmla="*/ 479 h 6861324"/>
              <a:gd name="connsiteX5" fmla="*/ 0 w 8722688"/>
              <a:gd name="connsiteY5" fmla="*/ 479 h 6861324"/>
              <a:gd name="connsiteX6" fmla="*/ 0 w 8722688"/>
              <a:gd name="connsiteY6" fmla="*/ 6861324 h 6861324"/>
              <a:gd name="connsiteX7" fmla="*/ 2429574 w 8722688"/>
              <a:gd name="connsiteY7" fmla="*/ 6861324 h 6861324"/>
              <a:gd name="connsiteX8" fmla="*/ 2429574 w 8722688"/>
              <a:gd name="connsiteY8" fmla="*/ 6861323 h 6861324"/>
              <a:gd name="connsiteX9" fmla="*/ 8368134 w 8722688"/>
              <a:gd name="connsiteY9" fmla="*/ 6861323 h 6861324"/>
              <a:gd name="connsiteX10" fmla="*/ 8366822 w 8722688"/>
              <a:gd name="connsiteY10" fmla="*/ 6858478 h 6861324"/>
              <a:gd name="connsiteX11" fmla="*/ 8722688 w 8722688"/>
              <a:gd name="connsiteY11" fmla="*/ 6858478 h 6861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22688" h="6861324">
                <a:moveTo>
                  <a:pt x="5560897" y="0"/>
                </a:moveTo>
                <a:lnTo>
                  <a:pt x="5555346" y="0"/>
                </a:lnTo>
                <a:lnTo>
                  <a:pt x="4494013" y="0"/>
                </a:lnTo>
                <a:lnTo>
                  <a:pt x="681726" y="0"/>
                </a:lnTo>
                <a:lnTo>
                  <a:pt x="681726" y="479"/>
                </a:lnTo>
                <a:lnTo>
                  <a:pt x="0" y="479"/>
                </a:lnTo>
                <a:lnTo>
                  <a:pt x="0" y="6861324"/>
                </a:lnTo>
                <a:lnTo>
                  <a:pt x="2429574" y="6861324"/>
                </a:lnTo>
                <a:lnTo>
                  <a:pt x="2429574" y="6861323"/>
                </a:lnTo>
                <a:lnTo>
                  <a:pt x="8368134" y="6861323"/>
                </a:lnTo>
                <a:lnTo>
                  <a:pt x="8366822" y="6858478"/>
                </a:lnTo>
                <a:lnTo>
                  <a:pt x="8722688" y="6858478"/>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6250313-DBF7-BB43-B0F3-43FADE2575F5}"/>
              </a:ext>
            </a:extLst>
          </p:cNvPr>
          <p:cNvSpPr>
            <a:spLocks noGrp="1"/>
          </p:cNvSpPr>
          <p:nvPr>
            <p:ph type="title"/>
          </p:nvPr>
        </p:nvSpPr>
        <p:spPr>
          <a:xfrm>
            <a:off x="841248" y="704850"/>
            <a:ext cx="3751697" cy="2978150"/>
          </a:xfrm>
        </p:spPr>
        <p:txBody>
          <a:bodyPr anchor="b">
            <a:normAutofit/>
          </a:bodyPr>
          <a:lstStyle/>
          <a:p>
            <a:r>
              <a:rPr lang="en-US">
                <a:solidFill>
                  <a:schemeClr val="bg1"/>
                </a:solidFill>
              </a:rPr>
              <a:t>In a downturn</a:t>
            </a:r>
          </a:p>
        </p:txBody>
      </p:sp>
      <p:sp>
        <p:nvSpPr>
          <p:cNvPr id="3" name="Content Placeholder 2">
            <a:extLst>
              <a:ext uri="{FF2B5EF4-FFF2-40B4-BE49-F238E27FC236}">
                <a16:creationId xmlns:a16="http://schemas.microsoft.com/office/drawing/2014/main" id="{7C7B96BD-62B9-8440-9483-A05D6AE9976E}"/>
              </a:ext>
            </a:extLst>
          </p:cNvPr>
          <p:cNvSpPr>
            <a:spLocks noGrp="1"/>
          </p:cNvSpPr>
          <p:nvPr>
            <p:ph idx="1"/>
          </p:nvPr>
        </p:nvSpPr>
        <p:spPr>
          <a:xfrm>
            <a:off x="6121400" y="939800"/>
            <a:ext cx="5232400" cy="4845050"/>
          </a:xfrm>
        </p:spPr>
        <p:txBody>
          <a:bodyPr anchor="ctr">
            <a:normAutofit/>
          </a:bodyPr>
          <a:lstStyle/>
          <a:p>
            <a:r>
              <a:rPr lang="en-US" sz="2100" dirty="0"/>
              <a:t>The GFC</a:t>
            </a:r>
          </a:p>
          <a:p>
            <a:pPr lvl="1"/>
            <a:r>
              <a:rPr lang="en-US" sz="2100" dirty="0"/>
              <a:t>School gyms initiative</a:t>
            </a:r>
          </a:p>
          <a:p>
            <a:pPr lvl="1"/>
            <a:r>
              <a:rPr lang="en-US" sz="2100" dirty="0"/>
              <a:t>Payments – to tax-payers</a:t>
            </a:r>
          </a:p>
          <a:p>
            <a:pPr lvl="1"/>
            <a:r>
              <a:rPr lang="en-US" sz="2100" dirty="0"/>
              <a:t>Insulation scheme</a:t>
            </a:r>
          </a:p>
        </p:txBody>
      </p:sp>
    </p:spTree>
    <p:extLst>
      <p:ext uri="{BB962C8B-B14F-4D97-AF65-F5344CB8AC3E}">
        <p14:creationId xmlns:p14="http://schemas.microsoft.com/office/powerpoint/2010/main" val="2738277497"/>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80B2A-33AD-DB4A-B815-80DD61A1F7CA}"/>
              </a:ext>
            </a:extLst>
          </p:cNvPr>
          <p:cNvSpPr>
            <a:spLocks noGrp="1"/>
          </p:cNvSpPr>
          <p:nvPr>
            <p:ph type="title"/>
          </p:nvPr>
        </p:nvSpPr>
        <p:spPr>
          <a:xfrm>
            <a:off x="594360" y="637125"/>
            <a:ext cx="3802276" cy="5256371"/>
          </a:xfrm>
        </p:spPr>
        <p:txBody>
          <a:bodyPr>
            <a:normAutofit/>
          </a:bodyPr>
          <a:lstStyle/>
          <a:p>
            <a:r>
              <a:rPr lang="en-US" sz="4800">
                <a:solidFill>
                  <a:schemeClr val="bg1"/>
                </a:solidFill>
              </a:rPr>
              <a:t>Current measures</a:t>
            </a:r>
          </a:p>
        </p:txBody>
      </p:sp>
      <p:graphicFrame>
        <p:nvGraphicFramePr>
          <p:cNvPr id="5" name="Content Placeholder 2">
            <a:extLst>
              <a:ext uri="{FF2B5EF4-FFF2-40B4-BE49-F238E27FC236}">
                <a16:creationId xmlns:a16="http://schemas.microsoft.com/office/drawing/2014/main" id="{CDC3232E-70CD-43F3-A673-C898D28BA79E}"/>
              </a:ext>
            </a:extLst>
          </p:cNvPr>
          <p:cNvGraphicFramePr>
            <a:graphicFrameLocks noGrp="1"/>
          </p:cNvGraphicFramePr>
          <p:nvPr>
            <p:ph idx="1"/>
            <p:extLst>
              <p:ext uri="{D42A27DB-BD31-4B8C-83A1-F6EECF244321}">
                <p14:modId xmlns:p14="http://schemas.microsoft.com/office/powerpoint/2010/main" val="1540314052"/>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52130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A5C6A9-8BA2-634E-805F-62D469E56128}"/>
              </a:ext>
            </a:extLst>
          </p:cNvPr>
          <p:cNvSpPr>
            <a:spLocks noGrp="1"/>
          </p:cNvSpPr>
          <p:nvPr>
            <p:ph type="title"/>
          </p:nvPr>
        </p:nvSpPr>
        <p:spPr>
          <a:xfrm>
            <a:off x="1524000" y="1122362"/>
            <a:ext cx="9144000" cy="2840037"/>
          </a:xfrm>
        </p:spPr>
        <p:txBody>
          <a:bodyPr vert="horz" lIns="91440" tIns="45720" rIns="91440" bIns="45720" rtlCol="0" anchor="b">
            <a:normAutofit/>
          </a:bodyPr>
          <a:lstStyle/>
          <a:p>
            <a:pPr algn="ctr"/>
            <a:r>
              <a:rPr lang="en-US" sz="5800" kern="1200">
                <a:solidFill>
                  <a:schemeClr val="tx1"/>
                </a:solidFill>
                <a:latin typeface="+mj-lt"/>
                <a:ea typeface="+mj-ea"/>
                <a:cs typeface="+mj-cs"/>
              </a:rPr>
              <a:t>Learning Intention</a:t>
            </a:r>
          </a:p>
        </p:txBody>
      </p:sp>
      <p:sp>
        <p:nvSpPr>
          <p:cNvPr id="3" name="Content Placeholder 2">
            <a:extLst>
              <a:ext uri="{FF2B5EF4-FFF2-40B4-BE49-F238E27FC236}">
                <a16:creationId xmlns:a16="http://schemas.microsoft.com/office/drawing/2014/main" id="{3F44B683-01CE-AE4E-8E6C-1649155478A5}"/>
              </a:ext>
            </a:extLst>
          </p:cNvPr>
          <p:cNvSpPr>
            <a:spLocks noGrp="1"/>
          </p:cNvSpPr>
          <p:nvPr>
            <p:ph idx="1"/>
          </p:nvPr>
        </p:nvSpPr>
        <p:spPr>
          <a:xfrm>
            <a:off x="1524000" y="4256436"/>
            <a:ext cx="9144000" cy="1600818"/>
          </a:xfrm>
        </p:spPr>
        <p:txBody>
          <a:bodyPr vert="horz" lIns="91440" tIns="45720" rIns="91440" bIns="45720" rtlCol="0">
            <a:normAutofit/>
          </a:bodyPr>
          <a:lstStyle/>
          <a:p>
            <a:pPr marL="0" indent="0" algn="ctr">
              <a:buNone/>
            </a:pPr>
            <a:r>
              <a:rPr lang="en-US" sz="2400" kern="1200" dirty="0">
                <a:solidFill>
                  <a:schemeClr val="accent1">
                    <a:lumMod val="60000"/>
                    <a:lumOff val="40000"/>
                  </a:schemeClr>
                </a:solidFill>
                <a:latin typeface="+mn-lt"/>
                <a:ea typeface="+mn-ea"/>
                <a:cs typeface="+mn-cs"/>
              </a:rPr>
              <a:t>I will learn how the Government can control the Business cycle</a:t>
            </a:r>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34868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1084</Words>
  <Application>Microsoft Macintosh PowerPoint</Application>
  <PresentationFormat>Widescreen</PresentationFormat>
  <Paragraphs>90</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Learning Intention</vt:lpstr>
      <vt:lpstr>Interest rates and the Cash Rate</vt:lpstr>
      <vt:lpstr>Interest rates</vt:lpstr>
      <vt:lpstr>2002-2007 upturn/peak  2008 GFC!  2010-2020 downturn </vt:lpstr>
      <vt:lpstr>Currently at 0.25%</vt:lpstr>
      <vt:lpstr>What does the Government do?</vt:lpstr>
      <vt:lpstr>In a downturn</vt:lpstr>
      <vt:lpstr>Current measures</vt:lpstr>
      <vt:lpstr>Learning Intention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Intention</dc:title>
  <dc:creator>Evan Franco</dc:creator>
  <cp:lastModifiedBy>Evan Franco</cp:lastModifiedBy>
  <cp:revision>4</cp:revision>
  <dcterms:created xsi:type="dcterms:W3CDTF">2020-04-05T06:21:50Z</dcterms:created>
  <dcterms:modified xsi:type="dcterms:W3CDTF">2020-04-05T07:50:34Z</dcterms:modified>
</cp:coreProperties>
</file>