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7" r:id="rId2"/>
    <p:sldId id="265" r:id="rId3"/>
    <p:sldId id="258" r:id="rId4"/>
    <p:sldId id="260" r:id="rId5"/>
    <p:sldId id="261" r:id="rId6"/>
    <p:sldId id="262" r:id="rId7"/>
    <p:sldId id="263" r:id="rId8"/>
    <p:sldId id="26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6643"/>
  </p:normalViewPr>
  <p:slideViewPr>
    <p:cSldViewPr snapToGrid="0" snapToObjects="1">
      <p:cViewPr varScale="1">
        <p:scale>
          <a:sx n="50" d="100"/>
          <a:sy n="50" d="100"/>
        </p:scale>
        <p:origin x="117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E8B2F2-AAFB-8447-8FC4-C689747B1AF0}" type="datetimeFigureOut">
              <a:rPr lang="en-US" smtClean="0"/>
              <a:t>4/5/20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2173EF-5300-2C43-8EA6-EF655AAE61D3}" type="slidenum">
              <a:rPr lang="en-US" smtClean="0"/>
              <a:t>‹#›</a:t>
            </a:fld>
            <a:endParaRPr lang="en-US"/>
          </a:p>
        </p:txBody>
      </p:sp>
    </p:spTree>
    <p:extLst>
      <p:ext uri="{BB962C8B-B14F-4D97-AF65-F5344CB8AC3E}">
        <p14:creationId xmlns:p14="http://schemas.microsoft.com/office/powerpoint/2010/main" val="2307473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rba.gov.au/chart-pack/"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abs.gov.au/"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Unemployment is not simply just how many people in Australia are unemployed.  The figures are calculated by first determining how many people are already (or are willing) actually work in Australia.  This rules out pensioners, kids, students, long term unemployed </a:t>
            </a:r>
            <a:r>
              <a:rPr lang="en-US" dirty="0" err="1"/>
              <a:t>etc</a:t>
            </a:r>
            <a:r>
              <a:rPr lang="en-US" dirty="0"/>
              <a:t>…  In addition to this, there are also criteria to determine if you are employed or not.  To be employed, you need to have worked at least 1 hour in the last week for money (or unpaid in a family business).  If you do not fall into this criteria, you are classed as unemployed.  As an economy, we aim for a target rate of unemployment as 5%</a:t>
            </a:r>
          </a:p>
          <a:p>
            <a:endParaRPr lang="en-US" dirty="0"/>
          </a:p>
          <a:p>
            <a:r>
              <a:rPr lang="en-US" dirty="0"/>
              <a:t>Gross Domestic Product is calculated in a number of ways, however the main one we would use is the expenditure method.  That is the method that calculates the ‘injections’ on the circular flow model – Consumption spending, Investment Spending, Government Spending and Net Exports (exports – imports).  Our target rate of economic growth (GDP) is between 3-4% per year</a:t>
            </a:r>
          </a:p>
          <a:p>
            <a:endParaRPr lang="en-US" dirty="0"/>
          </a:p>
          <a:p>
            <a:r>
              <a:rPr lang="en-US" dirty="0"/>
              <a:t>The Consumer Price Index is calculated each month by the ABS who surveys metropolitan </a:t>
            </a:r>
            <a:r>
              <a:rPr lang="en-US" dirty="0" err="1"/>
              <a:t>centres</a:t>
            </a:r>
            <a:r>
              <a:rPr lang="en-US" dirty="0"/>
              <a:t> about the price changes of a predetermined basked of goods.  This basket of goods is reviewed every few years to determine if the products being calculated are still relevant.  We aim for a target rate of prices increasing of between 2-3% a year.</a:t>
            </a:r>
          </a:p>
        </p:txBody>
      </p:sp>
      <p:sp>
        <p:nvSpPr>
          <p:cNvPr id="4" name="Slide Number Placeholder 3"/>
          <p:cNvSpPr>
            <a:spLocks noGrp="1"/>
          </p:cNvSpPr>
          <p:nvPr>
            <p:ph type="sldNum" sz="quarter" idx="5"/>
          </p:nvPr>
        </p:nvSpPr>
        <p:spPr/>
        <p:txBody>
          <a:bodyPr/>
          <a:lstStyle/>
          <a:p>
            <a:fld id="{D42173EF-5300-2C43-8EA6-EF655AAE61D3}" type="slidenum">
              <a:rPr lang="en-US" smtClean="0"/>
              <a:t>2</a:t>
            </a:fld>
            <a:endParaRPr lang="en-US"/>
          </a:p>
        </p:txBody>
      </p:sp>
    </p:spTree>
    <p:extLst>
      <p:ext uri="{BB962C8B-B14F-4D97-AF65-F5344CB8AC3E}">
        <p14:creationId xmlns:p14="http://schemas.microsoft.com/office/powerpoint/2010/main" val="3389945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Indicators follow the business cycle.  They tell us what is happening in the economy over a period of time.</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42173EF-5300-2C43-8EA6-EF655AAE61D3}" type="slidenum">
              <a:rPr lang="en-US" smtClean="0"/>
              <a:t>3</a:t>
            </a:fld>
            <a:endParaRPr lang="en-US"/>
          </a:p>
        </p:txBody>
      </p:sp>
    </p:spTree>
    <p:extLst>
      <p:ext uri="{BB962C8B-B14F-4D97-AF65-F5344CB8AC3E}">
        <p14:creationId xmlns:p14="http://schemas.microsoft.com/office/powerpoint/2010/main" val="2685022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find trends in the data, pick a point and draw a line to where we are currently.  This line of fit will determine easily whether we are in an upward of downward trend.</a:t>
            </a:r>
          </a:p>
          <a:p>
            <a:endParaRPr lang="en-US" dirty="0"/>
          </a:p>
          <a:p>
            <a:r>
              <a:rPr lang="en-US" dirty="0"/>
              <a:t>If we were to take data 2011 to today, we would say we were in a downward trend overall, however, the last few years had been relatively stable.</a:t>
            </a:r>
          </a:p>
          <a:p>
            <a:endParaRPr lang="en-US" dirty="0"/>
          </a:p>
          <a:p>
            <a:r>
              <a:rPr lang="en-US" dirty="0"/>
              <a:t>Given that our target rate is between 3-4% however, we aren’t going terribly well. </a:t>
            </a:r>
          </a:p>
        </p:txBody>
      </p:sp>
      <p:sp>
        <p:nvSpPr>
          <p:cNvPr id="4" name="Slide Number Placeholder 3"/>
          <p:cNvSpPr>
            <a:spLocks noGrp="1"/>
          </p:cNvSpPr>
          <p:nvPr>
            <p:ph type="sldNum" sz="quarter" idx="5"/>
          </p:nvPr>
        </p:nvSpPr>
        <p:spPr/>
        <p:txBody>
          <a:bodyPr/>
          <a:lstStyle/>
          <a:p>
            <a:fld id="{D42173EF-5300-2C43-8EA6-EF655AAE61D3}" type="slidenum">
              <a:rPr lang="en-US" smtClean="0"/>
              <a:t>4</a:t>
            </a:fld>
            <a:endParaRPr lang="en-US"/>
          </a:p>
        </p:txBody>
      </p:sp>
    </p:spTree>
    <p:extLst>
      <p:ext uri="{BB962C8B-B14F-4D97-AF65-F5344CB8AC3E}">
        <p14:creationId xmlns:p14="http://schemas.microsoft.com/office/powerpoint/2010/main" val="1539256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Bearing in mind that we need a target rate of between 2-3%, we are evidently in a downturn at present.</a:t>
            </a:r>
          </a:p>
        </p:txBody>
      </p:sp>
      <p:sp>
        <p:nvSpPr>
          <p:cNvPr id="4" name="Slide Number Placeholder 3"/>
          <p:cNvSpPr>
            <a:spLocks noGrp="1"/>
          </p:cNvSpPr>
          <p:nvPr>
            <p:ph type="sldNum" sz="quarter" idx="5"/>
          </p:nvPr>
        </p:nvSpPr>
        <p:spPr/>
        <p:txBody>
          <a:bodyPr/>
          <a:lstStyle/>
          <a:p>
            <a:fld id="{D42173EF-5300-2C43-8EA6-EF655AAE61D3}" type="slidenum">
              <a:rPr lang="en-US" smtClean="0"/>
              <a:t>5</a:t>
            </a:fld>
            <a:endParaRPr lang="en-US"/>
          </a:p>
        </p:txBody>
      </p:sp>
    </p:spTree>
    <p:extLst>
      <p:ext uri="{BB962C8B-B14F-4D97-AF65-F5344CB8AC3E}">
        <p14:creationId xmlns:p14="http://schemas.microsoft.com/office/powerpoint/2010/main" val="2598590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seasons will affect our unemployment figures (dotted lines) due to Xmas shopping and employment as well as other seasonal jobs such as fruit picking or Santa Claus.  The blue line has adjusted for seasonal differences</a:t>
            </a:r>
          </a:p>
        </p:txBody>
      </p:sp>
      <p:sp>
        <p:nvSpPr>
          <p:cNvPr id="4" name="Slide Number Placeholder 3"/>
          <p:cNvSpPr>
            <a:spLocks noGrp="1"/>
          </p:cNvSpPr>
          <p:nvPr>
            <p:ph type="sldNum" sz="quarter" idx="5"/>
          </p:nvPr>
        </p:nvSpPr>
        <p:spPr/>
        <p:txBody>
          <a:bodyPr/>
          <a:lstStyle/>
          <a:p>
            <a:fld id="{D42173EF-5300-2C43-8EA6-EF655AAE61D3}" type="slidenum">
              <a:rPr lang="en-US" smtClean="0"/>
              <a:t>6</a:t>
            </a:fld>
            <a:endParaRPr lang="en-US"/>
          </a:p>
        </p:txBody>
      </p:sp>
    </p:spTree>
    <p:extLst>
      <p:ext uri="{BB962C8B-B14F-4D97-AF65-F5344CB8AC3E}">
        <p14:creationId xmlns:p14="http://schemas.microsoft.com/office/powerpoint/2010/main" val="4210128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hlinkClick r:id="rId3"/>
              </a:rPr>
              <a:t>https://www.rba.gov.au/chart-pack/</a:t>
            </a:r>
            <a:endParaRPr lang="en-AU" dirty="0"/>
          </a:p>
          <a:p>
            <a:endParaRPr lang="en-AU" dirty="0"/>
          </a:p>
          <a:p>
            <a:r>
              <a:rPr lang="en-AU" dirty="0">
                <a:hlinkClick r:id="rId4"/>
              </a:rPr>
              <a:t>https://www.abs.gov.au</a:t>
            </a:r>
            <a:r>
              <a:rPr lang="en-AU">
                <a:hlinkClick r:id="rId4"/>
              </a:rPr>
              <a:t>/</a:t>
            </a:r>
            <a:r>
              <a:rPr lang="en-AU"/>
              <a:t> </a:t>
            </a:r>
            <a:endParaRPr lang="en-US"/>
          </a:p>
        </p:txBody>
      </p:sp>
      <p:sp>
        <p:nvSpPr>
          <p:cNvPr id="4" name="Slide Number Placeholder 3"/>
          <p:cNvSpPr>
            <a:spLocks noGrp="1"/>
          </p:cNvSpPr>
          <p:nvPr>
            <p:ph type="sldNum" sz="quarter" idx="5"/>
          </p:nvPr>
        </p:nvSpPr>
        <p:spPr/>
        <p:txBody>
          <a:bodyPr/>
          <a:lstStyle/>
          <a:p>
            <a:fld id="{D42173EF-5300-2C43-8EA6-EF655AAE61D3}" type="slidenum">
              <a:rPr lang="en-US" smtClean="0"/>
              <a:t>7</a:t>
            </a:fld>
            <a:endParaRPr lang="en-US"/>
          </a:p>
        </p:txBody>
      </p:sp>
    </p:spTree>
    <p:extLst>
      <p:ext uri="{BB962C8B-B14F-4D97-AF65-F5344CB8AC3E}">
        <p14:creationId xmlns:p14="http://schemas.microsoft.com/office/powerpoint/2010/main" val="490644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2173EF-5300-2C43-8EA6-EF655AAE61D3}" type="slidenum">
              <a:rPr lang="en-US" smtClean="0"/>
              <a:t>8</a:t>
            </a:fld>
            <a:endParaRPr lang="en-US"/>
          </a:p>
        </p:txBody>
      </p:sp>
    </p:spTree>
    <p:extLst>
      <p:ext uri="{BB962C8B-B14F-4D97-AF65-F5344CB8AC3E}">
        <p14:creationId xmlns:p14="http://schemas.microsoft.com/office/powerpoint/2010/main" val="1275330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EB036-583C-4248-89BD-9EF6C4E92C5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B2A417DF-BDDA-7C48-9350-95467592AE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51C05D21-E4E5-7845-B093-1D2C0A194B46}"/>
              </a:ext>
            </a:extLst>
          </p:cNvPr>
          <p:cNvSpPr>
            <a:spLocks noGrp="1"/>
          </p:cNvSpPr>
          <p:nvPr>
            <p:ph type="dt" sz="half" idx="10"/>
          </p:nvPr>
        </p:nvSpPr>
        <p:spPr/>
        <p:txBody>
          <a:bodyPr/>
          <a:lstStyle/>
          <a:p>
            <a:fld id="{E2FF934E-DC28-5644-8B8A-58164AA6B054}" type="datetimeFigureOut">
              <a:rPr lang="en-US" smtClean="0"/>
              <a:t>4/5/20</a:t>
            </a:fld>
            <a:endParaRPr lang="en-US"/>
          </a:p>
        </p:txBody>
      </p:sp>
      <p:sp>
        <p:nvSpPr>
          <p:cNvPr id="5" name="Footer Placeholder 4">
            <a:extLst>
              <a:ext uri="{FF2B5EF4-FFF2-40B4-BE49-F238E27FC236}">
                <a16:creationId xmlns:a16="http://schemas.microsoft.com/office/drawing/2014/main" id="{DA5F36DC-88A7-2147-B654-A983C59896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187B62-89E9-AC4D-9C15-404176CCB5AB}"/>
              </a:ext>
            </a:extLst>
          </p:cNvPr>
          <p:cNvSpPr>
            <a:spLocks noGrp="1"/>
          </p:cNvSpPr>
          <p:nvPr>
            <p:ph type="sldNum" sz="quarter" idx="12"/>
          </p:nvPr>
        </p:nvSpPr>
        <p:spPr/>
        <p:txBody>
          <a:bodyPr/>
          <a:lstStyle/>
          <a:p>
            <a:fld id="{0A266DFA-F3E5-9943-881D-E60A23AFDE3D}" type="slidenum">
              <a:rPr lang="en-US" smtClean="0"/>
              <a:t>‹#›</a:t>
            </a:fld>
            <a:endParaRPr lang="en-US"/>
          </a:p>
        </p:txBody>
      </p:sp>
    </p:spTree>
    <p:extLst>
      <p:ext uri="{BB962C8B-B14F-4D97-AF65-F5344CB8AC3E}">
        <p14:creationId xmlns:p14="http://schemas.microsoft.com/office/powerpoint/2010/main" val="1697439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3380C-7EFB-254B-802F-3D58B4BF082A}"/>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4ECA124-CD6F-A444-B3DD-F0547956402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7A78C8A-C135-3140-88FE-FCBF55BA4258}"/>
              </a:ext>
            </a:extLst>
          </p:cNvPr>
          <p:cNvSpPr>
            <a:spLocks noGrp="1"/>
          </p:cNvSpPr>
          <p:nvPr>
            <p:ph type="dt" sz="half" idx="10"/>
          </p:nvPr>
        </p:nvSpPr>
        <p:spPr/>
        <p:txBody>
          <a:bodyPr/>
          <a:lstStyle/>
          <a:p>
            <a:fld id="{E2FF934E-DC28-5644-8B8A-58164AA6B054}" type="datetimeFigureOut">
              <a:rPr lang="en-US" smtClean="0"/>
              <a:t>4/5/20</a:t>
            </a:fld>
            <a:endParaRPr lang="en-US"/>
          </a:p>
        </p:txBody>
      </p:sp>
      <p:sp>
        <p:nvSpPr>
          <p:cNvPr id="5" name="Footer Placeholder 4">
            <a:extLst>
              <a:ext uri="{FF2B5EF4-FFF2-40B4-BE49-F238E27FC236}">
                <a16:creationId xmlns:a16="http://schemas.microsoft.com/office/drawing/2014/main" id="{82EE7128-DF3D-7744-96F8-5CB87FEBE9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8D7A40-27D2-274A-883F-2132AAF79747}"/>
              </a:ext>
            </a:extLst>
          </p:cNvPr>
          <p:cNvSpPr>
            <a:spLocks noGrp="1"/>
          </p:cNvSpPr>
          <p:nvPr>
            <p:ph type="sldNum" sz="quarter" idx="12"/>
          </p:nvPr>
        </p:nvSpPr>
        <p:spPr/>
        <p:txBody>
          <a:bodyPr/>
          <a:lstStyle/>
          <a:p>
            <a:fld id="{0A266DFA-F3E5-9943-881D-E60A23AFDE3D}" type="slidenum">
              <a:rPr lang="en-US" smtClean="0"/>
              <a:t>‹#›</a:t>
            </a:fld>
            <a:endParaRPr lang="en-US"/>
          </a:p>
        </p:txBody>
      </p:sp>
    </p:spTree>
    <p:extLst>
      <p:ext uri="{BB962C8B-B14F-4D97-AF65-F5344CB8AC3E}">
        <p14:creationId xmlns:p14="http://schemas.microsoft.com/office/powerpoint/2010/main" val="3749205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AE6894-0A36-E74F-A99D-169E530EDDB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11267CF-6A5B-4D4F-B8FA-DE806C824A9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0E7B6E9-4989-6E4F-AA63-CCE2AE449B49}"/>
              </a:ext>
            </a:extLst>
          </p:cNvPr>
          <p:cNvSpPr>
            <a:spLocks noGrp="1"/>
          </p:cNvSpPr>
          <p:nvPr>
            <p:ph type="dt" sz="half" idx="10"/>
          </p:nvPr>
        </p:nvSpPr>
        <p:spPr/>
        <p:txBody>
          <a:bodyPr/>
          <a:lstStyle/>
          <a:p>
            <a:fld id="{E2FF934E-DC28-5644-8B8A-58164AA6B054}" type="datetimeFigureOut">
              <a:rPr lang="en-US" smtClean="0"/>
              <a:t>4/5/20</a:t>
            </a:fld>
            <a:endParaRPr lang="en-US"/>
          </a:p>
        </p:txBody>
      </p:sp>
      <p:sp>
        <p:nvSpPr>
          <p:cNvPr id="5" name="Footer Placeholder 4">
            <a:extLst>
              <a:ext uri="{FF2B5EF4-FFF2-40B4-BE49-F238E27FC236}">
                <a16:creationId xmlns:a16="http://schemas.microsoft.com/office/drawing/2014/main" id="{D66304E6-E067-2F46-9E2F-D53C452ACE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64035F-F1CB-0C43-B6B2-87ABCB5B504B}"/>
              </a:ext>
            </a:extLst>
          </p:cNvPr>
          <p:cNvSpPr>
            <a:spLocks noGrp="1"/>
          </p:cNvSpPr>
          <p:nvPr>
            <p:ph type="sldNum" sz="quarter" idx="12"/>
          </p:nvPr>
        </p:nvSpPr>
        <p:spPr/>
        <p:txBody>
          <a:bodyPr/>
          <a:lstStyle/>
          <a:p>
            <a:fld id="{0A266DFA-F3E5-9943-881D-E60A23AFDE3D}" type="slidenum">
              <a:rPr lang="en-US" smtClean="0"/>
              <a:t>‹#›</a:t>
            </a:fld>
            <a:endParaRPr lang="en-US"/>
          </a:p>
        </p:txBody>
      </p:sp>
    </p:spTree>
    <p:extLst>
      <p:ext uri="{BB962C8B-B14F-4D97-AF65-F5344CB8AC3E}">
        <p14:creationId xmlns:p14="http://schemas.microsoft.com/office/powerpoint/2010/main" val="3156313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08ED5-1BA5-CA4C-97B7-FD42E4A501C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168982D-DA7C-E54C-BDC4-D780D5373EC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9C631A4-9D39-6541-8953-474272425C22}"/>
              </a:ext>
            </a:extLst>
          </p:cNvPr>
          <p:cNvSpPr>
            <a:spLocks noGrp="1"/>
          </p:cNvSpPr>
          <p:nvPr>
            <p:ph type="dt" sz="half" idx="10"/>
          </p:nvPr>
        </p:nvSpPr>
        <p:spPr/>
        <p:txBody>
          <a:bodyPr/>
          <a:lstStyle/>
          <a:p>
            <a:fld id="{E2FF934E-DC28-5644-8B8A-58164AA6B054}" type="datetimeFigureOut">
              <a:rPr lang="en-US" smtClean="0"/>
              <a:t>4/5/20</a:t>
            </a:fld>
            <a:endParaRPr lang="en-US"/>
          </a:p>
        </p:txBody>
      </p:sp>
      <p:sp>
        <p:nvSpPr>
          <p:cNvPr id="5" name="Footer Placeholder 4">
            <a:extLst>
              <a:ext uri="{FF2B5EF4-FFF2-40B4-BE49-F238E27FC236}">
                <a16:creationId xmlns:a16="http://schemas.microsoft.com/office/drawing/2014/main" id="{9A6527F6-C01D-FF40-B417-EB37775F75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F229B7-46C1-8C42-A661-BADDCD0CBB57}"/>
              </a:ext>
            </a:extLst>
          </p:cNvPr>
          <p:cNvSpPr>
            <a:spLocks noGrp="1"/>
          </p:cNvSpPr>
          <p:nvPr>
            <p:ph type="sldNum" sz="quarter" idx="12"/>
          </p:nvPr>
        </p:nvSpPr>
        <p:spPr/>
        <p:txBody>
          <a:bodyPr/>
          <a:lstStyle/>
          <a:p>
            <a:fld id="{0A266DFA-F3E5-9943-881D-E60A23AFDE3D}" type="slidenum">
              <a:rPr lang="en-US" smtClean="0"/>
              <a:t>‹#›</a:t>
            </a:fld>
            <a:endParaRPr lang="en-US"/>
          </a:p>
        </p:txBody>
      </p:sp>
    </p:spTree>
    <p:extLst>
      <p:ext uri="{BB962C8B-B14F-4D97-AF65-F5344CB8AC3E}">
        <p14:creationId xmlns:p14="http://schemas.microsoft.com/office/powerpoint/2010/main" val="1559686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A21EE-787F-5D4A-85A2-21948A0533FB}"/>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6D975A4E-49DB-804A-9D07-C79777A1BB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5993A04-AA0D-ED45-8EDA-40546C39074F}"/>
              </a:ext>
            </a:extLst>
          </p:cNvPr>
          <p:cNvSpPr>
            <a:spLocks noGrp="1"/>
          </p:cNvSpPr>
          <p:nvPr>
            <p:ph type="dt" sz="half" idx="10"/>
          </p:nvPr>
        </p:nvSpPr>
        <p:spPr/>
        <p:txBody>
          <a:bodyPr/>
          <a:lstStyle/>
          <a:p>
            <a:fld id="{E2FF934E-DC28-5644-8B8A-58164AA6B054}" type="datetimeFigureOut">
              <a:rPr lang="en-US" smtClean="0"/>
              <a:t>4/5/20</a:t>
            </a:fld>
            <a:endParaRPr lang="en-US"/>
          </a:p>
        </p:txBody>
      </p:sp>
      <p:sp>
        <p:nvSpPr>
          <p:cNvPr id="5" name="Footer Placeholder 4">
            <a:extLst>
              <a:ext uri="{FF2B5EF4-FFF2-40B4-BE49-F238E27FC236}">
                <a16:creationId xmlns:a16="http://schemas.microsoft.com/office/drawing/2014/main" id="{AFAB2057-1C04-6D44-8E91-32166C8ECE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CC3435-CB90-B242-BEA6-08F0CAF398BC}"/>
              </a:ext>
            </a:extLst>
          </p:cNvPr>
          <p:cNvSpPr>
            <a:spLocks noGrp="1"/>
          </p:cNvSpPr>
          <p:nvPr>
            <p:ph type="sldNum" sz="quarter" idx="12"/>
          </p:nvPr>
        </p:nvSpPr>
        <p:spPr/>
        <p:txBody>
          <a:bodyPr/>
          <a:lstStyle/>
          <a:p>
            <a:fld id="{0A266DFA-F3E5-9943-881D-E60A23AFDE3D}" type="slidenum">
              <a:rPr lang="en-US" smtClean="0"/>
              <a:t>‹#›</a:t>
            </a:fld>
            <a:endParaRPr lang="en-US"/>
          </a:p>
        </p:txBody>
      </p:sp>
    </p:spTree>
    <p:extLst>
      <p:ext uri="{BB962C8B-B14F-4D97-AF65-F5344CB8AC3E}">
        <p14:creationId xmlns:p14="http://schemas.microsoft.com/office/powerpoint/2010/main" val="2636307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8F70A-037A-0D4D-A3E1-E544F1B5D65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6139A7C-9697-C641-BB33-C7DF7319381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ACD4A50-1ADF-D344-9576-D9366EB49C6E}"/>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024C2F2-4D72-054E-B9B6-5123BACAFAD8}"/>
              </a:ext>
            </a:extLst>
          </p:cNvPr>
          <p:cNvSpPr>
            <a:spLocks noGrp="1"/>
          </p:cNvSpPr>
          <p:nvPr>
            <p:ph type="dt" sz="half" idx="10"/>
          </p:nvPr>
        </p:nvSpPr>
        <p:spPr/>
        <p:txBody>
          <a:bodyPr/>
          <a:lstStyle/>
          <a:p>
            <a:fld id="{E2FF934E-DC28-5644-8B8A-58164AA6B054}" type="datetimeFigureOut">
              <a:rPr lang="en-US" smtClean="0"/>
              <a:t>4/5/20</a:t>
            </a:fld>
            <a:endParaRPr lang="en-US"/>
          </a:p>
        </p:txBody>
      </p:sp>
      <p:sp>
        <p:nvSpPr>
          <p:cNvPr id="6" name="Footer Placeholder 5">
            <a:extLst>
              <a:ext uri="{FF2B5EF4-FFF2-40B4-BE49-F238E27FC236}">
                <a16:creationId xmlns:a16="http://schemas.microsoft.com/office/drawing/2014/main" id="{DE376AF8-74EB-2D4B-898D-7A647B3E1B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DFEFCE-FDCA-BC4B-922D-A2EBAECD7E80}"/>
              </a:ext>
            </a:extLst>
          </p:cNvPr>
          <p:cNvSpPr>
            <a:spLocks noGrp="1"/>
          </p:cNvSpPr>
          <p:nvPr>
            <p:ph type="sldNum" sz="quarter" idx="12"/>
          </p:nvPr>
        </p:nvSpPr>
        <p:spPr/>
        <p:txBody>
          <a:bodyPr/>
          <a:lstStyle/>
          <a:p>
            <a:fld id="{0A266DFA-F3E5-9943-881D-E60A23AFDE3D}" type="slidenum">
              <a:rPr lang="en-US" smtClean="0"/>
              <a:t>‹#›</a:t>
            </a:fld>
            <a:endParaRPr lang="en-US"/>
          </a:p>
        </p:txBody>
      </p:sp>
    </p:spTree>
    <p:extLst>
      <p:ext uri="{BB962C8B-B14F-4D97-AF65-F5344CB8AC3E}">
        <p14:creationId xmlns:p14="http://schemas.microsoft.com/office/powerpoint/2010/main" val="1735049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10618-1544-3642-A06F-BFD7D1362BE0}"/>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490E2B5-6048-D94F-8AB0-C2E542730F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5003B05-1B19-A442-BFC0-4B1AAC39BFD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F1E71ADD-C8CC-8846-8071-C68ABE7B27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BDD5079-9961-FA40-8F6D-09F22655CED1}"/>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0B23BDD0-F34A-3548-AC2B-C274160EEFCF}"/>
              </a:ext>
            </a:extLst>
          </p:cNvPr>
          <p:cNvSpPr>
            <a:spLocks noGrp="1"/>
          </p:cNvSpPr>
          <p:nvPr>
            <p:ph type="dt" sz="half" idx="10"/>
          </p:nvPr>
        </p:nvSpPr>
        <p:spPr/>
        <p:txBody>
          <a:bodyPr/>
          <a:lstStyle/>
          <a:p>
            <a:fld id="{E2FF934E-DC28-5644-8B8A-58164AA6B054}" type="datetimeFigureOut">
              <a:rPr lang="en-US" smtClean="0"/>
              <a:t>4/5/20</a:t>
            </a:fld>
            <a:endParaRPr lang="en-US"/>
          </a:p>
        </p:txBody>
      </p:sp>
      <p:sp>
        <p:nvSpPr>
          <p:cNvPr id="8" name="Footer Placeholder 7">
            <a:extLst>
              <a:ext uri="{FF2B5EF4-FFF2-40B4-BE49-F238E27FC236}">
                <a16:creationId xmlns:a16="http://schemas.microsoft.com/office/drawing/2014/main" id="{006697D1-13CA-664D-AD57-A3F7CA488AF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2547DE6-21B9-2B4D-A126-96A5BD965691}"/>
              </a:ext>
            </a:extLst>
          </p:cNvPr>
          <p:cNvSpPr>
            <a:spLocks noGrp="1"/>
          </p:cNvSpPr>
          <p:nvPr>
            <p:ph type="sldNum" sz="quarter" idx="12"/>
          </p:nvPr>
        </p:nvSpPr>
        <p:spPr/>
        <p:txBody>
          <a:bodyPr/>
          <a:lstStyle/>
          <a:p>
            <a:fld id="{0A266DFA-F3E5-9943-881D-E60A23AFDE3D}" type="slidenum">
              <a:rPr lang="en-US" smtClean="0"/>
              <a:t>‹#›</a:t>
            </a:fld>
            <a:endParaRPr lang="en-US"/>
          </a:p>
        </p:txBody>
      </p:sp>
    </p:spTree>
    <p:extLst>
      <p:ext uri="{BB962C8B-B14F-4D97-AF65-F5344CB8AC3E}">
        <p14:creationId xmlns:p14="http://schemas.microsoft.com/office/powerpoint/2010/main" val="3088873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692F5-66AF-F64A-919F-20F0669CA98A}"/>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38E9E0A4-6E21-C441-AF4B-E966033AC258}"/>
              </a:ext>
            </a:extLst>
          </p:cNvPr>
          <p:cNvSpPr>
            <a:spLocks noGrp="1"/>
          </p:cNvSpPr>
          <p:nvPr>
            <p:ph type="dt" sz="half" idx="10"/>
          </p:nvPr>
        </p:nvSpPr>
        <p:spPr/>
        <p:txBody>
          <a:bodyPr/>
          <a:lstStyle/>
          <a:p>
            <a:fld id="{E2FF934E-DC28-5644-8B8A-58164AA6B054}" type="datetimeFigureOut">
              <a:rPr lang="en-US" smtClean="0"/>
              <a:t>4/5/20</a:t>
            </a:fld>
            <a:endParaRPr lang="en-US"/>
          </a:p>
        </p:txBody>
      </p:sp>
      <p:sp>
        <p:nvSpPr>
          <p:cNvPr id="4" name="Footer Placeholder 3">
            <a:extLst>
              <a:ext uri="{FF2B5EF4-FFF2-40B4-BE49-F238E27FC236}">
                <a16:creationId xmlns:a16="http://schemas.microsoft.com/office/drawing/2014/main" id="{D6408FDA-DE3C-9045-A911-3C341AB7464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84BD75C-5C4C-CC46-A89E-E005D5FAD9B6}"/>
              </a:ext>
            </a:extLst>
          </p:cNvPr>
          <p:cNvSpPr>
            <a:spLocks noGrp="1"/>
          </p:cNvSpPr>
          <p:nvPr>
            <p:ph type="sldNum" sz="quarter" idx="12"/>
          </p:nvPr>
        </p:nvSpPr>
        <p:spPr/>
        <p:txBody>
          <a:bodyPr/>
          <a:lstStyle/>
          <a:p>
            <a:fld id="{0A266DFA-F3E5-9943-881D-E60A23AFDE3D}" type="slidenum">
              <a:rPr lang="en-US" smtClean="0"/>
              <a:t>‹#›</a:t>
            </a:fld>
            <a:endParaRPr lang="en-US"/>
          </a:p>
        </p:txBody>
      </p:sp>
    </p:spTree>
    <p:extLst>
      <p:ext uri="{BB962C8B-B14F-4D97-AF65-F5344CB8AC3E}">
        <p14:creationId xmlns:p14="http://schemas.microsoft.com/office/powerpoint/2010/main" val="3597731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2E26C9-9F13-C046-A9B8-1340E6EA6409}"/>
              </a:ext>
            </a:extLst>
          </p:cNvPr>
          <p:cNvSpPr>
            <a:spLocks noGrp="1"/>
          </p:cNvSpPr>
          <p:nvPr>
            <p:ph type="dt" sz="half" idx="10"/>
          </p:nvPr>
        </p:nvSpPr>
        <p:spPr/>
        <p:txBody>
          <a:bodyPr/>
          <a:lstStyle/>
          <a:p>
            <a:fld id="{E2FF934E-DC28-5644-8B8A-58164AA6B054}" type="datetimeFigureOut">
              <a:rPr lang="en-US" smtClean="0"/>
              <a:t>4/5/20</a:t>
            </a:fld>
            <a:endParaRPr lang="en-US"/>
          </a:p>
        </p:txBody>
      </p:sp>
      <p:sp>
        <p:nvSpPr>
          <p:cNvPr id="3" name="Footer Placeholder 2">
            <a:extLst>
              <a:ext uri="{FF2B5EF4-FFF2-40B4-BE49-F238E27FC236}">
                <a16:creationId xmlns:a16="http://schemas.microsoft.com/office/drawing/2014/main" id="{097C9714-889E-2847-9117-50038582D9D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3B188EE-CAF6-0F49-8994-DF425EDA84D3}"/>
              </a:ext>
            </a:extLst>
          </p:cNvPr>
          <p:cNvSpPr>
            <a:spLocks noGrp="1"/>
          </p:cNvSpPr>
          <p:nvPr>
            <p:ph type="sldNum" sz="quarter" idx="12"/>
          </p:nvPr>
        </p:nvSpPr>
        <p:spPr/>
        <p:txBody>
          <a:bodyPr/>
          <a:lstStyle/>
          <a:p>
            <a:fld id="{0A266DFA-F3E5-9943-881D-E60A23AFDE3D}" type="slidenum">
              <a:rPr lang="en-US" smtClean="0"/>
              <a:t>‹#›</a:t>
            </a:fld>
            <a:endParaRPr lang="en-US"/>
          </a:p>
        </p:txBody>
      </p:sp>
    </p:spTree>
    <p:extLst>
      <p:ext uri="{BB962C8B-B14F-4D97-AF65-F5344CB8AC3E}">
        <p14:creationId xmlns:p14="http://schemas.microsoft.com/office/powerpoint/2010/main" val="1441137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A19B0-9C14-BB4D-B35D-2DF6ED168CF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80E32EB2-8276-2E4B-B698-CA610F59B0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61AC0015-A83B-6044-9D54-4C65A0C67D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664E923-E084-E44E-81E5-849F4D7B74C6}"/>
              </a:ext>
            </a:extLst>
          </p:cNvPr>
          <p:cNvSpPr>
            <a:spLocks noGrp="1"/>
          </p:cNvSpPr>
          <p:nvPr>
            <p:ph type="dt" sz="half" idx="10"/>
          </p:nvPr>
        </p:nvSpPr>
        <p:spPr/>
        <p:txBody>
          <a:bodyPr/>
          <a:lstStyle/>
          <a:p>
            <a:fld id="{E2FF934E-DC28-5644-8B8A-58164AA6B054}" type="datetimeFigureOut">
              <a:rPr lang="en-US" smtClean="0"/>
              <a:t>4/5/20</a:t>
            </a:fld>
            <a:endParaRPr lang="en-US"/>
          </a:p>
        </p:txBody>
      </p:sp>
      <p:sp>
        <p:nvSpPr>
          <p:cNvPr id="6" name="Footer Placeholder 5">
            <a:extLst>
              <a:ext uri="{FF2B5EF4-FFF2-40B4-BE49-F238E27FC236}">
                <a16:creationId xmlns:a16="http://schemas.microsoft.com/office/drawing/2014/main" id="{9B38CC2A-C177-9A4D-A3C8-0AC7F3366D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AD956E-F5CB-2645-B122-830B27F9B8DC}"/>
              </a:ext>
            </a:extLst>
          </p:cNvPr>
          <p:cNvSpPr>
            <a:spLocks noGrp="1"/>
          </p:cNvSpPr>
          <p:nvPr>
            <p:ph type="sldNum" sz="quarter" idx="12"/>
          </p:nvPr>
        </p:nvSpPr>
        <p:spPr/>
        <p:txBody>
          <a:bodyPr/>
          <a:lstStyle/>
          <a:p>
            <a:fld id="{0A266DFA-F3E5-9943-881D-E60A23AFDE3D}" type="slidenum">
              <a:rPr lang="en-US" smtClean="0"/>
              <a:t>‹#›</a:t>
            </a:fld>
            <a:endParaRPr lang="en-US"/>
          </a:p>
        </p:txBody>
      </p:sp>
    </p:spTree>
    <p:extLst>
      <p:ext uri="{BB962C8B-B14F-4D97-AF65-F5344CB8AC3E}">
        <p14:creationId xmlns:p14="http://schemas.microsoft.com/office/powerpoint/2010/main" val="168807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1D7DD-EE07-E64C-B1BB-BADFC2075AE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69898846-3340-AD49-82ED-E3A5E71005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10123A2-D6A5-4D4E-93C6-8A34CA5CBC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C4E32A4-2A03-AA47-88E6-B16390CB9CA9}"/>
              </a:ext>
            </a:extLst>
          </p:cNvPr>
          <p:cNvSpPr>
            <a:spLocks noGrp="1"/>
          </p:cNvSpPr>
          <p:nvPr>
            <p:ph type="dt" sz="half" idx="10"/>
          </p:nvPr>
        </p:nvSpPr>
        <p:spPr/>
        <p:txBody>
          <a:bodyPr/>
          <a:lstStyle/>
          <a:p>
            <a:fld id="{E2FF934E-DC28-5644-8B8A-58164AA6B054}" type="datetimeFigureOut">
              <a:rPr lang="en-US" smtClean="0"/>
              <a:t>4/5/20</a:t>
            </a:fld>
            <a:endParaRPr lang="en-US"/>
          </a:p>
        </p:txBody>
      </p:sp>
      <p:sp>
        <p:nvSpPr>
          <p:cNvPr id="6" name="Footer Placeholder 5">
            <a:extLst>
              <a:ext uri="{FF2B5EF4-FFF2-40B4-BE49-F238E27FC236}">
                <a16:creationId xmlns:a16="http://schemas.microsoft.com/office/drawing/2014/main" id="{FD2B783F-FE33-DC4C-8DFA-E018ADCCB6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BD62DD-AF29-054B-AE0B-C3AF52DB8187}"/>
              </a:ext>
            </a:extLst>
          </p:cNvPr>
          <p:cNvSpPr>
            <a:spLocks noGrp="1"/>
          </p:cNvSpPr>
          <p:nvPr>
            <p:ph type="sldNum" sz="quarter" idx="12"/>
          </p:nvPr>
        </p:nvSpPr>
        <p:spPr/>
        <p:txBody>
          <a:bodyPr/>
          <a:lstStyle/>
          <a:p>
            <a:fld id="{0A266DFA-F3E5-9943-881D-E60A23AFDE3D}" type="slidenum">
              <a:rPr lang="en-US" smtClean="0"/>
              <a:t>‹#›</a:t>
            </a:fld>
            <a:endParaRPr lang="en-US"/>
          </a:p>
        </p:txBody>
      </p:sp>
    </p:spTree>
    <p:extLst>
      <p:ext uri="{BB962C8B-B14F-4D97-AF65-F5344CB8AC3E}">
        <p14:creationId xmlns:p14="http://schemas.microsoft.com/office/powerpoint/2010/main" val="3421205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84ECC5-877A-1B49-82E3-007684C613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6804EDB-32EA-C14D-B417-3254EE7CAA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6E7F686-8811-AF40-BCD5-136410910B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FF934E-DC28-5644-8B8A-58164AA6B054}" type="datetimeFigureOut">
              <a:rPr lang="en-US" smtClean="0"/>
              <a:t>4/5/20</a:t>
            </a:fld>
            <a:endParaRPr lang="en-US"/>
          </a:p>
        </p:txBody>
      </p:sp>
      <p:sp>
        <p:nvSpPr>
          <p:cNvPr id="5" name="Footer Placeholder 4">
            <a:extLst>
              <a:ext uri="{FF2B5EF4-FFF2-40B4-BE49-F238E27FC236}">
                <a16:creationId xmlns:a16="http://schemas.microsoft.com/office/drawing/2014/main" id="{2DA2426A-63D9-EE4E-BFC2-019D09E860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3F3FE56-08FF-D14A-AF28-E462340246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266DFA-F3E5-9943-881D-E60A23AFDE3D}" type="slidenum">
              <a:rPr lang="en-US" smtClean="0"/>
              <a:t>‹#›</a:t>
            </a:fld>
            <a:endParaRPr lang="en-US"/>
          </a:p>
        </p:txBody>
      </p:sp>
    </p:spTree>
    <p:extLst>
      <p:ext uri="{BB962C8B-B14F-4D97-AF65-F5344CB8AC3E}">
        <p14:creationId xmlns:p14="http://schemas.microsoft.com/office/powerpoint/2010/main" val="31425696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85F3937-0D0F-8E4D-829C-49C6473C178F}"/>
              </a:ext>
            </a:extLst>
          </p:cNvPr>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sz="6000" kern="1200">
                <a:solidFill>
                  <a:srgbClr val="FFFFFF"/>
                </a:solidFill>
                <a:latin typeface="+mj-lt"/>
                <a:ea typeface="+mj-ea"/>
                <a:cs typeface="+mj-cs"/>
              </a:rPr>
              <a:t>Learning Intention	</a:t>
            </a:r>
          </a:p>
        </p:txBody>
      </p:sp>
      <p:sp>
        <p:nvSpPr>
          <p:cNvPr id="3" name="Content Placeholder 2">
            <a:extLst>
              <a:ext uri="{FF2B5EF4-FFF2-40B4-BE49-F238E27FC236}">
                <a16:creationId xmlns:a16="http://schemas.microsoft.com/office/drawing/2014/main" id="{F5BD6455-EF98-ED43-9DD1-17E8DB6DC56F}"/>
              </a:ext>
            </a:extLst>
          </p:cNvPr>
          <p:cNvSpPr>
            <a:spLocks noGrp="1"/>
          </p:cNvSpPr>
          <p:nvPr>
            <p:ph idx="1"/>
          </p:nvPr>
        </p:nvSpPr>
        <p:spPr>
          <a:xfrm>
            <a:off x="3045368" y="4074718"/>
            <a:ext cx="6105194" cy="682079"/>
          </a:xfrm>
        </p:spPr>
        <p:txBody>
          <a:bodyPr vert="horz" lIns="91440" tIns="45720" rIns="91440" bIns="45720" rtlCol="0">
            <a:normAutofit/>
          </a:bodyPr>
          <a:lstStyle/>
          <a:p>
            <a:pPr marL="0" indent="0" algn="ctr">
              <a:buNone/>
            </a:pPr>
            <a:r>
              <a:rPr lang="en-US" sz="2400" kern="1200">
                <a:solidFill>
                  <a:srgbClr val="FFFFFF"/>
                </a:solidFill>
                <a:latin typeface="+mn-lt"/>
                <a:ea typeface="+mn-ea"/>
                <a:cs typeface="+mn-cs"/>
              </a:rPr>
              <a:t>I will learn how to read economic indicators</a:t>
            </a:r>
          </a:p>
        </p:txBody>
      </p:sp>
    </p:spTree>
    <p:extLst>
      <p:ext uri="{BB962C8B-B14F-4D97-AF65-F5344CB8AC3E}">
        <p14:creationId xmlns:p14="http://schemas.microsoft.com/office/powerpoint/2010/main" val="2846612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AF9744D-85AB-4D41-8819-BE4E0A6E2A7C}"/>
              </a:ext>
            </a:extLst>
          </p:cNvPr>
          <p:cNvSpPr>
            <a:spLocks noGrp="1"/>
          </p:cNvSpPr>
          <p:nvPr>
            <p:ph type="title"/>
          </p:nvPr>
        </p:nvSpPr>
        <p:spPr>
          <a:xfrm>
            <a:off x="640079" y="2053641"/>
            <a:ext cx="3669161" cy="2760098"/>
          </a:xfrm>
        </p:spPr>
        <p:txBody>
          <a:bodyPr>
            <a:normAutofit/>
          </a:bodyPr>
          <a:lstStyle/>
          <a:p>
            <a:r>
              <a:rPr lang="en-US">
                <a:solidFill>
                  <a:srgbClr val="FFFFFF"/>
                </a:solidFill>
              </a:rPr>
              <a:t>3 Key Indicators</a:t>
            </a:r>
          </a:p>
        </p:txBody>
      </p:sp>
      <p:sp>
        <p:nvSpPr>
          <p:cNvPr id="3" name="Content Placeholder 2">
            <a:extLst>
              <a:ext uri="{FF2B5EF4-FFF2-40B4-BE49-F238E27FC236}">
                <a16:creationId xmlns:a16="http://schemas.microsoft.com/office/drawing/2014/main" id="{C5B1C408-3C96-C545-AF3B-2ED5B345C7A3}"/>
              </a:ext>
            </a:extLst>
          </p:cNvPr>
          <p:cNvSpPr>
            <a:spLocks noGrp="1"/>
          </p:cNvSpPr>
          <p:nvPr>
            <p:ph idx="1"/>
          </p:nvPr>
        </p:nvSpPr>
        <p:spPr>
          <a:xfrm>
            <a:off x="6090574" y="801866"/>
            <a:ext cx="5306084" cy="5230634"/>
          </a:xfrm>
        </p:spPr>
        <p:txBody>
          <a:bodyPr anchor="ctr">
            <a:normAutofit/>
          </a:bodyPr>
          <a:lstStyle/>
          <a:p>
            <a:r>
              <a:rPr lang="en-US" sz="2400" dirty="0">
                <a:solidFill>
                  <a:srgbClr val="000000"/>
                </a:solidFill>
              </a:rPr>
              <a:t>Unemployment Rate</a:t>
            </a:r>
          </a:p>
          <a:p>
            <a:pPr lvl="1"/>
            <a:r>
              <a:rPr lang="en-US" dirty="0">
                <a:solidFill>
                  <a:srgbClr val="000000"/>
                </a:solidFill>
              </a:rPr>
              <a:t>What proportion of the </a:t>
            </a:r>
            <a:r>
              <a:rPr lang="en-US" dirty="0" err="1">
                <a:solidFill>
                  <a:srgbClr val="000000"/>
                </a:solidFill>
              </a:rPr>
              <a:t>labour</a:t>
            </a:r>
            <a:r>
              <a:rPr lang="en-US" dirty="0">
                <a:solidFill>
                  <a:srgbClr val="000000"/>
                </a:solidFill>
              </a:rPr>
              <a:t> force is unemployed</a:t>
            </a:r>
          </a:p>
          <a:p>
            <a:r>
              <a:rPr lang="en-US" sz="2400" dirty="0">
                <a:solidFill>
                  <a:srgbClr val="000000"/>
                </a:solidFill>
              </a:rPr>
              <a:t>Gross Domestic Product</a:t>
            </a:r>
          </a:p>
          <a:p>
            <a:pPr lvl="1"/>
            <a:r>
              <a:rPr lang="en-US" dirty="0">
                <a:solidFill>
                  <a:srgbClr val="000000"/>
                </a:solidFill>
              </a:rPr>
              <a:t>The total value of all Goods &amp; Services produced by the economy</a:t>
            </a:r>
          </a:p>
          <a:p>
            <a:r>
              <a:rPr lang="en-US" sz="2400" dirty="0">
                <a:solidFill>
                  <a:srgbClr val="000000"/>
                </a:solidFill>
              </a:rPr>
              <a:t>Consumer Price Index</a:t>
            </a:r>
          </a:p>
          <a:p>
            <a:pPr lvl="1"/>
            <a:r>
              <a:rPr lang="en-US" dirty="0">
                <a:solidFill>
                  <a:srgbClr val="000000"/>
                </a:solidFill>
              </a:rPr>
              <a:t>The average price of Goods &amp; Services</a:t>
            </a:r>
          </a:p>
        </p:txBody>
      </p:sp>
    </p:spTree>
    <p:extLst>
      <p:ext uri="{BB962C8B-B14F-4D97-AF65-F5344CB8AC3E}">
        <p14:creationId xmlns:p14="http://schemas.microsoft.com/office/powerpoint/2010/main" val="3354266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7EA3EB4-F6AE-DC45-A588-FD0F266B1561}"/>
              </a:ext>
            </a:extLst>
          </p:cNvPr>
          <p:cNvSpPr>
            <a:spLocks noGrp="1"/>
          </p:cNvSpPr>
          <p:nvPr>
            <p:ph type="title"/>
          </p:nvPr>
        </p:nvSpPr>
        <p:spPr>
          <a:xfrm>
            <a:off x="640079" y="2053641"/>
            <a:ext cx="3669161" cy="2760098"/>
          </a:xfrm>
        </p:spPr>
        <p:txBody>
          <a:bodyPr>
            <a:normAutofit/>
          </a:bodyPr>
          <a:lstStyle/>
          <a:p>
            <a:r>
              <a:rPr lang="en-US">
                <a:solidFill>
                  <a:srgbClr val="FFFFFF"/>
                </a:solidFill>
              </a:rPr>
              <a:t>3 types of indicators</a:t>
            </a:r>
          </a:p>
        </p:txBody>
      </p:sp>
      <p:sp>
        <p:nvSpPr>
          <p:cNvPr id="3" name="Content Placeholder 2">
            <a:extLst>
              <a:ext uri="{FF2B5EF4-FFF2-40B4-BE49-F238E27FC236}">
                <a16:creationId xmlns:a16="http://schemas.microsoft.com/office/drawing/2014/main" id="{FFB7ADC6-315E-2B47-A96B-255EAE65EFD7}"/>
              </a:ext>
            </a:extLst>
          </p:cNvPr>
          <p:cNvSpPr>
            <a:spLocks noGrp="1"/>
          </p:cNvSpPr>
          <p:nvPr>
            <p:ph idx="1"/>
          </p:nvPr>
        </p:nvSpPr>
        <p:spPr>
          <a:xfrm>
            <a:off x="6090574" y="801866"/>
            <a:ext cx="5306084" cy="5230634"/>
          </a:xfrm>
        </p:spPr>
        <p:txBody>
          <a:bodyPr anchor="ctr">
            <a:normAutofit/>
          </a:bodyPr>
          <a:lstStyle/>
          <a:p>
            <a:r>
              <a:rPr lang="en-US" sz="2400">
                <a:solidFill>
                  <a:srgbClr val="000000"/>
                </a:solidFill>
              </a:rPr>
              <a:t>Leading</a:t>
            </a:r>
          </a:p>
          <a:p>
            <a:pPr lvl="1"/>
            <a:r>
              <a:rPr lang="en-US">
                <a:solidFill>
                  <a:srgbClr val="000000"/>
                </a:solidFill>
              </a:rPr>
              <a:t>Tell us what is likely to happen in the future</a:t>
            </a:r>
          </a:p>
          <a:p>
            <a:pPr lvl="2"/>
            <a:r>
              <a:rPr lang="en-US" sz="2400">
                <a:solidFill>
                  <a:srgbClr val="000000"/>
                </a:solidFill>
              </a:rPr>
              <a:t>E.g. home building approvals</a:t>
            </a:r>
          </a:p>
          <a:p>
            <a:r>
              <a:rPr lang="en-US" sz="2400">
                <a:solidFill>
                  <a:srgbClr val="000000"/>
                </a:solidFill>
              </a:rPr>
              <a:t>Lagging</a:t>
            </a:r>
          </a:p>
          <a:p>
            <a:pPr lvl="1"/>
            <a:r>
              <a:rPr lang="en-US">
                <a:solidFill>
                  <a:srgbClr val="000000"/>
                </a:solidFill>
              </a:rPr>
              <a:t>Confirm to us what has happened in the economy</a:t>
            </a:r>
          </a:p>
          <a:p>
            <a:pPr lvl="2"/>
            <a:r>
              <a:rPr lang="en-US" sz="2400">
                <a:solidFill>
                  <a:srgbClr val="000000"/>
                </a:solidFill>
              </a:rPr>
              <a:t>Unemployment, GDP</a:t>
            </a:r>
          </a:p>
          <a:p>
            <a:r>
              <a:rPr lang="en-US" sz="2400">
                <a:solidFill>
                  <a:srgbClr val="000000"/>
                </a:solidFill>
              </a:rPr>
              <a:t>Co-incident</a:t>
            </a:r>
          </a:p>
          <a:p>
            <a:pPr lvl="1"/>
            <a:r>
              <a:rPr lang="en-US">
                <a:solidFill>
                  <a:srgbClr val="000000"/>
                </a:solidFill>
              </a:rPr>
              <a:t>Tell us what is happening at the moment</a:t>
            </a:r>
          </a:p>
          <a:p>
            <a:pPr lvl="2"/>
            <a:r>
              <a:rPr lang="en-US" sz="2400">
                <a:solidFill>
                  <a:srgbClr val="000000"/>
                </a:solidFill>
              </a:rPr>
              <a:t>Interest rates, Exchange rate</a:t>
            </a:r>
          </a:p>
        </p:txBody>
      </p:sp>
    </p:spTree>
    <p:extLst>
      <p:ext uri="{BB962C8B-B14F-4D97-AF65-F5344CB8AC3E}">
        <p14:creationId xmlns:p14="http://schemas.microsoft.com/office/powerpoint/2010/main" val="441121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E45B1D5C-0827-4AF0-8186-11FC5A8B8B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close up of a logo&#10;&#10;Description automatically generated">
            <a:extLst>
              <a:ext uri="{FF2B5EF4-FFF2-40B4-BE49-F238E27FC236}">
                <a16:creationId xmlns:a16="http://schemas.microsoft.com/office/drawing/2014/main" id="{E18E1995-CC54-2D47-A239-3BD0BC0595AD}"/>
              </a:ext>
            </a:extLst>
          </p:cNvPr>
          <p:cNvPicPr>
            <a:picLocks noGrp="1" noChangeAspect="1"/>
          </p:cNvPicPr>
          <p:nvPr>
            <p:ph idx="1"/>
          </p:nvPr>
        </p:nvPicPr>
        <p:blipFill rotWithShape="1">
          <a:blip r:embed="rId3"/>
          <a:srcRect t="6309" r="-4" b="3836"/>
          <a:stretch/>
        </p:blipFill>
        <p:spPr>
          <a:xfrm>
            <a:off x="454467" y="965200"/>
            <a:ext cx="7699075" cy="5105231"/>
          </a:xfrm>
          <a:prstGeom prst="rect">
            <a:avLst/>
          </a:prstGeom>
        </p:spPr>
      </p:pic>
      <p:sp>
        <p:nvSpPr>
          <p:cNvPr id="53" name="Rectangle 52">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itle 1">
            <a:extLst>
              <a:ext uri="{FF2B5EF4-FFF2-40B4-BE49-F238E27FC236}">
                <a16:creationId xmlns:a16="http://schemas.microsoft.com/office/drawing/2014/main" id="{FADDB604-75BE-9149-BC15-B99A64DFCC42}"/>
              </a:ext>
            </a:extLst>
          </p:cNvPr>
          <p:cNvSpPr>
            <a:spLocks noGrp="1"/>
          </p:cNvSpPr>
          <p:nvPr>
            <p:ph type="title"/>
          </p:nvPr>
        </p:nvSpPr>
        <p:spPr>
          <a:xfrm>
            <a:off x="9267909" y="2023110"/>
            <a:ext cx="2469624" cy="2846070"/>
          </a:xfrm>
        </p:spPr>
        <p:txBody>
          <a:bodyPr vert="horz" lIns="91440" tIns="45720" rIns="91440" bIns="45720" rtlCol="0" anchor="ctr">
            <a:normAutofit/>
          </a:bodyPr>
          <a:lstStyle/>
          <a:p>
            <a:r>
              <a:rPr lang="en-US" sz="3700" dirty="0"/>
              <a:t>GDP</a:t>
            </a:r>
          </a:p>
        </p:txBody>
      </p:sp>
    </p:spTree>
    <p:extLst>
      <p:ext uri="{BB962C8B-B14F-4D97-AF65-F5344CB8AC3E}">
        <p14:creationId xmlns:p14="http://schemas.microsoft.com/office/powerpoint/2010/main" val="3845215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E45B1D5C-0827-4AF0-8186-11FC5A8B8B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ECCAE5-C6F4-C949-9206-428F949A6EDF}"/>
              </a:ext>
            </a:extLst>
          </p:cNvPr>
          <p:cNvSpPr>
            <a:spLocks noGrp="1"/>
          </p:cNvSpPr>
          <p:nvPr>
            <p:ph type="title"/>
          </p:nvPr>
        </p:nvSpPr>
        <p:spPr>
          <a:xfrm>
            <a:off x="9267909" y="2023110"/>
            <a:ext cx="2469624" cy="2846070"/>
          </a:xfrm>
        </p:spPr>
        <p:txBody>
          <a:bodyPr vert="horz" lIns="91440" tIns="45720" rIns="91440" bIns="45720" rtlCol="0" anchor="ctr">
            <a:normAutofit/>
          </a:bodyPr>
          <a:lstStyle/>
          <a:p>
            <a:r>
              <a:rPr lang="en-US" sz="3700" dirty="0"/>
              <a:t>CPI</a:t>
            </a:r>
          </a:p>
        </p:txBody>
      </p:sp>
      <p:sp>
        <p:nvSpPr>
          <p:cNvPr id="30" name="Rectangle 29">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close up of text on a black background&#10;&#10;Description automatically generated">
            <a:extLst>
              <a:ext uri="{FF2B5EF4-FFF2-40B4-BE49-F238E27FC236}">
                <a16:creationId xmlns:a16="http://schemas.microsoft.com/office/drawing/2014/main" id="{29020146-D05A-2747-AE53-E0329F375649}"/>
              </a:ext>
            </a:extLst>
          </p:cNvPr>
          <p:cNvPicPr>
            <a:picLocks noGrp="1" noChangeAspect="1"/>
          </p:cNvPicPr>
          <p:nvPr>
            <p:ph idx="1"/>
          </p:nvPr>
        </p:nvPicPr>
        <p:blipFill rotWithShape="1">
          <a:blip r:embed="rId3"/>
          <a:srcRect t="6162" r="-4" b="8579"/>
          <a:stretch/>
        </p:blipFill>
        <p:spPr>
          <a:xfrm>
            <a:off x="545238" y="858525"/>
            <a:ext cx="7608304" cy="5211906"/>
          </a:xfrm>
          <a:prstGeom prst="rect">
            <a:avLst/>
          </a:prstGeom>
        </p:spPr>
      </p:pic>
      <p:sp>
        <p:nvSpPr>
          <p:cNvPr id="34" name="Rectangle 33">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6790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45B1D5C-0827-4AF0-8186-11FC5A8B8B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BAA4AA-F6C4-4244-AAEC-18FD77CC128A}"/>
              </a:ext>
            </a:extLst>
          </p:cNvPr>
          <p:cNvSpPr>
            <a:spLocks noGrp="1"/>
          </p:cNvSpPr>
          <p:nvPr>
            <p:ph type="title"/>
          </p:nvPr>
        </p:nvSpPr>
        <p:spPr>
          <a:xfrm>
            <a:off x="9267909" y="2023110"/>
            <a:ext cx="2469624" cy="2846070"/>
          </a:xfrm>
        </p:spPr>
        <p:txBody>
          <a:bodyPr vert="horz" lIns="91440" tIns="45720" rIns="91440" bIns="45720" rtlCol="0" anchor="ctr">
            <a:normAutofit/>
          </a:bodyPr>
          <a:lstStyle/>
          <a:p>
            <a:r>
              <a:rPr lang="en-US" sz="2600" dirty="0"/>
              <a:t>The Unemployment Rate</a:t>
            </a:r>
          </a:p>
        </p:txBody>
      </p:sp>
      <p:sp>
        <p:nvSpPr>
          <p:cNvPr id="11" name="Rectangle 10">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C106B42C-3BA4-0B4D-AF91-497A22AE002B}"/>
              </a:ext>
            </a:extLst>
          </p:cNvPr>
          <p:cNvPicPr>
            <a:picLocks noGrp="1" noChangeAspect="1"/>
          </p:cNvPicPr>
          <p:nvPr>
            <p:ph idx="1"/>
          </p:nvPr>
        </p:nvPicPr>
        <p:blipFill rotWithShape="1">
          <a:blip r:embed="rId3"/>
          <a:srcRect t="17871" b="2246"/>
          <a:stretch/>
        </p:blipFill>
        <p:spPr>
          <a:xfrm>
            <a:off x="545238" y="381000"/>
            <a:ext cx="7608304" cy="6077863"/>
          </a:xfrm>
          <a:prstGeom prst="rect">
            <a:avLst/>
          </a:prstGeom>
        </p:spPr>
      </p:pic>
      <p:sp>
        <p:nvSpPr>
          <p:cNvPr id="15" name="Rectangle 14">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973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3738374-E055-D34D-B405-9EDDBE8DF49C}"/>
              </a:ext>
            </a:extLst>
          </p:cNvPr>
          <p:cNvSpPr>
            <a:spLocks noGrp="1"/>
          </p:cNvSpPr>
          <p:nvPr>
            <p:ph type="title"/>
          </p:nvPr>
        </p:nvSpPr>
        <p:spPr>
          <a:xfrm>
            <a:off x="640079" y="2053641"/>
            <a:ext cx="3669161" cy="2760098"/>
          </a:xfrm>
        </p:spPr>
        <p:txBody>
          <a:bodyPr>
            <a:normAutofit/>
          </a:bodyPr>
          <a:lstStyle/>
          <a:p>
            <a:r>
              <a:rPr lang="en-US">
                <a:solidFill>
                  <a:srgbClr val="FFFFFF"/>
                </a:solidFill>
              </a:rPr>
              <a:t>Where can I find the indicators</a:t>
            </a:r>
          </a:p>
        </p:txBody>
      </p:sp>
      <p:sp>
        <p:nvSpPr>
          <p:cNvPr id="3" name="Content Placeholder 2">
            <a:extLst>
              <a:ext uri="{FF2B5EF4-FFF2-40B4-BE49-F238E27FC236}">
                <a16:creationId xmlns:a16="http://schemas.microsoft.com/office/drawing/2014/main" id="{DC82057C-2566-2C42-A652-77DF55F5330F}"/>
              </a:ext>
            </a:extLst>
          </p:cNvPr>
          <p:cNvSpPr>
            <a:spLocks noGrp="1"/>
          </p:cNvSpPr>
          <p:nvPr>
            <p:ph idx="1"/>
          </p:nvPr>
        </p:nvSpPr>
        <p:spPr>
          <a:xfrm>
            <a:off x="6090574" y="801866"/>
            <a:ext cx="5306084" cy="5230634"/>
          </a:xfrm>
        </p:spPr>
        <p:txBody>
          <a:bodyPr anchor="ctr">
            <a:normAutofit/>
          </a:bodyPr>
          <a:lstStyle/>
          <a:p>
            <a:r>
              <a:rPr lang="en-US" sz="2400">
                <a:solidFill>
                  <a:srgbClr val="000000"/>
                </a:solidFill>
              </a:rPr>
              <a:t>RBA Chartpack</a:t>
            </a:r>
          </a:p>
          <a:p>
            <a:r>
              <a:rPr lang="en-US" sz="2400">
                <a:solidFill>
                  <a:srgbClr val="000000"/>
                </a:solidFill>
              </a:rPr>
              <a:t>Australian Bureau of Statistics</a:t>
            </a:r>
          </a:p>
        </p:txBody>
      </p:sp>
    </p:spTree>
    <p:extLst>
      <p:ext uri="{BB962C8B-B14F-4D97-AF65-F5344CB8AC3E}">
        <p14:creationId xmlns:p14="http://schemas.microsoft.com/office/powerpoint/2010/main" val="1124097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327B731-BFF1-FA4C-899D-93A434B21E88}"/>
              </a:ext>
            </a:extLst>
          </p:cNvPr>
          <p:cNvSpPr>
            <a:spLocks noGrp="1"/>
          </p:cNvSpPr>
          <p:nvPr>
            <p:ph type="title"/>
          </p:nvPr>
        </p:nvSpPr>
        <p:spPr>
          <a:xfrm>
            <a:off x="2878037" y="3008863"/>
            <a:ext cx="6105194" cy="2031055"/>
          </a:xfrm>
        </p:spPr>
        <p:txBody>
          <a:bodyPr vert="horz" lIns="91440" tIns="45720" rIns="91440" bIns="45720" rtlCol="0" anchor="b">
            <a:normAutofit fontScale="90000"/>
          </a:bodyPr>
          <a:lstStyle/>
          <a:p>
            <a:pPr algn="ctr"/>
            <a:r>
              <a:rPr lang="en-US" sz="6000" kern="1200" dirty="0">
                <a:solidFill>
                  <a:srgbClr val="FFFFFF"/>
                </a:solidFill>
                <a:latin typeface="+mj-lt"/>
                <a:ea typeface="+mj-ea"/>
                <a:cs typeface="+mj-cs"/>
              </a:rPr>
              <a:t>What has happened since the start of March to the indicators?</a:t>
            </a:r>
          </a:p>
        </p:txBody>
      </p:sp>
    </p:spTree>
    <p:extLst>
      <p:ext uri="{BB962C8B-B14F-4D97-AF65-F5344CB8AC3E}">
        <p14:creationId xmlns:p14="http://schemas.microsoft.com/office/powerpoint/2010/main" val="14941768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TotalTime>
  <Words>580</Words>
  <Application>Microsoft Macintosh PowerPoint</Application>
  <PresentationFormat>Widescreen</PresentationFormat>
  <Paragraphs>50</Paragraphs>
  <Slides>8</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Learning Intention </vt:lpstr>
      <vt:lpstr>3 Key Indicators</vt:lpstr>
      <vt:lpstr>3 types of indicators</vt:lpstr>
      <vt:lpstr>GDP</vt:lpstr>
      <vt:lpstr>CPI</vt:lpstr>
      <vt:lpstr>The Unemployment Rate</vt:lpstr>
      <vt:lpstr>Where can I find the indicators</vt:lpstr>
      <vt:lpstr>What has happened since the start of March to the indicators?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Intention </dc:title>
  <dc:creator>Evan Franco</dc:creator>
  <cp:lastModifiedBy>Evan Franco</cp:lastModifiedBy>
  <cp:revision>3</cp:revision>
  <dcterms:created xsi:type="dcterms:W3CDTF">2020-04-05T10:33:22Z</dcterms:created>
  <dcterms:modified xsi:type="dcterms:W3CDTF">2020-04-05T11:13:25Z</dcterms:modified>
</cp:coreProperties>
</file>