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2"/>
  </p:notesMasterIdLst>
  <p:sldIdLst>
    <p:sldId id="267" r:id="rId2"/>
    <p:sldId id="265" r:id="rId3"/>
    <p:sldId id="256" r:id="rId4"/>
    <p:sldId id="259" r:id="rId5"/>
    <p:sldId id="258" r:id="rId6"/>
    <p:sldId id="264" r:id="rId7"/>
    <p:sldId id="260" r:id="rId8"/>
    <p:sldId id="268" r:id="rId9"/>
    <p:sldId id="269" r:id="rId10"/>
    <p:sldId id="261" r:id="rId11"/>
    <p:sldId id="262" r:id="rId12"/>
    <p:sldId id="263" r:id="rId13"/>
    <p:sldId id="274" r:id="rId14"/>
    <p:sldId id="275" r:id="rId15"/>
    <p:sldId id="281" r:id="rId16"/>
    <p:sldId id="280" r:id="rId17"/>
    <p:sldId id="279" r:id="rId18"/>
    <p:sldId id="277" r:id="rId19"/>
    <p:sldId id="282"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182" autoAdjust="0"/>
  </p:normalViewPr>
  <p:slideViewPr>
    <p:cSldViewPr snapToGrid="0">
      <p:cViewPr varScale="1">
        <p:scale>
          <a:sx n="64" d="100"/>
          <a:sy n="64" d="100"/>
        </p:scale>
        <p:origin x="78" y="15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DAAFA-3845-4EB8-ABAB-158EE26DA545}" type="datetimeFigureOut">
              <a:rPr lang="en-GB" smtClean="0"/>
              <a:t>08/02/2022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B8E40-B860-46DF-A20C-958781F55528}" type="slidenum">
              <a:rPr lang="en-GB" smtClean="0"/>
              <a:t>‹#›</a:t>
            </a:fld>
            <a:endParaRPr lang="en-GB"/>
          </a:p>
        </p:txBody>
      </p:sp>
    </p:spTree>
    <p:extLst>
      <p:ext uri="{BB962C8B-B14F-4D97-AF65-F5344CB8AC3E}">
        <p14:creationId xmlns:p14="http://schemas.microsoft.com/office/powerpoint/2010/main" val="3368413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91FAAF-DF27-4660-AC35-7D01CE41E785}" type="slidenum">
              <a:rPr lang="en-GB" smtClean="0"/>
              <a:t>5</a:t>
            </a:fld>
            <a:endParaRPr lang="en-GB"/>
          </a:p>
        </p:txBody>
      </p:sp>
    </p:spTree>
    <p:extLst>
      <p:ext uri="{BB962C8B-B14F-4D97-AF65-F5344CB8AC3E}">
        <p14:creationId xmlns:p14="http://schemas.microsoft.com/office/powerpoint/2010/main" val="3402919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Modelling is massively your friend here!! </a:t>
            </a:r>
            <a:r>
              <a:rPr lang="en-GB" dirty="0">
                <a:sym typeface="Wingdings" panose="05000000000000000000" pitchFamily="2" charset="2"/>
              </a:rPr>
              <a:t> </a:t>
            </a:r>
            <a:endParaRPr lang="en-GB" dirty="0"/>
          </a:p>
        </p:txBody>
      </p:sp>
      <p:sp>
        <p:nvSpPr>
          <p:cNvPr id="4" name="Slide Number Placeholder 3"/>
          <p:cNvSpPr>
            <a:spLocks noGrp="1"/>
          </p:cNvSpPr>
          <p:nvPr>
            <p:ph type="sldNum" sz="quarter" idx="5"/>
          </p:nvPr>
        </p:nvSpPr>
        <p:spPr/>
        <p:txBody>
          <a:bodyPr/>
          <a:lstStyle/>
          <a:p>
            <a:fld id="{1885F7A3-5E34-4176-8893-B73CD5AAE244}" type="slidenum">
              <a:rPr lang="en-GB" smtClean="0"/>
              <a:t>19</a:t>
            </a:fld>
            <a:endParaRPr lang="en-GB"/>
          </a:p>
        </p:txBody>
      </p:sp>
    </p:spTree>
    <p:extLst>
      <p:ext uri="{BB962C8B-B14F-4D97-AF65-F5344CB8AC3E}">
        <p14:creationId xmlns:p14="http://schemas.microsoft.com/office/powerpoint/2010/main" val="1839938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Modelling is massively your friend here!! </a:t>
            </a:r>
            <a:r>
              <a:rPr lang="en-GB" dirty="0">
                <a:sym typeface="Wingdings" panose="05000000000000000000" pitchFamily="2" charset="2"/>
              </a:rPr>
              <a:t> </a:t>
            </a:r>
            <a:endParaRPr lang="en-GB" dirty="0"/>
          </a:p>
        </p:txBody>
      </p:sp>
      <p:sp>
        <p:nvSpPr>
          <p:cNvPr id="4" name="Slide Number Placeholder 3"/>
          <p:cNvSpPr>
            <a:spLocks noGrp="1"/>
          </p:cNvSpPr>
          <p:nvPr>
            <p:ph type="sldNum" sz="quarter" idx="5"/>
          </p:nvPr>
        </p:nvSpPr>
        <p:spPr/>
        <p:txBody>
          <a:bodyPr/>
          <a:lstStyle/>
          <a:p>
            <a:fld id="{1885F7A3-5E34-4176-8893-B73CD5AAE244}" type="slidenum">
              <a:rPr lang="en-GB" smtClean="0"/>
              <a:t>20</a:t>
            </a:fld>
            <a:endParaRPr lang="en-GB"/>
          </a:p>
        </p:txBody>
      </p:sp>
    </p:spTree>
    <p:extLst>
      <p:ext uri="{BB962C8B-B14F-4D97-AF65-F5344CB8AC3E}">
        <p14:creationId xmlns:p14="http://schemas.microsoft.com/office/powerpoint/2010/main" val="958402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a visualiser to demonstrate the concept of annotation. Annotating is one of the main skills we need them to learn through this unit. It is vital that we feedback after this task and annotate the copy together! </a:t>
            </a:r>
            <a:r>
              <a:rPr lang="en-GB" dirty="0">
                <a:sym typeface="Wingdings" panose="05000000000000000000" pitchFamily="2" charset="2"/>
              </a:rPr>
              <a:t> </a:t>
            </a:r>
            <a:endParaRPr lang="en-GB" dirty="0"/>
          </a:p>
        </p:txBody>
      </p:sp>
      <p:sp>
        <p:nvSpPr>
          <p:cNvPr id="4" name="Slide Number Placeholder 3"/>
          <p:cNvSpPr>
            <a:spLocks noGrp="1"/>
          </p:cNvSpPr>
          <p:nvPr>
            <p:ph type="sldNum" sz="quarter" idx="5"/>
          </p:nvPr>
        </p:nvSpPr>
        <p:spPr/>
        <p:txBody>
          <a:bodyPr/>
          <a:lstStyle/>
          <a:p>
            <a:fld id="{E16B8E40-B860-46DF-A20C-958781F55528}" type="slidenum">
              <a:rPr lang="en-GB" smtClean="0"/>
              <a:t>7</a:t>
            </a:fld>
            <a:endParaRPr lang="en-GB"/>
          </a:p>
        </p:txBody>
      </p:sp>
    </p:spTree>
    <p:extLst>
      <p:ext uri="{BB962C8B-B14F-4D97-AF65-F5344CB8AC3E}">
        <p14:creationId xmlns:p14="http://schemas.microsoft.com/office/powerpoint/2010/main" val="317805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HALs encourage quotation use – not imperative at this stage as explicit teaching of using quotations comes in the next lesson. Green for growth the sheet at the end </a:t>
            </a:r>
            <a:r>
              <a:rPr lang="en-GB" dirty="0">
                <a:sym typeface="Wingdings" panose="05000000000000000000" pitchFamily="2" charset="2"/>
              </a:rPr>
              <a:t> </a:t>
            </a:r>
            <a:endParaRPr lang="en-GB" dirty="0"/>
          </a:p>
        </p:txBody>
      </p:sp>
      <p:sp>
        <p:nvSpPr>
          <p:cNvPr id="4" name="Slide Number Placeholder 3"/>
          <p:cNvSpPr>
            <a:spLocks noGrp="1"/>
          </p:cNvSpPr>
          <p:nvPr>
            <p:ph type="sldNum" sz="quarter" idx="5"/>
          </p:nvPr>
        </p:nvSpPr>
        <p:spPr/>
        <p:txBody>
          <a:bodyPr/>
          <a:lstStyle/>
          <a:p>
            <a:fld id="{E16B8E40-B860-46DF-A20C-958781F55528}" type="slidenum">
              <a:rPr lang="en-GB" smtClean="0"/>
              <a:t>10</a:t>
            </a:fld>
            <a:endParaRPr lang="en-GB"/>
          </a:p>
        </p:txBody>
      </p:sp>
    </p:spTree>
    <p:extLst>
      <p:ext uri="{BB962C8B-B14F-4D97-AF65-F5344CB8AC3E}">
        <p14:creationId xmlns:p14="http://schemas.microsoft.com/office/powerpoint/2010/main" val="1092670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HAL sheet </a:t>
            </a:r>
          </a:p>
        </p:txBody>
      </p:sp>
      <p:sp>
        <p:nvSpPr>
          <p:cNvPr id="4" name="Slide Number Placeholder 3"/>
          <p:cNvSpPr>
            <a:spLocks noGrp="1"/>
          </p:cNvSpPr>
          <p:nvPr>
            <p:ph type="sldNum" sz="quarter" idx="5"/>
          </p:nvPr>
        </p:nvSpPr>
        <p:spPr/>
        <p:txBody>
          <a:bodyPr/>
          <a:lstStyle/>
          <a:p>
            <a:fld id="{E16B8E40-B860-46DF-A20C-958781F55528}" type="slidenum">
              <a:rPr lang="en-GB" smtClean="0"/>
              <a:t>11</a:t>
            </a:fld>
            <a:endParaRPr lang="en-GB"/>
          </a:p>
        </p:txBody>
      </p:sp>
    </p:spTree>
    <p:extLst>
      <p:ext uri="{BB962C8B-B14F-4D97-AF65-F5344CB8AC3E}">
        <p14:creationId xmlns:p14="http://schemas.microsoft.com/office/powerpoint/2010/main" val="215524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further personalised for pupils by adding gap fills for certain characters.</a:t>
            </a:r>
          </a:p>
        </p:txBody>
      </p:sp>
      <p:sp>
        <p:nvSpPr>
          <p:cNvPr id="4" name="Slide Number Placeholder 3"/>
          <p:cNvSpPr>
            <a:spLocks noGrp="1"/>
          </p:cNvSpPr>
          <p:nvPr>
            <p:ph type="sldNum" sz="quarter" idx="5"/>
          </p:nvPr>
        </p:nvSpPr>
        <p:spPr/>
        <p:txBody>
          <a:bodyPr/>
          <a:lstStyle/>
          <a:p>
            <a:fld id="{E16B8E40-B860-46DF-A20C-958781F55528}" type="slidenum">
              <a:rPr lang="en-GB" smtClean="0"/>
              <a:t>12</a:t>
            </a:fld>
            <a:endParaRPr lang="en-GB"/>
          </a:p>
        </p:txBody>
      </p:sp>
    </p:spTree>
    <p:extLst>
      <p:ext uri="{BB962C8B-B14F-4D97-AF65-F5344CB8AC3E}">
        <p14:creationId xmlns:p14="http://schemas.microsoft.com/office/powerpoint/2010/main" val="4028400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 for growth after 5-7 minutes</a:t>
            </a:r>
          </a:p>
        </p:txBody>
      </p:sp>
      <p:sp>
        <p:nvSpPr>
          <p:cNvPr id="4" name="Slide Number Placeholder 3"/>
          <p:cNvSpPr>
            <a:spLocks noGrp="1"/>
          </p:cNvSpPr>
          <p:nvPr>
            <p:ph type="sldNum" sz="quarter" idx="5"/>
          </p:nvPr>
        </p:nvSpPr>
        <p:spPr/>
        <p:txBody>
          <a:bodyPr/>
          <a:lstStyle/>
          <a:p>
            <a:fld id="{1885F7A3-5E34-4176-8893-B73CD5AAE244}" type="slidenum">
              <a:rPr lang="en-GB" smtClean="0"/>
              <a:t>13</a:t>
            </a:fld>
            <a:endParaRPr lang="en-GB"/>
          </a:p>
        </p:txBody>
      </p:sp>
    </p:spTree>
    <p:extLst>
      <p:ext uri="{BB962C8B-B14F-4D97-AF65-F5344CB8AC3E}">
        <p14:creationId xmlns:p14="http://schemas.microsoft.com/office/powerpoint/2010/main" val="3218289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of male dominance, and the ‘weaker’ female protagonist might be useful here. The key differences between Hades and Persephone are arguably </a:t>
            </a:r>
            <a:r>
              <a:rPr lang="en-GB"/>
              <a:t>gender related.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6B8E40-B860-46DF-A20C-958781F5552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670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6B8E40-B860-46DF-A20C-958781F5552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798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Modelling is massively your friend here!! </a:t>
            </a:r>
            <a:r>
              <a:rPr lang="en-GB" dirty="0">
                <a:sym typeface="Wingdings" panose="05000000000000000000" pitchFamily="2" charset="2"/>
              </a:rPr>
              <a:t> </a:t>
            </a:r>
            <a:endParaRPr lang="en-GB" dirty="0"/>
          </a:p>
        </p:txBody>
      </p:sp>
      <p:sp>
        <p:nvSpPr>
          <p:cNvPr id="4" name="Slide Number Placeholder 3"/>
          <p:cNvSpPr>
            <a:spLocks noGrp="1"/>
          </p:cNvSpPr>
          <p:nvPr>
            <p:ph type="sldNum" sz="quarter" idx="5"/>
          </p:nvPr>
        </p:nvSpPr>
        <p:spPr/>
        <p:txBody>
          <a:bodyPr/>
          <a:lstStyle/>
          <a:p>
            <a:fld id="{1885F7A3-5E34-4176-8893-B73CD5AAE244}" type="slidenum">
              <a:rPr lang="en-GB" smtClean="0"/>
              <a:t>18</a:t>
            </a:fld>
            <a:endParaRPr lang="en-GB"/>
          </a:p>
        </p:txBody>
      </p:sp>
    </p:spTree>
    <p:extLst>
      <p:ext uri="{BB962C8B-B14F-4D97-AF65-F5344CB8AC3E}">
        <p14:creationId xmlns:p14="http://schemas.microsoft.com/office/powerpoint/2010/main" val="334546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2/8/2022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2/8/2022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2/8/2022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2/8/2022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372798-268E-47F7-A9EA-A72E197EA7E4}"/>
              </a:ext>
            </a:extLst>
          </p:cNvPr>
          <p:cNvSpPr/>
          <p:nvPr/>
        </p:nvSpPr>
        <p:spPr>
          <a:xfrm rot="16200000">
            <a:off x="9865246" y="2975200"/>
            <a:ext cx="2304167" cy="810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068A43BD-3A93-4D02-84FB-2122AB06CD32}"/>
              </a:ext>
            </a:extLst>
          </p:cNvPr>
          <p:cNvSpPr/>
          <p:nvPr/>
        </p:nvSpPr>
        <p:spPr>
          <a:xfrm rot="16200000">
            <a:off x="22585" y="2831297"/>
            <a:ext cx="2304167" cy="810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D2BF994-3F3A-4024-A1B3-EE7631F0A198}"/>
              </a:ext>
            </a:extLst>
          </p:cNvPr>
          <p:cNvSpPr>
            <a:spLocks noGrp="1"/>
          </p:cNvSpPr>
          <p:nvPr>
            <p:ph type="ctrTitle"/>
          </p:nvPr>
        </p:nvSpPr>
        <p:spPr>
          <a:xfrm>
            <a:off x="1789430" y="2388796"/>
            <a:ext cx="8597741" cy="1645920"/>
          </a:xfrm>
        </p:spPr>
        <p:txBody>
          <a:bodyPr>
            <a:normAutofit/>
          </a:bodyPr>
          <a:lstStyle/>
          <a:p>
            <a:r>
              <a:rPr lang="en-AU" sz="6000" dirty="0">
                <a:latin typeface="Dalek Pinpoint" pitchFamily="2" charset="0"/>
              </a:rPr>
              <a:t>Myths and Legends</a:t>
            </a:r>
          </a:p>
        </p:txBody>
      </p:sp>
      <p:sp>
        <p:nvSpPr>
          <p:cNvPr id="6" name="Rectangle 5">
            <a:extLst>
              <a:ext uri="{FF2B5EF4-FFF2-40B4-BE49-F238E27FC236}">
                <a16:creationId xmlns:a16="http://schemas.microsoft.com/office/drawing/2014/main" id="{555BAC92-829A-416C-910B-59E12C85AAD2}"/>
              </a:ext>
            </a:extLst>
          </p:cNvPr>
          <p:cNvSpPr/>
          <p:nvPr/>
        </p:nvSpPr>
        <p:spPr>
          <a:xfrm>
            <a:off x="769257" y="1473200"/>
            <a:ext cx="10653486" cy="810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a:extLst>
              <a:ext uri="{FF2B5EF4-FFF2-40B4-BE49-F238E27FC236}">
                <a16:creationId xmlns:a16="http://schemas.microsoft.com/office/drawing/2014/main" id="{30ED208A-20E6-4FDC-BC36-5733D880F33E}"/>
              </a:ext>
            </a:extLst>
          </p:cNvPr>
          <p:cNvSpPr>
            <a:spLocks noGrp="1"/>
          </p:cNvSpPr>
          <p:nvPr>
            <p:ph type="subTitle" idx="1"/>
          </p:nvPr>
        </p:nvSpPr>
        <p:spPr/>
        <p:txBody>
          <a:bodyPr/>
          <a:lstStyle/>
          <a:p>
            <a:endParaRPr lang="en-AU"/>
          </a:p>
        </p:txBody>
      </p:sp>
      <p:sp>
        <p:nvSpPr>
          <p:cNvPr id="8" name="Rectangle 7">
            <a:extLst>
              <a:ext uri="{FF2B5EF4-FFF2-40B4-BE49-F238E27FC236}">
                <a16:creationId xmlns:a16="http://schemas.microsoft.com/office/drawing/2014/main" id="{87E29232-219F-4B90-BB6D-B596C693A58E}"/>
              </a:ext>
            </a:extLst>
          </p:cNvPr>
          <p:cNvSpPr/>
          <p:nvPr/>
        </p:nvSpPr>
        <p:spPr>
          <a:xfrm>
            <a:off x="769257" y="4135382"/>
            <a:ext cx="10653486" cy="810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Greek clipart boarder, Greek boarder Transparent FREE for download on  WebStockReview 2021">
            <a:extLst>
              <a:ext uri="{FF2B5EF4-FFF2-40B4-BE49-F238E27FC236}">
                <a16:creationId xmlns:a16="http://schemas.microsoft.com/office/drawing/2014/main" id="{5BABC733-96BC-452D-9846-DD67AA95C0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962"/>
          <a:stretch/>
        </p:blipFill>
        <p:spPr bwMode="auto">
          <a:xfrm>
            <a:off x="652822" y="1438656"/>
            <a:ext cx="10870955" cy="27254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reek clipart boarder, Greek boarder Transparent FREE for download on  WebStockReview 2021">
            <a:extLst>
              <a:ext uri="{FF2B5EF4-FFF2-40B4-BE49-F238E27FC236}">
                <a16:creationId xmlns:a16="http://schemas.microsoft.com/office/drawing/2014/main" id="{EFEE950C-9DD6-4865-86E8-00EE6BF55B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2262"/>
          <a:stretch/>
        </p:blipFill>
        <p:spPr bwMode="auto">
          <a:xfrm rot="10800000">
            <a:off x="652821" y="4130044"/>
            <a:ext cx="10870955" cy="87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72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A21C72-692C-49FD-9EB4-DDDDDEBD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53C76D4-E104-4C02-AA59-269172C0ADC0}"/>
              </a:ext>
            </a:extLst>
          </p:cNvPr>
          <p:cNvPicPr>
            <a:picLocks noGrp="1" noChangeAspect="1"/>
          </p:cNvPicPr>
          <p:nvPr>
            <p:ph idx="1"/>
          </p:nvPr>
        </p:nvPicPr>
        <p:blipFill>
          <a:blip r:embed="rId4"/>
          <a:stretch>
            <a:fillRect/>
          </a:stretch>
        </p:blipFill>
        <p:spPr>
          <a:xfrm rot="1207273">
            <a:off x="7853406" y="4021117"/>
            <a:ext cx="3804621" cy="2041259"/>
          </a:xfrm>
          <a:prstGeom prst="rect">
            <a:avLst/>
          </a:prstGeom>
        </p:spPr>
        <p:style>
          <a:lnRef idx="2">
            <a:schemeClr val="dk1"/>
          </a:lnRef>
          <a:fillRef idx="1">
            <a:schemeClr val="lt1"/>
          </a:fillRef>
          <a:effectRef idx="0">
            <a:schemeClr val="dk1"/>
          </a:effectRef>
          <a:fontRef idx="minor">
            <a:schemeClr val="dk1"/>
          </a:fontRef>
        </p:style>
      </p:pic>
      <p:sp>
        <p:nvSpPr>
          <p:cNvPr id="13" name="Oval 12">
            <a:extLst>
              <a:ext uri="{FF2B5EF4-FFF2-40B4-BE49-F238E27FC236}">
                <a16:creationId xmlns:a16="http://schemas.microsoft.com/office/drawing/2014/main" id="{FBAF941A-6830-47A3-B63C-7C7B66AEA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77F604-5573-427D-B1C5-06074550E383}"/>
              </a:ext>
            </a:extLst>
          </p:cNvPr>
          <p:cNvSpPr>
            <a:spLocks noGrp="1"/>
          </p:cNvSpPr>
          <p:nvPr>
            <p:ph type="title"/>
          </p:nvPr>
        </p:nvSpPr>
        <p:spPr>
          <a:xfrm>
            <a:off x="632379" y="727788"/>
            <a:ext cx="2157983" cy="1890122"/>
          </a:xfrm>
          <a:prstGeom prst="ellipse">
            <a:avLst/>
          </a:prstGeom>
          <a:noFill/>
          <a:ln>
            <a:solidFill>
              <a:srgbClr val="FFFFFF"/>
            </a:solidFill>
          </a:ln>
        </p:spPr>
        <p:txBody>
          <a:bodyPr vert="horz" lIns="182880" tIns="182880" rIns="182880" bIns="182880" rtlCol="0" anchor="ctr">
            <a:normAutofit fontScale="90000"/>
          </a:bodyPr>
          <a:lstStyle/>
          <a:p>
            <a:r>
              <a:rPr lang="en-US" sz="2000" dirty="0">
                <a:solidFill>
                  <a:srgbClr val="FFFFFF"/>
                </a:solidFill>
              </a:rPr>
              <a:t>Your task: 12 minutes</a:t>
            </a:r>
          </a:p>
        </p:txBody>
      </p:sp>
      <p:sp>
        <p:nvSpPr>
          <p:cNvPr id="7" name="TextBox 6">
            <a:extLst>
              <a:ext uri="{FF2B5EF4-FFF2-40B4-BE49-F238E27FC236}">
                <a16:creationId xmlns:a16="http://schemas.microsoft.com/office/drawing/2014/main" id="{67DEDCEB-2410-4CF3-A84D-108A1E0580BC}"/>
              </a:ext>
            </a:extLst>
          </p:cNvPr>
          <p:cNvSpPr txBox="1"/>
          <p:nvPr/>
        </p:nvSpPr>
        <p:spPr>
          <a:xfrm>
            <a:off x="2885003" y="1212289"/>
            <a:ext cx="7731592" cy="2862322"/>
          </a:xfrm>
          <a:prstGeom prst="rect">
            <a:avLst/>
          </a:prstGeom>
          <a:noFill/>
        </p:spPr>
        <p:txBody>
          <a:bodyPr wrap="square" rtlCol="0">
            <a:spAutoFit/>
          </a:bodyPr>
          <a:lstStyle/>
          <a:p>
            <a:r>
              <a:rPr lang="en-GB" sz="3600" dirty="0"/>
              <a:t>Complete the worksheet in full sentences, putting together the information that we have just annotated about the four main characters in the Myth of Persephone. </a:t>
            </a:r>
          </a:p>
        </p:txBody>
      </p:sp>
      <p:sp>
        <p:nvSpPr>
          <p:cNvPr id="10" name="Rectangle 9">
            <a:extLst>
              <a:ext uri="{FF2B5EF4-FFF2-40B4-BE49-F238E27FC236}">
                <a16:creationId xmlns:a16="http://schemas.microsoft.com/office/drawing/2014/main" id="{9098AEBD-0ED3-4B6B-8E9A-FA3A126BA389}"/>
              </a:ext>
            </a:extLst>
          </p:cNvPr>
          <p:cNvSpPr/>
          <p:nvPr/>
        </p:nvSpPr>
        <p:spPr>
          <a:xfrm>
            <a:off x="853585" y="5302063"/>
            <a:ext cx="4539916" cy="86627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a:t>Finished your worksheet?</a:t>
            </a:r>
          </a:p>
          <a:p>
            <a:pPr algn="ctr"/>
            <a:r>
              <a:rPr lang="en-GB" dirty="0"/>
              <a:t>Can you draw one symbol (on the back of your sheet) that represents each character?</a:t>
            </a:r>
          </a:p>
        </p:txBody>
      </p:sp>
      <p:pic>
        <p:nvPicPr>
          <p:cNvPr id="12" name="Picture 11" descr="Image result for stars cartoon transparent">
            <a:extLst>
              <a:ext uri="{FF2B5EF4-FFF2-40B4-BE49-F238E27FC236}">
                <a16:creationId xmlns:a16="http://schemas.microsoft.com/office/drawing/2014/main" id="{990712E9-DB08-4572-BD2F-B0B4D9BC02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2593" y="4941216"/>
            <a:ext cx="645445" cy="6454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stars cartoon transparent">
            <a:extLst>
              <a:ext uri="{FF2B5EF4-FFF2-40B4-BE49-F238E27FC236}">
                <a16:creationId xmlns:a16="http://schemas.microsoft.com/office/drawing/2014/main" id="{1D3CE474-FDEB-477C-A946-DC1FDD13D1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863" y="5808429"/>
            <a:ext cx="645445" cy="645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062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B91D04C-93C9-4076-B041-4F6BAEDB0CB1}"/>
              </a:ext>
            </a:extLst>
          </p:cNvPr>
          <p:cNvGraphicFramePr>
            <a:graphicFrameLocks noGrp="1"/>
          </p:cNvGraphicFramePr>
          <p:nvPr>
            <p:extLst>
              <p:ext uri="{D42A27DB-BD31-4B8C-83A1-F6EECF244321}">
                <p14:modId xmlns:p14="http://schemas.microsoft.com/office/powerpoint/2010/main" val="2804513612"/>
              </p:ext>
            </p:extLst>
          </p:nvPr>
        </p:nvGraphicFramePr>
        <p:xfrm>
          <a:off x="315168" y="234474"/>
          <a:ext cx="11572032" cy="6175657"/>
        </p:xfrm>
        <a:graphic>
          <a:graphicData uri="http://schemas.openxmlformats.org/drawingml/2006/table">
            <a:tbl>
              <a:tblPr firstRow="1" bandRow="1">
                <a:tableStyleId>{5940675A-B579-460E-94D1-54222C63F5DA}</a:tableStyleId>
              </a:tblPr>
              <a:tblGrid>
                <a:gridCol w="2893008">
                  <a:extLst>
                    <a:ext uri="{9D8B030D-6E8A-4147-A177-3AD203B41FA5}">
                      <a16:colId xmlns:a16="http://schemas.microsoft.com/office/drawing/2014/main" val="3603625449"/>
                    </a:ext>
                  </a:extLst>
                </a:gridCol>
                <a:gridCol w="2893008">
                  <a:extLst>
                    <a:ext uri="{9D8B030D-6E8A-4147-A177-3AD203B41FA5}">
                      <a16:colId xmlns:a16="http://schemas.microsoft.com/office/drawing/2014/main" val="1691264579"/>
                    </a:ext>
                  </a:extLst>
                </a:gridCol>
                <a:gridCol w="2893008">
                  <a:extLst>
                    <a:ext uri="{9D8B030D-6E8A-4147-A177-3AD203B41FA5}">
                      <a16:colId xmlns:a16="http://schemas.microsoft.com/office/drawing/2014/main" val="857244682"/>
                    </a:ext>
                  </a:extLst>
                </a:gridCol>
                <a:gridCol w="2893008">
                  <a:extLst>
                    <a:ext uri="{9D8B030D-6E8A-4147-A177-3AD203B41FA5}">
                      <a16:colId xmlns:a16="http://schemas.microsoft.com/office/drawing/2014/main" val="2270478866"/>
                    </a:ext>
                  </a:extLst>
                </a:gridCol>
              </a:tblGrid>
              <a:tr h="454643">
                <a:tc>
                  <a:txBody>
                    <a:bodyPr/>
                    <a:lstStyle/>
                    <a:p>
                      <a:pPr algn="ctr"/>
                      <a:r>
                        <a:rPr lang="en-GB" dirty="0"/>
                        <a:t>Zeus</a:t>
                      </a:r>
                    </a:p>
                  </a:txBody>
                  <a:tcPr/>
                </a:tc>
                <a:tc>
                  <a:txBody>
                    <a:bodyPr/>
                    <a:lstStyle/>
                    <a:p>
                      <a:pPr algn="ctr"/>
                      <a:r>
                        <a:rPr lang="en-GB" dirty="0"/>
                        <a:t>Hades</a:t>
                      </a:r>
                    </a:p>
                  </a:txBody>
                  <a:tcPr/>
                </a:tc>
                <a:tc>
                  <a:txBody>
                    <a:bodyPr/>
                    <a:lstStyle/>
                    <a:p>
                      <a:pPr algn="ctr"/>
                      <a:r>
                        <a:rPr lang="en-GB" dirty="0"/>
                        <a:t>Demeter</a:t>
                      </a:r>
                    </a:p>
                  </a:txBody>
                  <a:tcPr/>
                </a:tc>
                <a:tc>
                  <a:txBody>
                    <a:bodyPr/>
                    <a:lstStyle/>
                    <a:p>
                      <a:pPr algn="ctr"/>
                      <a:r>
                        <a:rPr lang="en-GB" dirty="0"/>
                        <a:t>Persephone</a:t>
                      </a:r>
                    </a:p>
                  </a:txBody>
                  <a:tcPr/>
                </a:tc>
                <a:extLst>
                  <a:ext uri="{0D108BD9-81ED-4DB2-BD59-A6C34878D82A}">
                    <a16:rowId xmlns:a16="http://schemas.microsoft.com/office/drawing/2014/main" val="3463238479"/>
                  </a:ext>
                </a:extLst>
              </a:tr>
              <a:tr h="5721014">
                <a:tc>
                  <a:txBody>
                    <a:bodyPr/>
                    <a:lstStyle/>
                    <a:p>
                      <a:pPr algn="l"/>
                      <a:r>
                        <a:rPr lang="en-GB" dirty="0"/>
                        <a:t>Zeus is presented to the reader as …</a:t>
                      </a:r>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2566433562"/>
                  </a:ext>
                </a:extLst>
              </a:tr>
            </a:tbl>
          </a:graphicData>
        </a:graphic>
      </p:graphicFrame>
    </p:spTree>
    <p:extLst>
      <p:ext uri="{BB962C8B-B14F-4D97-AF65-F5344CB8AC3E}">
        <p14:creationId xmlns:p14="http://schemas.microsoft.com/office/powerpoint/2010/main" val="4189949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B91D04C-93C9-4076-B041-4F6BAEDB0CB1}"/>
              </a:ext>
            </a:extLst>
          </p:cNvPr>
          <p:cNvGraphicFramePr>
            <a:graphicFrameLocks noGrp="1"/>
          </p:cNvGraphicFramePr>
          <p:nvPr>
            <p:extLst>
              <p:ext uri="{D42A27DB-BD31-4B8C-83A1-F6EECF244321}">
                <p14:modId xmlns:p14="http://schemas.microsoft.com/office/powerpoint/2010/main" val="390416249"/>
              </p:ext>
            </p:extLst>
          </p:nvPr>
        </p:nvGraphicFramePr>
        <p:xfrm>
          <a:off x="315168" y="234474"/>
          <a:ext cx="11572032" cy="6239174"/>
        </p:xfrm>
        <a:graphic>
          <a:graphicData uri="http://schemas.openxmlformats.org/drawingml/2006/table">
            <a:tbl>
              <a:tblPr firstRow="1" bandRow="1">
                <a:tableStyleId>{5940675A-B579-460E-94D1-54222C63F5DA}</a:tableStyleId>
              </a:tblPr>
              <a:tblGrid>
                <a:gridCol w="2893008">
                  <a:extLst>
                    <a:ext uri="{9D8B030D-6E8A-4147-A177-3AD203B41FA5}">
                      <a16:colId xmlns:a16="http://schemas.microsoft.com/office/drawing/2014/main" val="3603625449"/>
                    </a:ext>
                  </a:extLst>
                </a:gridCol>
                <a:gridCol w="2893008">
                  <a:extLst>
                    <a:ext uri="{9D8B030D-6E8A-4147-A177-3AD203B41FA5}">
                      <a16:colId xmlns:a16="http://schemas.microsoft.com/office/drawing/2014/main" val="1691264579"/>
                    </a:ext>
                  </a:extLst>
                </a:gridCol>
                <a:gridCol w="2893008">
                  <a:extLst>
                    <a:ext uri="{9D8B030D-6E8A-4147-A177-3AD203B41FA5}">
                      <a16:colId xmlns:a16="http://schemas.microsoft.com/office/drawing/2014/main" val="857244682"/>
                    </a:ext>
                  </a:extLst>
                </a:gridCol>
                <a:gridCol w="2893008">
                  <a:extLst>
                    <a:ext uri="{9D8B030D-6E8A-4147-A177-3AD203B41FA5}">
                      <a16:colId xmlns:a16="http://schemas.microsoft.com/office/drawing/2014/main" val="2270478866"/>
                    </a:ext>
                  </a:extLst>
                </a:gridCol>
              </a:tblGrid>
              <a:tr h="454643">
                <a:tc>
                  <a:txBody>
                    <a:bodyPr/>
                    <a:lstStyle/>
                    <a:p>
                      <a:pPr algn="ctr"/>
                      <a:r>
                        <a:rPr lang="en-GB" sz="2800" dirty="0">
                          <a:latin typeface="Dalek Pinpoint" pitchFamily="2" charset="0"/>
                        </a:rPr>
                        <a:t>Zeus</a:t>
                      </a:r>
                    </a:p>
                  </a:txBody>
                  <a:tcPr/>
                </a:tc>
                <a:tc>
                  <a:txBody>
                    <a:bodyPr/>
                    <a:lstStyle/>
                    <a:p>
                      <a:pPr algn="ctr"/>
                      <a:r>
                        <a:rPr lang="en-GB" sz="2800" dirty="0">
                          <a:latin typeface="Dalek Pinpoint" pitchFamily="2" charset="0"/>
                        </a:rPr>
                        <a:t>Hades</a:t>
                      </a:r>
                    </a:p>
                  </a:txBody>
                  <a:tcPr/>
                </a:tc>
                <a:tc>
                  <a:txBody>
                    <a:bodyPr/>
                    <a:lstStyle/>
                    <a:p>
                      <a:pPr algn="ctr"/>
                      <a:r>
                        <a:rPr lang="en-GB" sz="2800" dirty="0">
                          <a:latin typeface="Dalek Pinpoint" pitchFamily="2" charset="0"/>
                        </a:rPr>
                        <a:t>Demeter</a:t>
                      </a:r>
                    </a:p>
                  </a:txBody>
                  <a:tcPr/>
                </a:tc>
                <a:tc>
                  <a:txBody>
                    <a:bodyPr/>
                    <a:lstStyle/>
                    <a:p>
                      <a:pPr algn="ctr"/>
                      <a:r>
                        <a:rPr lang="en-GB" sz="2800" dirty="0">
                          <a:latin typeface="Dalek Pinpoint" pitchFamily="2" charset="0"/>
                        </a:rPr>
                        <a:t>Persephone</a:t>
                      </a:r>
                    </a:p>
                  </a:txBody>
                  <a:tcPr/>
                </a:tc>
                <a:extLst>
                  <a:ext uri="{0D108BD9-81ED-4DB2-BD59-A6C34878D82A}">
                    <a16:rowId xmlns:a16="http://schemas.microsoft.com/office/drawing/2014/main" val="3463238479"/>
                  </a:ext>
                </a:extLst>
              </a:tr>
              <a:tr h="5721014">
                <a:tc>
                  <a:txBody>
                    <a:bodyPr/>
                    <a:lstStyle/>
                    <a:p>
                      <a:pPr algn="ctr"/>
                      <a:endParaRPr lang="en-GB" dirty="0"/>
                    </a:p>
                  </a:txBody>
                  <a:tcPr/>
                </a:tc>
                <a:tc>
                  <a:txBody>
                    <a:bodyPr/>
                    <a:lstStyle/>
                    <a:p>
                      <a:pPr algn="l"/>
                      <a:r>
                        <a:rPr lang="en-GB" dirty="0"/>
                        <a:t>Hades is presented to the reader as a very argumentative and selfish man, one who cannot live if he does not get his own way. He would rather people suffered than not getting what he wants. </a:t>
                      </a:r>
                    </a:p>
                    <a:p>
                      <a:pPr algn="l"/>
                      <a:r>
                        <a:rPr lang="en-GB" dirty="0"/>
                        <a:t>I also feel that Hades is…</a:t>
                      </a:r>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2566433562"/>
                  </a:ext>
                </a:extLst>
              </a:tr>
            </a:tbl>
          </a:graphicData>
        </a:graphic>
      </p:graphicFrame>
      <p:sp>
        <p:nvSpPr>
          <p:cNvPr id="3" name="Rectangle 2">
            <a:extLst>
              <a:ext uri="{FF2B5EF4-FFF2-40B4-BE49-F238E27FC236}">
                <a16:creationId xmlns:a16="http://schemas.microsoft.com/office/drawing/2014/main" id="{37C209C6-172E-48C9-B7E5-11DAB7F219A0}"/>
              </a:ext>
            </a:extLst>
          </p:cNvPr>
          <p:cNvSpPr/>
          <p:nvPr/>
        </p:nvSpPr>
        <p:spPr>
          <a:xfrm>
            <a:off x="6851713" y="2105858"/>
            <a:ext cx="4539916" cy="86627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a:t>Finished?</a:t>
            </a:r>
          </a:p>
          <a:p>
            <a:pPr algn="ctr"/>
            <a:r>
              <a:rPr lang="en-GB" dirty="0"/>
              <a:t>Can you draw one symbol that represents each character?</a:t>
            </a:r>
          </a:p>
        </p:txBody>
      </p:sp>
      <p:pic>
        <p:nvPicPr>
          <p:cNvPr id="5" name="Picture 4" descr="Image result for stars cartoon transparent">
            <a:extLst>
              <a:ext uri="{FF2B5EF4-FFF2-40B4-BE49-F238E27FC236}">
                <a16:creationId xmlns:a16="http://schemas.microsoft.com/office/drawing/2014/main" id="{64EE4871-7AFA-48B0-B8D6-7A7EE2C06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721" y="1745011"/>
            <a:ext cx="645445" cy="6454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stars cartoon transparent">
            <a:extLst>
              <a:ext uri="{FF2B5EF4-FFF2-40B4-BE49-F238E27FC236}">
                <a16:creationId xmlns:a16="http://schemas.microsoft.com/office/drawing/2014/main" id="{B4CC02E4-A79E-4B8E-A80F-F08800754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991" y="2612224"/>
            <a:ext cx="645445" cy="645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093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D137-2F2B-402C-B493-5E775CD5C00C}"/>
              </a:ext>
            </a:extLst>
          </p:cNvPr>
          <p:cNvSpPr>
            <a:spLocks noGrp="1"/>
          </p:cNvSpPr>
          <p:nvPr>
            <p:ph type="title"/>
          </p:nvPr>
        </p:nvSpPr>
        <p:spPr>
          <a:xfrm>
            <a:off x="6927604" y="299309"/>
            <a:ext cx="4323127" cy="500213"/>
          </a:xfrm>
        </p:spPr>
        <p:txBody>
          <a:bodyPr>
            <a:normAutofit fontScale="90000"/>
          </a:bodyPr>
          <a:lstStyle/>
          <a:p>
            <a:r>
              <a:rPr lang="en-GB" dirty="0"/>
              <a:t>Your task</a:t>
            </a:r>
          </a:p>
        </p:txBody>
      </p:sp>
      <p:sp>
        <p:nvSpPr>
          <p:cNvPr id="3" name="Content Placeholder 2">
            <a:extLst>
              <a:ext uri="{FF2B5EF4-FFF2-40B4-BE49-F238E27FC236}">
                <a16:creationId xmlns:a16="http://schemas.microsoft.com/office/drawing/2014/main" id="{9D5CA041-3498-4DE5-9EDB-037AA47FFB2B}"/>
              </a:ext>
            </a:extLst>
          </p:cNvPr>
          <p:cNvSpPr>
            <a:spLocks noGrp="1"/>
          </p:cNvSpPr>
          <p:nvPr>
            <p:ph idx="1"/>
          </p:nvPr>
        </p:nvSpPr>
        <p:spPr>
          <a:xfrm>
            <a:off x="77821" y="419450"/>
            <a:ext cx="5312364" cy="6139241"/>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lgn="ctr">
              <a:buNone/>
            </a:pPr>
            <a:r>
              <a:rPr lang="en-GB" sz="3600" dirty="0"/>
              <a:t>The </a:t>
            </a:r>
            <a:r>
              <a:rPr lang="en-GB" sz="3600" b="1" dirty="0"/>
              <a:t>connotations</a:t>
            </a:r>
            <a:r>
              <a:rPr lang="en-GB" sz="3600" dirty="0"/>
              <a:t> of a word, are any idea or feeling which a word makes us think of. </a:t>
            </a:r>
          </a:p>
          <a:p>
            <a:pPr marL="0" indent="0" algn="ctr">
              <a:buNone/>
            </a:pPr>
            <a:endParaRPr lang="en-GB" sz="3600" dirty="0"/>
          </a:p>
          <a:p>
            <a:pPr marL="0" indent="0" algn="ctr">
              <a:buNone/>
            </a:pPr>
            <a:r>
              <a:rPr lang="en-GB" sz="3600" dirty="0"/>
              <a:t>For example, the word ‘yellow’ might make us think of sunshine, happiness, growth, light. </a:t>
            </a:r>
          </a:p>
          <a:p>
            <a:pPr marL="0" indent="0" algn="ctr">
              <a:buNone/>
            </a:pPr>
            <a:endParaRPr lang="en-GB" sz="3600" dirty="0"/>
          </a:p>
          <a:p>
            <a:pPr marL="0" indent="0" algn="ctr">
              <a:buNone/>
            </a:pPr>
            <a:r>
              <a:rPr lang="en-GB" sz="3600" dirty="0"/>
              <a:t>If we take the words used to describe a character, and think about their </a:t>
            </a:r>
            <a:r>
              <a:rPr lang="en-GB" sz="3600" b="1" dirty="0"/>
              <a:t>connotations</a:t>
            </a:r>
            <a:r>
              <a:rPr lang="en-GB" sz="3600" dirty="0"/>
              <a:t>, it helps us to understand how we are supposed to view them.</a:t>
            </a:r>
          </a:p>
        </p:txBody>
      </p:sp>
      <p:sp>
        <p:nvSpPr>
          <p:cNvPr id="5" name="Rectangle 4">
            <a:extLst>
              <a:ext uri="{FF2B5EF4-FFF2-40B4-BE49-F238E27FC236}">
                <a16:creationId xmlns:a16="http://schemas.microsoft.com/office/drawing/2014/main" id="{026C4334-47A5-4B95-B8E6-E191A4A409E3}"/>
              </a:ext>
            </a:extLst>
          </p:cNvPr>
          <p:cNvSpPr/>
          <p:nvPr/>
        </p:nvSpPr>
        <p:spPr>
          <a:xfrm>
            <a:off x="5486399" y="934634"/>
            <a:ext cx="6546715" cy="5624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Words used to describe Hades and his actions include:</a:t>
            </a:r>
          </a:p>
          <a:p>
            <a:pPr algn="ctr"/>
            <a:endParaRPr lang="en-GB" sz="2400" dirty="0"/>
          </a:p>
          <a:p>
            <a:pPr marL="342900" indent="-342900">
              <a:buAutoNum type="arabicPeriod"/>
            </a:pPr>
            <a:r>
              <a:rPr lang="en-GB" sz="2400" dirty="0"/>
              <a:t>Thundering</a:t>
            </a:r>
          </a:p>
          <a:p>
            <a:pPr marL="342900" indent="-342900">
              <a:buAutoNum type="arabicPeriod"/>
            </a:pPr>
            <a:r>
              <a:rPr lang="en-GB" sz="2400" dirty="0"/>
              <a:t>Wicked</a:t>
            </a:r>
          </a:p>
          <a:p>
            <a:pPr marL="342900" indent="-342900">
              <a:buAutoNum type="arabicPeriod"/>
            </a:pPr>
            <a:r>
              <a:rPr lang="en-GB" sz="2400" dirty="0"/>
              <a:t>Abhorrent </a:t>
            </a:r>
          </a:p>
          <a:p>
            <a:pPr marL="342900" indent="-342900">
              <a:buAutoNum type="arabicPeriod"/>
            </a:pPr>
            <a:r>
              <a:rPr lang="en-GB" sz="2400" dirty="0"/>
              <a:t>Snatched</a:t>
            </a:r>
          </a:p>
          <a:p>
            <a:pPr marL="342900" indent="-342900">
              <a:buAutoNum type="arabicPeriod"/>
            </a:pPr>
            <a:r>
              <a:rPr lang="en-GB" sz="2400" dirty="0"/>
              <a:t>Power</a:t>
            </a:r>
          </a:p>
          <a:p>
            <a:pPr marL="342900" indent="-342900">
              <a:buAutoNum type="arabicPeriod"/>
            </a:pPr>
            <a:endParaRPr lang="en-GB" sz="2400" dirty="0"/>
          </a:p>
          <a:p>
            <a:pPr algn="ctr"/>
            <a:r>
              <a:rPr lang="en-GB" sz="2400" b="1" dirty="0"/>
              <a:t>1. Write down the connotations </a:t>
            </a:r>
          </a:p>
          <a:p>
            <a:pPr algn="ctr"/>
            <a:r>
              <a:rPr lang="en-GB" sz="2400" b="1" dirty="0"/>
              <a:t>of these words. </a:t>
            </a:r>
          </a:p>
          <a:p>
            <a:pPr algn="ctr"/>
            <a:r>
              <a:rPr lang="en-GB" sz="2400" b="1" dirty="0"/>
              <a:t>2. explain how they present Hades? </a:t>
            </a:r>
          </a:p>
        </p:txBody>
      </p:sp>
    </p:spTree>
    <p:extLst>
      <p:ext uri="{BB962C8B-B14F-4D97-AF65-F5344CB8AC3E}">
        <p14:creationId xmlns:p14="http://schemas.microsoft.com/office/powerpoint/2010/main" val="678946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7F604-5573-427D-B1C5-06074550E383}"/>
              </a:ext>
            </a:extLst>
          </p:cNvPr>
          <p:cNvSpPr>
            <a:spLocks noGrp="1"/>
          </p:cNvSpPr>
          <p:nvPr>
            <p:ph type="title"/>
          </p:nvPr>
        </p:nvSpPr>
        <p:spPr>
          <a:xfrm>
            <a:off x="772190" y="758449"/>
            <a:ext cx="1878363" cy="1890122"/>
          </a:xfrm>
          <a:prstGeom prst="ellipse">
            <a:avLst/>
          </a:prstGeom>
          <a:noFill/>
          <a:ln>
            <a:solidFill>
              <a:srgbClr val="FFFFFF"/>
            </a:solidFill>
          </a:ln>
        </p:spPr>
        <p:txBody>
          <a:bodyPr vert="horz" lIns="182880" tIns="182880" rIns="182880" bIns="182880" rtlCol="0" anchor="ctr">
            <a:normAutofit/>
          </a:bodyPr>
          <a:lstStyle/>
          <a:p>
            <a:r>
              <a:rPr lang="en-US" sz="2000" dirty="0">
                <a:solidFill>
                  <a:srgbClr val="FFFFFF"/>
                </a:solidFill>
              </a:rPr>
              <a:t>your task:</a:t>
            </a:r>
          </a:p>
        </p:txBody>
      </p:sp>
      <p:sp>
        <p:nvSpPr>
          <p:cNvPr id="7" name="TextBox 6">
            <a:extLst>
              <a:ext uri="{FF2B5EF4-FFF2-40B4-BE49-F238E27FC236}">
                <a16:creationId xmlns:a16="http://schemas.microsoft.com/office/drawing/2014/main" id="{67DEDCEB-2410-4CF3-A84D-108A1E0580BC}"/>
              </a:ext>
            </a:extLst>
          </p:cNvPr>
          <p:cNvSpPr txBox="1"/>
          <p:nvPr/>
        </p:nvSpPr>
        <p:spPr>
          <a:xfrm>
            <a:off x="2885003" y="1212289"/>
            <a:ext cx="7731592" cy="3970318"/>
          </a:xfrm>
          <a:prstGeom prst="rect">
            <a:avLst/>
          </a:prstGeom>
          <a:noFill/>
        </p:spPr>
        <p:txBody>
          <a:bodyPr wrap="square" rtlCol="0">
            <a:spAutoFit/>
          </a:bodyPr>
          <a:lstStyle/>
          <a:p>
            <a:pPr lvl="0"/>
            <a:r>
              <a:rPr lang="en-GB" sz="3600" dirty="0">
                <a:solidFill>
                  <a:srgbClr val="000000"/>
                </a:solidFill>
              </a:rPr>
              <a:t>Identify five words from the text that describe Persephone/her actions.</a:t>
            </a:r>
          </a:p>
          <a:p>
            <a:pPr lvl="0"/>
            <a:endParaRPr kumimoji="0" lang="en-GB" sz="3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lvl="0"/>
            <a:r>
              <a:rPr lang="en-GB" sz="3600" dirty="0">
                <a:solidFill>
                  <a:srgbClr val="000000"/>
                </a:solidFill>
                <a:latin typeface="Gill Sans MT" panose="020B0502020104020203"/>
              </a:rPr>
              <a:t>Identify the connotations of these words.</a:t>
            </a:r>
          </a:p>
          <a:p>
            <a:pPr lvl="0"/>
            <a:endParaRPr kumimoji="0" lang="en-GB" sz="3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lvl="0"/>
            <a:r>
              <a:rPr lang="en-GB" sz="3600" dirty="0">
                <a:solidFill>
                  <a:srgbClr val="000000"/>
                </a:solidFill>
                <a:latin typeface="Gill Sans MT" panose="020B0502020104020203"/>
              </a:rPr>
              <a:t>Identify how these words present her.</a:t>
            </a:r>
            <a:endParaRPr kumimoji="0" lang="en-GB" sz="36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9098AEBD-0ED3-4B6B-8E9A-FA3A126BA389}"/>
              </a:ext>
            </a:extLst>
          </p:cNvPr>
          <p:cNvSpPr/>
          <p:nvPr/>
        </p:nvSpPr>
        <p:spPr>
          <a:xfrm>
            <a:off x="853585" y="5302063"/>
            <a:ext cx="4539916" cy="86627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Gill Sans MT" panose="020B0502020104020203"/>
                <a:ea typeface="+mn-ea"/>
                <a:cs typeface="+mn-cs"/>
              </a:rPr>
              <a:t>Finished?</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FFFF"/>
                </a:solidFill>
                <a:latin typeface="Gill Sans MT" panose="020B0502020104020203"/>
              </a:rPr>
              <a:t>Can you repeat the process with the other two main characters</a:t>
            </a:r>
            <a:endParaRPr kumimoji="0" lang="en-GB"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12" name="Picture 11" descr="Image result for stars cartoon transparent">
            <a:extLst>
              <a:ext uri="{FF2B5EF4-FFF2-40B4-BE49-F238E27FC236}">
                <a16:creationId xmlns:a16="http://schemas.microsoft.com/office/drawing/2014/main" id="{990712E9-DB08-4572-BD2F-B0B4D9BC0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593" y="4941216"/>
            <a:ext cx="645445" cy="6454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stars cartoon transparent">
            <a:extLst>
              <a:ext uri="{FF2B5EF4-FFF2-40B4-BE49-F238E27FC236}">
                <a16:creationId xmlns:a16="http://schemas.microsoft.com/office/drawing/2014/main" id="{1D3CE474-FDEB-477C-A946-DC1FDD13D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63" y="5808429"/>
            <a:ext cx="645445" cy="645445"/>
          </a:xfrm>
          <a:prstGeom prst="rect">
            <a:avLst/>
          </a:prstGeom>
          <a:noFill/>
          <a:extLst>
            <a:ext uri="{909E8E84-426E-40DD-AFC4-6F175D3DCCD1}">
              <a14:hiddenFill xmlns:a14="http://schemas.microsoft.com/office/drawing/2010/main">
                <a:solidFill>
                  <a:srgbClr val="FFFFFF"/>
                </a:solidFill>
              </a14:hiddenFill>
            </a:ext>
          </a:extLst>
        </p:spPr>
      </p:pic>
      <p:sp>
        <p:nvSpPr>
          <p:cNvPr id="8" name="Cloud 7">
            <a:extLst>
              <a:ext uri="{FF2B5EF4-FFF2-40B4-BE49-F238E27FC236}">
                <a16:creationId xmlns:a16="http://schemas.microsoft.com/office/drawing/2014/main" id="{EF3CC7E1-C2EB-45D6-B72D-104E254A8670}"/>
              </a:ext>
            </a:extLst>
          </p:cNvPr>
          <p:cNvSpPr/>
          <p:nvPr/>
        </p:nvSpPr>
        <p:spPr>
          <a:xfrm>
            <a:off x="397629" y="4362364"/>
            <a:ext cx="1914611" cy="88714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Gill Sans MT" panose="020B0502020104020203"/>
                <a:ea typeface="+mn-ea"/>
                <a:cs typeface="+mn-cs"/>
              </a:rPr>
              <a:t>Set it out just like we did with Hades</a:t>
            </a:r>
          </a:p>
        </p:txBody>
      </p:sp>
      <p:pic>
        <p:nvPicPr>
          <p:cNvPr id="2052" name="Picture 4" descr="Image result for transparent lightbulb">
            <a:extLst>
              <a:ext uri="{FF2B5EF4-FFF2-40B4-BE49-F238E27FC236}">
                <a16:creationId xmlns:a16="http://schemas.microsoft.com/office/drawing/2014/main" id="{C7FD32B7-276B-47BD-BB8A-DE01C35398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518" y="4013212"/>
            <a:ext cx="792722" cy="79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30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C061-1AAB-4BE1-8CEC-4D4DB19BD8ED}"/>
              </a:ext>
            </a:extLst>
          </p:cNvPr>
          <p:cNvSpPr>
            <a:spLocks noGrp="1"/>
          </p:cNvSpPr>
          <p:nvPr>
            <p:ph type="title"/>
          </p:nvPr>
        </p:nvSpPr>
        <p:spPr>
          <a:xfrm>
            <a:off x="2298970" y="167024"/>
            <a:ext cx="7729728" cy="1188720"/>
          </a:xfrm>
        </p:spPr>
        <p:txBody>
          <a:bodyPr/>
          <a:lstStyle/>
          <a:p>
            <a:r>
              <a:rPr lang="en-AU" dirty="0"/>
              <a:t>QUIZ</a:t>
            </a:r>
          </a:p>
        </p:txBody>
      </p:sp>
      <p:sp>
        <p:nvSpPr>
          <p:cNvPr id="3" name="Content Placeholder 2">
            <a:extLst>
              <a:ext uri="{FF2B5EF4-FFF2-40B4-BE49-F238E27FC236}">
                <a16:creationId xmlns:a16="http://schemas.microsoft.com/office/drawing/2014/main" id="{4AAC20A8-9F4B-4DD8-8D03-F62B0F49A3DC}"/>
              </a:ext>
            </a:extLst>
          </p:cNvPr>
          <p:cNvSpPr>
            <a:spLocks noGrp="1"/>
          </p:cNvSpPr>
          <p:nvPr>
            <p:ph idx="1"/>
          </p:nvPr>
        </p:nvSpPr>
        <p:spPr/>
        <p:txBody>
          <a:bodyPr/>
          <a:lstStyle/>
          <a:p>
            <a:endParaRPr lang="en-AU"/>
          </a:p>
        </p:txBody>
      </p:sp>
      <p:sp>
        <p:nvSpPr>
          <p:cNvPr id="4" name="Title 1">
            <a:extLst>
              <a:ext uri="{FF2B5EF4-FFF2-40B4-BE49-F238E27FC236}">
                <a16:creationId xmlns:a16="http://schemas.microsoft.com/office/drawing/2014/main" id="{BAA11AA0-8C41-4C83-BBD1-FFA5C4422CD2}"/>
              </a:ext>
            </a:extLst>
          </p:cNvPr>
          <p:cNvSpPr txBox="1">
            <a:spLocks/>
          </p:cNvSpPr>
          <p:nvPr/>
        </p:nvSpPr>
        <p:spPr bwMode="black">
          <a:xfrm>
            <a:off x="130629" y="1867711"/>
            <a:ext cx="653281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fontScale="9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GB" sz="4500" cap="none" dirty="0"/>
              <a:t>1. What is a connotation?</a:t>
            </a:r>
            <a:endParaRPr lang="en-GB" sz="4500" b="1" cap="none" dirty="0"/>
          </a:p>
        </p:txBody>
      </p:sp>
      <p:sp>
        <p:nvSpPr>
          <p:cNvPr id="5" name="Title 1">
            <a:extLst>
              <a:ext uri="{FF2B5EF4-FFF2-40B4-BE49-F238E27FC236}">
                <a16:creationId xmlns:a16="http://schemas.microsoft.com/office/drawing/2014/main" id="{5538BF55-6F59-4617-BC77-CD6A9DE0D015}"/>
              </a:ext>
            </a:extLst>
          </p:cNvPr>
          <p:cNvSpPr txBox="1">
            <a:spLocks/>
          </p:cNvSpPr>
          <p:nvPr/>
        </p:nvSpPr>
        <p:spPr bwMode="black">
          <a:xfrm>
            <a:off x="130629" y="4338731"/>
            <a:ext cx="6824649" cy="1188720"/>
          </a:xfrm>
          <a:prstGeom prst="rect">
            <a:avLst/>
          </a:prstGeom>
          <a:solidFill>
            <a:srgbClr val="FFFFFF"/>
          </a:solidFill>
          <a:ln w="31750" cap="sq">
            <a:solidFill>
              <a:srgbClr val="404040"/>
            </a:solidFill>
            <a:miter lim="800000"/>
          </a:ln>
        </p:spPr>
        <p:txBody>
          <a:bodyPr vert="horz" lIns="182880" tIns="182880" rIns="182880" bIns="182880" rtlCol="0" anchor="ctr">
            <a:normAutofit fontScale="82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GB" sz="4500" cap="none" dirty="0"/>
              <a:t>2. What are the connotations of the following colours? </a:t>
            </a:r>
            <a:endParaRPr lang="en-GB" sz="4500" b="1" cap="none" dirty="0"/>
          </a:p>
        </p:txBody>
      </p:sp>
      <p:pic>
        <p:nvPicPr>
          <p:cNvPr id="1026" name="Picture 2" descr="Metamark M7 Vinyl - Lime Green | Rainbow Vinyl Co">
            <a:extLst>
              <a:ext uri="{FF2B5EF4-FFF2-40B4-BE49-F238E27FC236}">
                <a16:creationId xmlns:a16="http://schemas.microsoft.com/office/drawing/2014/main" id="{E78CC0C4-92F4-466F-939A-071A06A8C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447" y="166677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yal Purple Wrinkle Resistant Polyester Photo Backdrop">
            <a:extLst>
              <a:ext uri="{FF2B5EF4-FFF2-40B4-BE49-F238E27FC236}">
                <a16:creationId xmlns:a16="http://schemas.microsoft.com/office/drawing/2014/main" id="{30F11B0B-1FD7-4782-B336-82275AD5D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385" y="1620657"/>
            <a:ext cx="2143124" cy="21892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ite / Colours / Polytec">
            <a:extLst>
              <a:ext uri="{FF2B5EF4-FFF2-40B4-BE49-F238E27FC236}">
                <a16:creationId xmlns:a16="http://schemas.microsoft.com/office/drawing/2014/main" id="{AD17539A-0F99-40B1-B237-1F8694433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5384" y="4338731"/>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5367450-B0CB-4AFD-93A9-2D383165808B}"/>
              </a:ext>
            </a:extLst>
          </p:cNvPr>
          <p:cNvSpPr/>
          <p:nvPr/>
        </p:nvSpPr>
        <p:spPr>
          <a:xfrm>
            <a:off x="9746402" y="4338731"/>
            <a:ext cx="2143124" cy="21892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94AA989F-4E51-4710-802D-18862CF19747}"/>
              </a:ext>
            </a:extLst>
          </p:cNvPr>
          <p:cNvSpPr/>
          <p:nvPr/>
        </p:nvSpPr>
        <p:spPr>
          <a:xfrm>
            <a:off x="7165384" y="1450298"/>
            <a:ext cx="73930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a:t>
            </a:r>
          </a:p>
        </p:txBody>
      </p:sp>
      <p:sp>
        <p:nvSpPr>
          <p:cNvPr id="12" name="Rectangle 11">
            <a:extLst>
              <a:ext uri="{FF2B5EF4-FFF2-40B4-BE49-F238E27FC236}">
                <a16:creationId xmlns:a16="http://schemas.microsoft.com/office/drawing/2014/main" id="{DE36E8F8-97EE-47C6-BDCE-7B1844BD2953}"/>
              </a:ext>
            </a:extLst>
          </p:cNvPr>
          <p:cNvSpPr/>
          <p:nvPr/>
        </p:nvSpPr>
        <p:spPr>
          <a:xfrm>
            <a:off x="9960864" y="1551574"/>
            <a:ext cx="76944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a:t>
            </a:r>
          </a:p>
        </p:txBody>
      </p:sp>
      <p:sp>
        <p:nvSpPr>
          <p:cNvPr id="13" name="Rectangle 12">
            <a:extLst>
              <a:ext uri="{FF2B5EF4-FFF2-40B4-BE49-F238E27FC236}">
                <a16:creationId xmlns:a16="http://schemas.microsoft.com/office/drawing/2014/main" id="{DCE29C51-E376-4541-96B1-CD626AD0887B}"/>
              </a:ext>
            </a:extLst>
          </p:cNvPr>
          <p:cNvSpPr/>
          <p:nvPr/>
        </p:nvSpPr>
        <p:spPr>
          <a:xfrm>
            <a:off x="7180303" y="4313154"/>
            <a:ext cx="73930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a:t>
            </a:r>
          </a:p>
        </p:txBody>
      </p:sp>
      <p:sp>
        <p:nvSpPr>
          <p:cNvPr id="14" name="Rectangle 13">
            <a:extLst>
              <a:ext uri="{FF2B5EF4-FFF2-40B4-BE49-F238E27FC236}">
                <a16:creationId xmlns:a16="http://schemas.microsoft.com/office/drawing/2014/main" id="{7B470B59-2043-4175-9578-CCE0F5C8FACB}"/>
              </a:ext>
            </a:extLst>
          </p:cNvPr>
          <p:cNvSpPr/>
          <p:nvPr/>
        </p:nvSpPr>
        <p:spPr>
          <a:xfrm>
            <a:off x="9782883" y="4267896"/>
            <a:ext cx="77617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a:t>
            </a:r>
          </a:p>
        </p:txBody>
      </p:sp>
    </p:spTree>
    <p:extLst>
      <p:ext uri="{BB962C8B-B14F-4D97-AF65-F5344CB8AC3E}">
        <p14:creationId xmlns:p14="http://schemas.microsoft.com/office/powerpoint/2010/main" val="2529225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69E1-EA19-4E15-940C-45B4E520965A}"/>
              </a:ext>
            </a:extLst>
          </p:cNvPr>
          <p:cNvSpPr>
            <a:spLocks noGrp="1"/>
          </p:cNvSpPr>
          <p:nvPr>
            <p:ph type="title"/>
          </p:nvPr>
        </p:nvSpPr>
        <p:spPr>
          <a:xfrm>
            <a:off x="2231136" y="964692"/>
            <a:ext cx="7729728" cy="5134450"/>
          </a:xfrm>
        </p:spPr>
        <p:txBody>
          <a:bodyPr anchor="t">
            <a:normAutofit/>
          </a:bodyPr>
          <a:lstStyle/>
          <a:p>
            <a:r>
              <a:rPr lang="en-AU" sz="4000" dirty="0"/>
              <a:t>Retrieval practise  </a:t>
            </a:r>
            <a:br>
              <a:rPr lang="en-AU" sz="4000" dirty="0"/>
            </a:br>
            <a:r>
              <a:rPr lang="en-AU" sz="4000" dirty="0"/>
              <a:t>1. 					</a:t>
            </a:r>
            <a:br>
              <a:rPr lang="en-AU" sz="4000" dirty="0"/>
            </a:br>
            <a:r>
              <a:rPr lang="en-AU" sz="4000" dirty="0"/>
              <a:t>   				</a:t>
            </a:r>
            <a:br>
              <a:rPr lang="en-AU" sz="4000" dirty="0"/>
            </a:br>
            <a:r>
              <a:rPr lang="en-AU" sz="4000" dirty="0"/>
              <a:t>2. a. 			</a:t>
            </a:r>
            <a:br>
              <a:rPr lang="en-AU" sz="4000" dirty="0"/>
            </a:br>
            <a:r>
              <a:rPr lang="en-AU" sz="4000" dirty="0"/>
              <a:t>	b.   				</a:t>
            </a:r>
            <a:br>
              <a:rPr lang="en-AU" sz="4000" dirty="0"/>
            </a:br>
            <a:r>
              <a:rPr lang="en-AU" sz="4000" dirty="0"/>
              <a:t>	C. 				</a:t>
            </a:r>
            <a:br>
              <a:rPr lang="en-AU" sz="4000" dirty="0"/>
            </a:br>
            <a:r>
              <a:rPr lang="en-AU" sz="4000" dirty="0"/>
              <a:t>	D. 	</a:t>
            </a:r>
            <a:r>
              <a:rPr lang="en-AU" dirty="0"/>
              <a:t>			</a:t>
            </a:r>
            <a:br>
              <a:rPr lang="en-AU" dirty="0"/>
            </a:br>
            <a:br>
              <a:rPr lang="en-AU" dirty="0"/>
            </a:br>
            <a:endParaRPr lang="en-AU" dirty="0"/>
          </a:p>
        </p:txBody>
      </p:sp>
    </p:spTree>
    <p:extLst>
      <p:ext uri="{BB962C8B-B14F-4D97-AF65-F5344CB8AC3E}">
        <p14:creationId xmlns:p14="http://schemas.microsoft.com/office/powerpoint/2010/main" val="638021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120CBE1-1FDA-4EC6-8B29-F2B60DE0BFAC}"/>
              </a:ext>
            </a:extLst>
          </p:cNvPr>
          <p:cNvSpPr txBox="1">
            <a:spLocks/>
          </p:cNvSpPr>
          <p:nvPr/>
        </p:nvSpPr>
        <p:spPr bwMode="black">
          <a:xfrm>
            <a:off x="5041783" y="1979579"/>
            <a:ext cx="6512653" cy="259242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AU" sz="9600" dirty="0">
                <a:latin typeface="Dalek Pinpoint" pitchFamily="2" charset="0"/>
              </a:rPr>
              <a:t>Spelling</a:t>
            </a:r>
            <a:r>
              <a:rPr lang="en-AU" sz="4800" dirty="0"/>
              <a:t> </a:t>
            </a:r>
          </a:p>
        </p:txBody>
      </p:sp>
      <p:pic>
        <p:nvPicPr>
          <p:cNvPr id="8" name="Picture 2" descr="Greek God Zeus (PSD) (With images) | Ancient greek gods, Age of ...">
            <a:extLst>
              <a:ext uri="{FF2B5EF4-FFF2-40B4-BE49-F238E27FC236}">
                <a16:creationId xmlns:a16="http://schemas.microsoft.com/office/drawing/2014/main" id="{364E2DEC-A67F-4435-8AF2-0E6CC278A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24" y="-72647"/>
            <a:ext cx="4539574" cy="6930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902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122E-369D-4B53-82A2-CA9DDB8F5516}"/>
              </a:ext>
            </a:extLst>
          </p:cNvPr>
          <p:cNvSpPr>
            <a:spLocks noGrp="1"/>
          </p:cNvSpPr>
          <p:nvPr>
            <p:ph type="title"/>
          </p:nvPr>
        </p:nvSpPr>
        <p:spPr>
          <a:xfrm>
            <a:off x="0" y="180921"/>
            <a:ext cx="12192000" cy="428679"/>
          </a:xfrm>
        </p:spPr>
        <p:txBody>
          <a:bodyPr>
            <a:normAutofit fontScale="90000"/>
          </a:bodyPr>
          <a:lstStyle/>
          <a:p>
            <a:r>
              <a:rPr lang="en-GB" dirty="0"/>
              <a:t>Your task: putting all this together</a:t>
            </a:r>
          </a:p>
        </p:txBody>
      </p:sp>
      <p:sp>
        <p:nvSpPr>
          <p:cNvPr id="3" name="Content Placeholder 2">
            <a:extLst>
              <a:ext uri="{FF2B5EF4-FFF2-40B4-BE49-F238E27FC236}">
                <a16:creationId xmlns:a16="http://schemas.microsoft.com/office/drawing/2014/main" id="{01C73934-126C-4E7F-AEFC-DDEE4F2C0492}"/>
              </a:ext>
            </a:extLst>
          </p:cNvPr>
          <p:cNvSpPr>
            <a:spLocks noGrp="1"/>
          </p:cNvSpPr>
          <p:nvPr>
            <p:ph idx="1"/>
          </p:nvPr>
        </p:nvSpPr>
        <p:spPr>
          <a:xfrm>
            <a:off x="376209" y="1087919"/>
            <a:ext cx="5954921" cy="5182252"/>
          </a:xfrm>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GB" sz="2800" i="1" dirty="0"/>
          </a:p>
        </p:txBody>
      </p:sp>
      <p:sp>
        <p:nvSpPr>
          <p:cNvPr id="4" name="Rectangle 3">
            <a:extLst>
              <a:ext uri="{FF2B5EF4-FFF2-40B4-BE49-F238E27FC236}">
                <a16:creationId xmlns:a16="http://schemas.microsoft.com/office/drawing/2014/main" id="{CC54AC08-6E28-480A-9270-EBC34A29A376}"/>
              </a:ext>
            </a:extLst>
          </p:cNvPr>
          <p:cNvSpPr/>
          <p:nvPr/>
        </p:nvSpPr>
        <p:spPr>
          <a:xfrm>
            <a:off x="6453051" y="870858"/>
            <a:ext cx="5573486" cy="4112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t>Topic sentence: </a:t>
            </a:r>
            <a:r>
              <a:rPr lang="en-GB" sz="2800" dirty="0"/>
              <a:t>tells me what you are going to tell me about! In this case it is Hades and his anger.</a:t>
            </a:r>
          </a:p>
          <a:p>
            <a:r>
              <a:rPr lang="en-GB" sz="2800" b="1" dirty="0"/>
              <a:t>Quotation: </a:t>
            </a:r>
            <a:r>
              <a:rPr lang="en-GB" sz="2800" dirty="0"/>
              <a:t>word for word from the text</a:t>
            </a:r>
            <a:endParaRPr lang="en-GB" sz="2800" b="1" dirty="0"/>
          </a:p>
          <a:p>
            <a:r>
              <a:rPr lang="en-GB" sz="2800" b="1" dirty="0"/>
              <a:t>Analysis: </a:t>
            </a:r>
            <a:r>
              <a:rPr lang="en-GB" sz="2800" dirty="0"/>
              <a:t>what it suggests to us, including connotations of words</a:t>
            </a:r>
            <a:br>
              <a:rPr lang="en-GB" sz="2800" dirty="0">
                <a:sym typeface="Wingdings" panose="05000000000000000000" pitchFamily="2" charset="2"/>
              </a:rPr>
            </a:br>
            <a:r>
              <a:rPr lang="en-GB" sz="2800" i="1" dirty="0">
                <a:sym typeface="Wingdings" panose="05000000000000000000" pitchFamily="2" charset="2"/>
              </a:rPr>
              <a:t>(repeat the last two stages at least once more until topic has been explored!)</a:t>
            </a:r>
            <a:endParaRPr lang="en-GB" sz="2800" i="1" dirty="0"/>
          </a:p>
        </p:txBody>
      </p:sp>
      <p:pic>
        <p:nvPicPr>
          <p:cNvPr id="7" name="Picture 4" descr="Image result for transparent lightbulb">
            <a:extLst>
              <a:ext uri="{FF2B5EF4-FFF2-40B4-BE49-F238E27FC236}">
                <a16:creationId xmlns:a16="http://schemas.microsoft.com/office/drawing/2014/main" id="{6C7A2818-90FB-4829-9903-E8262AB24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5736" y="5775840"/>
            <a:ext cx="792722" cy="79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565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122E-369D-4B53-82A2-CA9DDB8F5516}"/>
              </a:ext>
            </a:extLst>
          </p:cNvPr>
          <p:cNvSpPr>
            <a:spLocks noGrp="1"/>
          </p:cNvSpPr>
          <p:nvPr>
            <p:ph type="title"/>
          </p:nvPr>
        </p:nvSpPr>
        <p:spPr>
          <a:xfrm>
            <a:off x="0" y="180921"/>
            <a:ext cx="12192000" cy="428679"/>
          </a:xfrm>
        </p:spPr>
        <p:txBody>
          <a:bodyPr>
            <a:normAutofit fontScale="90000"/>
          </a:bodyPr>
          <a:lstStyle/>
          <a:p>
            <a:r>
              <a:rPr lang="en-GB" dirty="0"/>
              <a:t>Your task: putting all this together</a:t>
            </a:r>
          </a:p>
        </p:txBody>
      </p:sp>
      <p:sp>
        <p:nvSpPr>
          <p:cNvPr id="3" name="Content Placeholder 2">
            <a:extLst>
              <a:ext uri="{FF2B5EF4-FFF2-40B4-BE49-F238E27FC236}">
                <a16:creationId xmlns:a16="http://schemas.microsoft.com/office/drawing/2014/main" id="{01C73934-126C-4E7F-AEFC-DDEE4F2C0492}"/>
              </a:ext>
            </a:extLst>
          </p:cNvPr>
          <p:cNvSpPr>
            <a:spLocks noGrp="1"/>
          </p:cNvSpPr>
          <p:nvPr>
            <p:ph idx="1"/>
          </p:nvPr>
        </p:nvSpPr>
        <p:spPr>
          <a:xfrm>
            <a:off x="376209" y="1087919"/>
            <a:ext cx="5954921" cy="5182252"/>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GB" sz="2800" i="1" dirty="0"/>
              <a:t>Hades is presented by the writer to be a character filled with anger and aggression, particularly when it describes how he was ‘thundering across the ground in his four-horse chariot’. This suggests that he is a violent man, as the word ‘thundering’ implies that he is travelling very aggressively. Also, when he sees Persephone, the writer says he ‘swooped down swiftly and snatched the poor girl up’. The words ‘swooped’ and ‘snatched’ suggest he was not gentle in his movements, and that the kidnapping was very violent and angry.</a:t>
            </a:r>
          </a:p>
        </p:txBody>
      </p:sp>
      <p:sp>
        <p:nvSpPr>
          <p:cNvPr id="4" name="Rectangle 3">
            <a:extLst>
              <a:ext uri="{FF2B5EF4-FFF2-40B4-BE49-F238E27FC236}">
                <a16:creationId xmlns:a16="http://schemas.microsoft.com/office/drawing/2014/main" id="{CC54AC08-6E28-480A-9270-EBC34A29A376}"/>
              </a:ext>
            </a:extLst>
          </p:cNvPr>
          <p:cNvSpPr/>
          <p:nvPr/>
        </p:nvSpPr>
        <p:spPr>
          <a:xfrm>
            <a:off x="6453051" y="870858"/>
            <a:ext cx="5573486" cy="4112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t>Topic sentence: </a:t>
            </a:r>
            <a:r>
              <a:rPr lang="en-GB" sz="2800" dirty="0"/>
              <a:t>tells me what you are going to tell me about! In this case it is Hades and his anger.</a:t>
            </a:r>
          </a:p>
          <a:p>
            <a:r>
              <a:rPr lang="en-GB" sz="2800" b="1" dirty="0"/>
              <a:t>Quotation: </a:t>
            </a:r>
            <a:r>
              <a:rPr lang="en-GB" sz="2800" dirty="0"/>
              <a:t>word for word from the text</a:t>
            </a:r>
            <a:endParaRPr lang="en-GB" sz="2800" b="1" dirty="0"/>
          </a:p>
          <a:p>
            <a:r>
              <a:rPr lang="en-GB" sz="2800" b="1" dirty="0"/>
              <a:t>Analysis: </a:t>
            </a:r>
            <a:r>
              <a:rPr lang="en-GB" sz="2800" dirty="0"/>
              <a:t>what it suggests to us, including connotations of words</a:t>
            </a:r>
            <a:br>
              <a:rPr lang="en-GB" sz="2800" dirty="0">
                <a:sym typeface="Wingdings" panose="05000000000000000000" pitchFamily="2" charset="2"/>
              </a:rPr>
            </a:br>
            <a:r>
              <a:rPr lang="en-GB" sz="2800" i="1" dirty="0">
                <a:sym typeface="Wingdings" panose="05000000000000000000" pitchFamily="2" charset="2"/>
              </a:rPr>
              <a:t>(repeat the last two stages at least once more until topic has been explored!)</a:t>
            </a:r>
            <a:endParaRPr lang="en-GB" sz="2800" i="1" dirty="0"/>
          </a:p>
        </p:txBody>
      </p:sp>
      <p:pic>
        <p:nvPicPr>
          <p:cNvPr id="7" name="Picture 4" descr="Image result for transparent lightbulb">
            <a:extLst>
              <a:ext uri="{FF2B5EF4-FFF2-40B4-BE49-F238E27FC236}">
                <a16:creationId xmlns:a16="http://schemas.microsoft.com/office/drawing/2014/main" id="{6C7A2818-90FB-4829-9903-E8262AB24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5736" y="5775840"/>
            <a:ext cx="792722" cy="79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73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015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122E-369D-4B53-82A2-CA9DDB8F5516}"/>
              </a:ext>
            </a:extLst>
          </p:cNvPr>
          <p:cNvSpPr>
            <a:spLocks noGrp="1"/>
          </p:cNvSpPr>
          <p:nvPr>
            <p:ph type="title"/>
          </p:nvPr>
        </p:nvSpPr>
        <p:spPr>
          <a:xfrm>
            <a:off x="0" y="180921"/>
            <a:ext cx="12192000" cy="428679"/>
          </a:xfrm>
        </p:spPr>
        <p:txBody>
          <a:bodyPr>
            <a:normAutofit fontScale="90000"/>
          </a:bodyPr>
          <a:lstStyle/>
          <a:p>
            <a:r>
              <a:rPr lang="en-GB" dirty="0"/>
              <a:t>Your task: putting all this together</a:t>
            </a:r>
          </a:p>
        </p:txBody>
      </p:sp>
      <p:sp>
        <p:nvSpPr>
          <p:cNvPr id="3" name="Content Placeholder 2">
            <a:extLst>
              <a:ext uri="{FF2B5EF4-FFF2-40B4-BE49-F238E27FC236}">
                <a16:creationId xmlns:a16="http://schemas.microsoft.com/office/drawing/2014/main" id="{01C73934-126C-4E7F-AEFC-DDEE4F2C0492}"/>
              </a:ext>
            </a:extLst>
          </p:cNvPr>
          <p:cNvSpPr>
            <a:spLocks noGrp="1"/>
          </p:cNvSpPr>
          <p:nvPr>
            <p:ph idx="1"/>
          </p:nvPr>
        </p:nvSpPr>
        <p:spPr>
          <a:xfrm>
            <a:off x="376209" y="1087919"/>
            <a:ext cx="5954921" cy="5182252"/>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GB" sz="2800" i="1" dirty="0"/>
              <a:t>Hades is presented by the writer to be a character filled with anger and aggression, particularly when it describes how he was ‘thundering across the ground in his four-horse chariot’. This suggests that he is a violent man, as the word ‘thundering’ implies that he is travelling very aggressively. Also, when he sees Persephone, the writer says he ‘swooped down swiftly and snatched the poor girl up’. The words ‘swooped’ and ‘snatched’ suggest he was not gentle in his movements, and that the kidnapping was very violent and angry.</a:t>
            </a:r>
          </a:p>
        </p:txBody>
      </p:sp>
      <p:sp>
        <p:nvSpPr>
          <p:cNvPr id="4" name="Rectangle 3">
            <a:extLst>
              <a:ext uri="{FF2B5EF4-FFF2-40B4-BE49-F238E27FC236}">
                <a16:creationId xmlns:a16="http://schemas.microsoft.com/office/drawing/2014/main" id="{CC54AC08-6E28-480A-9270-EBC34A29A376}"/>
              </a:ext>
            </a:extLst>
          </p:cNvPr>
          <p:cNvSpPr/>
          <p:nvPr/>
        </p:nvSpPr>
        <p:spPr>
          <a:xfrm>
            <a:off x="6453051" y="870858"/>
            <a:ext cx="5573486" cy="4112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t>Topic sentence: </a:t>
            </a:r>
            <a:r>
              <a:rPr lang="en-GB" sz="2800" dirty="0"/>
              <a:t>tells me what you are going to tell me about! In this case it is Hades and his anger.</a:t>
            </a:r>
          </a:p>
          <a:p>
            <a:r>
              <a:rPr lang="en-GB" sz="2800" b="1" dirty="0"/>
              <a:t>Quotation: </a:t>
            </a:r>
            <a:r>
              <a:rPr lang="en-GB" sz="2800" dirty="0"/>
              <a:t>word for word from the text</a:t>
            </a:r>
            <a:endParaRPr lang="en-GB" sz="2800" b="1" dirty="0"/>
          </a:p>
          <a:p>
            <a:r>
              <a:rPr lang="en-GB" sz="2800" b="1" dirty="0"/>
              <a:t>Analysis: </a:t>
            </a:r>
            <a:r>
              <a:rPr lang="en-GB" sz="2800" dirty="0"/>
              <a:t>what it suggests to us, including connotations of words</a:t>
            </a:r>
            <a:br>
              <a:rPr lang="en-GB" sz="2800" dirty="0">
                <a:sym typeface="Wingdings" panose="05000000000000000000" pitchFamily="2" charset="2"/>
              </a:rPr>
            </a:br>
            <a:r>
              <a:rPr lang="en-GB" sz="2800" i="1" dirty="0">
                <a:sym typeface="Wingdings" panose="05000000000000000000" pitchFamily="2" charset="2"/>
              </a:rPr>
              <a:t>(repeat the last two stages at least once more until topic has been explored!)</a:t>
            </a:r>
            <a:endParaRPr lang="en-GB" sz="2800" i="1" dirty="0"/>
          </a:p>
        </p:txBody>
      </p:sp>
      <p:sp>
        <p:nvSpPr>
          <p:cNvPr id="5" name="Rectangle 4">
            <a:extLst>
              <a:ext uri="{FF2B5EF4-FFF2-40B4-BE49-F238E27FC236}">
                <a16:creationId xmlns:a16="http://schemas.microsoft.com/office/drawing/2014/main" id="{BFDBC112-8ABE-4017-932B-59089C8D7931}"/>
              </a:ext>
            </a:extLst>
          </p:cNvPr>
          <p:cNvSpPr/>
          <p:nvPr/>
        </p:nvSpPr>
        <p:spPr>
          <a:xfrm>
            <a:off x="6453051" y="5131405"/>
            <a:ext cx="5573486" cy="128886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2800" dirty="0"/>
              <a:t>Can you write your own version of this paragraph, but make it about Persephone? </a:t>
            </a:r>
          </a:p>
        </p:txBody>
      </p:sp>
      <p:sp>
        <p:nvSpPr>
          <p:cNvPr id="6" name="Cloud 5">
            <a:extLst>
              <a:ext uri="{FF2B5EF4-FFF2-40B4-BE49-F238E27FC236}">
                <a16:creationId xmlns:a16="http://schemas.microsoft.com/office/drawing/2014/main" id="{BEA06129-626C-4E17-AD9E-805369FC7CE2}"/>
              </a:ext>
            </a:extLst>
          </p:cNvPr>
          <p:cNvSpPr/>
          <p:nvPr/>
        </p:nvSpPr>
        <p:spPr>
          <a:xfrm>
            <a:off x="10111926" y="5987142"/>
            <a:ext cx="1844943" cy="79272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Gill Sans MT" panose="020B0502020104020203"/>
                <a:ea typeface="+mn-ea"/>
                <a:cs typeface="+mn-cs"/>
              </a:rPr>
              <a:t>Use the work we just finished!</a:t>
            </a:r>
          </a:p>
        </p:txBody>
      </p:sp>
      <p:pic>
        <p:nvPicPr>
          <p:cNvPr id="7" name="Picture 4" descr="Image result for transparent lightbulb">
            <a:extLst>
              <a:ext uri="{FF2B5EF4-FFF2-40B4-BE49-F238E27FC236}">
                <a16:creationId xmlns:a16="http://schemas.microsoft.com/office/drawing/2014/main" id="{6C7A2818-90FB-4829-9903-E8262AB24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5736" y="5775840"/>
            <a:ext cx="792722" cy="79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570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6058"/>
            <a:ext cx="12192000" cy="589722"/>
          </a:xfrm>
        </p:spPr>
        <p:txBody>
          <a:bodyPr>
            <a:normAutofit fontScale="90000"/>
          </a:bodyPr>
          <a:lstStyle/>
          <a:p>
            <a:r>
              <a:rPr lang="en-GB" dirty="0"/>
              <a:t>task</a:t>
            </a:r>
          </a:p>
        </p:txBody>
      </p:sp>
      <p:sp>
        <p:nvSpPr>
          <p:cNvPr id="3" name="Subtitle 2"/>
          <p:cNvSpPr>
            <a:spLocks noGrp="1"/>
          </p:cNvSpPr>
          <p:nvPr>
            <p:ph type="subTitle" idx="1"/>
          </p:nvPr>
        </p:nvSpPr>
        <p:spPr>
          <a:xfrm>
            <a:off x="8366151" y="1005336"/>
            <a:ext cx="3302935" cy="5479353"/>
          </a:xfrm>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a:solidFill>
                  <a:schemeClr val="bg1"/>
                </a:solidFill>
              </a:rPr>
              <a:t>The background image of this slide is a painting of Mount Olympus, said to be the home of the Greek Gods that you will be studying.</a:t>
            </a:r>
          </a:p>
          <a:p>
            <a:endParaRPr lang="en-GB" dirty="0">
              <a:solidFill>
                <a:schemeClr val="bg1"/>
              </a:solidFill>
            </a:endParaRPr>
          </a:p>
          <a:p>
            <a:endParaRPr lang="en-GB" dirty="0">
              <a:solidFill>
                <a:schemeClr val="bg1"/>
              </a:solidFill>
            </a:endParaRPr>
          </a:p>
          <a:p>
            <a:r>
              <a:rPr lang="en-GB" sz="2800" b="1" dirty="0">
                <a:solidFill>
                  <a:schemeClr val="bg1"/>
                </a:solidFill>
              </a:rPr>
              <a:t>Create a mind-map of a </a:t>
            </a:r>
            <a:r>
              <a:rPr lang="en-GB" sz="2800" b="1" u="sng" dirty="0">
                <a:solidFill>
                  <a:schemeClr val="bg1"/>
                </a:solidFill>
              </a:rPr>
              <a:t>minimum of 10 </a:t>
            </a:r>
            <a:r>
              <a:rPr lang="en-GB" sz="2800" b="1" dirty="0">
                <a:solidFill>
                  <a:schemeClr val="bg1"/>
                </a:solidFill>
              </a:rPr>
              <a:t>of the best adjectives you can think of to describe this image. </a:t>
            </a:r>
          </a:p>
        </p:txBody>
      </p:sp>
      <p:sp>
        <p:nvSpPr>
          <p:cNvPr id="4" name="Cloud 3">
            <a:extLst>
              <a:ext uri="{FF2B5EF4-FFF2-40B4-BE49-F238E27FC236}">
                <a16:creationId xmlns:a16="http://schemas.microsoft.com/office/drawing/2014/main" id="{0C77C12D-DFCD-4DAC-8AE2-02C8F8AEAB0E}"/>
              </a:ext>
            </a:extLst>
          </p:cNvPr>
          <p:cNvSpPr/>
          <p:nvPr/>
        </p:nvSpPr>
        <p:spPr>
          <a:xfrm>
            <a:off x="6195527" y="4829429"/>
            <a:ext cx="2062065" cy="139026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Mount Olympus</a:t>
            </a:r>
          </a:p>
        </p:txBody>
      </p:sp>
      <p:sp>
        <p:nvSpPr>
          <p:cNvPr id="5" name="Arrow: Up 4">
            <a:extLst>
              <a:ext uri="{FF2B5EF4-FFF2-40B4-BE49-F238E27FC236}">
                <a16:creationId xmlns:a16="http://schemas.microsoft.com/office/drawing/2014/main" id="{2D970A9D-68B1-42E0-BAA0-ED8E250D1EC7}"/>
              </a:ext>
            </a:extLst>
          </p:cNvPr>
          <p:cNvSpPr/>
          <p:nvPr/>
        </p:nvSpPr>
        <p:spPr>
          <a:xfrm>
            <a:off x="7076560" y="4257778"/>
            <a:ext cx="233266" cy="76511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Arrow: Up 5">
            <a:extLst>
              <a:ext uri="{FF2B5EF4-FFF2-40B4-BE49-F238E27FC236}">
                <a16:creationId xmlns:a16="http://schemas.microsoft.com/office/drawing/2014/main" id="{2A6872EC-D911-4AEF-87C0-D42674666DFE}"/>
              </a:ext>
            </a:extLst>
          </p:cNvPr>
          <p:cNvSpPr/>
          <p:nvPr/>
        </p:nvSpPr>
        <p:spPr>
          <a:xfrm rot="2156221">
            <a:off x="7859486" y="4446874"/>
            <a:ext cx="233266" cy="76511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Arrow: Up 7">
            <a:extLst>
              <a:ext uri="{FF2B5EF4-FFF2-40B4-BE49-F238E27FC236}">
                <a16:creationId xmlns:a16="http://schemas.microsoft.com/office/drawing/2014/main" id="{AA3252FE-479E-4A53-A3A2-F387E4F7FEA7}"/>
              </a:ext>
            </a:extLst>
          </p:cNvPr>
          <p:cNvSpPr/>
          <p:nvPr/>
        </p:nvSpPr>
        <p:spPr>
          <a:xfrm rot="6289212">
            <a:off x="8178439" y="5295292"/>
            <a:ext cx="233266" cy="76511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Arrow: Up 8">
            <a:extLst>
              <a:ext uri="{FF2B5EF4-FFF2-40B4-BE49-F238E27FC236}">
                <a16:creationId xmlns:a16="http://schemas.microsoft.com/office/drawing/2014/main" id="{08922DFB-2248-4F00-87D5-E16F969C0E30}"/>
              </a:ext>
            </a:extLst>
          </p:cNvPr>
          <p:cNvSpPr/>
          <p:nvPr/>
        </p:nvSpPr>
        <p:spPr>
          <a:xfrm rot="8245934">
            <a:off x="7670167" y="5826091"/>
            <a:ext cx="233266" cy="76511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Arrow: Up 9">
            <a:extLst>
              <a:ext uri="{FF2B5EF4-FFF2-40B4-BE49-F238E27FC236}">
                <a16:creationId xmlns:a16="http://schemas.microsoft.com/office/drawing/2014/main" id="{9D0502B9-195A-4C76-950F-312D7FA56432}"/>
              </a:ext>
            </a:extLst>
          </p:cNvPr>
          <p:cNvSpPr/>
          <p:nvPr/>
        </p:nvSpPr>
        <p:spPr>
          <a:xfrm rot="12173152">
            <a:off x="6674198" y="5911588"/>
            <a:ext cx="233266" cy="76511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Arrow: Up 10">
            <a:extLst>
              <a:ext uri="{FF2B5EF4-FFF2-40B4-BE49-F238E27FC236}">
                <a16:creationId xmlns:a16="http://schemas.microsoft.com/office/drawing/2014/main" id="{6FCB5200-5CA5-4B2B-9E52-48215FA41FD1}"/>
              </a:ext>
            </a:extLst>
          </p:cNvPr>
          <p:cNvSpPr/>
          <p:nvPr/>
        </p:nvSpPr>
        <p:spPr>
          <a:xfrm rot="14637559">
            <a:off x="6012404" y="5560041"/>
            <a:ext cx="233266" cy="76511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Arrow: Up 11">
            <a:extLst>
              <a:ext uri="{FF2B5EF4-FFF2-40B4-BE49-F238E27FC236}">
                <a16:creationId xmlns:a16="http://schemas.microsoft.com/office/drawing/2014/main" id="{6D20E38D-9422-470F-A917-9099451C84A7}"/>
              </a:ext>
            </a:extLst>
          </p:cNvPr>
          <p:cNvSpPr/>
          <p:nvPr/>
        </p:nvSpPr>
        <p:spPr>
          <a:xfrm rot="17916472">
            <a:off x="6093895" y="4648742"/>
            <a:ext cx="233266" cy="76511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101515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4F11619D-FE27-41D3-A27E-1205139F3A89}"/>
              </a:ext>
            </a:extLst>
          </p:cNvPr>
          <p:cNvSpPr/>
          <p:nvPr/>
        </p:nvSpPr>
        <p:spPr>
          <a:xfrm>
            <a:off x="4383832" y="2272004"/>
            <a:ext cx="3424335" cy="2313991"/>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Mount Olympus</a:t>
            </a:r>
          </a:p>
        </p:txBody>
      </p:sp>
      <p:sp>
        <p:nvSpPr>
          <p:cNvPr id="5" name="Title 1">
            <a:extLst>
              <a:ext uri="{FF2B5EF4-FFF2-40B4-BE49-F238E27FC236}">
                <a16:creationId xmlns:a16="http://schemas.microsoft.com/office/drawing/2014/main" id="{2EC0FA9D-5B10-4DE9-BE40-513A7373D183}"/>
              </a:ext>
            </a:extLst>
          </p:cNvPr>
          <p:cNvSpPr txBox="1">
            <a:spLocks/>
          </p:cNvSpPr>
          <p:nvPr/>
        </p:nvSpPr>
        <p:spPr bwMode="black">
          <a:xfrm>
            <a:off x="0" y="166058"/>
            <a:ext cx="12192000" cy="832318"/>
          </a:xfrm>
          <a:prstGeom prst="rect">
            <a:avLst/>
          </a:prstGeom>
          <a:ln/>
        </p:spPr>
        <p:style>
          <a:lnRef idx="3">
            <a:schemeClr val="lt1"/>
          </a:lnRef>
          <a:fillRef idx="1">
            <a:schemeClr val="accent4"/>
          </a:fillRef>
          <a:effectRef idx="1">
            <a:schemeClr val="accent4"/>
          </a:effectRef>
          <a:fontRef idx="minor">
            <a:schemeClr val="lt1"/>
          </a:fontRef>
        </p:style>
        <p:txBody>
          <a:bodyPr vert="horz" lIns="182880" tIns="182880" rIns="182880" bIns="182880" rtlCol="0" anchor="ctr">
            <a:normAutofit fontScale="97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GB" sz="2000" dirty="0">
                <a:solidFill>
                  <a:schemeClr val="bg1"/>
                </a:solidFill>
              </a:rPr>
              <a:t>starter</a:t>
            </a:r>
          </a:p>
        </p:txBody>
      </p:sp>
    </p:spTree>
    <p:extLst>
      <p:ext uri="{BB962C8B-B14F-4D97-AF65-F5344CB8AC3E}">
        <p14:creationId xmlns:p14="http://schemas.microsoft.com/office/powerpoint/2010/main" val="1551695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latin typeface="+mj-lt"/>
            </a:endParaRPr>
          </a:p>
        </p:txBody>
      </p:sp>
      <p:sp>
        <p:nvSpPr>
          <p:cNvPr id="8" name="Rectangle 7"/>
          <p:cNvSpPr/>
          <p:nvPr/>
        </p:nvSpPr>
        <p:spPr>
          <a:xfrm>
            <a:off x="2855640" y="1565176"/>
            <a:ext cx="7704856" cy="11521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mj-lt"/>
            </a:endParaRPr>
          </a:p>
        </p:txBody>
      </p:sp>
      <p:sp>
        <p:nvSpPr>
          <p:cNvPr id="9" name="Rectangle 8"/>
          <p:cNvSpPr/>
          <p:nvPr/>
        </p:nvSpPr>
        <p:spPr>
          <a:xfrm>
            <a:off x="1958167" y="5931214"/>
            <a:ext cx="8928992" cy="79208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en-GB" dirty="0">
                <a:solidFill>
                  <a:schemeClr val="bg1"/>
                </a:solidFill>
                <a:latin typeface="+mj-lt"/>
              </a:rPr>
              <a:t>Key words: characterisation, presentation, adjectives, Greek mythology</a:t>
            </a:r>
          </a:p>
        </p:txBody>
      </p:sp>
      <p:sp>
        <p:nvSpPr>
          <p:cNvPr id="10" name="Rounded Rectangle 9"/>
          <p:cNvSpPr/>
          <p:nvPr/>
        </p:nvSpPr>
        <p:spPr>
          <a:xfrm>
            <a:off x="4771864" y="2838323"/>
            <a:ext cx="2845566" cy="294728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sz="2400" b="1" dirty="0">
              <a:solidFill>
                <a:srgbClr val="FFC000"/>
              </a:solidFill>
              <a:latin typeface="+mj-lt"/>
            </a:endParaRPr>
          </a:p>
          <a:p>
            <a:pPr algn="ctr"/>
            <a:r>
              <a:rPr lang="en-GB" sz="2400" b="1" dirty="0">
                <a:solidFill>
                  <a:schemeClr val="accent1"/>
                </a:solidFill>
                <a:latin typeface="+mj-lt"/>
              </a:rPr>
              <a:t>Great Learning…</a:t>
            </a:r>
          </a:p>
          <a:p>
            <a:pPr algn="ctr"/>
            <a:r>
              <a:rPr lang="en-GB" sz="2000" b="1" dirty="0">
                <a:solidFill>
                  <a:schemeClr val="accent1"/>
                </a:solidFill>
              </a:rPr>
              <a:t>I can identify words or phrases that present the character a certain way</a:t>
            </a:r>
          </a:p>
        </p:txBody>
      </p:sp>
      <p:sp>
        <p:nvSpPr>
          <p:cNvPr id="11" name="Right Arrow 10"/>
          <p:cNvSpPr/>
          <p:nvPr/>
        </p:nvSpPr>
        <p:spPr>
          <a:xfrm>
            <a:off x="4223792" y="4005064"/>
            <a:ext cx="576064" cy="576064"/>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mj-lt"/>
            </a:endParaRPr>
          </a:p>
        </p:txBody>
      </p:sp>
      <p:sp>
        <p:nvSpPr>
          <p:cNvPr id="12" name="Rounded Rectangle 11"/>
          <p:cNvSpPr/>
          <p:nvPr/>
        </p:nvSpPr>
        <p:spPr>
          <a:xfrm>
            <a:off x="7968208" y="2847894"/>
            <a:ext cx="2592288" cy="295232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rgbClr val="00B050"/>
                </a:solidFill>
                <a:latin typeface="+mj-lt"/>
              </a:rPr>
              <a:t>Even better learning…</a:t>
            </a:r>
          </a:p>
          <a:p>
            <a:pPr algn="ctr"/>
            <a:r>
              <a:rPr lang="en-GB" sz="2000" b="1" dirty="0">
                <a:solidFill>
                  <a:srgbClr val="00B050"/>
                </a:solidFill>
                <a:latin typeface="+mj-lt"/>
              </a:rPr>
              <a:t>I can analyse the meaning behind the presentation of the character</a:t>
            </a:r>
          </a:p>
        </p:txBody>
      </p:sp>
      <p:sp>
        <p:nvSpPr>
          <p:cNvPr id="13" name="Rounded Rectangle 12"/>
          <p:cNvSpPr/>
          <p:nvPr/>
        </p:nvSpPr>
        <p:spPr>
          <a:xfrm>
            <a:off x="1234911" y="2847893"/>
            <a:ext cx="3030801" cy="300609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sz="2000" b="1" dirty="0">
              <a:solidFill>
                <a:srgbClr val="FF0000"/>
              </a:solidFill>
              <a:latin typeface="+mj-lt"/>
            </a:endParaRPr>
          </a:p>
          <a:p>
            <a:pPr algn="ctr"/>
            <a:r>
              <a:rPr lang="en-GB" sz="2000" b="1" dirty="0">
                <a:solidFill>
                  <a:srgbClr val="FF0000"/>
                </a:solidFill>
                <a:latin typeface="+mj-lt"/>
              </a:rPr>
              <a:t>Good learning…</a:t>
            </a:r>
          </a:p>
          <a:p>
            <a:pPr algn="ctr"/>
            <a:r>
              <a:rPr lang="en-GB" sz="2000" b="1" dirty="0">
                <a:solidFill>
                  <a:srgbClr val="FF0000"/>
                </a:solidFill>
                <a:latin typeface="+mj-lt"/>
              </a:rPr>
              <a:t>I can explain using adjectives how a character is presented</a:t>
            </a:r>
          </a:p>
        </p:txBody>
      </p:sp>
      <p:sp>
        <p:nvSpPr>
          <p:cNvPr id="14" name="Right Arrow 13"/>
          <p:cNvSpPr/>
          <p:nvPr/>
        </p:nvSpPr>
        <p:spPr>
          <a:xfrm>
            <a:off x="7462056" y="4013768"/>
            <a:ext cx="576064" cy="576064"/>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mj-lt"/>
            </a:endParaRPr>
          </a:p>
        </p:txBody>
      </p:sp>
      <p:sp>
        <p:nvSpPr>
          <p:cNvPr id="15" name="TextBox 14"/>
          <p:cNvSpPr txBox="1"/>
          <p:nvPr/>
        </p:nvSpPr>
        <p:spPr>
          <a:xfrm>
            <a:off x="2927648" y="403285"/>
            <a:ext cx="756084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b="1" dirty="0">
                <a:latin typeface="+mj-lt"/>
              </a:rPr>
              <a:t>The BIG idea:</a:t>
            </a:r>
            <a:br>
              <a:rPr lang="en-GB" sz="2800" b="1" dirty="0">
                <a:latin typeface="+mj-lt"/>
              </a:rPr>
            </a:br>
            <a:r>
              <a:rPr lang="en-GB" sz="2800" b="1" dirty="0">
                <a:latin typeface="+mj-lt"/>
              </a:rPr>
              <a:t>Greek Mythology</a:t>
            </a:r>
          </a:p>
        </p:txBody>
      </p:sp>
      <p:sp>
        <p:nvSpPr>
          <p:cNvPr id="17" name="TextBox 16"/>
          <p:cNvSpPr txBox="1"/>
          <p:nvPr/>
        </p:nvSpPr>
        <p:spPr>
          <a:xfrm>
            <a:off x="2999656" y="1601585"/>
            <a:ext cx="756084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latin typeface="+mj-lt"/>
              </a:rPr>
              <a:t>We are learning to…</a:t>
            </a:r>
          </a:p>
          <a:p>
            <a:pPr algn="ctr"/>
            <a:r>
              <a:rPr lang="en-GB" sz="2400" b="1" dirty="0">
                <a:latin typeface="+mj-lt"/>
              </a:rPr>
              <a:t>Analyse how a character is presented within a text </a:t>
            </a:r>
          </a:p>
        </p:txBody>
      </p:sp>
    </p:spTree>
    <p:extLst>
      <p:ext uri="{BB962C8B-B14F-4D97-AF65-F5344CB8AC3E}">
        <p14:creationId xmlns:p14="http://schemas.microsoft.com/office/powerpoint/2010/main" val="233785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5635-3C51-4B3C-A959-D5CDE31FE4F5}"/>
              </a:ext>
            </a:extLst>
          </p:cNvPr>
          <p:cNvSpPr>
            <a:spLocks noGrp="1"/>
          </p:cNvSpPr>
          <p:nvPr>
            <p:ph type="title"/>
          </p:nvPr>
        </p:nvSpPr>
        <p:spPr>
          <a:xfrm>
            <a:off x="0" y="165701"/>
            <a:ext cx="12192000" cy="500124"/>
          </a:xfrm>
        </p:spPr>
        <p:txBody>
          <a:bodyPr>
            <a:normAutofit fontScale="90000"/>
          </a:bodyPr>
          <a:lstStyle/>
          <a:p>
            <a:r>
              <a:rPr lang="en-GB" dirty="0"/>
              <a:t>Your task: talk to your partner for one minute</a:t>
            </a:r>
          </a:p>
        </p:txBody>
      </p:sp>
      <p:sp>
        <p:nvSpPr>
          <p:cNvPr id="3" name="Content Placeholder 2">
            <a:extLst>
              <a:ext uri="{FF2B5EF4-FFF2-40B4-BE49-F238E27FC236}">
                <a16:creationId xmlns:a16="http://schemas.microsoft.com/office/drawing/2014/main" id="{FE6F2EC7-706E-49A6-ABC3-A339A4C6BD9B}"/>
              </a:ext>
            </a:extLst>
          </p:cNvPr>
          <p:cNvSpPr>
            <a:spLocks noGrp="1"/>
          </p:cNvSpPr>
          <p:nvPr>
            <p:ph idx="1"/>
          </p:nvPr>
        </p:nvSpPr>
        <p:spPr>
          <a:xfrm>
            <a:off x="730811" y="1047565"/>
            <a:ext cx="3894456" cy="5459767"/>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GB" sz="2000" dirty="0"/>
              <a:t>Myths had two main functions.</a:t>
            </a:r>
          </a:p>
          <a:p>
            <a:pPr marL="0" indent="0">
              <a:buNone/>
            </a:pPr>
            <a:r>
              <a:rPr lang="en-GB" sz="2000" dirty="0"/>
              <a:t>The first was to answer the sort of awkward questions that children ask, such as ‘Who made the world? How will it end? Who was the first man? Where do we go after death?’</a:t>
            </a:r>
          </a:p>
          <a:p>
            <a:pPr marL="0" indent="0">
              <a:buNone/>
            </a:pPr>
            <a:r>
              <a:rPr lang="en-GB" sz="2000" dirty="0"/>
              <a:t>The second function of myth is to justify how society, and the world, works to the people that live in it. Before the world understood science, it was much easier to explain odd things via stories about gods and goddesses and heroes and monsters. They explained everything from religious rituals to the weather, and they gave meaning to the world people saw around them.</a:t>
            </a:r>
            <a:endParaRPr lang="en-GB" sz="2000" b="1" dirty="0"/>
          </a:p>
        </p:txBody>
      </p:sp>
      <p:sp>
        <p:nvSpPr>
          <p:cNvPr id="5" name="Rectangle 4">
            <a:extLst>
              <a:ext uri="{FF2B5EF4-FFF2-40B4-BE49-F238E27FC236}">
                <a16:creationId xmlns:a16="http://schemas.microsoft.com/office/drawing/2014/main" id="{9D1D8005-5A92-4CEA-A72B-012834926100}"/>
              </a:ext>
            </a:extLst>
          </p:cNvPr>
          <p:cNvSpPr/>
          <p:nvPr/>
        </p:nvSpPr>
        <p:spPr>
          <a:xfrm>
            <a:off x="5794159" y="1260629"/>
            <a:ext cx="5051394" cy="47539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t>If there was no scientific knowledge or understanding, what things that happen on a daily basis would you need explaining to you? I have given you the example of the weather – but what else would you want to know?</a:t>
            </a:r>
          </a:p>
          <a:p>
            <a:pPr algn="ctr"/>
            <a:endParaRPr lang="en-GB" sz="2800" dirty="0"/>
          </a:p>
          <a:p>
            <a:pPr algn="ctr"/>
            <a:r>
              <a:rPr lang="en-GB" sz="2800" dirty="0"/>
              <a:t>Come up with three things in your pairs.</a:t>
            </a:r>
          </a:p>
        </p:txBody>
      </p:sp>
    </p:spTree>
    <p:extLst>
      <p:ext uri="{BB962C8B-B14F-4D97-AF65-F5344CB8AC3E}">
        <p14:creationId xmlns:p14="http://schemas.microsoft.com/office/powerpoint/2010/main" val="166088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CD95-4DCE-4779-A862-D357482A79CB}"/>
              </a:ext>
            </a:extLst>
          </p:cNvPr>
          <p:cNvSpPr>
            <a:spLocks noGrp="1"/>
          </p:cNvSpPr>
          <p:nvPr>
            <p:ph type="title"/>
          </p:nvPr>
        </p:nvSpPr>
        <p:spPr>
          <a:xfrm>
            <a:off x="130629" y="147867"/>
            <a:ext cx="8145624" cy="6486198"/>
          </a:xfrm>
        </p:spPr>
        <p:txBody>
          <a:bodyPr anchor="ctr">
            <a:normAutofit fontScale="90000"/>
          </a:bodyPr>
          <a:lstStyle/>
          <a:p>
            <a:r>
              <a:rPr lang="en-GB" sz="4500" cap="none" dirty="0"/>
              <a:t>We are about to read </a:t>
            </a:r>
            <a:r>
              <a:rPr lang="en-GB" sz="4500" b="1" cap="none" dirty="0"/>
              <a:t>The Myth of Persephone.</a:t>
            </a:r>
            <a:br>
              <a:rPr lang="en-GB" sz="4500" b="1" cap="none" dirty="0"/>
            </a:br>
            <a:br>
              <a:rPr lang="en-GB" sz="4500" b="1" cap="none" dirty="0"/>
            </a:br>
            <a:r>
              <a:rPr lang="en-GB" sz="4500" cap="none" dirty="0"/>
              <a:t>As we read, underline or highlight, and annotate, how the characters of </a:t>
            </a:r>
            <a:r>
              <a:rPr lang="en-GB" sz="4500" b="1" cap="none" dirty="0"/>
              <a:t>Zeus</a:t>
            </a:r>
            <a:r>
              <a:rPr lang="en-GB" sz="4500" cap="none" dirty="0"/>
              <a:t>, </a:t>
            </a:r>
            <a:r>
              <a:rPr lang="en-GB" sz="4500" b="1" cap="none" dirty="0"/>
              <a:t>Hades</a:t>
            </a:r>
            <a:r>
              <a:rPr lang="en-GB" sz="4500" cap="none" dirty="0"/>
              <a:t>, </a:t>
            </a:r>
            <a:r>
              <a:rPr lang="en-GB" sz="4500" b="1" cap="none" dirty="0"/>
              <a:t>Demeter</a:t>
            </a:r>
            <a:r>
              <a:rPr lang="en-GB" sz="4500" cap="none" dirty="0"/>
              <a:t>, and </a:t>
            </a:r>
            <a:r>
              <a:rPr lang="en-GB" sz="4500" b="1" cap="none" dirty="0"/>
              <a:t>Persephone</a:t>
            </a:r>
            <a:r>
              <a:rPr lang="en-GB" sz="4500" cap="none" dirty="0"/>
              <a:t> seem to you.</a:t>
            </a:r>
            <a:br>
              <a:rPr lang="en-GB" sz="4500" cap="none" dirty="0"/>
            </a:br>
            <a:br>
              <a:rPr lang="en-GB" sz="4500" cap="none" dirty="0"/>
            </a:br>
            <a:r>
              <a:rPr lang="en-GB" sz="4500" cap="none" dirty="0"/>
              <a:t>We will annotate together at the end, so get your ideas ready!</a:t>
            </a:r>
            <a:endParaRPr lang="en-GB" sz="4500" b="1" cap="none" dirty="0"/>
          </a:p>
        </p:txBody>
      </p:sp>
      <p:sp>
        <p:nvSpPr>
          <p:cNvPr id="4" name="Cloud 3">
            <a:extLst>
              <a:ext uri="{FF2B5EF4-FFF2-40B4-BE49-F238E27FC236}">
                <a16:creationId xmlns:a16="http://schemas.microsoft.com/office/drawing/2014/main" id="{A446DF2E-820F-413F-87B7-8312C469033C}"/>
              </a:ext>
            </a:extLst>
          </p:cNvPr>
          <p:cNvSpPr/>
          <p:nvPr/>
        </p:nvSpPr>
        <p:spPr>
          <a:xfrm>
            <a:off x="8136294" y="475861"/>
            <a:ext cx="3275045" cy="2575249"/>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4000" dirty="0"/>
              <a:t>Reading time</a:t>
            </a:r>
          </a:p>
        </p:txBody>
      </p:sp>
      <p:pic>
        <p:nvPicPr>
          <p:cNvPr id="1042" name="Picture 18" descr="Image result for books transparent">
            <a:extLst>
              <a:ext uri="{FF2B5EF4-FFF2-40B4-BE49-F238E27FC236}">
                <a16:creationId xmlns:a16="http://schemas.microsoft.com/office/drawing/2014/main" id="{78099E1C-F495-49F1-A60B-5CD07C362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5837" y="475861"/>
            <a:ext cx="1464906" cy="1464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374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666D-92E4-4291-9A5E-1EE21B9EF1EA}"/>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17249383-5B3B-4EAD-93B3-CBB43F489025}"/>
              </a:ext>
            </a:extLst>
          </p:cNvPr>
          <p:cNvSpPr>
            <a:spLocks noGrp="1"/>
          </p:cNvSpPr>
          <p:nvPr>
            <p:ph idx="1"/>
          </p:nvPr>
        </p:nvSpPr>
        <p:spPr/>
        <p:txBody>
          <a:bodyPr/>
          <a:lstStyle/>
          <a:p>
            <a:endParaRPr lang="en-AU"/>
          </a:p>
        </p:txBody>
      </p:sp>
      <p:pic>
        <p:nvPicPr>
          <p:cNvPr id="4" name="Picture 3">
            <a:extLst>
              <a:ext uri="{FF2B5EF4-FFF2-40B4-BE49-F238E27FC236}">
                <a16:creationId xmlns:a16="http://schemas.microsoft.com/office/drawing/2014/main" id="{F3C43EB3-1BB7-4558-85A1-1F8D153A0070}"/>
              </a:ext>
            </a:extLst>
          </p:cNvPr>
          <p:cNvPicPr>
            <a:picLocks noChangeAspect="1"/>
          </p:cNvPicPr>
          <p:nvPr/>
        </p:nvPicPr>
        <p:blipFill>
          <a:blip r:embed="rId2"/>
          <a:stretch>
            <a:fillRect/>
          </a:stretch>
        </p:blipFill>
        <p:spPr>
          <a:xfrm>
            <a:off x="0" y="-23422"/>
            <a:ext cx="12289334" cy="6881422"/>
          </a:xfrm>
          <a:prstGeom prst="rect">
            <a:avLst/>
          </a:prstGeom>
        </p:spPr>
      </p:pic>
    </p:spTree>
    <p:extLst>
      <p:ext uri="{BB962C8B-B14F-4D97-AF65-F5344CB8AC3E}">
        <p14:creationId xmlns:p14="http://schemas.microsoft.com/office/powerpoint/2010/main" val="3620142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F68C-C24B-4AA6-95AF-1880229A7C97}"/>
              </a:ext>
            </a:extLst>
          </p:cNvPr>
          <p:cNvSpPr>
            <a:spLocks noGrp="1"/>
          </p:cNvSpPr>
          <p:nvPr>
            <p:ph type="title"/>
          </p:nvPr>
        </p:nvSpPr>
        <p:spPr>
          <a:xfrm>
            <a:off x="2231136" y="964691"/>
            <a:ext cx="7729728" cy="5566737"/>
          </a:xfrm>
        </p:spPr>
        <p:txBody>
          <a:bodyPr/>
          <a:lstStyle/>
          <a:p>
            <a:pPr algn="l"/>
            <a:r>
              <a:rPr lang="en-AU" dirty="0"/>
              <a:t>Once you’ve finished:</a:t>
            </a:r>
            <a:br>
              <a:rPr lang="en-AU" dirty="0"/>
            </a:br>
            <a:r>
              <a:rPr lang="en-AU" dirty="0"/>
              <a:t> </a:t>
            </a:r>
            <a:br>
              <a:rPr lang="en-AU" dirty="0"/>
            </a:br>
            <a:r>
              <a:rPr lang="en-AU" dirty="0"/>
              <a:t>1. Put your story of Persephone sheet in your plastic sleeve and put it in your folder</a:t>
            </a:r>
            <a:br>
              <a:rPr lang="en-AU" dirty="0"/>
            </a:br>
            <a:br>
              <a:rPr lang="en-AU" dirty="0"/>
            </a:br>
            <a:r>
              <a:rPr lang="en-AU" dirty="0"/>
              <a:t>2. draw how you imagine one of the main characters to look</a:t>
            </a:r>
          </a:p>
        </p:txBody>
      </p:sp>
    </p:spTree>
    <p:extLst>
      <p:ext uri="{BB962C8B-B14F-4D97-AF65-F5344CB8AC3E}">
        <p14:creationId xmlns:p14="http://schemas.microsoft.com/office/powerpoint/2010/main" val="82939453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1373</Words>
  <Application>Microsoft Office PowerPoint</Application>
  <PresentationFormat>Widescreen</PresentationFormat>
  <Paragraphs>119</Paragraphs>
  <Slides>20</Slides>
  <Notes>11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Dalek Pinpoint</vt:lpstr>
      <vt:lpstr>Gill Sans MT</vt:lpstr>
      <vt:lpstr>Parcel</vt:lpstr>
      <vt:lpstr>Myths and Legends</vt:lpstr>
      <vt:lpstr>PowerPoint Presentation</vt:lpstr>
      <vt:lpstr>task</vt:lpstr>
      <vt:lpstr>PowerPoint Presentation</vt:lpstr>
      <vt:lpstr>PowerPoint Presentation</vt:lpstr>
      <vt:lpstr>Your task: talk to your partner for one minute</vt:lpstr>
      <vt:lpstr>We are about to read The Myth of Persephone.  As we read, underline or highlight, and annotate, how the characters of Zeus, Hades, Demeter, and Persephone seem to you.  We will annotate together at the end, so get your ideas ready!</vt:lpstr>
      <vt:lpstr>PowerPoint Presentation</vt:lpstr>
      <vt:lpstr>Once you’ve finished:   1. Put your story of Persephone sheet in your plastic sleeve and put it in your folder  2. draw how you imagine one of the main characters to look</vt:lpstr>
      <vt:lpstr>Your task: 12 minutes</vt:lpstr>
      <vt:lpstr>PowerPoint Presentation</vt:lpstr>
      <vt:lpstr>PowerPoint Presentation</vt:lpstr>
      <vt:lpstr>Your task</vt:lpstr>
      <vt:lpstr>your task:</vt:lpstr>
      <vt:lpstr>QUIZ</vt:lpstr>
      <vt:lpstr>Retrieval practise   1.               2. a.      b.         C.       D.       </vt:lpstr>
      <vt:lpstr>PowerPoint Presentation</vt:lpstr>
      <vt:lpstr>Your task: putting all this together</vt:lpstr>
      <vt:lpstr>Your task: putting all this together</vt:lpstr>
      <vt:lpstr>Your task: putting all this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‘do now’ task</dc:title>
  <dc:creator>Andie Forster</dc:creator>
  <cp:lastModifiedBy>Elisa Wiafe</cp:lastModifiedBy>
  <cp:revision>11</cp:revision>
  <dcterms:created xsi:type="dcterms:W3CDTF">2019-08-27T16:11:41Z</dcterms:created>
  <dcterms:modified xsi:type="dcterms:W3CDTF">2022-02-08T00:37:01Z</dcterms:modified>
</cp:coreProperties>
</file>