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 id="2147483708" r:id="rId2"/>
  </p:sldMasterIdLst>
  <p:notesMasterIdLst>
    <p:notesMasterId r:id="rId25"/>
  </p:notesMasterIdLst>
  <p:sldIdLst>
    <p:sldId id="263" r:id="rId3"/>
    <p:sldId id="256" r:id="rId4"/>
    <p:sldId id="274" r:id="rId5"/>
    <p:sldId id="275" r:id="rId6"/>
    <p:sldId id="257" r:id="rId7"/>
    <p:sldId id="258" r:id="rId8"/>
    <p:sldId id="276" r:id="rId9"/>
    <p:sldId id="277" r:id="rId10"/>
    <p:sldId id="278" r:id="rId11"/>
    <p:sldId id="279" r:id="rId12"/>
    <p:sldId id="280" r:id="rId13"/>
    <p:sldId id="281" r:id="rId14"/>
    <p:sldId id="265" r:id="rId15"/>
    <p:sldId id="267" r:id="rId16"/>
    <p:sldId id="268" r:id="rId17"/>
    <p:sldId id="269" r:id="rId18"/>
    <p:sldId id="270" r:id="rId19"/>
    <p:sldId id="259" r:id="rId20"/>
    <p:sldId id="261" r:id="rId21"/>
    <p:sldId id="260" r:id="rId22"/>
    <p:sldId id="262" r:id="rId23"/>
    <p:sldId id="264"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4AA4489-E1CF-49BC-9C73-FCA273F10CFB}">
          <p14:sldIdLst>
            <p14:sldId id="263"/>
            <p14:sldId id="256"/>
          </p14:sldIdLst>
        </p14:section>
        <p14:section name="Dual Coding" id="{41341455-697F-4E72-984A-0D13B1D90E06}">
          <p14:sldIdLst>
            <p14:sldId id="274"/>
            <p14:sldId id="275"/>
            <p14:sldId id="257"/>
            <p14:sldId id="258"/>
            <p14:sldId id="276"/>
            <p14:sldId id="277"/>
            <p14:sldId id="278"/>
            <p14:sldId id="279"/>
            <p14:sldId id="280"/>
            <p14:sldId id="281"/>
            <p14:sldId id="265"/>
            <p14:sldId id="267"/>
            <p14:sldId id="268"/>
            <p14:sldId id="269"/>
            <p14:sldId id="270"/>
          </p14:sldIdLst>
        </p14:section>
        <p14:section name="Writing" id="{7E5931D2-6502-41FF-8BF3-67336F11DD5D}">
          <p14:sldIdLst>
            <p14:sldId id="259"/>
            <p14:sldId id="261"/>
            <p14:sldId id="260"/>
            <p14:sldId id="262"/>
            <p14:sldId id="26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6" autoAdjust="0"/>
    <p:restoredTop sz="94125" autoAdjust="0"/>
  </p:normalViewPr>
  <p:slideViewPr>
    <p:cSldViewPr snapToGrid="0">
      <p:cViewPr varScale="1">
        <p:scale>
          <a:sx n="63" d="100"/>
          <a:sy n="63" d="100"/>
        </p:scale>
        <p:origin x="61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605F3B-FB08-497E-846A-3C98176D365B}" type="datetimeFigureOut">
              <a:rPr lang="en-GB" smtClean="0"/>
              <a:t>01/02/2022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EF0CF3-1060-4919-A903-E94D04007BC6}" type="slidenum">
              <a:rPr lang="en-GB" smtClean="0"/>
              <a:t>‹#›</a:t>
            </a:fld>
            <a:endParaRPr lang="en-GB"/>
          </a:p>
        </p:txBody>
      </p:sp>
    </p:spTree>
    <p:extLst>
      <p:ext uri="{BB962C8B-B14F-4D97-AF65-F5344CB8AC3E}">
        <p14:creationId xmlns:p14="http://schemas.microsoft.com/office/powerpoint/2010/main" val="4148938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Green for growth!</a:t>
            </a:r>
          </a:p>
        </p:txBody>
      </p:sp>
      <p:sp>
        <p:nvSpPr>
          <p:cNvPr id="4" name="Slide Number Placeholder 3"/>
          <p:cNvSpPr>
            <a:spLocks noGrp="1"/>
          </p:cNvSpPr>
          <p:nvPr>
            <p:ph type="sldNum" sz="quarter" idx="5"/>
          </p:nvPr>
        </p:nvSpPr>
        <p:spPr/>
        <p:txBody>
          <a:bodyPr/>
          <a:lstStyle/>
          <a:p>
            <a:fld id="{D5EF0CF3-1060-4919-A903-E94D04007BC6}" type="slidenum">
              <a:rPr lang="en-GB" smtClean="0"/>
              <a:t>20</a:t>
            </a:fld>
            <a:endParaRPr lang="en-GB"/>
          </a:p>
        </p:txBody>
      </p:sp>
    </p:spTree>
    <p:extLst>
      <p:ext uri="{BB962C8B-B14F-4D97-AF65-F5344CB8AC3E}">
        <p14:creationId xmlns:p14="http://schemas.microsoft.com/office/powerpoint/2010/main" val="1598459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571701188"/>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18867351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2384203602"/>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2/1/2022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2985610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9328412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1328980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25618295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2/1/2022</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3186623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2/1/2022</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14519463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26917485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2518026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2/1/2022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2/1/2022</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2/1/2022</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2/1/2022</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2/1/2022</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extLst>
      <p:ext uri="{BB962C8B-B14F-4D97-AF65-F5344CB8AC3E}">
        <p14:creationId xmlns:p14="http://schemas.microsoft.com/office/powerpoint/2010/main" val="99481861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2.pn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6.svg"/><Relationship Id="rId7" Type="http://schemas.openxmlformats.org/officeDocument/2006/relationships/image" Target="../media/image12.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21.svg"/></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0.svg"/><Relationship Id="rId7" Type="http://schemas.openxmlformats.org/officeDocument/2006/relationships/image" Target="../media/image21.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6.svg"/></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0.svg"/><Relationship Id="rId7" Type="http://schemas.openxmlformats.org/officeDocument/2006/relationships/image" Target="../media/image21.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2.svg"/><Relationship Id="rId10" Type="http://schemas.openxmlformats.org/officeDocument/2006/relationships/image" Target="../media/image19.png"/><Relationship Id="rId4" Type="http://schemas.openxmlformats.org/officeDocument/2006/relationships/image" Target="../media/image11.png"/><Relationship Id="rId9" Type="http://schemas.openxmlformats.org/officeDocument/2006/relationships/image" Target="../media/image6.svg"/></Relationships>
</file>

<file path=ppt/slides/_rels/slide1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7.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sv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svg"/><Relationship Id="rId3" Type="http://schemas.openxmlformats.org/officeDocument/2006/relationships/image" Target="../media/image6.svg"/><Relationship Id="rId7" Type="http://schemas.openxmlformats.org/officeDocument/2006/relationships/image" Target="../media/image10.sv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image" Target="../media/image5.png"/><Relationship Id="rId16"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sv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 Id="rId14" Type="http://schemas.openxmlformats.org/officeDocument/2006/relationships/image" Target="../media/image17.sv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svg"/><Relationship Id="rId3" Type="http://schemas.openxmlformats.org/officeDocument/2006/relationships/image" Target="../media/image6.svg"/><Relationship Id="rId7" Type="http://schemas.openxmlformats.org/officeDocument/2006/relationships/image" Target="../media/image10.sv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image" Target="../media/image5.png"/><Relationship Id="rId16"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sv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 Id="rId14" Type="http://schemas.openxmlformats.org/officeDocument/2006/relationships/image" Target="../media/image17.svg"/></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2.pn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419501C6-F015-4273-AF88-E0F6C8538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id="{CA677DB7-5829-45BD-9754-5EC484CC4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186496-85B7-43C9-B551-259E43B2F874}"/>
              </a:ext>
            </a:extLst>
          </p:cNvPr>
          <p:cNvSpPr>
            <a:spLocks noGrp="1"/>
          </p:cNvSpPr>
          <p:nvPr>
            <p:ph type="ctrTitle"/>
          </p:nvPr>
        </p:nvSpPr>
        <p:spPr>
          <a:xfrm>
            <a:off x="241174" y="2457750"/>
            <a:ext cx="4171949" cy="1627792"/>
          </a:xfrm>
          <a:prstGeom prst="flowChartDocument">
            <a:avLst/>
          </a:prstGeom>
        </p:spPr>
        <p:txBody>
          <a:bodyPr vert="horz" lIns="182880" tIns="182880" rIns="182880" bIns="182880" rtlCol="0">
            <a:normAutofit/>
          </a:bodyPr>
          <a:lstStyle/>
          <a:p>
            <a:r>
              <a:rPr lang="en-US" sz="4400" dirty="0"/>
              <a:t>Paragraphs</a:t>
            </a:r>
          </a:p>
        </p:txBody>
      </p:sp>
      <p:pic>
        <p:nvPicPr>
          <p:cNvPr id="1026" name="Picture 2" descr="Image for post">
            <a:extLst>
              <a:ext uri="{FF2B5EF4-FFF2-40B4-BE49-F238E27FC236}">
                <a16:creationId xmlns:a16="http://schemas.microsoft.com/office/drawing/2014/main" id="{E38BD083-C69D-4AA2-ADE0-807603F88F3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94376" y="674766"/>
            <a:ext cx="6257544" cy="519376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9795D84D-4B84-4D40-9A99-3208FADB3B6F}"/>
              </a:ext>
            </a:extLst>
          </p:cNvPr>
          <p:cNvSpPr/>
          <p:nvPr/>
        </p:nvSpPr>
        <p:spPr>
          <a:xfrm>
            <a:off x="4846320" y="147637"/>
            <a:ext cx="7153655" cy="6562725"/>
          </a:xfrm>
          <a:custGeom>
            <a:avLst/>
            <a:gdLst>
              <a:gd name="connsiteX0" fmla="*/ 0 w 7153655"/>
              <a:gd name="connsiteY0" fmla="*/ 218801 h 6562725"/>
              <a:gd name="connsiteX1" fmla="*/ 218801 w 7153655"/>
              <a:gd name="connsiteY1" fmla="*/ 0 h 6562725"/>
              <a:gd name="connsiteX2" fmla="*/ 576990 w 7153655"/>
              <a:gd name="connsiteY2" fmla="*/ 0 h 6562725"/>
              <a:gd name="connsiteX3" fmla="*/ 1203822 w 7153655"/>
              <a:gd name="connsiteY3" fmla="*/ 0 h 6562725"/>
              <a:gd name="connsiteX4" fmla="*/ 1830654 w 7153655"/>
              <a:gd name="connsiteY4" fmla="*/ 0 h 6562725"/>
              <a:gd name="connsiteX5" fmla="*/ 2256004 w 7153655"/>
              <a:gd name="connsiteY5" fmla="*/ 0 h 6562725"/>
              <a:gd name="connsiteX6" fmla="*/ 2681354 w 7153655"/>
              <a:gd name="connsiteY6" fmla="*/ 0 h 6562725"/>
              <a:gd name="connsiteX7" fmla="*/ 3308185 w 7153655"/>
              <a:gd name="connsiteY7" fmla="*/ 0 h 6562725"/>
              <a:gd name="connsiteX8" fmla="*/ 4002178 w 7153655"/>
              <a:gd name="connsiteY8" fmla="*/ 0 h 6562725"/>
              <a:gd name="connsiteX9" fmla="*/ 4360367 w 7153655"/>
              <a:gd name="connsiteY9" fmla="*/ 0 h 6562725"/>
              <a:gd name="connsiteX10" fmla="*/ 4852878 w 7153655"/>
              <a:gd name="connsiteY10" fmla="*/ 0 h 6562725"/>
              <a:gd name="connsiteX11" fmla="*/ 5211067 w 7153655"/>
              <a:gd name="connsiteY11" fmla="*/ 0 h 6562725"/>
              <a:gd name="connsiteX12" fmla="*/ 5905059 w 7153655"/>
              <a:gd name="connsiteY12" fmla="*/ 0 h 6562725"/>
              <a:gd name="connsiteX13" fmla="*/ 6934854 w 7153655"/>
              <a:gd name="connsiteY13" fmla="*/ 0 h 6562725"/>
              <a:gd name="connsiteX14" fmla="*/ 7153655 w 7153655"/>
              <a:gd name="connsiteY14" fmla="*/ 218801 h 6562725"/>
              <a:gd name="connsiteX15" fmla="*/ 7153655 w 7153655"/>
              <a:gd name="connsiteY15" fmla="*/ 836882 h 6562725"/>
              <a:gd name="connsiteX16" fmla="*/ 7153655 w 7153655"/>
              <a:gd name="connsiteY16" fmla="*/ 1454962 h 6562725"/>
              <a:gd name="connsiteX17" fmla="*/ 7153655 w 7153655"/>
              <a:gd name="connsiteY17" fmla="*/ 1950540 h 6562725"/>
              <a:gd name="connsiteX18" fmla="*/ 7153655 w 7153655"/>
              <a:gd name="connsiteY18" fmla="*/ 2323616 h 6562725"/>
              <a:gd name="connsiteX19" fmla="*/ 7153655 w 7153655"/>
              <a:gd name="connsiteY19" fmla="*/ 2819194 h 6562725"/>
              <a:gd name="connsiteX20" fmla="*/ 7153655 w 7153655"/>
              <a:gd name="connsiteY20" fmla="*/ 3192270 h 6562725"/>
              <a:gd name="connsiteX21" fmla="*/ 7153655 w 7153655"/>
              <a:gd name="connsiteY21" fmla="*/ 3749099 h 6562725"/>
              <a:gd name="connsiteX22" fmla="*/ 7153655 w 7153655"/>
              <a:gd name="connsiteY22" fmla="*/ 4244677 h 6562725"/>
              <a:gd name="connsiteX23" fmla="*/ 7153655 w 7153655"/>
              <a:gd name="connsiteY23" fmla="*/ 4801507 h 6562725"/>
              <a:gd name="connsiteX24" fmla="*/ 7153655 w 7153655"/>
              <a:gd name="connsiteY24" fmla="*/ 5358336 h 6562725"/>
              <a:gd name="connsiteX25" fmla="*/ 7153655 w 7153655"/>
              <a:gd name="connsiteY25" fmla="*/ 5792663 h 6562725"/>
              <a:gd name="connsiteX26" fmla="*/ 7153655 w 7153655"/>
              <a:gd name="connsiteY26" fmla="*/ 6343924 h 6562725"/>
              <a:gd name="connsiteX27" fmla="*/ 6934854 w 7153655"/>
              <a:gd name="connsiteY27" fmla="*/ 6562725 h 6562725"/>
              <a:gd name="connsiteX28" fmla="*/ 6442343 w 7153655"/>
              <a:gd name="connsiteY28" fmla="*/ 6562725 h 6562725"/>
              <a:gd name="connsiteX29" fmla="*/ 5815512 w 7153655"/>
              <a:gd name="connsiteY29" fmla="*/ 6562725 h 6562725"/>
              <a:gd name="connsiteX30" fmla="*/ 5390162 w 7153655"/>
              <a:gd name="connsiteY30" fmla="*/ 6562725 h 6562725"/>
              <a:gd name="connsiteX31" fmla="*/ 4830491 w 7153655"/>
              <a:gd name="connsiteY31" fmla="*/ 6562725 h 6562725"/>
              <a:gd name="connsiteX32" fmla="*/ 4203659 w 7153655"/>
              <a:gd name="connsiteY32" fmla="*/ 6562725 h 6562725"/>
              <a:gd name="connsiteX33" fmla="*/ 3845470 w 7153655"/>
              <a:gd name="connsiteY33" fmla="*/ 6562725 h 6562725"/>
              <a:gd name="connsiteX34" fmla="*/ 3285799 w 7153655"/>
              <a:gd name="connsiteY34" fmla="*/ 6562725 h 6562725"/>
              <a:gd name="connsiteX35" fmla="*/ 2927609 w 7153655"/>
              <a:gd name="connsiteY35" fmla="*/ 6562725 h 6562725"/>
              <a:gd name="connsiteX36" fmla="*/ 2233617 w 7153655"/>
              <a:gd name="connsiteY36" fmla="*/ 6562725 h 6562725"/>
              <a:gd name="connsiteX37" fmla="*/ 1808267 w 7153655"/>
              <a:gd name="connsiteY37" fmla="*/ 6562725 h 6562725"/>
              <a:gd name="connsiteX38" fmla="*/ 1181435 w 7153655"/>
              <a:gd name="connsiteY38" fmla="*/ 6562725 h 6562725"/>
              <a:gd name="connsiteX39" fmla="*/ 218801 w 7153655"/>
              <a:gd name="connsiteY39" fmla="*/ 6562725 h 6562725"/>
              <a:gd name="connsiteX40" fmla="*/ 0 w 7153655"/>
              <a:gd name="connsiteY40" fmla="*/ 6343924 h 6562725"/>
              <a:gd name="connsiteX41" fmla="*/ 0 w 7153655"/>
              <a:gd name="connsiteY41" fmla="*/ 5664592 h 6562725"/>
              <a:gd name="connsiteX42" fmla="*/ 0 w 7153655"/>
              <a:gd name="connsiteY42" fmla="*/ 5046512 h 6562725"/>
              <a:gd name="connsiteX43" fmla="*/ 0 w 7153655"/>
              <a:gd name="connsiteY43" fmla="*/ 4612185 h 6562725"/>
              <a:gd name="connsiteX44" fmla="*/ 0 w 7153655"/>
              <a:gd name="connsiteY44" fmla="*/ 4116607 h 6562725"/>
              <a:gd name="connsiteX45" fmla="*/ 0 w 7153655"/>
              <a:gd name="connsiteY45" fmla="*/ 3437275 h 6562725"/>
              <a:gd name="connsiteX46" fmla="*/ 0 w 7153655"/>
              <a:gd name="connsiteY46" fmla="*/ 3064199 h 6562725"/>
              <a:gd name="connsiteX47" fmla="*/ 0 w 7153655"/>
              <a:gd name="connsiteY47" fmla="*/ 2446118 h 6562725"/>
              <a:gd name="connsiteX48" fmla="*/ 0 w 7153655"/>
              <a:gd name="connsiteY48" fmla="*/ 1766787 h 6562725"/>
              <a:gd name="connsiteX49" fmla="*/ 0 w 7153655"/>
              <a:gd name="connsiteY49" fmla="*/ 1148706 h 6562725"/>
              <a:gd name="connsiteX50" fmla="*/ 0 w 7153655"/>
              <a:gd name="connsiteY50" fmla="*/ 775630 h 6562725"/>
              <a:gd name="connsiteX51" fmla="*/ 0 w 7153655"/>
              <a:gd name="connsiteY51" fmla="*/ 218801 h 656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153655" h="6562725" extrusionOk="0">
                <a:moveTo>
                  <a:pt x="0" y="218801"/>
                </a:moveTo>
                <a:cubicBezTo>
                  <a:pt x="2373" y="104209"/>
                  <a:pt x="100774" y="-8351"/>
                  <a:pt x="218801" y="0"/>
                </a:cubicBezTo>
                <a:cubicBezTo>
                  <a:pt x="385367" y="-1867"/>
                  <a:pt x="481440" y="25028"/>
                  <a:pt x="576990" y="0"/>
                </a:cubicBezTo>
                <a:cubicBezTo>
                  <a:pt x="672540" y="-25028"/>
                  <a:pt x="993914" y="43938"/>
                  <a:pt x="1203822" y="0"/>
                </a:cubicBezTo>
                <a:cubicBezTo>
                  <a:pt x="1413730" y="-43938"/>
                  <a:pt x="1567190" y="41385"/>
                  <a:pt x="1830654" y="0"/>
                </a:cubicBezTo>
                <a:cubicBezTo>
                  <a:pt x="2094118" y="-41385"/>
                  <a:pt x="2076143" y="18972"/>
                  <a:pt x="2256004" y="0"/>
                </a:cubicBezTo>
                <a:cubicBezTo>
                  <a:pt x="2435865" y="-18972"/>
                  <a:pt x="2507935" y="38698"/>
                  <a:pt x="2681354" y="0"/>
                </a:cubicBezTo>
                <a:cubicBezTo>
                  <a:pt x="2854773" y="-38698"/>
                  <a:pt x="3119553" y="816"/>
                  <a:pt x="3308185" y="0"/>
                </a:cubicBezTo>
                <a:cubicBezTo>
                  <a:pt x="3496817" y="-816"/>
                  <a:pt x="3699840" y="43529"/>
                  <a:pt x="4002178" y="0"/>
                </a:cubicBezTo>
                <a:cubicBezTo>
                  <a:pt x="4304516" y="-43529"/>
                  <a:pt x="4193221" y="32490"/>
                  <a:pt x="4360367" y="0"/>
                </a:cubicBezTo>
                <a:cubicBezTo>
                  <a:pt x="4527513" y="-32490"/>
                  <a:pt x="4694405" y="55772"/>
                  <a:pt x="4852878" y="0"/>
                </a:cubicBezTo>
                <a:cubicBezTo>
                  <a:pt x="5011351" y="-55772"/>
                  <a:pt x="5058933" y="25512"/>
                  <a:pt x="5211067" y="0"/>
                </a:cubicBezTo>
                <a:cubicBezTo>
                  <a:pt x="5363201" y="-25512"/>
                  <a:pt x="5611886" y="70813"/>
                  <a:pt x="5905059" y="0"/>
                </a:cubicBezTo>
                <a:cubicBezTo>
                  <a:pt x="6198232" y="-70813"/>
                  <a:pt x="6586462" y="34324"/>
                  <a:pt x="6934854" y="0"/>
                </a:cubicBezTo>
                <a:cubicBezTo>
                  <a:pt x="7031705" y="-25254"/>
                  <a:pt x="7172485" y="122733"/>
                  <a:pt x="7153655" y="218801"/>
                </a:cubicBezTo>
                <a:cubicBezTo>
                  <a:pt x="7220310" y="364264"/>
                  <a:pt x="7112967" y="628394"/>
                  <a:pt x="7153655" y="836882"/>
                </a:cubicBezTo>
                <a:cubicBezTo>
                  <a:pt x="7194343" y="1045370"/>
                  <a:pt x="7123666" y="1218674"/>
                  <a:pt x="7153655" y="1454962"/>
                </a:cubicBezTo>
                <a:cubicBezTo>
                  <a:pt x="7183644" y="1691250"/>
                  <a:pt x="7128258" y="1787643"/>
                  <a:pt x="7153655" y="1950540"/>
                </a:cubicBezTo>
                <a:cubicBezTo>
                  <a:pt x="7179052" y="2113437"/>
                  <a:pt x="7115414" y="2179598"/>
                  <a:pt x="7153655" y="2323616"/>
                </a:cubicBezTo>
                <a:cubicBezTo>
                  <a:pt x="7191896" y="2467634"/>
                  <a:pt x="7151117" y="2669974"/>
                  <a:pt x="7153655" y="2819194"/>
                </a:cubicBezTo>
                <a:cubicBezTo>
                  <a:pt x="7156193" y="2968414"/>
                  <a:pt x="7144267" y="3018332"/>
                  <a:pt x="7153655" y="3192270"/>
                </a:cubicBezTo>
                <a:cubicBezTo>
                  <a:pt x="7163043" y="3366208"/>
                  <a:pt x="7120223" y="3531197"/>
                  <a:pt x="7153655" y="3749099"/>
                </a:cubicBezTo>
                <a:cubicBezTo>
                  <a:pt x="7187087" y="3967001"/>
                  <a:pt x="7129763" y="4131196"/>
                  <a:pt x="7153655" y="4244677"/>
                </a:cubicBezTo>
                <a:cubicBezTo>
                  <a:pt x="7177547" y="4358158"/>
                  <a:pt x="7107252" y="4563629"/>
                  <a:pt x="7153655" y="4801507"/>
                </a:cubicBezTo>
                <a:cubicBezTo>
                  <a:pt x="7200058" y="5039385"/>
                  <a:pt x="7128163" y="5185581"/>
                  <a:pt x="7153655" y="5358336"/>
                </a:cubicBezTo>
                <a:cubicBezTo>
                  <a:pt x="7179147" y="5531091"/>
                  <a:pt x="7106496" y="5678158"/>
                  <a:pt x="7153655" y="5792663"/>
                </a:cubicBezTo>
                <a:cubicBezTo>
                  <a:pt x="7200814" y="5907168"/>
                  <a:pt x="7098235" y="6087999"/>
                  <a:pt x="7153655" y="6343924"/>
                </a:cubicBezTo>
                <a:cubicBezTo>
                  <a:pt x="7160758" y="6485817"/>
                  <a:pt x="7067145" y="6553404"/>
                  <a:pt x="6934854" y="6562725"/>
                </a:cubicBezTo>
                <a:cubicBezTo>
                  <a:pt x="6714576" y="6589858"/>
                  <a:pt x="6648077" y="6528204"/>
                  <a:pt x="6442343" y="6562725"/>
                </a:cubicBezTo>
                <a:cubicBezTo>
                  <a:pt x="6236609" y="6597246"/>
                  <a:pt x="6056343" y="6509274"/>
                  <a:pt x="5815512" y="6562725"/>
                </a:cubicBezTo>
                <a:cubicBezTo>
                  <a:pt x="5574681" y="6616176"/>
                  <a:pt x="5597975" y="6545597"/>
                  <a:pt x="5390162" y="6562725"/>
                </a:cubicBezTo>
                <a:cubicBezTo>
                  <a:pt x="5182349" y="6579853"/>
                  <a:pt x="4976417" y="6558268"/>
                  <a:pt x="4830491" y="6562725"/>
                </a:cubicBezTo>
                <a:cubicBezTo>
                  <a:pt x="4684565" y="6567182"/>
                  <a:pt x="4331893" y="6512250"/>
                  <a:pt x="4203659" y="6562725"/>
                </a:cubicBezTo>
                <a:cubicBezTo>
                  <a:pt x="4075425" y="6613200"/>
                  <a:pt x="3988661" y="6531676"/>
                  <a:pt x="3845470" y="6562725"/>
                </a:cubicBezTo>
                <a:cubicBezTo>
                  <a:pt x="3702279" y="6593774"/>
                  <a:pt x="3564082" y="6543369"/>
                  <a:pt x="3285799" y="6562725"/>
                </a:cubicBezTo>
                <a:cubicBezTo>
                  <a:pt x="3007516" y="6582081"/>
                  <a:pt x="3041267" y="6525731"/>
                  <a:pt x="2927609" y="6562725"/>
                </a:cubicBezTo>
                <a:cubicBezTo>
                  <a:pt x="2813951" y="6599719"/>
                  <a:pt x="2416921" y="6492546"/>
                  <a:pt x="2233617" y="6562725"/>
                </a:cubicBezTo>
                <a:cubicBezTo>
                  <a:pt x="2050313" y="6632904"/>
                  <a:pt x="1969885" y="6546779"/>
                  <a:pt x="1808267" y="6562725"/>
                </a:cubicBezTo>
                <a:cubicBezTo>
                  <a:pt x="1646649" y="6578671"/>
                  <a:pt x="1358939" y="6507149"/>
                  <a:pt x="1181435" y="6562725"/>
                </a:cubicBezTo>
                <a:cubicBezTo>
                  <a:pt x="1003931" y="6618301"/>
                  <a:pt x="456849" y="6462204"/>
                  <a:pt x="218801" y="6562725"/>
                </a:cubicBezTo>
                <a:cubicBezTo>
                  <a:pt x="88505" y="6552398"/>
                  <a:pt x="2752" y="6465934"/>
                  <a:pt x="0" y="6343924"/>
                </a:cubicBezTo>
                <a:cubicBezTo>
                  <a:pt x="-38840" y="6029764"/>
                  <a:pt x="79672" y="5976250"/>
                  <a:pt x="0" y="5664592"/>
                </a:cubicBezTo>
                <a:cubicBezTo>
                  <a:pt x="-79672" y="5352934"/>
                  <a:pt x="1048" y="5291069"/>
                  <a:pt x="0" y="5046512"/>
                </a:cubicBezTo>
                <a:cubicBezTo>
                  <a:pt x="-1048" y="4801955"/>
                  <a:pt x="5474" y="4819164"/>
                  <a:pt x="0" y="4612185"/>
                </a:cubicBezTo>
                <a:cubicBezTo>
                  <a:pt x="-5474" y="4405206"/>
                  <a:pt x="49407" y="4251680"/>
                  <a:pt x="0" y="4116607"/>
                </a:cubicBezTo>
                <a:cubicBezTo>
                  <a:pt x="-49407" y="3981534"/>
                  <a:pt x="56670" y="3760663"/>
                  <a:pt x="0" y="3437275"/>
                </a:cubicBezTo>
                <a:cubicBezTo>
                  <a:pt x="-56670" y="3113887"/>
                  <a:pt x="21225" y="3151240"/>
                  <a:pt x="0" y="3064199"/>
                </a:cubicBezTo>
                <a:cubicBezTo>
                  <a:pt x="-21225" y="2977158"/>
                  <a:pt x="63510" y="2738108"/>
                  <a:pt x="0" y="2446118"/>
                </a:cubicBezTo>
                <a:cubicBezTo>
                  <a:pt x="-63510" y="2154128"/>
                  <a:pt x="8877" y="2079793"/>
                  <a:pt x="0" y="1766787"/>
                </a:cubicBezTo>
                <a:cubicBezTo>
                  <a:pt x="-8877" y="1453781"/>
                  <a:pt x="6073" y="1413158"/>
                  <a:pt x="0" y="1148706"/>
                </a:cubicBezTo>
                <a:cubicBezTo>
                  <a:pt x="-6073" y="884254"/>
                  <a:pt x="16666" y="857763"/>
                  <a:pt x="0" y="775630"/>
                </a:cubicBezTo>
                <a:cubicBezTo>
                  <a:pt x="-16666" y="693497"/>
                  <a:pt x="51800" y="338289"/>
                  <a:pt x="0" y="218801"/>
                </a:cubicBezTo>
                <a:close/>
              </a:path>
            </a:pathLst>
          </a:custGeom>
          <a:noFill/>
          <a:ln w="76200">
            <a:solidFill>
              <a:schemeClr val="tx1"/>
            </a:solidFill>
            <a:extLst>
              <a:ext uri="{C807C97D-BFC1-408E-A445-0C87EB9F89A2}">
                <ask:lineSketchStyleProps xmlns:ask="http://schemas.microsoft.com/office/drawing/2018/sketchyshapes" xmlns="" sd="3695283306">
                  <a:prstGeom prst="roundRect">
                    <a:avLst>
                      <a:gd name="adj" fmla="val 3334"/>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875325812"/>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BB97834-606B-4A34-8D85-9130913D67A4}"/>
              </a:ext>
            </a:extLst>
          </p:cNvPr>
          <p:cNvGrpSpPr/>
          <p:nvPr/>
        </p:nvGrpSpPr>
        <p:grpSpPr>
          <a:xfrm>
            <a:off x="6564554" y="177552"/>
            <a:ext cx="1876182" cy="2128027"/>
            <a:chOff x="247893" y="161680"/>
            <a:chExt cx="1714500" cy="1872616"/>
          </a:xfrm>
        </p:grpSpPr>
        <p:pic>
          <p:nvPicPr>
            <p:cNvPr id="2" name="Graphic 1" descr="Bonfire">
              <a:extLst>
                <a:ext uri="{FF2B5EF4-FFF2-40B4-BE49-F238E27FC236}">
                  <a16:creationId xmlns:a16="http://schemas.microsoft.com/office/drawing/2014/main" id="{40CB1703-AD43-4D92-A012-870D984148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1963" y="161680"/>
              <a:ext cx="1466361" cy="1466361"/>
            </a:xfrm>
            <a:prstGeom prst="rect">
              <a:avLst/>
            </a:prstGeom>
          </p:spPr>
        </p:pic>
        <p:sp>
          <p:nvSpPr>
            <p:cNvPr id="3" name="TextBox 2">
              <a:extLst>
                <a:ext uri="{FF2B5EF4-FFF2-40B4-BE49-F238E27FC236}">
                  <a16:creationId xmlns:a16="http://schemas.microsoft.com/office/drawing/2014/main" id="{16472672-B395-41B4-B1DD-CA7F3AAD78E3}"/>
                </a:ext>
              </a:extLst>
            </p:cNvPr>
            <p:cNvSpPr txBox="1"/>
            <p:nvPr/>
          </p:nvSpPr>
          <p:spPr>
            <a:xfrm>
              <a:off x="247893" y="1628041"/>
              <a:ext cx="1714500" cy="406255"/>
            </a:xfrm>
            <a:prstGeom prst="rect">
              <a:avLst/>
            </a:prstGeom>
            <a:noFill/>
          </p:spPr>
          <p:txBody>
            <a:bodyPr wrap="square" rtlCol="0">
              <a:spAutoFit/>
            </a:bodyPr>
            <a:lstStyle/>
            <a:p>
              <a:pPr algn="ctr"/>
              <a:r>
                <a:rPr lang="en-AU" sz="2400" dirty="0"/>
                <a:t>Prometheus</a:t>
              </a:r>
              <a:r>
                <a:rPr lang="en-AU" dirty="0"/>
                <a:t>  </a:t>
              </a:r>
            </a:p>
          </p:txBody>
        </p:sp>
      </p:grpSp>
      <p:grpSp>
        <p:nvGrpSpPr>
          <p:cNvPr id="7" name="Group 6">
            <a:extLst>
              <a:ext uri="{FF2B5EF4-FFF2-40B4-BE49-F238E27FC236}">
                <a16:creationId xmlns:a16="http://schemas.microsoft.com/office/drawing/2014/main" id="{06045787-3492-45B9-9401-78468B71AB16}"/>
              </a:ext>
            </a:extLst>
          </p:cNvPr>
          <p:cNvGrpSpPr/>
          <p:nvPr/>
        </p:nvGrpSpPr>
        <p:grpSpPr>
          <a:xfrm>
            <a:off x="2259845" y="161679"/>
            <a:ext cx="1800225" cy="2159289"/>
            <a:chOff x="2519239" y="161679"/>
            <a:chExt cx="1800225" cy="2159289"/>
          </a:xfrm>
        </p:grpSpPr>
        <p:pic>
          <p:nvPicPr>
            <p:cNvPr id="5" name="Graphic 4" descr="Owl">
              <a:extLst>
                <a:ext uri="{FF2B5EF4-FFF2-40B4-BE49-F238E27FC236}">
                  <a16:creationId xmlns:a16="http://schemas.microsoft.com/office/drawing/2014/main" id="{52F23609-6C21-4D24-937C-4B8A2EE9BB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71749" y="161679"/>
              <a:ext cx="1695207" cy="1695207"/>
            </a:xfrm>
            <a:prstGeom prst="rect">
              <a:avLst/>
            </a:prstGeom>
          </p:spPr>
        </p:pic>
        <p:sp>
          <p:nvSpPr>
            <p:cNvPr id="6" name="TextBox 5">
              <a:extLst>
                <a:ext uri="{FF2B5EF4-FFF2-40B4-BE49-F238E27FC236}">
                  <a16:creationId xmlns:a16="http://schemas.microsoft.com/office/drawing/2014/main" id="{379FF0CB-DF20-4F33-B5B3-AF47A0E2AC0B}"/>
                </a:ext>
              </a:extLst>
            </p:cNvPr>
            <p:cNvSpPr txBox="1"/>
            <p:nvPr/>
          </p:nvSpPr>
          <p:spPr>
            <a:xfrm>
              <a:off x="2519239" y="1736193"/>
              <a:ext cx="1800225" cy="584775"/>
            </a:xfrm>
            <a:prstGeom prst="rect">
              <a:avLst/>
            </a:prstGeom>
            <a:noFill/>
          </p:spPr>
          <p:txBody>
            <a:bodyPr wrap="square" rtlCol="0">
              <a:spAutoFit/>
            </a:bodyPr>
            <a:lstStyle/>
            <a:p>
              <a:pPr algn="ctr"/>
              <a:r>
                <a:rPr lang="en-AU" sz="3200" dirty="0"/>
                <a:t>Athene</a:t>
              </a:r>
            </a:p>
          </p:txBody>
        </p:sp>
      </p:grpSp>
      <p:grpSp>
        <p:nvGrpSpPr>
          <p:cNvPr id="10" name="Group 9">
            <a:extLst>
              <a:ext uri="{FF2B5EF4-FFF2-40B4-BE49-F238E27FC236}">
                <a16:creationId xmlns:a16="http://schemas.microsoft.com/office/drawing/2014/main" id="{0F8D08E3-E582-42F8-B253-94C5B6FF10B1}"/>
              </a:ext>
            </a:extLst>
          </p:cNvPr>
          <p:cNvGrpSpPr/>
          <p:nvPr/>
        </p:nvGrpSpPr>
        <p:grpSpPr>
          <a:xfrm>
            <a:off x="7727494" y="4368287"/>
            <a:ext cx="1695207" cy="2159289"/>
            <a:chOff x="4331609" y="161679"/>
            <a:chExt cx="1695207" cy="2159289"/>
          </a:xfrm>
        </p:grpSpPr>
        <p:pic>
          <p:nvPicPr>
            <p:cNvPr id="8" name="Graphic 7" descr="Family with two children">
              <a:extLst>
                <a:ext uri="{FF2B5EF4-FFF2-40B4-BE49-F238E27FC236}">
                  <a16:creationId xmlns:a16="http://schemas.microsoft.com/office/drawing/2014/main" id="{744BD480-C300-4E81-9B45-FD11A181CAE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331609" y="161679"/>
              <a:ext cx="1695207" cy="1695207"/>
            </a:xfrm>
            <a:prstGeom prst="rect">
              <a:avLst/>
            </a:prstGeom>
          </p:spPr>
        </p:pic>
        <p:sp>
          <p:nvSpPr>
            <p:cNvPr id="9" name="TextBox 8">
              <a:extLst>
                <a:ext uri="{FF2B5EF4-FFF2-40B4-BE49-F238E27FC236}">
                  <a16:creationId xmlns:a16="http://schemas.microsoft.com/office/drawing/2014/main" id="{0CE278EF-00D6-4833-80D2-A1A75C122365}"/>
                </a:ext>
              </a:extLst>
            </p:cNvPr>
            <p:cNvSpPr txBox="1"/>
            <p:nvPr/>
          </p:nvSpPr>
          <p:spPr>
            <a:xfrm>
              <a:off x="4410075" y="1736193"/>
              <a:ext cx="1616741" cy="584775"/>
            </a:xfrm>
            <a:prstGeom prst="rect">
              <a:avLst/>
            </a:prstGeom>
            <a:noFill/>
          </p:spPr>
          <p:txBody>
            <a:bodyPr wrap="square" rtlCol="0">
              <a:spAutoFit/>
            </a:bodyPr>
            <a:lstStyle/>
            <a:p>
              <a:pPr algn="ctr"/>
              <a:r>
                <a:rPr lang="en-AU" sz="3200" dirty="0"/>
                <a:t>Humans</a:t>
              </a:r>
            </a:p>
          </p:txBody>
        </p:sp>
      </p:grpSp>
      <p:grpSp>
        <p:nvGrpSpPr>
          <p:cNvPr id="16" name="Group 15">
            <a:extLst>
              <a:ext uri="{FF2B5EF4-FFF2-40B4-BE49-F238E27FC236}">
                <a16:creationId xmlns:a16="http://schemas.microsoft.com/office/drawing/2014/main" id="{66B67CC8-6BD4-4842-9DC0-1EE1A63FE701}"/>
              </a:ext>
            </a:extLst>
          </p:cNvPr>
          <p:cNvGrpSpPr/>
          <p:nvPr/>
        </p:nvGrpSpPr>
        <p:grpSpPr>
          <a:xfrm>
            <a:off x="8575098" y="271473"/>
            <a:ext cx="1492827" cy="2047078"/>
            <a:chOff x="8575098" y="271473"/>
            <a:chExt cx="1492827" cy="2047078"/>
          </a:xfrm>
        </p:grpSpPr>
        <p:pic>
          <p:nvPicPr>
            <p:cNvPr id="13" name="Graphic 12" descr="Lightning bolt">
              <a:extLst>
                <a:ext uri="{FF2B5EF4-FFF2-40B4-BE49-F238E27FC236}">
                  <a16:creationId xmlns:a16="http://schemas.microsoft.com/office/drawing/2014/main" id="{4C3F9F4E-9CF5-445C-A3D5-FE14A15EF85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592308" y="271473"/>
              <a:ext cx="1475617" cy="1475617"/>
            </a:xfrm>
            <a:prstGeom prst="rect">
              <a:avLst/>
            </a:prstGeom>
          </p:spPr>
        </p:pic>
        <p:sp>
          <p:nvSpPr>
            <p:cNvPr id="11" name="TextBox 10">
              <a:extLst>
                <a:ext uri="{FF2B5EF4-FFF2-40B4-BE49-F238E27FC236}">
                  <a16:creationId xmlns:a16="http://schemas.microsoft.com/office/drawing/2014/main" id="{B309D73C-134E-4B9C-B344-BEAFF80735ED}"/>
                </a:ext>
              </a:extLst>
            </p:cNvPr>
            <p:cNvSpPr txBox="1"/>
            <p:nvPr/>
          </p:nvSpPr>
          <p:spPr>
            <a:xfrm>
              <a:off x="8575098" y="1856886"/>
              <a:ext cx="1304547" cy="461665"/>
            </a:xfrm>
            <a:prstGeom prst="rect">
              <a:avLst/>
            </a:prstGeom>
            <a:noFill/>
          </p:spPr>
          <p:txBody>
            <a:bodyPr wrap="square" rtlCol="0">
              <a:spAutoFit/>
            </a:bodyPr>
            <a:lstStyle/>
            <a:p>
              <a:pPr algn="ctr"/>
              <a:r>
                <a:rPr lang="en-AU" sz="2400" dirty="0"/>
                <a:t>Zeus</a:t>
              </a:r>
            </a:p>
          </p:txBody>
        </p:sp>
      </p:grpSp>
      <p:grpSp>
        <p:nvGrpSpPr>
          <p:cNvPr id="17" name="Group 16">
            <a:extLst>
              <a:ext uri="{FF2B5EF4-FFF2-40B4-BE49-F238E27FC236}">
                <a16:creationId xmlns:a16="http://schemas.microsoft.com/office/drawing/2014/main" id="{87D2A93D-4975-4C9E-8ABC-44EEB9311EF3}"/>
              </a:ext>
            </a:extLst>
          </p:cNvPr>
          <p:cNvGrpSpPr/>
          <p:nvPr/>
        </p:nvGrpSpPr>
        <p:grpSpPr>
          <a:xfrm>
            <a:off x="10362054" y="161679"/>
            <a:ext cx="1304547" cy="2143900"/>
            <a:chOff x="10362054" y="161679"/>
            <a:chExt cx="1304547" cy="2143900"/>
          </a:xfrm>
        </p:grpSpPr>
        <p:pic>
          <p:nvPicPr>
            <p:cNvPr id="14" name="Picture 13" descr="A close up of a logo&#10;&#10;Description automatically generated">
              <a:extLst>
                <a:ext uri="{FF2B5EF4-FFF2-40B4-BE49-F238E27FC236}">
                  <a16:creationId xmlns:a16="http://schemas.microsoft.com/office/drawing/2014/main" id="{C5EBAC10-B1E0-4D34-B9B4-217923165709}"/>
                </a:ext>
              </a:extLst>
            </p:cNvPr>
            <p:cNvPicPr>
              <a:picLocks noChangeAspect="1"/>
            </p:cNvPicPr>
            <p:nvPr/>
          </p:nvPicPr>
          <p:blipFill rotWithShape="1">
            <a:blip r:embed="rId10">
              <a:extLst>
                <a:ext uri="{28A0092B-C50C-407E-A947-70E740481C1C}">
                  <a14:useLocalDpi xmlns:a14="http://schemas.microsoft.com/office/drawing/2010/main" val="0"/>
                </a:ext>
              </a:extLst>
            </a:blip>
            <a:srcRect l="24028" r="23749" b="13194"/>
            <a:stretch/>
          </p:blipFill>
          <p:spPr>
            <a:xfrm>
              <a:off x="10522456" y="161679"/>
              <a:ext cx="983744" cy="1635212"/>
            </a:xfrm>
            <a:prstGeom prst="rect">
              <a:avLst/>
            </a:prstGeom>
          </p:spPr>
        </p:pic>
        <p:sp>
          <p:nvSpPr>
            <p:cNvPr id="15" name="TextBox 14">
              <a:extLst>
                <a:ext uri="{FF2B5EF4-FFF2-40B4-BE49-F238E27FC236}">
                  <a16:creationId xmlns:a16="http://schemas.microsoft.com/office/drawing/2014/main" id="{FA32997C-AC58-46F3-8DDD-44D884FBF940}"/>
                </a:ext>
              </a:extLst>
            </p:cNvPr>
            <p:cNvSpPr txBox="1"/>
            <p:nvPr/>
          </p:nvSpPr>
          <p:spPr>
            <a:xfrm>
              <a:off x="10362054" y="1843914"/>
              <a:ext cx="1304547" cy="461665"/>
            </a:xfrm>
            <a:prstGeom prst="rect">
              <a:avLst/>
            </a:prstGeom>
            <a:noFill/>
          </p:spPr>
          <p:txBody>
            <a:bodyPr wrap="square" rtlCol="0">
              <a:spAutoFit/>
            </a:bodyPr>
            <a:lstStyle/>
            <a:p>
              <a:pPr algn="ctr"/>
              <a:r>
                <a:rPr lang="en-AU" sz="2400" dirty="0"/>
                <a:t>Hera</a:t>
              </a:r>
            </a:p>
          </p:txBody>
        </p:sp>
      </p:grpSp>
      <p:pic>
        <p:nvPicPr>
          <p:cNvPr id="18" name="Picture 17" descr="A close up of a logo&#10;&#10;Description automatically generated">
            <a:extLst>
              <a:ext uri="{FF2B5EF4-FFF2-40B4-BE49-F238E27FC236}">
                <a16:creationId xmlns:a16="http://schemas.microsoft.com/office/drawing/2014/main" id="{22D4E73D-146F-490A-B2BF-AA0E135FE089}"/>
              </a:ext>
            </a:extLst>
          </p:cNvPr>
          <p:cNvPicPr>
            <a:picLocks noChangeAspect="1"/>
          </p:cNvPicPr>
          <p:nvPr/>
        </p:nvPicPr>
        <p:blipFill rotWithShape="1">
          <a:blip r:embed="rId11">
            <a:extLst>
              <a:ext uri="{28A0092B-C50C-407E-A947-70E740481C1C}">
                <a14:useLocalDpi xmlns:a14="http://schemas.microsoft.com/office/drawing/2010/main" val="0"/>
              </a:ext>
            </a:extLst>
          </a:blip>
          <a:srcRect b="16389"/>
          <a:stretch/>
        </p:blipFill>
        <p:spPr>
          <a:xfrm>
            <a:off x="9633391" y="4838689"/>
            <a:ext cx="1457325" cy="1218486"/>
          </a:xfrm>
          <a:prstGeom prst="rect">
            <a:avLst/>
          </a:prstGeom>
        </p:spPr>
      </p:pic>
    </p:spTree>
    <p:extLst>
      <p:ext uri="{BB962C8B-B14F-4D97-AF65-F5344CB8AC3E}">
        <p14:creationId xmlns:p14="http://schemas.microsoft.com/office/powerpoint/2010/main" val="439430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BB97834-606B-4A34-8D85-9130913D67A4}"/>
              </a:ext>
            </a:extLst>
          </p:cNvPr>
          <p:cNvGrpSpPr/>
          <p:nvPr/>
        </p:nvGrpSpPr>
        <p:grpSpPr>
          <a:xfrm>
            <a:off x="1592397" y="0"/>
            <a:ext cx="1876182" cy="2128027"/>
            <a:chOff x="247893" y="161680"/>
            <a:chExt cx="1714500" cy="1872616"/>
          </a:xfrm>
        </p:grpSpPr>
        <p:pic>
          <p:nvPicPr>
            <p:cNvPr id="2" name="Graphic 1" descr="Bonfire">
              <a:extLst>
                <a:ext uri="{FF2B5EF4-FFF2-40B4-BE49-F238E27FC236}">
                  <a16:creationId xmlns:a16="http://schemas.microsoft.com/office/drawing/2014/main" id="{40CB1703-AD43-4D92-A012-870D984148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1963" y="161680"/>
              <a:ext cx="1466361" cy="1466361"/>
            </a:xfrm>
            <a:prstGeom prst="rect">
              <a:avLst/>
            </a:prstGeom>
          </p:spPr>
        </p:pic>
        <p:sp>
          <p:nvSpPr>
            <p:cNvPr id="3" name="TextBox 2">
              <a:extLst>
                <a:ext uri="{FF2B5EF4-FFF2-40B4-BE49-F238E27FC236}">
                  <a16:creationId xmlns:a16="http://schemas.microsoft.com/office/drawing/2014/main" id="{16472672-B395-41B4-B1DD-CA7F3AAD78E3}"/>
                </a:ext>
              </a:extLst>
            </p:cNvPr>
            <p:cNvSpPr txBox="1"/>
            <p:nvPr/>
          </p:nvSpPr>
          <p:spPr>
            <a:xfrm>
              <a:off x="247893" y="1628041"/>
              <a:ext cx="1714500" cy="406255"/>
            </a:xfrm>
            <a:prstGeom prst="rect">
              <a:avLst/>
            </a:prstGeom>
            <a:noFill/>
          </p:spPr>
          <p:txBody>
            <a:bodyPr wrap="square" rtlCol="0">
              <a:spAutoFit/>
            </a:bodyPr>
            <a:lstStyle/>
            <a:p>
              <a:pPr algn="ctr"/>
              <a:r>
                <a:rPr lang="en-AU" sz="2400" dirty="0"/>
                <a:t>Prometheus</a:t>
              </a:r>
              <a:r>
                <a:rPr lang="en-AU" dirty="0"/>
                <a:t>  </a:t>
              </a:r>
            </a:p>
          </p:txBody>
        </p:sp>
      </p:grpSp>
      <p:grpSp>
        <p:nvGrpSpPr>
          <p:cNvPr id="10" name="Group 9">
            <a:extLst>
              <a:ext uri="{FF2B5EF4-FFF2-40B4-BE49-F238E27FC236}">
                <a16:creationId xmlns:a16="http://schemas.microsoft.com/office/drawing/2014/main" id="{0F8D08E3-E582-42F8-B253-94C5B6FF10B1}"/>
              </a:ext>
            </a:extLst>
          </p:cNvPr>
          <p:cNvGrpSpPr/>
          <p:nvPr/>
        </p:nvGrpSpPr>
        <p:grpSpPr>
          <a:xfrm>
            <a:off x="5248396" y="4368287"/>
            <a:ext cx="1695207" cy="2159289"/>
            <a:chOff x="4331609" y="161679"/>
            <a:chExt cx="1695207" cy="2159289"/>
          </a:xfrm>
        </p:grpSpPr>
        <p:pic>
          <p:nvPicPr>
            <p:cNvPr id="8" name="Graphic 7" descr="Family with two children">
              <a:extLst>
                <a:ext uri="{FF2B5EF4-FFF2-40B4-BE49-F238E27FC236}">
                  <a16:creationId xmlns:a16="http://schemas.microsoft.com/office/drawing/2014/main" id="{744BD480-C300-4E81-9B45-FD11A181CAE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31609" y="161679"/>
              <a:ext cx="1695207" cy="1695207"/>
            </a:xfrm>
            <a:prstGeom prst="rect">
              <a:avLst/>
            </a:prstGeom>
          </p:spPr>
        </p:pic>
        <p:sp>
          <p:nvSpPr>
            <p:cNvPr id="9" name="TextBox 8">
              <a:extLst>
                <a:ext uri="{FF2B5EF4-FFF2-40B4-BE49-F238E27FC236}">
                  <a16:creationId xmlns:a16="http://schemas.microsoft.com/office/drawing/2014/main" id="{0CE278EF-00D6-4833-80D2-A1A75C122365}"/>
                </a:ext>
              </a:extLst>
            </p:cNvPr>
            <p:cNvSpPr txBox="1"/>
            <p:nvPr/>
          </p:nvSpPr>
          <p:spPr>
            <a:xfrm>
              <a:off x="4410075" y="1736193"/>
              <a:ext cx="1616741" cy="584775"/>
            </a:xfrm>
            <a:prstGeom prst="rect">
              <a:avLst/>
            </a:prstGeom>
            <a:noFill/>
          </p:spPr>
          <p:txBody>
            <a:bodyPr wrap="square" rtlCol="0">
              <a:spAutoFit/>
            </a:bodyPr>
            <a:lstStyle/>
            <a:p>
              <a:pPr algn="ctr"/>
              <a:r>
                <a:rPr lang="en-AU" sz="3200" dirty="0"/>
                <a:t>Humans</a:t>
              </a:r>
            </a:p>
          </p:txBody>
        </p:sp>
      </p:grpSp>
      <p:grpSp>
        <p:nvGrpSpPr>
          <p:cNvPr id="16" name="Group 15">
            <a:extLst>
              <a:ext uri="{FF2B5EF4-FFF2-40B4-BE49-F238E27FC236}">
                <a16:creationId xmlns:a16="http://schemas.microsoft.com/office/drawing/2014/main" id="{66B67CC8-6BD4-4842-9DC0-1EE1A63FE701}"/>
              </a:ext>
            </a:extLst>
          </p:cNvPr>
          <p:cNvGrpSpPr/>
          <p:nvPr/>
        </p:nvGrpSpPr>
        <p:grpSpPr>
          <a:xfrm>
            <a:off x="11445586" y="273890"/>
            <a:ext cx="1492827" cy="2047078"/>
            <a:chOff x="8575098" y="271473"/>
            <a:chExt cx="1492827" cy="2047078"/>
          </a:xfrm>
        </p:grpSpPr>
        <p:pic>
          <p:nvPicPr>
            <p:cNvPr id="13" name="Graphic 12" descr="Lightning bolt">
              <a:extLst>
                <a:ext uri="{FF2B5EF4-FFF2-40B4-BE49-F238E27FC236}">
                  <a16:creationId xmlns:a16="http://schemas.microsoft.com/office/drawing/2014/main" id="{4C3F9F4E-9CF5-445C-A3D5-FE14A15EF85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92308" y="271473"/>
              <a:ext cx="1475617" cy="1475617"/>
            </a:xfrm>
            <a:prstGeom prst="rect">
              <a:avLst/>
            </a:prstGeom>
          </p:spPr>
        </p:pic>
        <p:sp>
          <p:nvSpPr>
            <p:cNvPr id="11" name="TextBox 10">
              <a:extLst>
                <a:ext uri="{FF2B5EF4-FFF2-40B4-BE49-F238E27FC236}">
                  <a16:creationId xmlns:a16="http://schemas.microsoft.com/office/drawing/2014/main" id="{B309D73C-134E-4B9C-B344-BEAFF80735ED}"/>
                </a:ext>
              </a:extLst>
            </p:cNvPr>
            <p:cNvSpPr txBox="1"/>
            <p:nvPr/>
          </p:nvSpPr>
          <p:spPr>
            <a:xfrm>
              <a:off x="8575098" y="1856886"/>
              <a:ext cx="1304547" cy="461665"/>
            </a:xfrm>
            <a:prstGeom prst="rect">
              <a:avLst/>
            </a:prstGeom>
            <a:noFill/>
          </p:spPr>
          <p:txBody>
            <a:bodyPr wrap="square" rtlCol="0">
              <a:spAutoFit/>
            </a:bodyPr>
            <a:lstStyle/>
            <a:p>
              <a:pPr algn="ctr"/>
              <a:r>
                <a:rPr lang="en-AU" sz="2400" dirty="0"/>
                <a:t>Zeus</a:t>
              </a:r>
            </a:p>
          </p:txBody>
        </p:sp>
      </p:grpSp>
      <p:pic>
        <p:nvPicPr>
          <p:cNvPr id="19" name="Graphic 18" descr="Sun">
            <a:extLst>
              <a:ext uri="{FF2B5EF4-FFF2-40B4-BE49-F238E27FC236}">
                <a16:creationId xmlns:a16="http://schemas.microsoft.com/office/drawing/2014/main" id="{7429F9F5-FE1C-4AA5-A3F2-60D962A5AFB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65003" y="-495300"/>
            <a:ext cx="2057400" cy="2057400"/>
          </a:xfrm>
          <a:prstGeom prst="rect">
            <a:avLst/>
          </a:prstGeom>
        </p:spPr>
      </p:pic>
    </p:spTree>
    <p:extLst>
      <p:ext uri="{BB962C8B-B14F-4D97-AF65-F5344CB8AC3E}">
        <p14:creationId xmlns:p14="http://schemas.microsoft.com/office/powerpoint/2010/main" val="4083527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F8D08E3-E582-42F8-B253-94C5B6FF10B1}"/>
              </a:ext>
            </a:extLst>
          </p:cNvPr>
          <p:cNvGrpSpPr/>
          <p:nvPr/>
        </p:nvGrpSpPr>
        <p:grpSpPr>
          <a:xfrm>
            <a:off x="5248396" y="4337025"/>
            <a:ext cx="1695207" cy="2159289"/>
            <a:chOff x="4331609" y="161679"/>
            <a:chExt cx="1695207" cy="2159289"/>
          </a:xfrm>
        </p:grpSpPr>
        <p:pic>
          <p:nvPicPr>
            <p:cNvPr id="8" name="Graphic 7" descr="Family with two children">
              <a:extLst>
                <a:ext uri="{FF2B5EF4-FFF2-40B4-BE49-F238E27FC236}">
                  <a16:creationId xmlns:a16="http://schemas.microsoft.com/office/drawing/2014/main" id="{744BD480-C300-4E81-9B45-FD11A181CAE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31609" y="161679"/>
              <a:ext cx="1695207" cy="1695207"/>
            </a:xfrm>
            <a:prstGeom prst="rect">
              <a:avLst/>
            </a:prstGeom>
          </p:spPr>
        </p:pic>
        <p:sp>
          <p:nvSpPr>
            <p:cNvPr id="9" name="TextBox 8">
              <a:extLst>
                <a:ext uri="{FF2B5EF4-FFF2-40B4-BE49-F238E27FC236}">
                  <a16:creationId xmlns:a16="http://schemas.microsoft.com/office/drawing/2014/main" id="{0CE278EF-00D6-4833-80D2-A1A75C122365}"/>
                </a:ext>
              </a:extLst>
            </p:cNvPr>
            <p:cNvSpPr txBox="1"/>
            <p:nvPr/>
          </p:nvSpPr>
          <p:spPr>
            <a:xfrm>
              <a:off x="4410075" y="1736193"/>
              <a:ext cx="1616741" cy="584775"/>
            </a:xfrm>
            <a:prstGeom prst="rect">
              <a:avLst/>
            </a:prstGeom>
            <a:noFill/>
          </p:spPr>
          <p:txBody>
            <a:bodyPr wrap="square" rtlCol="0">
              <a:spAutoFit/>
            </a:bodyPr>
            <a:lstStyle/>
            <a:p>
              <a:pPr algn="ctr"/>
              <a:r>
                <a:rPr lang="en-AU" sz="3200" dirty="0"/>
                <a:t>Humans</a:t>
              </a:r>
            </a:p>
          </p:txBody>
        </p:sp>
      </p:grpSp>
      <p:grpSp>
        <p:nvGrpSpPr>
          <p:cNvPr id="16" name="Group 15">
            <a:extLst>
              <a:ext uri="{FF2B5EF4-FFF2-40B4-BE49-F238E27FC236}">
                <a16:creationId xmlns:a16="http://schemas.microsoft.com/office/drawing/2014/main" id="{66B67CC8-6BD4-4842-9DC0-1EE1A63FE701}"/>
              </a:ext>
            </a:extLst>
          </p:cNvPr>
          <p:cNvGrpSpPr/>
          <p:nvPr/>
        </p:nvGrpSpPr>
        <p:grpSpPr>
          <a:xfrm>
            <a:off x="11445586" y="273890"/>
            <a:ext cx="1492827" cy="2047078"/>
            <a:chOff x="8575098" y="271473"/>
            <a:chExt cx="1492827" cy="2047078"/>
          </a:xfrm>
        </p:grpSpPr>
        <p:pic>
          <p:nvPicPr>
            <p:cNvPr id="13" name="Graphic 12" descr="Lightning bolt">
              <a:extLst>
                <a:ext uri="{FF2B5EF4-FFF2-40B4-BE49-F238E27FC236}">
                  <a16:creationId xmlns:a16="http://schemas.microsoft.com/office/drawing/2014/main" id="{4C3F9F4E-9CF5-445C-A3D5-FE14A15EF85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92308" y="271473"/>
              <a:ext cx="1475617" cy="1475617"/>
            </a:xfrm>
            <a:prstGeom prst="rect">
              <a:avLst/>
            </a:prstGeom>
          </p:spPr>
        </p:pic>
        <p:sp>
          <p:nvSpPr>
            <p:cNvPr id="11" name="TextBox 10">
              <a:extLst>
                <a:ext uri="{FF2B5EF4-FFF2-40B4-BE49-F238E27FC236}">
                  <a16:creationId xmlns:a16="http://schemas.microsoft.com/office/drawing/2014/main" id="{B309D73C-134E-4B9C-B344-BEAFF80735ED}"/>
                </a:ext>
              </a:extLst>
            </p:cNvPr>
            <p:cNvSpPr txBox="1"/>
            <p:nvPr/>
          </p:nvSpPr>
          <p:spPr>
            <a:xfrm>
              <a:off x="8575098" y="1856886"/>
              <a:ext cx="1304547" cy="461665"/>
            </a:xfrm>
            <a:prstGeom prst="rect">
              <a:avLst/>
            </a:prstGeom>
            <a:noFill/>
          </p:spPr>
          <p:txBody>
            <a:bodyPr wrap="square" rtlCol="0">
              <a:spAutoFit/>
            </a:bodyPr>
            <a:lstStyle/>
            <a:p>
              <a:pPr algn="ctr"/>
              <a:r>
                <a:rPr lang="en-AU" sz="2400" dirty="0"/>
                <a:t>Zeus</a:t>
              </a:r>
            </a:p>
          </p:txBody>
        </p:sp>
      </p:grpSp>
      <p:pic>
        <p:nvPicPr>
          <p:cNvPr id="19" name="Graphic 18" descr="Sun">
            <a:extLst>
              <a:ext uri="{FF2B5EF4-FFF2-40B4-BE49-F238E27FC236}">
                <a16:creationId xmlns:a16="http://schemas.microsoft.com/office/drawing/2014/main" id="{7429F9F5-FE1C-4AA5-A3F2-60D962A5AFB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5003" y="-495300"/>
            <a:ext cx="2057400" cy="2057400"/>
          </a:xfrm>
          <a:prstGeom prst="rect">
            <a:avLst/>
          </a:prstGeom>
        </p:spPr>
      </p:pic>
      <p:grpSp>
        <p:nvGrpSpPr>
          <p:cNvPr id="12" name="Group 11">
            <a:extLst>
              <a:ext uri="{FF2B5EF4-FFF2-40B4-BE49-F238E27FC236}">
                <a16:creationId xmlns:a16="http://schemas.microsoft.com/office/drawing/2014/main" id="{B8C1D3C2-891F-4894-B3B6-4696C2359D6C}"/>
              </a:ext>
            </a:extLst>
          </p:cNvPr>
          <p:cNvGrpSpPr/>
          <p:nvPr/>
        </p:nvGrpSpPr>
        <p:grpSpPr>
          <a:xfrm>
            <a:off x="1783587" y="4120614"/>
            <a:ext cx="2629559" cy="2128027"/>
            <a:chOff x="1187749" y="3896894"/>
            <a:chExt cx="2629559" cy="2128027"/>
          </a:xfrm>
        </p:grpSpPr>
        <p:grpSp>
          <p:nvGrpSpPr>
            <p:cNvPr id="4" name="Group 3">
              <a:extLst>
                <a:ext uri="{FF2B5EF4-FFF2-40B4-BE49-F238E27FC236}">
                  <a16:creationId xmlns:a16="http://schemas.microsoft.com/office/drawing/2014/main" id="{8BB97834-606B-4A34-8D85-9130913D67A4}"/>
                </a:ext>
              </a:extLst>
            </p:cNvPr>
            <p:cNvGrpSpPr/>
            <p:nvPr/>
          </p:nvGrpSpPr>
          <p:grpSpPr>
            <a:xfrm>
              <a:off x="1187749" y="3896894"/>
              <a:ext cx="1876182" cy="2128027"/>
              <a:chOff x="247893" y="161680"/>
              <a:chExt cx="1714500" cy="1872616"/>
            </a:xfrm>
          </p:grpSpPr>
          <p:pic>
            <p:nvPicPr>
              <p:cNvPr id="2" name="Graphic 1" descr="Bonfire">
                <a:extLst>
                  <a:ext uri="{FF2B5EF4-FFF2-40B4-BE49-F238E27FC236}">
                    <a16:creationId xmlns:a16="http://schemas.microsoft.com/office/drawing/2014/main" id="{40CB1703-AD43-4D92-A012-870D984148C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71963" y="161680"/>
                <a:ext cx="1466361" cy="1466361"/>
              </a:xfrm>
              <a:prstGeom prst="rect">
                <a:avLst/>
              </a:prstGeom>
            </p:spPr>
          </p:pic>
          <p:sp>
            <p:nvSpPr>
              <p:cNvPr id="3" name="TextBox 2">
                <a:extLst>
                  <a:ext uri="{FF2B5EF4-FFF2-40B4-BE49-F238E27FC236}">
                    <a16:creationId xmlns:a16="http://schemas.microsoft.com/office/drawing/2014/main" id="{16472672-B395-41B4-B1DD-CA7F3AAD78E3}"/>
                  </a:ext>
                </a:extLst>
              </p:cNvPr>
              <p:cNvSpPr txBox="1"/>
              <p:nvPr/>
            </p:nvSpPr>
            <p:spPr>
              <a:xfrm>
                <a:off x="247893" y="1628041"/>
                <a:ext cx="1714500" cy="406255"/>
              </a:xfrm>
              <a:prstGeom prst="rect">
                <a:avLst/>
              </a:prstGeom>
              <a:noFill/>
            </p:spPr>
            <p:txBody>
              <a:bodyPr wrap="square" rtlCol="0">
                <a:spAutoFit/>
              </a:bodyPr>
              <a:lstStyle/>
              <a:p>
                <a:pPr algn="ctr"/>
                <a:r>
                  <a:rPr lang="en-AU" sz="2400" dirty="0"/>
                  <a:t>Prometheus</a:t>
                </a:r>
                <a:r>
                  <a:rPr lang="en-AU" dirty="0"/>
                  <a:t>  </a:t>
                </a:r>
              </a:p>
            </p:txBody>
          </p:sp>
        </p:grpSp>
        <p:sp>
          <p:nvSpPr>
            <p:cNvPr id="5" name="Rectangle 4">
              <a:extLst>
                <a:ext uri="{FF2B5EF4-FFF2-40B4-BE49-F238E27FC236}">
                  <a16:creationId xmlns:a16="http://schemas.microsoft.com/office/drawing/2014/main" id="{4672B031-46DF-4D51-9BBE-59F4EA545182}"/>
                </a:ext>
              </a:extLst>
            </p:cNvPr>
            <p:cNvSpPr/>
            <p:nvPr/>
          </p:nvSpPr>
          <p:spPr>
            <a:xfrm rot="2614041">
              <a:off x="3426179" y="5121246"/>
              <a:ext cx="391129" cy="126762"/>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grpSp>
      <p:sp>
        <p:nvSpPr>
          <p:cNvPr id="6" name="Rectangle 5">
            <a:extLst>
              <a:ext uri="{FF2B5EF4-FFF2-40B4-BE49-F238E27FC236}">
                <a16:creationId xmlns:a16="http://schemas.microsoft.com/office/drawing/2014/main" id="{E3033236-3F55-4070-99EF-2371D7009C20}"/>
              </a:ext>
            </a:extLst>
          </p:cNvPr>
          <p:cNvSpPr/>
          <p:nvPr/>
        </p:nvSpPr>
        <p:spPr>
          <a:xfrm rot="18905906">
            <a:off x="888323" y="781944"/>
            <a:ext cx="714375" cy="8076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3451970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F8D08E3-E582-42F8-B253-94C5B6FF10B1}"/>
              </a:ext>
            </a:extLst>
          </p:cNvPr>
          <p:cNvGrpSpPr/>
          <p:nvPr/>
        </p:nvGrpSpPr>
        <p:grpSpPr>
          <a:xfrm>
            <a:off x="5248396" y="4337025"/>
            <a:ext cx="1695207" cy="2159289"/>
            <a:chOff x="4331609" y="161679"/>
            <a:chExt cx="1695207" cy="2159289"/>
          </a:xfrm>
        </p:grpSpPr>
        <p:pic>
          <p:nvPicPr>
            <p:cNvPr id="8" name="Graphic 7" descr="Family with two children">
              <a:extLst>
                <a:ext uri="{FF2B5EF4-FFF2-40B4-BE49-F238E27FC236}">
                  <a16:creationId xmlns:a16="http://schemas.microsoft.com/office/drawing/2014/main" id="{744BD480-C300-4E81-9B45-FD11A181CAE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31609" y="161679"/>
              <a:ext cx="1695207" cy="1695207"/>
            </a:xfrm>
            <a:prstGeom prst="rect">
              <a:avLst/>
            </a:prstGeom>
          </p:spPr>
        </p:pic>
        <p:sp>
          <p:nvSpPr>
            <p:cNvPr id="9" name="TextBox 8">
              <a:extLst>
                <a:ext uri="{FF2B5EF4-FFF2-40B4-BE49-F238E27FC236}">
                  <a16:creationId xmlns:a16="http://schemas.microsoft.com/office/drawing/2014/main" id="{0CE278EF-00D6-4833-80D2-A1A75C122365}"/>
                </a:ext>
              </a:extLst>
            </p:cNvPr>
            <p:cNvSpPr txBox="1"/>
            <p:nvPr/>
          </p:nvSpPr>
          <p:spPr>
            <a:xfrm>
              <a:off x="4410075" y="1736193"/>
              <a:ext cx="1616741" cy="584775"/>
            </a:xfrm>
            <a:prstGeom prst="rect">
              <a:avLst/>
            </a:prstGeom>
            <a:noFill/>
          </p:spPr>
          <p:txBody>
            <a:bodyPr wrap="square" rtlCol="0">
              <a:spAutoFit/>
            </a:bodyPr>
            <a:lstStyle/>
            <a:p>
              <a:pPr algn="ctr"/>
              <a:r>
                <a:rPr lang="en-AU" sz="3200" dirty="0"/>
                <a:t>Humans</a:t>
              </a:r>
            </a:p>
          </p:txBody>
        </p:sp>
      </p:grpSp>
      <p:grpSp>
        <p:nvGrpSpPr>
          <p:cNvPr id="16" name="Group 15">
            <a:extLst>
              <a:ext uri="{FF2B5EF4-FFF2-40B4-BE49-F238E27FC236}">
                <a16:creationId xmlns:a16="http://schemas.microsoft.com/office/drawing/2014/main" id="{66B67CC8-6BD4-4842-9DC0-1EE1A63FE701}"/>
              </a:ext>
            </a:extLst>
          </p:cNvPr>
          <p:cNvGrpSpPr/>
          <p:nvPr/>
        </p:nvGrpSpPr>
        <p:grpSpPr>
          <a:xfrm>
            <a:off x="3920836" y="245405"/>
            <a:ext cx="1492827" cy="2047078"/>
            <a:chOff x="8575098" y="271473"/>
            <a:chExt cx="1492827" cy="2047078"/>
          </a:xfrm>
        </p:grpSpPr>
        <p:pic>
          <p:nvPicPr>
            <p:cNvPr id="13" name="Graphic 12" descr="Lightning bolt">
              <a:extLst>
                <a:ext uri="{FF2B5EF4-FFF2-40B4-BE49-F238E27FC236}">
                  <a16:creationId xmlns:a16="http://schemas.microsoft.com/office/drawing/2014/main" id="{4C3F9F4E-9CF5-445C-A3D5-FE14A15EF85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92308" y="271473"/>
              <a:ext cx="1475617" cy="1475617"/>
            </a:xfrm>
            <a:prstGeom prst="rect">
              <a:avLst/>
            </a:prstGeom>
          </p:spPr>
        </p:pic>
        <p:sp>
          <p:nvSpPr>
            <p:cNvPr id="11" name="TextBox 10">
              <a:extLst>
                <a:ext uri="{FF2B5EF4-FFF2-40B4-BE49-F238E27FC236}">
                  <a16:creationId xmlns:a16="http://schemas.microsoft.com/office/drawing/2014/main" id="{B309D73C-134E-4B9C-B344-BEAFF80735ED}"/>
                </a:ext>
              </a:extLst>
            </p:cNvPr>
            <p:cNvSpPr txBox="1"/>
            <p:nvPr/>
          </p:nvSpPr>
          <p:spPr>
            <a:xfrm>
              <a:off x="8575098" y="1856886"/>
              <a:ext cx="1304547" cy="461665"/>
            </a:xfrm>
            <a:prstGeom prst="rect">
              <a:avLst/>
            </a:prstGeom>
            <a:noFill/>
          </p:spPr>
          <p:txBody>
            <a:bodyPr wrap="square" rtlCol="0">
              <a:spAutoFit/>
            </a:bodyPr>
            <a:lstStyle/>
            <a:p>
              <a:pPr algn="ctr"/>
              <a:r>
                <a:rPr lang="en-AU" sz="2400" dirty="0"/>
                <a:t>Zeus</a:t>
              </a:r>
            </a:p>
          </p:txBody>
        </p:sp>
      </p:grpSp>
      <p:pic>
        <p:nvPicPr>
          <p:cNvPr id="19" name="Graphic 18" descr="Sun">
            <a:extLst>
              <a:ext uri="{FF2B5EF4-FFF2-40B4-BE49-F238E27FC236}">
                <a16:creationId xmlns:a16="http://schemas.microsoft.com/office/drawing/2014/main" id="{7429F9F5-FE1C-4AA5-A3F2-60D962A5AFB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5003" y="-495300"/>
            <a:ext cx="2057400" cy="2057400"/>
          </a:xfrm>
          <a:prstGeom prst="rect">
            <a:avLst/>
          </a:prstGeom>
        </p:spPr>
      </p:pic>
      <p:grpSp>
        <p:nvGrpSpPr>
          <p:cNvPr id="4" name="Group 3">
            <a:extLst>
              <a:ext uri="{FF2B5EF4-FFF2-40B4-BE49-F238E27FC236}">
                <a16:creationId xmlns:a16="http://schemas.microsoft.com/office/drawing/2014/main" id="{8BB97834-606B-4A34-8D85-9130913D67A4}"/>
              </a:ext>
            </a:extLst>
          </p:cNvPr>
          <p:cNvGrpSpPr/>
          <p:nvPr/>
        </p:nvGrpSpPr>
        <p:grpSpPr>
          <a:xfrm>
            <a:off x="10315818" y="121778"/>
            <a:ext cx="1876182" cy="2128027"/>
            <a:chOff x="247893" y="161680"/>
            <a:chExt cx="1714500" cy="1872616"/>
          </a:xfrm>
        </p:grpSpPr>
        <p:pic>
          <p:nvPicPr>
            <p:cNvPr id="2" name="Graphic 1" descr="Bonfire">
              <a:extLst>
                <a:ext uri="{FF2B5EF4-FFF2-40B4-BE49-F238E27FC236}">
                  <a16:creationId xmlns:a16="http://schemas.microsoft.com/office/drawing/2014/main" id="{40CB1703-AD43-4D92-A012-870D984148C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71963" y="161680"/>
              <a:ext cx="1466361" cy="1466361"/>
            </a:xfrm>
            <a:prstGeom prst="rect">
              <a:avLst/>
            </a:prstGeom>
          </p:spPr>
        </p:pic>
        <p:sp>
          <p:nvSpPr>
            <p:cNvPr id="3" name="TextBox 2">
              <a:extLst>
                <a:ext uri="{FF2B5EF4-FFF2-40B4-BE49-F238E27FC236}">
                  <a16:creationId xmlns:a16="http://schemas.microsoft.com/office/drawing/2014/main" id="{16472672-B395-41B4-B1DD-CA7F3AAD78E3}"/>
                </a:ext>
              </a:extLst>
            </p:cNvPr>
            <p:cNvSpPr txBox="1"/>
            <p:nvPr/>
          </p:nvSpPr>
          <p:spPr>
            <a:xfrm>
              <a:off x="247893" y="1628041"/>
              <a:ext cx="1714500" cy="406255"/>
            </a:xfrm>
            <a:prstGeom prst="rect">
              <a:avLst/>
            </a:prstGeom>
            <a:noFill/>
          </p:spPr>
          <p:txBody>
            <a:bodyPr wrap="square" rtlCol="0">
              <a:spAutoFit/>
            </a:bodyPr>
            <a:lstStyle/>
            <a:p>
              <a:pPr algn="ctr"/>
              <a:r>
                <a:rPr lang="en-AU" sz="2400" dirty="0"/>
                <a:t>Prometheus</a:t>
              </a:r>
              <a:r>
                <a:rPr lang="en-AU" dirty="0"/>
                <a:t>  </a:t>
              </a:r>
            </a:p>
          </p:txBody>
        </p:sp>
      </p:grpSp>
      <p:sp>
        <p:nvSpPr>
          <p:cNvPr id="5" name="Rectangle 4">
            <a:extLst>
              <a:ext uri="{FF2B5EF4-FFF2-40B4-BE49-F238E27FC236}">
                <a16:creationId xmlns:a16="http://schemas.microsoft.com/office/drawing/2014/main" id="{4672B031-46DF-4D51-9BBE-59F4EA545182}"/>
              </a:ext>
            </a:extLst>
          </p:cNvPr>
          <p:cNvSpPr/>
          <p:nvPr/>
        </p:nvSpPr>
        <p:spPr>
          <a:xfrm rot="2614041">
            <a:off x="4022017" y="5344966"/>
            <a:ext cx="391129" cy="126762"/>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E3033236-3F55-4070-99EF-2371D7009C20}"/>
              </a:ext>
            </a:extLst>
          </p:cNvPr>
          <p:cNvSpPr/>
          <p:nvPr/>
        </p:nvSpPr>
        <p:spPr>
          <a:xfrm rot="18905906">
            <a:off x="888323" y="781944"/>
            <a:ext cx="714375" cy="8076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4" name="Picture 13" descr="A close up of a logo&#10;&#10;Description automatically generated">
            <a:extLst>
              <a:ext uri="{FF2B5EF4-FFF2-40B4-BE49-F238E27FC236}">
                <a16:creationId xmlns:a16="http://schemas.microsoft.com/office/drawing/2014/main" id="{D412E5E7-BD10-43AB-B52E-AF679E734912}"/>
              </a:ext>
            </a:extLst>
          </p:cNvPr>
          <p:cNvPicPr>
            <a:picLocks noChangeAspect="1"/>
          </p:cNvPicPr>
          <p:nvPr/>
        </p:nvPicPr>
        <p:blipFill rotWithShape="1">
          <a:blip r:embed="rId10">
            <a:extLst>
              <a:ext uri="{28A0092B-C50C-407E-A947-70E740481C1C}">
                <a14:useLocalDpi xmlns:a14="http://schemas.microsoft.com/office/drawing/2010/main" val="0"/>
              </a:ext>
            </a:extLst>
          </a:blip>
          <a:srcRect b="15278"/>
          <a:stretch/>
        </p:blipFill>
        <p:spPr>
          <a:xfrm>
            <a:off x="9235035" y="121778"/>
            <a:ext cx="1407744" cy="1192672"/>
          </a:xfrm>
          <a:prstGeom prst="rect">
            <a:avLst/>
          </a:prstGeom>
        </p:spPr>
      </p:pic>
    </p:spTree>
    <p:extLst>
      <p:ext uri="{BB962C8B-B14F-4D97-AF65-F5344CB8AC3E}">
        <p14:creationId xmlns:p14="http://schemas.microsoft.com/office/powerpoint/2010/main" val="3316981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66B67CC8-6BD4-4842-9DC0-1EE1A63FE701}"/>
              </a:ext>
            </a:extLst>
          </p:cNvPr>
          <p:cNvGrpSpPr/>
          <p:nvPr/>
        </p:nvGrpSpPr>
        <p:grpSpPr>
          <a:xfrm>
            <a:off x="3920836" y="245405"/>
            <a:ext cx="1492827" cy="2047078"/>
            <a:chOff x="8575098" y="271473"/>
            <a:chExt cx="1492827" cy="2047078"/>
          </a:xfrm>
        </p:grpSpPr>
        <p:pic>
          <p:nvPicPr>
            <p:cNvPr id="13" name="Graphic 12" descr="Lightning bolt">
              <a:extLst>
                <a:ext uri="{FF2B5EF4-FFF2-40B4-BE49-F238E27FC236}">
                  <a16:creationId xmlns:a16="http://schemas.microsoft.com/office/drawing/2014/main" id="{4C3F9F4E-9CF5-445C-A3D5-FE14A15EF85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92308" y="271473"/>
              <a:ext cx="1475617" cy="1475617"/>
            </a:xfrm>
            <a:prstGeom prst="rect">
              <a:avLst/>
            </a:prstGeom>
          </p:spPr>
        </p:pic>
        <p:sp>
          <p:nvSpPr>
            <p:cNvPr id="11" name="TextBox 10">
              <a:extLst>
                <a:ext uri="{FF2B5EF4-FFF2-40B4-BE49-F238E27FC236}">
                  <a16:creationId xmlns:a16="http://schemas.microsoft.com/office/drawing/2014/main" id="{B309D73C-134E-4B9C-B344-BEAFF80735ED}"/>
                </a:ext>
              </a:extLst>
            </p:cNvPr>
            <p:cNvSpPr txBox="1"/>
            <p:nvPr/>
          </p:nvSpPr>
          <p:spPr>
            <a:xfrm>
              <a:off x="8575098" y="1856886"/>
              <a:ext cx="1304547" cy="461665"/>
            </a:xfrm>
            <a:prstGeom prst="rect">
              <a:avLst/>
            </a:prstGeom>
            <a:noFill/>
          </p:spPr>
          <p:txBody>
            <a:bodyPr wrap="square" rtlCol="0">
              <a:spAutoFit/>
            </a:bodyPr>
            <a:lstStyle/>
            <a:p>
              <a:pPr algn="ctr"/>
              <a:r>
                <a:rPr lang="en-AU" sz="2400" dirty="0"/>
                <a:t>Zeus</a:t>
              </a:r>
            </a:p>
          </p:txBody>
        </p:sp>
      </p:grpSp>
      <p:grpSp>
        <p:nvGrpSpPr>
          <p:cNvPr id="17" name="Group 16">
            <a:extLst>
              <a:ext uri="{FF2B5EF4-FFF2-40B4-BE49-F238E27FC236}">
                <a16:creationId xmlns:a16="http://schemas.microsoft.com/office/drawing/2014/main" id="{8DA51A45-9411-4285-9275-CF37C5A05E9D}"/>
              </a:ext>
            </a:extLst>
          </p:cNvPr>
          <p:cNvGrpSpPr/>
          <p:nvPr/>
        </p:nvGrpSpPr>
        <p:grpSpPr>
          <a:xfrm>
            <a:off x="6691313" y="245405"/>
            <a:ext cx="2047875" cy="2416410"/>
            <a:chOff x="7062788" y="245405"/>
            <a:chExt cx="2047875" cy="2416410"/>
          </a:xfrm>
        </p:grpSpPr>
        <p:pic>
          <p:nvPicPr>
            <p:cNvPr id="12" name="Picture 11" descr="A close up of a logo&#10;&#10;Description automatically generated">
              <a:extLst>
                <a:ext uri="{FF2B5EF4-FFF2-40B4-BE49-F238E27FC236}">
                  <a16:creationId xmlns:a16="http://schemas.microsoft.com/office/drawing/2014/main" id="{0ECD3CEC-024A-4AA9-926D-21963BB0F052}"/>
                </a:ext>
              </a:extLst>
            </p:cNvPr>
            <p:cNvPicPr>
              <a:picLocks noChangeAspect="1"/>
            </p:cNvPicPr>
            <p:nvPr/>
          </p:nvPicPr>
          <p:blipFill rotWithShape="1">
            <a:blip r:embed="rId4">
              <a:extLst>
                <a:ext uri="{28A0092B-C50C-407E-A947-70E740481C1C}">
                  <a14:useLocalDpi xmlns:a14="http://schemas.microsoft.com/office/drawing/2010/main" val="0"/>
                </a:ext>
              </a:extLst>
            </a:blip>
            <a:srcRect b="13194"/>
            <a:stretch/>
          </p:blipFill>
          <p:spPr>
            <a:xfrm>
              <a:off x="7239001" y="245405"/>
              <a:ext cx="1695450" cy="1471745"/>
            </a:xfrm>
            <a:prstGeom prst="rect">
              <a:avLst/>
            </a:prstGeom>
          </p:spPr>
        </p:pic>
        <p:sp>
          <p:nvSpPr>
            <p:cNvPr id="15" name="TextBox 14">
              <a:extLst>
                <a:ext uri="{FF2B5EF4-FFF2-40B4-BE49-F238E27FC236}">
                  <a16:creationId xmlns:a16="http://schemas.microsoft.com/office/drawing/2014/main" id="{61DFC26A-7E00-403B-AC24-275E5D99AA1B}"/>
                </a:ext>
              </a:extLst>
            </p:cNvPr>
            <p:cNvSpPr txBox="1"/>
            <p:nvPr/>
          </p:nvSpPr>
          <p:spPr>
            <a:xfrm>
              <a:off x="7062788" y="1830818"/>
              <a:ext cx="2047875" cy="830997"/>
            </a:xfrm>
            <a:prstGeom prst="rect">
              <a:avLst/>
            </a:prstGeom>
            <a:noFill/>
          </p:spPr>
          <p:txBody>
            <a:bodyPr wrap="square" rtlCol="0">
              <a:spAutoFit/>
            </a:bodyPr>
            <a:lstStyle/>
            <a:p>
              <a:pPr algn="ctr"/>
              <a:r>
                <a:rPr lang="en-GB" sz="2400" dirty="0"/>
                <a:t>Hephaestus </a:t>
              </a:r>
            </a:p>
            <a:p>
              <a:pPr algn="ctr"/>
              <a:r>
                <a:rPr lang="en-GB" sz="2400" dirty="0"/>
                <a:t>Ha-fa-stus</a:t>
              </a:r>
              <a:endParaRPr lang="en-AU" sz="2400" dirty="0"/>
            </a:p>
          </p:txBody>
        </p:sp>
      </p:grpSp>
    </p:spTree>
    <p:extLst>
      <p:ext uri="{BB962C8B-B14F-4D97-AF65-F5344CB8AC3E}">
        <p14:creationId xmlns:p14="http://schemas.microsoft.com/office/powerpoint/2010/main" val="2530221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66B67CC8-6BD4-4842-9DC0-1EE1A63FE701}"/>
              </a:ext>
            </a:extLst>
          </p:cNvPr>
          <p:cNvGrpSpPr/>
          <p:nvPr/>
        </p:nvGrpSpPr>
        <p:grpSpPr>
          <a:xfrm>
            <a:off x="3920836" y="245405"/>
            <a:ext cx="1492827" cy="2047078"/>
            <a:chOff x="8575098" y="271473"/>
            <a:chExt cx="1492827" cy="2047078"/>
          </a:xfrm>
        </p:grpSpPr>
        <p:pic>
          <p:nvPicPr>
            <p:cNvPr id="13" name="Graphic 12" descr="Lightning bolt">
              <a:extLst>
                <a:ext uri="{FF2B5EF4-FFF2-40B4-BE49-F238E27FC236}">
                  <a16:creationId xmlns:a16="http://schemas.microsoft.com/office/drawing/2014/main" id="{4C3F9F4E-9CF5-445C-A3D5-FE14A15EF85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92308" y="271473"/>
              <a:ext cx="1475617" cy="1475617"/>
            </a:xfrm>
            <a:prstGeom prst="rect">
              <a:avLst/>
            </a:prstGeom>
          </p:spPr>
        </p:pic>
        <p:sp>
          <p:nvSpPr>
            <p:cNvPr id="11" name="TextBox 10">
              <a:extLst>
                <a:ext uri="{FF2B5EF4-FFF2-40B4-BE49-F238E27FC236}">
                  <a16:creationId xmlns:a16="http://schemas.microsoft.com/office/drawing/2014/main" id="{B309D73C-134E-4B9C-B344-BEAFF80735ED}"/>
                </a:ext>
              </a:extLst>
            </p:cNvPr>
            <p:cNvSpPr txBox="1"/>
            <p:nvPr/>
          </p:nvSpPr>
          <p:spPr>
            <a:xfrm>
              <a:off x="8575098" y="1856886"/>
              <a:ext cx="1304547" cy="461665"/>
            </a:xfrm>
            <a:prstGeom prst="rect">
              <a:avLst/>
            </a:prstGeom>
            <a:noFill/>
          </p:spPr>
          <p:txBody>
            <a:bodyPr wrap="square" rtlCol="0">
              <a:spAutoFit/>
            </a:bodyPr>
            <a:lstStyle/>
            <a:p>
              <a:pPr algn="ctr"/>
              <a:r>
                <a:rPr lang="en-AU" sz="2400" dirty="0"/>
                <a:t>Zeus</a:t>
              </a:r>
            </a:p>
          </p:txBody>
        </p:sp>
      </p:grpSp>
      <p:grpSp>
        <p:nvGrpSpPr>
          <p:cNvPr id="17" name="Group 16">
            <a:extLst>
              <a:ext uri="{FF2B5EF4-FFF2-40B4-BE49-F238E27FC236}">
                <a16:creationId xmlns:a16="http://schemas.microsoft.com/office/drawing/2014/main" id="{8DA51A45-9411-4285-9275-CF37C5A05E9D}"/>
              </a:ext>
            </a:extLst>
          </p:cNvPr>
          <p:cNvGrpSpPr/>
          <p:nvPr/>
        </p:nvGrpSpPr>
        <p:grpSpPr>
          <a:xfrm>
            <a:off x="6691313" y="245405"/>
            <a:ext cx="2047875" cy="2047078"/>
            <a:chOff x="7062788" y="245405"/>
            <a:chExt cx="2047875" cy="2047078"/>
          </a:xfrm>
        </p:grpSpPr>
        <p:pic>
          <p:nvPicPr>
            <p:cNvPr id="12" name="Picture 11" descr="A close up of a logo&#10;&#10;Description automatically generated">
              <a:extLst>
                <a:ext uri="{FF2B5EF4-FFF2-40B4-BE49-F238E27FC236}">
                  <a16:creationId xmlns:a16="http://schemas.microsoft.com/office/drawing/2014/main" id="{0ECD3CEC-024A-4AA9-926D-21963BB0F052}"/>
                </a:ext>
              </a:extLst>
            </p:cNvPr>
            <p:cNvPicPr>
              <a:picLocks noChangeAspect="1"/>
            </p:cNvPicPr>
            <p:nvPr/>
          </p:nvPicPr>
          <p:blipFill rotWithShape="1">
            <a:blip r:embed="rId4">
              <a:extLst>
                <a:ext uri="{28A0092B-C50C-407E-A947-70E740481C1C}">
                  <a14:useLocalDpi xmlns:a14="http://schemas.microsoft.com/office/drawing/2010/main" val="0"/>
                </a:ext>
              </a:extLst>
            </a:blip>
            <a:srcRect b="13194"/>
            <a:stretch/>
          </p:blipFill>
          <p:spPr>
            <a:xfrm>
              <a:off x="7239001" y="245405"/>
              <a:ext cx="1695450" cy="1471745"/>
            </a:xfrm>
            <a:prstGeom prst="rect">
              <a:avLst/>
            </a:prstGeom>
          </p:spPr>
        </p:pic>
        <p:sp>
          <p:nvSpPr>
            <p:cNvPr id="15" name="TextBox 14">
              <a:extLst>
                <a:ext uri="{FF2B5EF4-FFF2-40B4-BE49-F238E27FC236}">
                  <a16:creationId xmlns:a16="http://schemas.microsoft.com/office/drawing/2014/main" id="{61DFC26A-7E00-403B-AC24-275E5D99AA1B}"/>
                </a:ext>
              </a:extLst>
            </p:cNvPr>
            <p:cNvSpPr txBox="1"/>
            <p:nvPr/>
          </p:nvSpPr>
          <p:spPr>
            <a:xfrm>
              <a:off x="7062788" y="1830818"/>
              <a:ext cx="2047875" cy="461665"/>
            </a:xfrm>
            <a:prstGeom prst="rect">
              <a:avLst/>
            </a:prstGeom>
            <a:noFill/>
          </p:spPr>
          <p:txBody>
            <a:bodyPr wrap="square" rtlCol="0">
              <a:spAutoFit/>
            </a:bodyPr>
            <a:lstStyle/>
            <a:p>
              <a:pPr algn="ctr"/>
              <a:r>
                <a:rPr lang="en-GB" sz="2400" dirty="0"/>
                <a:t>Hephaestus </a:t>
              </a:r>
            </a:p>
          </p:txBody>
        </p:sp>
      </p:grpSp>
      <p:grpSp>
        <p:nvGrpSpPr>
          <p:cNvPr id="5" name="Group 4">
            <a:extLst>
              <a:ext uri="{FF2B5EF4-FFF2-40B4-BE49-F238E27FC236}">
                <a16:creationId xmlns:a16="http://schemas.microsoft.com/office/drawing/2014/main" id="{2E873982-4EBF-45ED-B944-5E617263F31F}"/>
              </a:ext>
            </a:extLst>
          </p:cNvPr>
          <p:cNvGrpSpPr/>
          <p:nvPr/>
        </p:nvGrpSpPr>
        <p:grpSpPr>
          <a:xfrm>
            <a:off x="4245147" y="4275833"/>
            <a:ext cx="1736554" cy="1902724"/>
            <a:chOff x="1359072" y="351533"/>
            <a:chExt cx="1736554" cy="1902724"/>
          </a:xfrm>
        </p:grpSpPr>
        <p:pic>
          <p:nvPicPr>
            <p:cNvPr id="3" name="Picture 2" descr="A close up of a logo&#10;&#10;Description automatically generated">
              <a:extLst>
                <a:ext uri="{FF2B5EF4-FFF2-40B4-BE49-F238E27FC236}">
                  <a16:creationId xmlns:a16="http://schemas.microsoft.com/office/drawing/2014/main" id="{B2BD865B-F993-4F25-8FCA-F23A26266DDC}"/>
                </a:ext>
              </a:extLst>
            </p:cNvPr>
            <p:cNvPicPr>
              <a:picLocks noChangeAspect="1"/>
            </p:cNvPicPr>
            <p:nvPr/>
          </p:nvPicPr>
          <p:blipFill rotWithShape="1">
            <a:blip r:embed="rId5">
              <a:extLst>
                <a:ext uri="{28A0092B-C50C-407E-A947-70E740481C1C}">
                  <a14:useLocalDpi xmlns:a14="http://schemas.microsoft.com/office/drawing/2010/main" val="0"/>
                </a:ext>
              </a:extLst>
            </a:blip>
            <a:srcRect b="14815"/>
            <a:stretch/>
          </p:blipFill>
          <p:spPr>
            <a:xfrm>
              <a:off x="1359072" y="351533"/>
              <a:ext cx="1736554" cy="1479285"/>
            </a:xfrm>
            <a:prstGeom prst="rect">
              <a:avLst/>
            </a:prstGeom>
          </p:spPr>
        </p:pic>
        <p:sp>
          <p:nvSpPr>
            <p:cNvPr id="4" name="TextBox 3">
              <a:extLst>
                <a:ext uri="{FF2B5EF4-FFF2-40B4-BE49-F238E27FC236}">
                  <a16:creationId xmlns:a16="http://schemas.microsoft.com/office/drawing/2014/main" id="{F661D196-B580-44C5-AEDF-E1F88477BFC7}"/>
                </a:ext>
              </a:extLst>
            </p:cNvPr>
            <p:cNvSpPr txBox="1"/>
            <p:nvPr/>
          </p:nvSpPr>
          <p:spPr>
            <a:xfrm>
              <a:off x="1522499" y="1792592"/>
              <a:ext cx="1409700" cy="461665"/>
            </a:xfrm>
            <a:prstGeom prst="rect">
              <a:avLst/>
            </a:prstGeom>
            <a:noFill/>
          </p:spPr>
          <p:txBody>
            <a:bodyPr wrap="square" rtlCol="0">
              <a:spAutoFit/>
            </a:bodyPr>
            <a:lstStyle/>
            <a:p>
              <a:pPr algn="ctr"/>
              <a:r>
                <a:rPr lang="en-AU" sz="2400" dirty="0"/>
                <a:t>Pandora</a:t>
              </a:r>
            </a:p>
          </p:txBody>
        </p:sp>
      </p:grpSp>
      <p:grpSp>
        <p:nvGrpSpPr>
          <p:cNvPr id="9" name="Group 8">
            <a:extLst>
              <a:ext uri="{FF2B5EF4-FFF2-40B4-BE49-F238E27FC236}">
                <a16:creationId xmlns:a16="http://schemas.microsoft.com/office/drawing/2014/main" id="{B7216588-1FCF-4B5F-9E9D-A8001727F4CD}"/>
              </a:ext>
            </a:extLst>
          </p:cNvPr>
          <p:cNvGrpSpPr/>
          <p:nvPr/>
        </p:nvGrpSpPr>
        <p:grpSpPr>
          <a:xfrm>
            <a:off x="6574631" y="4073830"/>
            <a:ext cx="1876425" cy="2104727"/>
            <a:chOff x="6574631" y="4073830"/>
            <a:chExt cx="1876425" cy="2104727"/>
          </a:xfrm>
        </p:grpSpPr>
        <p:pic>
          <p:nvPicPr>
            <p:cNvPr id="7" name="Graphic 6" descr="Crown">
              <a:extLst>
                <a:ext uri="{FF2B5EF4-FFF2-40B4-BE49-F238E27FC236}">
                  <a16:creationId xmlns:a16="http://schemas.microsoft.com/office/drawing/2014/main" id="{2EE995C4-2AD9-4C81-8D99-A53AF8ABFDE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91313" y="4073830"/>
              <a:ext cx="1643062" cy="1643062"/>
            </a:xfrm>
            <a:prstGeom prst="rect">
              <a:avLst/>
            </a:prstGeom>
          </p:spPr>
        </p:pic>
        <p:sp>
          <p:nvSpPr>
            <p:cNvPr id="8" name="TextBox 7">
              <a:extLst>
                <a:ext uri="{FF2B5EF4-FFF2-40B4-BE49-F238E27FC236}">
                  <a16:creationId xmlns:a16="http://schemas.microsoft.com/office/drawing/2014/main" id="{16B9D01A-C147-4A69-AAEE-5E207A9B2086}"/>
                </a:ext>
              </a:extLst>
            </p:cNvPr>
            <p:cNvSpPr txBox="1"/>
            <p:nvPr/>
          </p:nvSpPr>
          <p:spPr>
            <a:xfrm>
              <a:off x="6574631" y="5716892"/>
              <a:ext cx="1876425" cy="461665"/>
            </a:xfrm>
            <a:prstGeom prst="rect">
              <a:avLst/>
            </a:prstGeom>
            <a:noFill/>
          </p:spPr>
          <p:txBody>
            <a:bodyPr wrap="square" rtlCol="0">
              <a:spAutoFit/>
            </a:bodyPr>
            <a:lstStyle/>
            <a:p>
              <a:pPr algn="ctr"/>
              <a:r>
                <a:rPr lang="en-GB" sz="2400" dirty="0"/>
                <a:t>Epimetheus</a:t>
              </a:r>
              <a:endParaRPr lang="en-AU" sz="2400" dirty="0"/>
            </a:p>
          </p:txBody>
        </p:sp>
      </p:grpSp>
    </p:spTree>
    <p:extLst>
      <p:ext uri="{BB962C8B-B14F-4D97-AF65-F5344CB8AC3E}">
        <p14:creationId xmlns:p14="http://schemas.microsoft.com/office/powerpoint/2010/main" val="202393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E873982-4EBF-45ED-B944-5E617263F31F}"/>
              </a:ext>
            </a:extLst>
          </p:cNvPr>
          <p:cNvGrpSpPr/>
          <p:nvPr/>
        </p:nvGrpSpPr>
        <p:grpSpPr>
          <a:xfrm>
            <a:off x="3245022" y="637283"/>
            <a:ext cx="1736554" cy="1902724"/>
            <a:chOff x="1359072" y="351533"/>
            <a:chExt cx="1736554" cy="1902724"/>
          </a:xfrm>
        </p:grpSpPr>
        <p:pic>
          <p:nvPicPr>
            <p:cNvPr id="3" name="Picture 2" descr="A close up of a logo&#10;&#10;Description automatically generated">
              <a:extLst>
                <a:ext uri="{FF2B5EF4-FFF2-40B4-BE49-F238E27FC236}">
                  <a16:creationId xmlns:a16="http://schemas.microsoft.com/office/drawing/2014/main" id="{B2BD865B-F993-4F25-8FCA-F23A26266DDC}"/>
                </a:ext>
              </a:extLst>
            </p:cNvPr>
            <p:cNvPicPr>
              <a:picLocks noChangeAspect="1"/>
            </p:cNvPicPr>
            <p:nvPr/>
          </p:nvPicPr>
          <p:blipFill rotWithShape="1">
            <a:blip r:embed="rId2">
              <a:extLst>
                <a:ext uri="{28A0092B-C50C-407E-A947-70E740481C1C}">
                  <a14:useLocalDpi xmlns:a14="http://schemas.microsoft.com/office/drawing/2010/main" val="0"/>
                </a:ext>
              </a:extLst>
            </a:blip>
            <a:srcRect b="14815"/>
            <a:stretch/>
          </p:blipFill>
          <p:spPr>
            <a:xfrm>
              <a:off x="1359072" y="351533"/>
              <a:ext cx="1736554" cy="1479285"/>
            </a:xfrm>
            <a:prstGeom prst="rect">
              <a:avLst/>
            </a:prstGeom>
          </p:spPr>
        </p:pic>
        <p:sp>
          <p:nvSpPr>
            <p:cNvPr id="4" name="TextBox 3">
              <a:extLst>
                <a:ext uri="{FF2B5EF4-FFF2-40B4-BE49-F238E27FC236}">
                  <a16:creationId xmlns:a16="http://schemas.microsoft.com/office/drawing/2014/main" id="{F661D196-B580-44C5-AEDF-E1F88477BFC7}"/>
                </a:ext>
              </a:extLst>
            </p:cNvPr>
            <p:cNvSpPr txBox="1"/>
            <p:nvPr/>
          </p:nvSpPr>
          <p:spPr>
            <a:xfrm>
              <a:off x="1522499" y="1792592"/>
              <a:ext cx="1409700" cy="461665"/>
            </a:xfrm>
            <a:prstGeom prst="rect">
              <a:avLst/>
            </a:prstGeom>
            <a:noFill/>
          </p:spPr>
          <p:txBody>
            <a:bodyPr wrap="square" rtlCol="0">
              <a:spAutoFit/>
            </a:bodyPr>
            <a:lstStyle/>
            <a:p>
              <a:pPr algn="ctr"/>
              <a:r>
                <a:rPr lang="en-AU" sz="2400" dirty="0"/>
                <a:t>Pandora</a:t>
              </a:r>
            </a:p>
          </p:txBody>
        </p:sp>
      </p:grpSp>
      <p:grpSp>
        <p:nvGrpSpPr>
          <p:cNvPr id="9" name="Group 8">
            <a:extLst>
              <a:ext uri="{FF2B5EF4-FFF2-40B4-BE49-F238E27FC236}">
                <a16:creationId xmlns:a16="http://schemas.microsoft.com/office/drawing/2014/main" id="{B7216588-1FCF-4B5F-9E9D-A8001727F4CD}"/>
              </a:ext>
            </a:extLst>
          </p:cNvPr>
          <p:cNvGrpSpPr/>
          <p:nvPr/>
        </p:nvGrpSpPr>
        <p:grpSpPr>
          <a:xfrm>
            <a:off x="5422106" y="435280"/>
            <a:ext cx="1876425" cy="2104727"/>
            <a:chOff x="6574631" y="4073830"/>
            <a:chExt cx="1876425" cy="2104727"/>
          </a:xfrm>
        </p:grpSpPr>
        <p:pic>
          <p:nvPicPr>
            <p:cNvPr id="7" name="Graphic 6" descr="Crown">
              <a:extLst>
                <a:ext uri="{FF2B5EF4-FFF2-40B4-BE49-F238E27FC236}">
                  <a16:creationId xmlns:a16="http://schemas.microsoft.com/office/drawing/2014/main" id="{2EE995C4-2AD9-4C81-8D99-A53AF8ABFD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91313" y="4073830"/>
              <a:ext cx="1643062" cy="1643062"/>
            </a:xfrm>
            <a:prstGeom prst="rect">
              <a:avLst/>
            </a:prstGeom>
          </p:spPr>
        </p:pic>
        <p:sp>
          <p:nvSpPr>
            <p:cNvPr id="8" name="TextBox 7">
              <a:extLst>
                <a:ext uri="{FF2B5EF4-FFF2-40B4-BE49-F238E27FC236}">
                  <a16:creationId xmlns:a16="http://schemas.microsoft.com/office/drawing/2014/main" id="{16B9D01A-C147-4A69-AAEE-5E207A9B2086}"/>
                </a:ext>
              </a:extLst>
            </p:cNvPr>
            <p:cNvSpPr txBox="1"/>
            <p:nvPr/>
          </p:nvSpPr>
          <p:spPr>
            <a:xfrm>
              <a:off x="6574631" y="5716892"/>
              <a:ext cx="1876425" cy="461665"/>
            </a:xfrm>
            <a:prstGeom prst="rect">
              <a:avLst/>
            </a:prstGeom>
            <a:noFill/>
          </p:spPr>
          <p:txBody>
            <a:bodyPr wrap="square" rtlCol="0">
              <a:spAutoFit/>
            </a:bodyPr>
            <a:lstStyle/>
            <a:p>
              <a:pPr algn="ctr"/>
              <a:r>
                <a:rPr lang="en-GB" sz="2400" dirty="0"/>
                <a:t>Epimetheus</a:t>
              </a:r>
              <a:endParaRPr lang="en-AU" sz="2400" dirty="0"/>
            </a:p>
          </p:txBody>
        </p:sp>
      </p:grpSp>
      <p:pic>
        <p:nvPicPr>
          <p:cNvPr id="18" name="Picture 17" descr="A close up of a logo&#10;&#10;Description automatically generated">
            <a:extLst>
              <a:ext uri="{FF2B5EF4-FFF2-40B4-BE49-F238E27FC236}">
                <a16:creationId xmlns:a16="http://schemas.microsoft.com/office/drawing/2014/main" id="{F6E6B456-00A7-4089-A4A8-65EABBB528BC}"/>
              </a:ext>
            </a:extLst>
          </p:cNvPr>
          <p:cNvPicPr>
            <a:picLocks noChangeAspect="1"/>
          </p:cNvPicPr>
          <p:nvPr/>
        </p:nvPicPr>
        <p:blipFill rotWithShape="1">
          <a:blip r:embed="rId5">
            <a:extLst>
              <a:ext uri="{28A0092B-C50C-407E-A947-70E740481C1C}">
                <a14:useLocalDpi xmlns:a14="http://schemas.microsoft.com/office/drawing/2010/main" val="0"/>
              </a:ext>
            </a:extLst>
          </a:blip>
          <a:srcRect l="14327" t="-1528" r="-14327" b="23750"/>
          <a:stretch/>
        </p:blipFill>
        <p:spPr>
          <a:xfrm>
            <a:off x="9881498" y="4657725"/>
            <a:ext cx="2310502" cy="1797057"/>
          </a:xfrm>
          <a:prstGeom prst="rect">
            <a:avLst/>
          </a:prstGeom>
        </p:spPr>
      </p:pic>
    </p:spTree>
    <p:extLst>
      <p:ext uri="{BB962C8B-B14F-4D97-AF65-F5344CB8AC3E}">
        <p14:creationId xmlns:p14="http://schemas.microsoft.com/office/powerpoint/2010/main" val="2443960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E873982-4EBF-45ED-B944-5E617263F31F}"/>
              </a:ext>
            </a:extLst>
          </p:cNvPr>
          <p:cNvGrpSpPr/>
          <p:nvPr/>
        </p:nvGrpSpPr>
        <p:grpSpPr>
          <a:xfrm>
            <a:off x="7674147" y="4552058"/>
            <a:ext cx="1736554" cy="1902724"/>
            <a:chOff x="1359072" y="351533"/>
            <a:chExt cx="1736554" cy="1902724"/>
          </a:xfrm>
        </p:grpSpPr>
        <p:pic>
          <p:nvPicPr>
            <p:cNvPr id="3" name="Picture 2" descr="A close up of a logo&#10;&#10;Description automatically generated">
              <a:extLst>
                <a:ext uri="{FF2B5EF4-FFF2-40B4-BE49-F238E27FC236}">
                  <a16:creationId xmlns:a16="http://schemas.microsoft.com/office/drawing/2014/main" id="{B2BD865B-F993-4F25-8FCA-F23A26266DDC}"/>
                </a:ext>
              </a:extLst>
            </p:cNvPr>
            <p:cNvPicPr>
              <a:picLocks noChangeAspect="1"/>
            </p:cNvPicPr>
            <p:nvPr/>
          </p:nvPicPr>
          <p:blipFill rotWithShape="1">
            <a:blip r:embed="rId2">
              <a:extLst>
                <a:ext uri="{28A0092B-C50C-407E-A947-70E740481C1C}">
                  <a14:useLocalDpi xmlns:a14="http://schemas.microsoft.com/office/drawing/2010/main" val="0"/>
                </a:ext>
              </a:extLst>
            </a:blip>
            <a:srcRect b="14815"/>
            <a:stretch/>
          </p:blipFill>
          <p:spPr>
            <a:xfrm>
              <a:off x="1359072" y="351533"/>
              <a:ext cx="1736554" cy="1479285"/>
            </a:xfrm>
            <a:prstGeom prst="rect">
              <a:avLst/>
            </a:prstGeom>
          </p:spPr>
        </p:pic>
        <p:sp>
          <p:nvSpPr>
            <p:cNvPr id="4" name="TextBox 3">
              <a:extLst>
                <a:ext uri="{FF2B5EF4-FFF2-40B4-BE49-F238E27FC236}">
                  <a16:creationId xmlns:a16="http://schemas.microsoft.com/office/drawing/2014/main" id="{F661D196-B580-44C5-AEDF-E1F88477BFC7}"/>
                </a:ext>
              </a:extLst>
            </p:cNvPr>
            <p:cNvSpPr txBox="1"/>
            <p:nvPr/>
          </p:nvSpPr>
          <p:spPr>
            <a:xfrm>
              <a:off x="1522499" y="1792592"/>
              <a:ext cx="1409700" cy="461665"/>
            </a:xfrm>
            <a:prstGeom prst="rect">
              <a:avLst/>
            </a:prstGeom>
            <a:noFill/>
          </p:spPr>
          <p:txBody>
            <a:bodyPr wrap="square" rtlCol="0">
              <a:spAutoFit/>
            </a:bodyPr>
            <a:lstStyle/>
            <a:p>
              <a:pPr algn="ctr"/>
              <a:r>
                <a:rPr lang="en-AU" sz="2400" dirty="0"/>
                <a:t>Pandora</a:t>
              </a:r>
            </a:p>
          </p:txBody>
        </p:sp>
      </p:grpSp>
      <p:pic>
        <p:nvPicPr>
          <p:cNvPr id="10" name="Picture 9" descr="A close up of a logo&#10;&#10;Description automatically generated">
            <a:extLst>
              <a:ext uri="{FF2B5EF4-FFF2-40B4-BE49-F238E27FC236}">
                <a16:creationId xmlns:a16="http://schemas.microsoft.com/office/drawing/2014/main" id="{41C3B507-9F73-4CB0-BEF2-6480B57E56AE}"/>
              </a:ext>
            </a:extLst>
          </p:cNvPr>
          <p:cNvPicPr>
            <a:picLocks noChangeAspect="1"/>
          </p:cNvPicPr>
          <p:nvPr/>
        </p:nvPicPr>
        <p:blipFill rotWithShape="1">
          <a:blip r:embed="rId3">
            <a:extLst>
              <a:ext uri="{28A0092B-C50C-407E-A947-70E740481C1C}">
                <a14:useLocalDpi xmlns:a14="http://schemas.microsoft.com/office/drawing/2010/main" val="0"/>
              </a:ext>
            </a:extLst>
          </a:blip>
          <a:srcRect l="14327" t="-1528" r="-14327" b="23750"/>
          <a:stretch/>
        </p:blipFill>
        <p:spPr>
          <a:xfrm>
            <a:off x="9881498" y="4657725"/>
            <a:ext cx="2310502" cy="1797057"/>
          </a:xfrm>
          <a:prstGeom prst="rect">
            <a:avLst/>
          </a:prstGeom>
        </p:spPr>
      </p:pic>
    </p:spTree>
    <p:extLst>
      <p:ext uri="{BB962C8B-B14F-4D97-AF65-F5344CB8AC3E}">
        <p14:creationId xmlns:p14="http://schemas.microsoft.com/office/powerpoint/2010/main" val="2336307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72C1C-6605-40F0-9786-EC744C9E299B}"/>
              </a:ext>
            </a:extLst>
          </p:cNvPr>
          <p:cNvSpPr>
            <a:spLocks noGrp="1"/>
          </p:cNvSpPr>
          <p:nvPr>
            <p:ph type="title"/>
          </p:nvPr>
        </p:nvSpPr>
        <p:spPr>
          <a:xfrm>
            <a:off x="0" y="176127"/>
            <a:ext cx="12192000" cy="562104"/>
          </a:xfrm>
        </p:spPr>
        <p:txBody>
          <a:bodyPr>
            <a:normAutofit fontScale="90000"/>
          </a:bodyPr>
          <a:lstStyle/>
          <a:p>
            <a:r>
              <a:rPr lang="en-GB" dirty="0"/>
              <a:t>Your task – 7 minutes</a:t>
            </a:r>
          </a:p>
        </p:txBody>
      </p:sp>
      <p:sp>
        <p:nvSpPr>
          <p:cNvPr id="4" name="Rectangle 3">
            <a:extLst>
              <a:ext uri="{FF2B5EF4-FFF2-40B4-BE49-F238E27FC236}">
                <a16:creationId xmlns:a16="http://schemas.microsoft.com/office/drawing/2014/main" id="{5B4E0EE8-7DB3-4973-9707-54C7F52E103C}"/>
              </a:ext>
            </a:extLst>
          </p:cNvPr>
          <p:cNvSpPr/>
          <p:nvPr/>
        </p:nvSpPr>
        <p:spPr>
          <a:xfrm>
            <a:off x="226504" y="931177"/>
            <a:ext cx="4152550" cy="24978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In today’s lesson we will be focussing on the presentation of the characters, just like we did with Persephone. </a:t>
            </a:r>
          </a:p>
        </p:txBody>
      </p:sp>
      <p:sp>
        <p:nvSpPr>
          <p:cNvPr id="5" name="Cloud 4">
            <a:extLst>
              <a:ext uri="{FF2B5EF4-FFF2-40B4-BE49-F238E27FC236}">
                <a16:creationId xmlns:a16="http://schemas.microsoft.com/office/drawing/2014/main" id="{EF13B4F1-29B2-40D7-8B36-4AB6914B6FD1}"/>
              </a:ext>
            </a:extLst>
          </p:cNvPr>
          <p:cNvSpPr/>
          <p:nvPr/>
        </p:nvSpPr>
        <p:spPr>
          <a:xfrm>
            <a:off x="1057013" y="3967993"/>
            <a:ext cx="3254928" cy="1958830"/>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4000" dirty="0"/>
              <a:t>Pandora</a:t>
            </a:r>
          </a:p>
        </p:txBody>
      </p:sp>
      <p:sp>
        <p:nvSpPr>
          <p:cNvPr id="6" name="Cloud 5">
            <a:extLst>
              <a:ext uri="{FF2B5EF4-FFF2-40B4-BE49-F238E27FC236}">
                <a16:creationId xmlns:a16="http://schemas.microsoft.com/office/drawing/2014/main" id="{54DCFB8D-F517-4E49-963D-25162C2C4E74}"/>
              </a:ext>
            </a:extLst>
          </p:cNvPr>
          <p:cNvSpPr/>
          <p:nvPr/>
        </p:nvSpPr>
        <p:spPr>
          <a:xfrm>
            <a:off x="4468536" y="4808290"/>
            <a:ext cx="3254928" cy="1958830"/>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3600" dirty="0"/>
              <a:t>Zeus</a:t>
            </a:r>
          </a:p>
        </p:txBody>
      </p:sp>
      <p:sp>
        <p:nvSpPr>
          <p:cNvPr id="7" name="Cloud 6">
            <a:extLst>
              <a:ext uri="{FF2B5EF4-FFF2-40B4-BE49-F238E27FC236}">
                <a16:creationId xmlns:a16="http://schemas.microsoft.com/office/drawing/2014/main" id="{3641599F-4C3F-4551-BE56-9DD8C4F0D8D7}"/>
              </a:ext>
            </a:extLst>
          </p:cNvPr>
          <p:cNvSpPr/>
          <p:nvPr/>
        </p:nvSpPr>
        <p:spPr>
          <a:xfrm>
            <a:off x="8014284" y="4281181"/>
            <a:ext cx="3254928" cy="1958830"/>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800" dirty="0"/>
              <a:t>Prometheus</a:t>
            </a:r>
            <a:r>
              <a:rPr lang="en-GB" dirty="0"/>
              <a:t> </a:t>
            </a:r>
          </a:p>
        </p:txBody>
      </p:sp>
      <p:sp>
        <p:nvSpPr>
          <p:cNvPr id="9" name="Cloud 8">
            <a:extLst>
              <a:ext uri="{FF2B5EF4-FFF2-40B4-BE49-F238E27FC236}">
                <a16:creationId xmlns:a16="http://schemas.microsoft.com/office/drawing/2014/main" id="{BABD5466-5023-4499-B922-9AA301C430EA}"/>
              </a:ext>
            </a:extLst>
          </p:cNvPr>
          <p:cNvSpPr/>
          <p:nvPr/>
        </p:nvSpPr>
        <p:spPr>
          <a:xfrm>
            <a:off x="4918047" y="2704051"/>
            <a:ext cx="3254928" cy="1958830"/>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3200" dirty="0">
                <a:latin typeface="+mj-lt"/>
                <a:ea typeface="Calibri" panose="020F0502020204030204" pitchFamily="34" charset="0"/>
                <a:cs typeface="Times New Roman" panose="02020603050405020304" pitchFamily="18" charset="0"/>
              </a:rPr>
              <a:t>Epimetheus</a:t>
            </a:r>
            <a:endParaRPr lang="en-GB" sz="3200" dirty="0">
              <a:latin typeface="+mj-lt"/>
            </a:endParaRPr>
          </a:p>
        </p:txBody>
      </p:sp>
      <p:sp>
        <p:nvSpPr>
          <p:cNvPr id="10" name="Rectangle 9">
            <a:extLst>
              <a:ext uri="{FF2B5EF4-FFF2-40B4-BE49-F238E27FC236}">
                <a16:creationId xmlns:a16="http://schemas.microsoft.com/office/drawing/2014/main" id="{7FCB7372-D20E-4D42-B010-04395C4687A3}"/>
              </a:ext>
            </a:extLst>
          </p:cNvPr>
          <p:cNvSpPr/>
          <p:nvPr/>
        </p:nvSpPr>
        <p:spPr>
          <a:xfrm>
            <a:off x="6182686" y="883641"/>
            <a:ext cx="6009314" cy="160789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800" dirty="0"/>
              <a:t>Begin by making a mind-map for the four main characters, with seven ADJECTIVES per character to describe them. </a:t>
            </a:r>
          </a:p>
        </p:txBody>
      </p:sp>
    </p:spTree>
    <p:extLst>
      <p:ext uri="{BB962C8B-B14F-4D97-AF65-F5344CB8AC3E}">
        <p14:creationId xmlns:p14="http://schemas.microsoft.com/office/powerpoint/2010/main" val="33218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670D37-213E-413C-B368-54E2E7D0C208}"/>
              </a:ext>
            </a:extLst>
          </p:cNvPr>
          <p:cNvPicPr>
            <a:picLocks noChangeAspect="1"/>
          </p:cNvPicPr>
          <p:nvPr/>
        </p:nvPicPr>
        <p:blipFill rotWithShape="1">
          <a:blip r:embed="rId3"/>
          <a:srcRect t="161" b="33172"/>
          <a:stretch/>
        </p:blipFill>
        <p:spPr>
          <a:xfrm>
            <a:off x="1708685" y="720781"/>
            <a:ext cx="8774628" cy="3162564"/>
          </a:xfrm>
          <a:prstGeom prst="rect">
            <a:avLst/>
          </a:prstGeom>
          <a:ln w="76200">
            <a:solidFill>
              <a:schemeClr val="tx1"/>
            </a:solidFill>
          </a:ln>
        </p:spPr>
      </p:pic>
      <p:sp>
        <p:nvSpPr>
          <p:cNvPr id="2" name="Title 1">
            <a:extLst>
              <a:ext uri="{FF2B5EF4-FFF2-40B4-BE49-F238E27FC236}">
                <a16:creationId xmlns:a16="http://schemas.microsoft.com/office/drawing/2014/main" id="{86F8EA73-810B-4268-8048-33B70F747F8A}"/>
              </a:ext>
            </a:extLst>
          </p:cNvPr>
          <p:cNvSpPr>
            <a:spLocks noGrp="1"/>
          </p:cNvSpPr>
          <p:nvPr>
            <p:ph type="title"/>
          </p:nvPr>
        </p:nvSpPr>
        <p:spPr>
          <a:xfrm>
            <a:off x="21" y="0"/>
            <a:ext cx="12191979" cy="421341"/>
          </a:xfrm>
        </p:spPr>
        <p:txBody>
          <a:bodyPr vert="horz" lIns="274320" tIns="182880" rIns="274320" bIns="182880" rtlCol="0" anchor="ctr" anchorCtr="1">
            <a:normAutofit fontScale="90000"/>
          </a:bodyPr>
          <a:lstStyle/>
          <a:p>
            <a:r>
              <a:rPr lang="en-US" sz="3800"/>
              <a:t>Your task</a:t>
            </a:r>
          </a:p>
        </p:txBody>
      </p:sp>
      <p:sp>
        <p:nvSpPr>
          <p:cNvPr id="3" name="Content Placeholder 2">
            <a:extLst>
              <a:ext uri="{FF2B5EF4-FFF2-40B4-BE49-F238E27FC236}">
                <a16:creationId xmlns:a16="http://schemas.microsoft.com/office/drawing/2014/main" id="{B75DB5E6-C358-4D28-A56D-DBB24517FAC5}"/>
              </a:ext>
            </a:extLst>
          </p:cNvPr>
          <p:cNvSpPr>
            <a:spLocks noGrp="1"/>
          </p:cNvSpPr>
          <p:nvPr>
            <p:ph idx="1"/>
          </p:nvPr>
        </p:nvSpPr>
        <p:spPr>
          <a:xfrm>
            <a:off x="2214934" y="4136145"/>
            <a:ext cx="7762130" cy="1534929"/>
          </a:xfrm>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92500" lnSpcReduction="10000"/>
          </a:bodyPr>
          <a:lstStyle/>
          <a:p>
            <a:pPr marL="0" indent="0" algn="ctr">
              <a:buNone/>
            </a:pPr>
            <a:r>
              <a:rPr lang="en-US" sz="2800" dirty="0">
                <a:solidFill>
                  <a:schemeClr val="tx1">
                    <a:lumMod val="75000"/>
                    <a:lumOff val="25000"/>
                  </a:schemeClr>
                </a:solidFill>
              </a:rPr>
              <a:t>We must always support our ideas with quotations! Choose four of your adjectives from your mind-maps and support them with word for word quotations from the text</a:t>
            </a:r>
          </a:p>
        </p:txBody>
      </p:sp>
      <p:sp>
        <p:nvSpPr>
          <p:cNvPr id="5" name="Rectangle 4">
            <a:extLst>
              <a:ext uri="{FF2B5EF4-FFF2-40B4-BE49-F238E27FC236}">
                <a16:creationId xmlns:a16="http://schemas.microsoft.com/office/drawing/2014/main" id="{80082C91-EEEC-443F-9606-1E5152209AB8}"/>
              </a:ext>
            </a:extLst>
          </p:cNvPr>
          <p:cNvSpPr/>
          <p:nvPr/>
        </p:nvSpPr>
        <p:spPr>
          <a:xfrm>
            <a:off x="4145801" y="5803694"/>
            <a:ext cx="3900397" cy="86627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dirty="0"/>
              <a:t>Finished your worksheet?</a:t>
            </a:r>
          </a:p>
          <a:p>
            <a:pPr algn="ctr"/>
            <a:r>
              <a:rPr lang="en-GB" dirty="0"/>
              <a:t>Can you analyse one of your quotations in a paragraph?</a:t>
            </a:r>
          </a:p>
        </p:txBody>
      </p:sp>
      <p:pic>
        <p:nvPicPr>
          <p:cNvPr id="6" name="Picture 5" descr="Image result for stars cartoon transparent">
            <a:extLst>
              <a:ext uri="{FF2B5EF4-FFF2-40B4-BE49-F238E27FC236}">
                <a16:creationId xmlns:a16="http://schemas.microsoft.com/office/drawing/2014/main" id="{20AF2D1B-9594-4687-BD86-5995BEFD37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0282" y="6103134"/>
            <a:ext cx="645445" cy="64544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stars cartoon transparent">
            <a:extLst>
              <a:ext uri="{FF2B5EF4-FFF2-40B4-BE49-F238E27FC236}">
                <a16:creationId xmlns:a16="http://schemas.microsoft.com/office/drawing/2014/main" id="{89095EE2-2FA4-422E-8587-53595EB474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3833" y="5457689"/>
            <a:ext cx="645445" cy="645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517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366E74F5-3A77-4425-83F6-51968FFC1158}"/>
              </a:ext>
            </a:extLst>
          </p:cNvPr>
          <p:cNvSpPr txBox="1">
            <a:spLocks/>
          </p:cNvSpPr>
          <p:nvPr/>
        </p:nvSpPr>
        <p:spPr bwMode="blackWhite">
          <a:xfrm>
            <a:off x="-27505" y="75471"/>
            <a:ext cx="12192000" cy="428679"/>
          </a:xfrm>
          <a:prstGeom prst="rect">
            <a:avLst/>
          </a:prstGeom>
          <a:solidFill>
            <a:srgbClr val="FFFFFF"/>
          </a:solidFill>
          <a:ln w="38100" cap="sq">
            <a:solidFill>
              <a:srgbClr val="404040"/>
            </a:solidFill>
            <a:miter lim="800000"/>
          </a:ln>
        </p:spPr>
        <p:txBody>
          <a:bodyPr vert="horz" lIns="274320" tIns="182880" rIns="274320" bIns="182880" rtlCol="0" anchor="ctr" anchorCtr="1">
            <a:normAutofit fontScale="25000" lnSpcReduction="20000"/>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r>
              <a:rPr lang="en-GB" dirty="0"/>
              <a:t>Your do now task</a:t>
            </a:r>
          </a:p>
        </p:txBody>
      </p:sp>
      <p:pic>
        <p:nvPicPr>
          <p:cNvPr id="1032" name="Picture 8" descr="Image result for light through trees">
            <a:extLst>
              <a:ext uri="{FF2B5EF4-FFF2-40B4-BE49-F238E27FC236}">
                <a16:creationId xmlns:a16="http://schemas.microsoft.com/office/drawing/2014/main" id="{F50D51FA-24C2-44D2-9292-00AE3D3D00D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84439" y="1830394"/>
            <a:ext cx="4789827" cy="3197209"/>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cxnSp>
        <p:nvCxnSpPr>
          <p:cNvPr id="141" name="Straight Connector 140">
            <a:extLst>
              <a:ext uri="{FF2B5EF4-FFF2-40B4-BE49-F238E27FC236}">
                <a16:creationId xmlns:a16="http://schemas.microsoft.com/office/drawing/2014/main" id="{516F97B9-23C6-4EF1-AED7-D5E3C26A649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096000" y="1142999"/>
            <a:ext cx="0" cy="45720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1030" name="Picture 6" descr="Image result for pandora's box">
            <a:extLst>
              <a:ext uri="{FF2B5EF4-FFF2-40B4-BE49-F238E27FC236}">
                <a16:creationId xmlns:a16="http://schemas.microsoft.com/office/drawing/2014/main" id="{38731345-DE3C-4A08-B1DB-D5FF115D1EC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657124" y="1924644"/>
            <a:ext cx="4799456" cy="3183639"/>
          </a:xfrm>
          <a:prstGeom prst="rect">
            <a:avLst/>
          </a:prstGeom>
          <a:solidFill>
            <a:schemeClr val="tx1"/>
          </a:solidFill>
          <a:ln w="76200"/>
        </p:spPr>
        <p:style>
          <a:lnRef idx="2">
            <a:schemeClr val="dk1"/>
          </a:lnRef>
          <a:fillRef idx="1">
            <a:schemeClr val="lt1"/>
          </a:fillRef>
          <a:effectRef idx="0">
            <a:schemeClr val="dk1"/>
          </a:effectRef>
          <a:fontRef idx="minor">
            <a:schemeClr val="dk1"/>
          </a:fontRef>
        </p:style>
      </p:pic>
      <p:sp>
        <p:nvSpPr>
          <p:cNvPr id="4" name="Arrow: Right 3">
            <a:extLst>
              <a:ext uri="{FF2B5EF4-FFF2-40B4-BE49-F238E27FC236}">
                <a16:creationId xmlns:a16="http://schemas.microsoft.com/office/drawing/2014/main" id="{0595A589-5808-4410-91E7-3A358C6E704D}"/>
              </a:ext>
            </a:extLst>
          </p:cNvPr>
          <p:cNvSpPr/>
          <p:nvPr/>
        </p:nvSpPr>
        <p:spPr>
          <a:xfrm rot="16200000">
            <a:off x="2898611" y="1393606"/>
            <a:ext cx="961481" cy="460267"/>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Arrow: Right 11">
            <a:extLst>
              <a:ext uri="{FF2B5EF4-FFF2-40B4-BE49-F238E27FC236}">
                <a16:creationId xmlns:a16="http://schemas.microsoft.com/office/drawing/2014/main" id="{1F6E4168-1316-48C8-B445-25493E6A252C}"/>
              </a:ext>
            </a:extLst>
          </p:cNvPr>
          <p:cNvSpPr/>
          <p:nvPr/>
        </p:nvSpPr>
        <p:spPr>
          <a:xfrm rot="13403534">
            <a:off x="828631" y="1535597"/>
            <a:ext cx="961481" cy="460267"/>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3" name="Arrow: Right 12">
            <a:extLst>
              <a:ext uri="{FF2B5EF4-FFF2-40B4-BE49-F238E27FC236}">
                <a16:creationId xmlns:a16="http://schemas.microsoft.com/office/drawing/2014/main" id="{A6FACF25-C8C2-48B0-95F3-D689ED9B954C}"/>
              </a:ext>
            </a:extLst>
          </p:cNvPr>
          <p:cNvSpPr/>
          <p:nvPr/>
        </p:nvSpPr>
        <p:spPr>
          <a:xfrm rot="7450685">
            <a:off x="737388" y="4797469"/>
            <a:ext cx="961481" cy="460267"/>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4" name="Arrow: Right 13">
            <a:extLst>
              <a:ext uri="{FF2B5EF4-FFF2-40B4-BE49-F238E27FC236}">
                <a16:creationId xmlns:a16="http://schemas.microsoft.com/office/drawing/2014/main" id="{0EBAEA24-885C-4DB5-8E1A-8DF763F39076}"/>
              </a:ext>
            </a:extLst>
          </p:cNvPr>
          <p:cNvSpPr/>
          <p:nvPr/>
        </p:nvSpPr>
        <p:spPr>
          <a:xfrm rot="4568925">
            <a:off x="3007010" y="5100136"/>
            <a:ext cx="961481" cy="460267"/>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5" name="Arrow: Right 14">
            <a:extLst>
              <a:ext uri="{FF2B5EF4-FFF2-40B4-BE49-F238E27FC236}">
                <a16:creationId xmlns:a16="http://schemas.microsoft.com/office/drawing/2014/main" id="{A0169DBD-0FDF-42C6-98D4-B4C7D118EC96}"/>
              </a:ext>
            </a:extLst>
          </p:cNvPr>
          <p:cNvSpPr/>
          <p:nvPr/>
        </p:nvSpPr>
        <p:spPr>
          <a:xfrm rot="4568925">
            <a:off x="4566933" y="5060966"/>
            <a:ext cx="961481" cy="460267"/>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 name="Rectangle 4">
            <a:extLst>
              <a:ext uri="{FF2B5EF4-FFF2-40B4-BE49-F238E27FC236}">
                <a16:creationId xmlns:a16="http://schemas.microsoft.com/office/drawing/2014/main" id="{300430B3-3D17-4121-932C-E5C0BC76B28F}"/>
              </a:ext>
            </a:extLst>
          </p:cNvPr>
          <p:cNvSpPr/>
          <p:nvPr/>
        </p:nvSpPr>
        <p:spPr>
          <a:xfrm>
            <a:off x="101601" y="5554599"/>
            <a:ext cx="1576982" cy="83982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Glinting</a:t>
            </a:r>
          </a:p>
        </p:txBody>
      </p:sp>
      <p:sp>
        <p:nvSpPr>
          <p:cNvPr id="17" name="Rectangle 16">
            <a:extLst>
              <a:ext uri="{FF2B5EF4-FFF2-40B4-BE49-F238E27FC236}">
                <a16:creationId xmlns:a16="http://schemas.microsoft.com/office/drawing/2014/main" id="{80DF0A92-5F91-412F-8E12-8381B14B1EA6}"/>
              </a:ext>
            </a:extLst>
          </p:cNvPr>
          <p:cNvSpPr/>
          <p:nvPr/>
        </p:nvSpPr>
        <p:spPr>
          <a:xfrm>
            <a:off x="2571318" y="5812956"/>
            <a:ext cx="1870053" cy="83982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The sun was a spotlight on the forest floor</a:t>
            </a:r>
          </a:p>
        </p:txBody>
      </p:sp>
      <p:sp>
        <p:nvSpPr>
          <p:cNvPr id="18" name="Rectangle 17">
            <a:extLst>
              <a:ext uri="{FF2B5EF4-FFF2-40B4-BE49-F238E27FC236}">
                <a16:creationId xmlns:a16="http://schemas.microsoft.com/office/drawing/2014/main" id="{CBC9072B-616A-4C76-864A-2267B6C4EE33}"/>
              </a:ext>
            </a:extLst>
          </p:cNvPr>
          <p:cNvSpPr/>
          <p:nvPr/>
        </p:nvSpPr>
        <p:spPr>
          <a:xfrm>
            <a:off x="4840752" y="5812955"/>
            <a:ext cx="1576982" cy="83982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Shafts of light</a:t>
            </a:r>
          </a:p>
        </p:txBody>
      </p:sp>
      <p:sp>
        <p:nvSpPr>
          <p:cNvPr id="19" name="Rectangle 18">
            <a:extLst>
              <a:ext uri="{FF2B5EF4-FFF2-40B4-BE49-F238E27FC236}">
                <a16:creationId xmlns:a16="http://schemas.microsoft.com/office/drawing/2014/main" id="{A41E0A28-2868-4171-9177-E4C8E5EB9E86}"/>
              </a:ext>
            </a:extLst>
          </p:cNvPr>
          <p:cNvSpPr/>
          <p:nvPr/>
        </p:nvSpPr>
        <p:spPr>
          <a:xfrm>
            <a:off x="2214191" y="301363"/>
            <a:ext cx="1870053" cy="83982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A patchwork of greens and blues.</a:t>
            </a:r>
          </a:p>
        </p:txBody>
      </p:sp>
      <p:sp>
        <p:nvSpPr>
          <p:cNvPr id="20" name="Rectangle 19">
            <a:extLst>
              <a:ext uri="{FF2B5EF4-FFF2-40B4-BE49-F238E27FC236}">
                <a16:creationId xmlns:a16="http://schemas.microsoft.com/office/drawing/2014/main" id="{BD9B345C-4ACD-4D3F-9679-BFEBCF7799C6}"/>
              </a:ext>
            </a:extLst>
          </p:cNvPr>
          <p:cNvSpPr/>
          <p:nvPr/>
        </p:nvSpPr>
        <p:spPr>
          <a:xfrm>
            <a:off x="101601" y="463572"/>
            <a:ext cx="1870053" cy="83982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Twinkling like stars</a:t>
            </a:r>
          </a:p>
        </p:txBody>
      </p:sp>
      <p:sp>
        <p:nvSpPr>
          <p:cNvPr id="21" name="Rectangle 20">
            <a:extLst>
              <a:ext uri="{FF2B5EF4-FFF2-40B4-BE49-F238E27FC236}">
                <a16:creationId xmlns:a16="http://schemas.microsoft.com/office/drawing/2014/main" id="{199DAF04-10F5-4DAC-9643-0EB2050FD0A5}"/>
              </a:ext>
            </a:extLst>
          </p:cNvPr>
          <p:cNvSpPr/>
          <p:nvPr/>
        </p:nvSpPr>
        <p:spPr>
          <a:xfrm>
            <a:off x="4326781" y="893672"/>
            <a:ext cx="1870053" cy="83982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A green parasol</a:t>
            </a:r>
          </a:p>
        </p:txBody>
      </p:sp>
      <p:sp>
        <p:nvSpPr>
          <p:cNvPr id="22" name="Arrow: Right 21">
            <a:extLst>
              <a:ext uri="{FF2B5EF4-FFF2-40B4-BE49-F238E27FC236}">
                <a16:creationId xmlns:a16="http://schemas.microsoft.com/office/drawing/2014/main" id="{14A2891F-02C1-4E1F-ABFB-420A22831C51}"/>
              </a:ext>
            </a:extLst>
          </p:cNvPr>
          <p:cNvSpPr/>
          <p:nvPr/>
        </p:nvSpPr>
        <p:spPr>
          <a:xfrm rot="17059274">
            <a:off x="4839248" y="2000950"/>
            <a:ext cx="961481" cy="460267"/>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Rectangle 5">
            <a:extLst>
              <a:ext uri="{FF2B5EF4-FFF2-40B4-BE49-F238E27FC236}">
                <a16:creationId xmlns:a16="http://schemas.microsoft.com/office/drawing/2014/main" id="{9C095AD5-6359-4B27-8CF0-9496E3E49194}"/>
              </a:ext>
            </a:extLst>
          </p:cNvPr>
          <p:cNvSpPr/>
          <p:nvPr/>
        </p:nvSpPr>
        <p:spPr>
          <a:xfrm>
            <a:off x="6805795" y="463572"/>
            <a:ext cx="4731657" cy="12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Using the example of the sun through the trees, can you come up with </a:t>
            </a:r>
            <a:r>
              <a:rPr lang="en-GB" b="1" dirty="0"/>
              <a:t>six</a:t>
            </a:r>
            <a:r>
              <a:rPr lang="en-GB" dirty="0"/>
              <a:t> pieces of descriptive writing to describe Pandora’s box?</a:t>
            </a:r>
          </a:p>
        </p:txBody>
      </p:sp>
    </p:spTree>
    <p:extLst>
      <p:ext uri="{BB962C8B-B14F-4D97-AF65-F5344CB8AC3E}">
        <p14:creationId xmlns:p14="http://schemas.microsoft.com/office/powerpoint/2010/main" val="3256470521"/>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D05D770-B8CE-43E3-8C88-0CF0B66B07FD}"/>
              </a:ext>
            </a:extLst>
          </p:cNvPr>
          <p:cNvGraphicFramePr>
            <a:graphicFrameLocks noGrp="1"/>
          </p:cNvGraphicFramePr>
          <p:nvPr>
            <p:ph idx="1"/>
            <p:extLst>
              <p:ext uri="{D42A27DB-BD31-4B8C-83A1-F6EECF244321}">
                <p14:modId xmlns:p14="http://schemas.microsoft.com/office/powerpoint/2010/main" val="1469739340"/>
              </p:ext>
            </p:extLst>
          </p:nvPr>
        </p:nvGraphicFramePr>
        <p:xfrm>
          <a:off x="151360" y="206510"/>
          <a:ext cx="11920666" cy="6025468"/>
        </p:xfrm>
        <a:graphic>
          <a:graphicData uri="http://schemas.openxmlformats.org/drawingml/2006/table">
            <a:tbl>
              <a:tblPr firstRow="1" bandRow="1">
                <a:tableStyleId>{5940675A-B579-460E-94D1-54222C63F5DA}</a:tableStyleId>
              </a:tblPr>
              <a:tblGrid>
                <a:gridCol w="2985082">
                  <a:extLst>
                    <a:ext uri="{9D8B030D-6E8A-4147-A177-3AD203B41FA5}">
                      <a16:colId xmlns:a16="http://schemas.microsoft.com/office/drawing/2014/main" val="2380424614"/>
                    </a:ext>
                  </a:extLst>
                </a:gridCol>
                <a:gridCol w="2985082">
                  <a:extLst>
                    <a:ext uri="{9D8B030D-6E8A-4147-A177-3AD203B41FA5}">
                      <a16:colId xmlns:a16="http://schemas.microsoft.com/office/drawing/2014/main" val="1737935200"/>
                    </a:ext>
                  </a:extLst>
                </a:gridCol>
                <a:gridCol w="2975251">
                  <a:extLst>
                    <a:ext uri="{9D8B030D-6E8A-4147-A177-3AD203B41FA5}">
                      <a16:colId xmlns:a16="http://schemas.microsoft.com/office/drawing/2014/main" val="3070224544"/>
                    </a:ext>
                  </a:extLst>
                </a:gridCol>
                <a:gridCol w="2975251">
                  <a:extLst>
                    <a:ext uri="{9D8B030D-6E8A-4147-A177-3AD203B41FA5}">
                      <a16:colId xmlns:a16="http://schemas.microsoft.com/office/drawing/2014/main" val="187054497"/>
                    </a:ext>
                  </a:extLst>
                </a:gridCol>
              </a:tblGrid>
              <a:tr h="814894">
                <a:tc>
                  <a:txBody>
                    <a:bodyPr/>
                    <a:lstStyle/>
                    <a:p>
                      <a:pPr algn="ctr"/>
                      <a:r>
                        <a:rPr lang="en-GB" sz="1600" dirty="0"/>
                        <a:t>Quotations to support your adjectives for Pandora: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Quotations to support your adjectives for Zeus:</a:t>
                      </a:r>
                    </a:p>
                    <a:p>
                      <a:pPr algn="ctr"/>
                      <a:endParaRPr lang="en-GB"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Quotations to support your adjectives for Prometheus:</a:t>
                      </a:r>
                    </a:p>
                    <a:p>
                      <a:pPr algn="ctr"/>
                      <a:endParaRPr lang="en-GB" sz="1600" dirty="0"/>
                    </a:p>
                  </a:txBody>
                  <a:tcPr/>
                </a:tc>
                <a:tc>
                  <a:txBody>
                    <a:bodyPr/>
                    <a:lstStyle/>
                    <a:p>
                      <a:pPr algn="ctr"/>
                      <a:r>
                        <a:rPr lang="en-GB" sz="1600" dirty="0"/>
                        <a:t>Quotations to support your adjectives for </a:t>
                      </a:r>
                      <a:r>
                        <a:rPr lang="en-GB" sz="1600" kern="1200" dirty="0">
                          <a:solidFill>
                            <a:schemeClr val="tx1"/>
                          </a:solidFill>
                          <a:latin typeface="+mn-lt"/>
                          <a:ea typeface="Calibri" panose="020F0502020204030204" pitchFamily="34" charset="0"/>
                          <a:cs typeface="Times New Roman" panose="02020603050405020304" pitchFamily="18" charset="0"/>
                        </a:rPr>
                        <a:t>Epimetheus:</a:t>
                      </a:r>
                      <a:endParaRPr lang="en-GB" sz="1600" dirty="0"/>
                    </a:p>
                  </a:txBody>
                  <a:tcPr/>
                </a:tc>
                <a:extLst>
                  <a:ext uri="{0D108BD9-81ED-4DB2-BD59-A6C34878D82A}">
                    <a16:rowId xmlns:a16="http://schemas.microsoft.com/office/drawing/2014/main" val="2867690640"/>
                  </a:ext>
                </a:extLst>
              </a:tr>
              <a:tr h="1300627">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966119684"/>
                  </a:ext>
                </a:extLst>
              </a:tr>
              <a:tr h="1300627">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4180875765"/>
                  </a:ext>
                </a:extLst>
              </a:tr>
              <a:tr h="1300627">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019684587"/>
                  </a:ext>
                </a:extLst>
              </a:tr>
              <a:tr h="1300627">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3042507743"/>
                  </a:ext>
                </a:extLst>
              </a:tr>
            </a:tbl>
          </a:graphicData>
        </a:graphic>
      </p:graphicFrame>
    </p:spTree>
    <p:extLst>
      <p:ext uri="{BB962C8B-B14F-4D97-AF65-F5344CB8AC3E}">
        <p14:creationId xmlns:p14="http://schemas.microsoft.com/office/powerpoint/2010/main" val="3752996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85DEA-8A0B-4F8A-8420-1FBA32156783}"/>
              </a:ext>
            </a:extLst>
          </p:cNvPr>
          <p:cNvSpPr>
            <a:spLocks noGrp="1"/>
          </p:cNvSpPr>
          <p:nvPr>
            <p:ph type="title"/>
          </p:nvPr>
        </p:nvSpPr>
        <p:spPr>
          <a:xfrm>
            <a:off x="0" y="211656"/>
            <a:ext cx="12192000" cy="523450"/>
          </a:xfrm>
        </p:spPr>
        <p:txBody>
          <a:bodyPr>
            <a:normAutofit fontScale="90000"/>
          </a:bodyPr>
          <a:lstStyle/>
          <a:p>
            <a:r>
              <a:rPr lang="en-GB" dirty="0"/>
              <a:t>Your task: exploding quotations </a:t>
            </a:r>
          </a:p>
        </p:txBody>
      </p:sp>
      <p:sp>
        <p:nvSpPr>
          <p:cNvPr id="3" name="Content Placeholder 2">
            <a:extLst>
              <a:ext uri="{FF2B5EF4-FFF2-40B4-BE49-F238E27FC236}">
                <a16:creationId xmlns:a16="http://schemas.microsoft.com/office/drawing/2014/main" id="{6F6689B7-B6C4-4EF9-9F6D-CFF708669585}"/>
              </a:ext>
            </a:extLst>
          </p:cNvPr>
          <p:cNvSpPr>
            <a:spLocks noGrp="1"/>
          </p:cNvSpPr>
          <p:nvPr>
            <p:ph idx="1"/>
          </p:nvPr>
        </p:nvSpPr>
        <p:spPr>
          <a:xfrm>
            <a:off x="199429" y="1385068"/>
            <a:ext cx="3398699" cy="4718932"/>
          </a:xfrm>
        </p:spPr>
        <p:style>
          <a:lnRef idx="2">
            <a:schemeClr val="dk1"/>
          </a:lnRef>
          <a:fillRef idx="1">
            <a:schemeClr val="lt1"/>
          </a:fillRef>
          <a:effectRef idx="0">
            <a:schemeClr val="dk1"/>
          </a:effectRef>
          <a:fontRef idx="minor">
            <a:schemeClr val="dk1"/>
          </a:fontRef>
        </p:style>
        <p:txBody>
          <a:bodyPr>
            <a:normAutofit/>
          </a:bodyPr>
          <a:lstStyle/>
          <a:p>
            <a:pPr marL="0" indent="0" algn="ctr">
              <a:buNone/>
            </a:pPr>
            <a:r>
              <a:rPr lang="en-GB" sz="2400" dirty="0"/>
              <a:t>When we </a:t>
            </a:r>
            <a:r>
              <a:rPr lang="en-GB" sz="2400" b="1" u="sng" dirty="0"/>
              <a:t>explode</a:t>
            </a:r>
            <a:r>
              <a:rPr lang="en-GB" sz="2400" dirty="0"/>
              <a:t> a quotation, this means we write it in the middle of our page and analyse as many of the words in it as we possibly can.</a:t>
            </a:r>
          </a:p>
        </p:txBody>
      </p:sp>
      <p:pic>
        <p:nvPicPr>
          <p:cNvPr id="2050" name="Picture 2" descr="Image result for explosion cartoon image">
            <a:extLst>
              <a:ext uri="{FF2B5EF4-FFF2-40B4-BE49-F238E27FC236}">
                <a16:creationId xmlns:a16="http://schemas.microsoft.com/office/drawing/2014/main" id="{187A9F41-42C1-4154-9BF4-D371F5DDFBB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143"/>
          <a:stretch/>
        </p:blipFill>
        <p:spPr bwMode="auto">
          <a:xfrm>
            <a:off x="623246" y="3982591"/>
            <a:ext cx="2700057" cy="177725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F63DA9E-A565-4FF5-917B-0B069C23C1FB}"/>
              </a:ext>
            </a:extLst>
          </p:cNvPr>
          <p:cNvSpPr/>
          <p:nvPr/>
        </p:nvSpPr>
        <p:spPr>
          <a:xfrm>
            <a:off x="6338046" y="2689412"/>
            <a:ext cx="3765178" cy="2133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800" dirty="0"/>
              <a:t>Prometheus </a:t>
            </a:r>
            <a:r>
              <a:rPr lang="en-GB" sz="2800" u="sng" dirty="0"/>
              <a:t>rode up to the sun</a:t>
            </a:r>
            <a:r>
              <a:rPr lang="en-GB" sz="2800" dirty="0"/>
              <a:t> and, </a:t>
            </a:r>
            <a:r>
              <a:rPr lang="en-GB" sz="2800" u="sng" dirty="0"/>
              <a:t>using his bare hands</a:t>
            </a:r>
            <a:r>
              <a:rPr lang="en-GB" sz="2800" dirty="0"/>
              <a:t>, </a:t>
            </a:r>
            <a:r>
              <a:rPr lang="en-GB" sz="2800" u="sng" dirty="0"/>
              <a:t>broke</a:t>
            </a:r>
            <a:r>
              <a:rPr lang="en-GB" sz="2800" dirty="0"/>
              <a:t> off a </a:t>
            </a:r>
            <a:r>
              <a:rPr lang="en-GB" sz="2800" u="sng" dirty="0"/>
              <a:t>blazing fire-brand</a:t>
            </a:r>
            <a:r>
              <a:rPr lang="en-GB" sz="2800" dirty="0"/>
              <a:t>. </a:t>
            </a:r>
          </a:p>
        </p:txBody>
      </p:sp>
      <p:sp>
        <p:nvSpPr>
          <p:cNvPr id="10" name="Rectangle 9">
            <a:extLst>
              <a:ext uri="{FF2B5EF4-FFF2-40B4-BE49-F238E27FC236}">
                <a16:creationId xmlns:a16="http://schemas.microsoft.com/office/drawing/2014/main" id="{EDAD9BE9-5481-4A17-94F6-2CDDD681662A}"/>
              </a:ext>
            </a:extLst>
          </p:cNvPr>
          <p:cNvSpPr/>
          <p:nvPr/>
        </p:nvSpPr>
        <p:spPr>
          <a:xfrm>
            <a:off x="3956528" y="1096874"/>
            <a:ext cx="2138777" cy="34268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Can you do this for three of your own quotations from your worksheet?</a:t>
            </a:r>
          </a:p>
        </p:txBody>
      </p:sp>
    </p:spTree>
    <p:extLst>
      <p:ext uri="{BB962C8B-B14F-4D97-AF65-F5344CB8AC3E}">
        <p14:creationId xmlns:p14="http://schemas.microsoft.com/office/powerpoint/2010/main" val="3313137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85DEA-8A0B-4F8A-8420-1FBA32156783}"/>
              </a:ext>
            </a:extLst>
          </p:cNvPr>
          <p:cNvSpPr>
            <a:spLocks noGrp="1"/>
          </p:cNvSpPr>
          <p:nvPr>
            <p:ph type="title"/>
          </p:nvPr>
        </p:nvSpPr>
        <p:spPr>
          <a:xfrm>
            <a:off x="0" y="211656"/>
            <a:ext cx="12192000" cy="523450"/>
          </a:xfrm>
        </p:spPr>
        <p:txBody>
          <a:bodyPr>
            <a:normAutofit fontScale="90000"/>
          </a:bodyPr>
          <a:lstStyle/>
          <a:p>
            <a:r>
              <a:rPr lang="en-GB" dirty="0"/>
              <a:t>Your task: exploding quotations </a:t>
            </a:r>
          </a:p>
        </p:txBody>
      </p:sp>
      <p:sp>
        <p:nvSpPr>
          <p:cNvPr id="3" name="Content Placeholder 2">
            <a:extLst>
              <a:ext uri="{FF2B5EF4-FFF2-40B4-BE49-F238E27FC236}">
                <a16:creationId xmlns:a16="http://schemas.microsoft.com/office/drawing/2014/main" id="{6F6689B7-B6C4-4EF9-9F6D-CFF708669585}"/>
              </a:ext>
            </a:extLst>
          </p:cNvPr>
          <p:cNvSpPr>
            <a:spLocks noGrp="1"/>
          </p:cNvSpPr>
          <p:nvPr>
            <p:ph idx="1"/>
          </p:nvPr>
        </p:nvSpPr>
        <p:spPr>
          <a:xfrm>
            <a:off x="199429" y="1385068"/>
            <a:ext cx="3398699" cy="4718932"/>
          </a:xfrm>
        </p:spPr>
        <p:style>
          <a:lnRef idx="2">
            <a:schemeClr val="dk1"/>
          </a:lnRef>
          <a:fillRef idx="1">
            <a:schemeClr val="lt1"/>
          </a:fillRef>
          <a:effectRef idx="0">
            <a:schemeClr val="dk1"/>
          </a:effectRef>
          <a:fontRef idx="minor">
            <a:schemeClr val="dk1"/>
          </a:fontRef>
        </p:style>
        <p:txBody>
          <a:bodyPr>
            <a:normAutofit/>
          </a:bodyPr>
          <a:lstStyle/>
          <a:p>
            <a:pPr marL="0" indent="0" algn="ctr">
              <a:buNone/>
            </a:pPr>
            <a:r>
              <a:rPr lang="en-GB" sz="2400" dirty="0"/>
              <a:t>When we </a:t>
            </a:r>
            <a:r>
              <a:rPr lang="en-GB" sz="2400" b="1" u="sng" dirty="0"/>
              <a:t>explode</a:t>
            </a:r>
            <a:r>
              <a:rPr lang="en-GB" sz="2400" dirty="0"/>
              <a:t> a quotation, this means we write it in the middle of our page and analyse as many of the words in it as we possibly can.</a:t>
            </a:r>
          </a:p>
        </p:txBody>
      </p:sp>
      <p:pic>
        <p:nvPicPr>
          <p:cNvPr id="2050" name="Picture 2" descr="Image result for explosion cartoon image">
            <a:extLst>
              <a:ext uri="{FF2B5EF4-FFF2-40B4-BE49-F238E27FC236}">
                <a16:creationId xmlns:a16="http://schemas.microsoft.com/office/drawing/2014/main" id="{187A9F41-42C1-4154-9BF4-D371F5DDFBB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143"/>
          <a:stretch/>
        </p:blipFill>
        <p:spPr bwMode="auto">
          <a:xfrm>
            <a:off x="623246" y="3982591"/>
            <a:ext cx="2700057" cy="177725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F63DA9E-A565-4FF5-917B-0B069C23C1FB}"/>
              </a:ext>
            </a:extLst>
          </p:cNvPr>
          <p:cNvSpPr/>
          <p:nvPr/>
        </p:nvSpPr>
        <p:spPr>
          <a:xfrm>
            <a:off x="6338046" y="2689412"/>
            <a:ext cx="3765178" cy="2133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800" dirty="0"/>
              <a:t>Prometheus </a:t>
            </a:r>
            <a:r>
              <a:rPr lang="en-GB" sz="2800" u="sng" dirty="0"/>
              <a:t>rode up to the sun</a:t>
            </a:r>
            <a:r>
              <a:rPr lang="en-GB" sz="2800" dirty="0"/>
              <a:t> and, </a:t>
            </a:r>
            <a:r>
              <a:rPr lang="en-GB" sz="2800" u="sng" dirty="0"/>
              <a:t>using his bare hands</a:t>
            </a:r>
            <a:r>
              <a:rPr lang="en-GB" sz="2800" dirty="0"/>
              <a:t>, </a:t>
            </a:r>
            <a:r>
              <a:rPr lang="en-GB" sz="2800" u="sng" dirty="0"/>
              <a:t>broke</a:t>
            </a:r>
            <a:r>
              <a:rPr lang="en-GB" sz="2800" dirty="0"/>
              <a:t> off a </a:t>
            </a:r>
            <a:r>
              <a:rPr lang="en-GB" sz="2800" u="sng" dirty="0"/>
              <a:t>blazing fire-brand</a:t>
            </a:r>
            <a:r>
              <a:rPr lang="en-GB" sz="2800" dirty="0"/>
              <a:t>. </a:t>
            </a:r>
          </a:p>
        </p:txBody>
      </p:sp>
      <p:sp>
        <p:nvSpPr>
          <p:cNvPr id="5" name="Arrow: Up 4">
            <a:extLst>
              <a:ext uri="{FF2B5EF4-FFF2-40B4-BE49-F238E27FC236}">
                <a16:creationId xmlns:a16="http://schemas.microsoft.com/office/drawing/2014/main" id="{0E1CF929-05B7-4BA3-AC96-0A7E4F29D92B}"/>
              </a:ext>
            </a:extLst>
          </p:cNvPr>
          <p:cNvSpPr/>
          <p:nvPr/>
        </p:nvSpPr>
        <p:spPr>
          <a:xfrm>
            <a:off x="8928847" y="1927412"/>
            <a:ext cx="313765" cy="995082"/>
          </a:xfrm>
          <a:prstGeom prst="up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 name="Arrow: Up 6">
            <a:extLst>
              <a:ext uri="{FF2B5EF4-FFF2-40B4-BE49-F238E27FC236}">
                <a16:creationId xmlns:a16="http://schemas.microsoft.com/office/drawing/2014/main" id="{52989385-AA04-4A9C-AF7B-A4E4D84265AD}"/>
              </a:ext>
            </a:extLst>
          </p:cNvPr>
          <p:cNvSpPr/>
          <p:nvPr/>
        </p:nvSpPr>
        <p:spPr>
          <a:xfrm rot="5400000">
            <a:off x="10143565" y="3109005"/>
            <a:ext cx="313765" cy="995082"/>
          </a:xfrm>
          <a:prstGeom prst="up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 name="Arrow: Up 7">
            <a:extLst>
              <a:ext uri="{FF2B5EF4-FFF2-40B4-BE49-F238E27FC236}">
                <a16:creationId xmlns:a16="http://schemas.microsoft.com/office/drawing/2014/main" id="{9426258B-BCFB-4F46-B259-96353DD5DE79}"/>
              </a:ext>
            </a:extLst>
          </p:cNvPr>
          <p:cNvSpPr/>
          <p:nvPr/>
        </p:nvSpPr>
        <p:spPr>
          <a:xfrm rot="7599284" flipH="1">
            <a:off x="9582902" y="3837169"/>
            <a:ext cx="265889" cy="1373021"/>
          </a:xfrm>
          <a:prstGeom prst="up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 name="Arrow: Up 8">
            <a:extLst>
              <a:ext uri="{FF2B5EF4-FFF2-40B4-BE49-F238E27FC236}">
                <a16:creationId xmlns:a16="http://schemas.microsoft.com/office/drawing/2014/main" id="{A1EFF9AF-9B9E-42B7-BE8E-A16BB3B078B6}"/>
              </a:ext>
            </a:extLst>
          </p:cNvPr>
          <p:cNvSpPr/>
          <p:nvPr/>
        </p:nvSpPr>
        <p:spPr>
          <a:xfrm rot="14132632">
            <a:off x="6128347" y="4269658"/>
            <a:ext cx="376882" cy="1106708"/>
          </a:xfrm>
          <a:prstGeom prst="upArrow">
            <a:avLst>
              <a:gd name="adj1" fmla="val 50000"/>
              <a:gd name="adj2" fmla="val 66825"/>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Rectangle 5">
            <a:extLst>
              <a:ext uri="{FF2B5EF4-FFF2-40B4-BE49-F238E27FC236}">
                <a16:creationId xmlns:a16="http://schemas.microsoft.com/office/drawing/2014/main" id="{B159BF0B-8771-48AD-AC64-633FD3423F62}"/>
              </a:ext>
            </a:extLst>
          </p:cNvPr>
          <p:cNvSpPr/>
          <p:nvPr/>
        </p:nvSpPr>
        <p:spPr>
          <a:xfrm>
            <a:off x="7951693" y="842723"/>
            <a:ext cx="2268071" cy="108469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A dangerous thing to do – he is brave and dedicated to mankind.</a:t>
            </a:r>
          </a:p>
        </p:txBody>
      </p:sp>
      <p:sp>
        <p:nvSpPr>
          <p:cNvPr id="11" name="Rectangle 10">
            <a:extLst>
              <a:ext uri="{FF2B5EF4-FFF2-40B4-BE49-F238E27FC236}">
                <a16:creationId xmlns:a16="http://schemas.microsoft.com/office/drawing/2014/main" id="{15773410-87A2-4BBA-B370-F4201619CA9F}"/>
              </a:ext>
            </a:extLst>
          </p:cNvPr>
          <p:cNvSpPr/>
          <p:nvPr/>
        </p:nvSpPr>
        <p:spPr>
          <a:xfrm>
            <a:off x="10797989" y="2862966"/>
            <a:ext cx="1272988" cy="12966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Strong, Godly, not human</a:t>
            </a:r>
          </a:p>
        </p:txBody>
      </p:sp>
      <p:sp>
        <p:nvSpPr>
          <p:cNvPr id="12" name="Rectangle 11">
            <a:extLst>
              <a:ext uri="{FF2B5EF4-FFF2-40B4-BE49-F238E27FC236}">
                <a16:creationId xmlns:a16="http://schemas.microsoft.com/office/drawing/2014/main" id="{4642979B-1564-4474-ACD7-D76E036CBBEE}"/>
              </a:ext>
            </a:extLst>
          </p:cNvPr>
          <p:cNvSpPr/>
          <p:nvPr/>
        </p:nvSpPr>
        <p:spPr>
          <a:xfrm>
            <a:off x="9642489" y="5033501"/>
            <a:ext cx="2310999" cy="143781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Strength again – violent almost. Cares deeply about saving mankind.</a:t>
            </a:r>
          </a:p>
        </p:txBody>
      </p:sp>
      <p:sp>
        <p:nvSpPr>
          <p:cNvPr id="13" name="Rectangle 12">
            <a:extLst>
              <a:ext uri="{FF2B5EF4-FFF2-40B4-BE49-F238E27FC236}">
                <a16:creationId xmlns:a16="http://schemas.microsoft.com/office/drawing/2014/main" id="{453B2AB6-5BF7-4899-BCB7-B48078008D03}"/>
              </a:ext>
            </a:extLst>
          </p:cNvPr>
          <p:cNvSpPr/>
          <p:nvPr/>
        </p:nvSpPr>
        <p:spPr>
          <a:xfrm>
            <a:off x="4492959" y="5208533"/>
            <a:ext cx="2310999" cy="143781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Adjective intensifies the danger – repeated ‘B’ sounds seem violent. </a:t>
            </a:r>
          </a:p>
        </p:txBody>
      </p:sp>
      <p:sp>
        <p:nvSpPr>
          <p:cNvPr id="14" name="Arrow: Up 13">
            <a:extLst>
              <a:ext uri="{FF2B5EF4-FFF2-40B4-BE49-F238E27FC236}">
                <a16:creationId xmlns:a16="http://schemas.microsoft.com/office/drawing/2014/main" id="{030731B3-A89F-49EA-A3F1-C60A3FB434A3}"/>
              </a:ext>
            </a:extLst>
          </p:cNvPr>
          <p:cNvSpPr/>
          <p:nvPr/>
        </p:nvSpPr>
        <p:spPr>
          <a:xfrm rot="12061838">
            <a:off x="8007359" y="4568346"/>
            <a:ext cx="267480" cy="698386"/>
          </a:xfrm>
          <a:prstGeom prst="upArrow">
            <a:avLst>
              <a:gd name="adj1" fmla="val 50000"/>
              <a:gd name="adj2" fmla="val 66825"/>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5" name="Rectangle 14">
            <a:extLst>
              <a:ext uri="{FF2B5EF4-FFF2-40B4-BE49-F238E27FC236}">
                <a16:creationId xmlns:a16="http://schemas.microsoft.com/office/drawing/2014/main" id="{AB354176-8AA5-4186-A165-614491F17C3D}"/>
              </a:ext>
            </a:extLst>
          </p:cNvPr>
          <p:cNvSpPr/>
          <p:nvPr/>
        </p:nvSpPr>
        <p:spPr>
          <a:xfrm>
            <a:off x="7067724" y="5239400"/>
            <a:ext cx="2310999" cy="143781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Fire has connotations of danger, death, violence</a:t>
            </a:r>
          </a:p>
        </p:txBody>
      </p:sp>
      <p:sp>
        <p:nvSpPr>
          <p:cNvPr id="10" name="Rectangle 9">
            <a:extLst>
              <a:ext uri="{FF2B5EF4-FFF2-40B4-BE49-F238E27FC236}">
                <a16:creationId xmlns:a16="http://schemas.microsoft.com/office/drawing/2014/main" id="{EDAD9BE9-5481-4A17-94F6-2CDDD681662A}"/>
              </a:ext>
            </a:extLst>
          </p:cNvPr>
          <p:cNvSpPr/>
          <p:nvPr/>
        </p:nvSpPr>
        <p:spPr>
          <a:xfrm>
            <a:off x="3956528" y="1096874"/>
            <a:ext cx="2138777" cy="34268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Can you do this for three of your own quotations from your worksheet?</a:t>
            </a:r>
          </a:p>
        </p:txBody>
      </p:sp>
    </p:spTree>
    <p:extLst>
      <p:ext uri="{BB962C8B-B14F-4D97-AF65-F5344CB8AC3E}">
        <p14:creationId xmlns:p14="http://schemas.microsoft.com/office/powerpoint/2010/main" val="3681787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BB97834-606B-4A34-8D85-9130913D67A4}"/>
              </a:ext>
            </a:extLst>
          </p:cNvPr>
          <p:cNvGrpSpPr/>
          <p:nvPr/>
        </p:nvGrpSpPr>
        <p:grpSpPr>
          <a:xfrm>
            <a:off x="193186" y="2092079"/>
            <a:ext cx="1876182" cy="2128027"/>
            <a:chOff x="247893" y="161680"/>
            <a:chExt cx="1714500" cy="1872616"/>
          </a:xfrm>
        </p:grpSpPr>
        <p:pic>
          <p:nvPicPr>
            <p:cNvPr id="2" name="Graphic 1" descr="Bonfire">
              <a:extLst>
                <a:ext uri="{FF2B5EF4-FFF2-40B4-BE49-F238E27FC236}">
                  <a16:creationId xmlns:a16="http://schemas.microsoft.com/office/drawing/2014/main" id="{40CB1703-AD43-4D92-A012-870D984148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1963" y="161680"/>
              <a:ext cx="1466361" cy="1466361"/>
            </a:xfrm>
            <a:prstGeom prst="rect">
              <a:avLst/>
            </a:prstGeom>
          </p:spPr>
        </p:pic>
        <p:sp>
          <p:nvSpPr>
            <p:cNvPr id="3" name="TextBox 2">
              <a:extLst>
                <a:ext uri="{FF2B5EF4-FFF2-40B4-BE49-F238E27FC236}">
                  <a16:creationId xmlns:a16="http://schemas.microsoft.com/office/drawing/2014/main" id="{16472672-B395-41B4-B1DD-CA7F3AAD78E3}"/>
                </a:ext>
              </a:extLst>
            </p:cNvPr>
            <p:cNvSpPr txBox="1"/>
            <p:nvPr/>
          </p:nvSpPr>
          <p:spPr>
            <a:xfrm>
              <a:off x="247893" y="1628041"/>
              <a:ext cx="1714500" cy="406255"/>
            </a:xfrm>
            <a:prstGeom prst="rect">
              <a:avLst/>
            </a:prstGeom>
            <a:noFill/>
          </p:spPr>
          <p:txBody>
            <a:bodyPr wrap="square" rtlCol="0">
              <a:spAutoFit/>
            </a:bodyPr>
            <a:lstStyle/>
            <a:p>
              <a:pPr algn="ctr"/>
              <a:r>
                <a:rPr lang="en-AU" sz="2400" dirty="0"/>
                <a:t>Prometheus</a:t>
              </a:r>
              <a:r>
                <a:rPr lang="en-AU" dirty="0"/>
                <a:t>  </a:t>
              </a:r>
            </a:p>
          </p:txBody>
        </p:sp>
      </p:grpSp>
      <p:grpSp>
        <p:nvGrpSpPr>
          <p:cNvPr id="7" name="Group 6">
            <a:extLst>
              <a:ext uri="{FF2B5EF4-FFF2-40B4-BE49-F238E27FC236}">
                <a16:creationId xmlns:a16="http://schemas.microsoft.com/office/drawing/2014/main" id="{06045787-3492-45B9-9401-78468B71AB16}"/>
              </a:ext>
            </a:extLst>
          </p:cNvPr>
          <p:cNvGrpSpPr/>
          <p:nvPr/>
        </p:nvGrpSpPr>
        <p:grpSpPr>
          <a:xfrm>
            <a:off x="2205138" y="2092079"/>
            <a:ext cx="1800225" cy="2159289"/>
            <a:chOff x="2519239" y="161679"/>
            <a:chExt cx="1800225" cy="2159289"/>
          </a:xfrm>
        </p:grpSpPr>
        <p:pic>
          <p:nvPicPr>
            <p:cNvPr id="5" name="Graphic 4" descr="Owl">
              <a:extLst>
                <a:ext uri="{FF2B5EF4-FFF2-40B4-BE49-F238E27FC236}">
                  <a16:creationId xmlns:a16="http://schemas.microsoft.com/office/drawing/2014/main" id="{52F23609-6C21-4D24-937C-4B8A2EE9BB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71749" y="161679"/>
              <a:ext cx="1695207" cy="1695207"/>
            </a:xfrm>
            <a:prstGeom prst="rect">
              <a:avLst/>
            </a:prstGeom>
          </p:spPr>
        </p:pic>
        <p:sp>
          <p:nvSpPr>
            <p:cNvPr id="6" name="TextBox 5">
              <a:extLst>
                <a:ext uri="{FF2B5EF4-FFF2-40B4-BE49-F238E27FC236}">
                  <a16:creationId xmlns:a16="http://schemas.microsoft.com/office/drawing/2014/main" id="{379FF0CB-DF20-4F33-B5B3-AF47A0E2AC0B}"/>
                </a:ext>
              </a:extLst>
            </p:cNvPr>
            <p:cNvSpPr txBox="1"/>
            <p:nvPr/>
          </p:nvSpPr>
          <p:spPr>
            <a:xfrm>
              <a:off x="2519239" y="1736193"/>
              <a:ext cx="1800225" cy="584775"/>
            </a:xfrm>
            <a:prstGeom prst="rect">
              <a:avLst/>
            </a:prstGeom>
            <a:noFill/>
          </p:spPr>
          <p:txBody>
            <a:bodyPr wrap="square" rtlCol="0">
              <a:spAutoFit/>
            </a:bodyPr>
            <a:lstStyle/>
            <a:p>
              <a:pPr algn="ctr"/>
              <a:r>
                <a:rPr lang="en-AU" sz="3200" dirty="0"/>
                <a:t>Athene</a:t>
              </a:r>
            </a:p>
          </p:txBody>
        </p:sp>
      </p:grpSp>
      <p:grpSp>
        <p:nvGrpSpPr>
          <p:cNvPr id="10" name="Group 9">
            <a:extLst>
              <a:ext uri="{FF2B5EF4-FFF2-40B4-BE49-F238E27FC236}">
                <a16:creationId xmlns:a16="http://schemas.microsoft.com/office/drawing/2014/main" id="{0F8D08E3-E582-42F8-B253-94C5B6FF10B1}"/>
              </a:ext>
            </a:extLst>
          </p:cNvPr>
          <p:cNvGrpSpPr/>
          <p:nvPr/>
        </p:nvGrpSpPr>
        <p:grpSpPr>
          <a:xfrm>
            <a:off x="2385361" y="4382496"/>
            <a:ext cx="1695207" cy="2159289"/>
            <a:chOff x="4331609" y="161679"/>
            <a:chExt cx="1695207" cy="2159289"/>
          </a:xfrm>
        </p:grpSpPr>
        <p:pic>
          <p:nvPicPr>
            <p:cNvPr id="8" name="Graphic 7" descr="Family with two children">
              <a:extLst>
                <a:ext uri="{FF2B5EF4-FFF2-40B4-BE49-F238E27FC236}">
                  <a16:creationId xmlns:a16="http://schemas.microsoft.com/office/drawing/2014/main" id="{744BD480-C300-4E81-9B45-FD11A181CAE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331609" y="161679"/>
              <a:ext cx="1695207" cy="1695207"/>
            </a:xfrm>
            <a:prstGeom prst="rect">
              <a:avLst/>
            </a:prstGeom>
          </p:spPr>
        </p:pic>
        <p:sp>
          <p:nvSpPr>
            <p:cNvPr id="9" name="TextBox 8">
              <a:extLst>
                <a:ext uri="{FF2B5EF4-FFF2-40B4-BE49-F238E27FC236}">
                  <a16:creationId xmlns:a16="http://schemas.microsoft.com/office/drawing/2014/main" id="{0CE278EF-00D6-4833-80D2-A1A75C122365}"/>
                </a:ext>
              </a:extLst>
            </p:cNvPr>
            <p:cNvSpPr txBox="1"/>
            <p:nvPr/>
          </p:nvSpPr>
          <p:spPr>
            <a:xfrm>
              <a:off x="4410075" y="1736193"/>
              <a:ext cx="1616741" cy="584775"/>
            </a:xfrm>
            <a:prstGeom prst="rect">
              <a:avLst/>
            </a:prstGeom>
            <a:noFill/>
          </p:spPr>
          <p:txBody>
            <a:bodyPr wrap="square" rtlCol="0">
              <a:spAutoFit/>
            </a:bodyPr>
            <a:lstStyle/>
            <a:p>
              <a:pPr algn="ctr"/>
              <a:r>
                <a:rPr lang="en-AU" sz="3200" dirty="0"/>
                <a:t>Humans</a:t>
              </a:r>
            </a:p>
          </p:txBody>
        </p:sp>
      </p:grpSp>
      <p:grpSp>
        <p:nvGrpSpPr>
          <p:cNvPr id="16" name="Group 15">
            <a:extLst>
              <a:ext uri="{FF2B5EF4-FFF2-40B4-BE49-F238E27FC236}">
                <a16:creationId xmlns:a16="http://schemas.microsoft.com/office/drawing/2014/main" id="{66B67CC8-6BD4-4842-9DC0-1EE1A63FE701}"/>
              </a:ext>
            </a:extLst>
          </p:cNvPr>
          <p:cNvGrpSpPr/>
          <p:nvPr/>
        </p:nvGrpSpPr>
        <p:grpSpPr>
          <a:xfrm>
            <a:off x="8520391" y="2201873"/>
            <a:ext cx="1492827" cy="2047078"/>
            <a:chOff x="8575098" y="271473"/>
            <a:chExt cx="1492827" cy="2047078"/>
          </a:xfrm>
        </p:grpSpPr>
        <p:pic>
          <p:nvPicPr>
            <p:cNvPr id="13" name="Graphic 12" descr="Lightning bolt">
              <a:extLst>
                <a:ext uri="{FF2B5EF4-FFF2-40B4-BE49-F238E27FC236}">
                  <a16:creationId xmlns:a16="http://schemas.microsoft.com/office/drawing/2014/main" id="{4C3F9F4E-9CF5-445C-A3D5-FE14A15EF85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592308" y="271473"/>
              <a:ext cx="1475617" cy="1475617"/>
            </a:xfrm>
            <a:prstGeom prst="rect">
              <a:avLst/>
            </a:prstGeom>
          </p:spPr>
        </p:pic>
        <p:sp>
          <p:nvSpPr>
            <p:cNvPr id="11" name="TextBox 10">
              <a:extLst>
                <a:ext uri="{FF2B5EF4-FFF2-40B4-BE49-F238E27FC236}">
                  <a16:creationId xmlns:a16="http://schemas.microsoft.com/office/drawing/2014/main" id="{B309D73C-134E-4B9C-B344-BEAFF80735ED}"/>
                </a:ext>
              </a:extLst>
            </p:cNvPr>
            <p:cNvSpPr txBox="1"/>
            <p:nvPr/>
          </p:nvSpPr>
          <p:spPr>
            <a:xfrm>
              <a:off x="8575098" y="1856886"/>
              <a:ext cx="1304547" cy="461665"/>
            </a:xfrm>
            <a:prstGeom prst="rect">
              <a:avLst/>
            </a:prstGeom>
            <a:noFill/>
          </p:spPr>
          <p:txBody>
            <a:bodyPr wrap="square" rtlCol="0">
              <a:spAutoFit/>
            </a:bodyPr>
            <a:lstStyle/>
            <a:p>
              <a:pPr algn="ctr"/>
              <a:r>
                <a:rPr lang="en-AU" sz="2400" dirty="0"/>
                <a:t>Zeus</a:t>
              </a:r>
            </a:p>
          </p:txBody>
        </p:sp>
      </p:grpSp>
      <p:grpSp>
        <p:nvGrpSpPr>
          <p:cNvPr id="17" name="Group 16">
            <a:extLst>
              <a:ext uri="{FF2B5EF4-FFF2-40B4-BE49-F238E27FC236}">
                <a16:creationId xmlns:a16="http://schemas.microsoft.com/office/drawing/2014/main" id="{87D2A93D-4975-4C9E-8ABC-44EEB9311EF3}"/>
              </a:ext>
            </a:extLst>
          </p:cNvPr>
          <p:cNvGrpSpPr/>
          <p:nvPr/>
        </p:nvGrpSpPr>
        <p:grpSpPr>
          <a:xfrm>
            <a:off x="10307347" y="2092079"/>
            <a:ext cx="1304547" cy="2143900"/>
            <a:chOff x="10362054" y="161679"/>
            <a:chExt cx="1304547" cy="2143900"/>
          </a:xfrm>
        </p:grpSpPr>
        <p:pic>
          <p:nvPicPr>
            <p:cNvPr id="14" name="Picture 13" descr="A close up of a logo&#10;&#10;Description automatically generated">
              <a:extLst>
                <a:ext uri="{FF2B5EF4-FFF2-40B4-BE49-F238E27FC236}">
                  <a16:creationId xmlns:a16="http://schemas.microsoft.com/office/drawing/2014/main" id="{C5EBAC10-B1E0-4D34-B9B4-217923165709}"/>
                </a:ext>
              </a:extLst>
            </p:cNvPr>
            <p:cNvPicPr>
              <a:picLocks noChangeAspect="1"/>
            </p:cNvPicPr>
            <p:nvPr/>
          </p:nvPicPr>
          <p:blipFill rotWithShape="1">
            <a:blip r:embed="rId10">
              <a:extLst>
                <a:ext uri="{28A0092B-C50C-407E-A947-70E740481C1C}">
                  <a14:useLocalDpi xmlns:a14="http://schemas.microsoft.com/office/drawing/2010/main" val="0"/>
                </a:ext>
              </a:extLst>
            </a:blip>
            <a:srcRect l="24028" r="23749" b="13194"/>
            <a:stretch/>
          </p:blipFill>
          <p:spPr>
            <a:xfrm>
              <a:off x="10522456" y="161679"/>
              <a:ext cx="983744" cy="1635212"/>
            </a:xfrm>
            <a:prstGeom prst="rect">
              <a:avLst/>
            </a:prstGeom>
          </p:spPr>
        </p:pic>
        <p:sp>
          <p:nvSpPr>
            <p:cNvPr id="15" name="TextBox 14">
              <a:extLst>
                <a:ext uri="{FF2B5EF4-FFF2-40B4-BE49-F238E27FC236}">
                  <a16:creationId xmlns:a16="http://schemas.microsoft.com/office/drawing/2014/main" id="{FA32997C-AC58-46F3-8DDD-44D884FBF940}"/>
                </a:ext>
              </a:extLst>
            </p:cNvPr>
            <p:cNvSpPr txBox="1"/>
            <p:nvPr/>
          </p:nvSpPr>
          <p:spPr>
            <a:xfrm>
              <a:off x="10362054" y="1843914"/>
              <a:ext cx="1304547" cy="461665"/>
            </a:xfrm>
            <a:prstGeom prst="rect">
              <a:avLst/>
            </a:prstGeom>
            <a:noFill/>
          </p:spPr>
          <p:txBody>
            <a:bodyPr wrap="square" rtlCol="0">
              <a:spAutoFit/>
            </a:bodyPr>
            <a:lstStyle/>
            <a:p>
              <a:pPr algn="ctr"/>
              <a:r>
                <a:rPr lang="en-AU" sz="2400" dirty="0"/>
                <a:t>Hera</a:t>
              </a:r>
            </a:p>
          </p:txBody>
        </p:sp>
      </p:grpSp>
      <p:grpSp>
        <p:nvGrpSpPr>
          <p:cNvPr id="18" name="Group 17">
            <a:extLst>
              <a:ext uri="{FF2B5EF4-FFF2-40B4-BE49-F238E27FC236}">
                <a16:creationId xmlns:a16="http://schemas.microsoft.com/office/drawing/2014/main" id="{0A71A7F9-18F1-43B2-AD55-A048990C8113}"/>
              </a:ext>
            </a:extLst>
          </p:cNvPr>
          <p:cNvGrpSpPr/>
          <p:nvPr/>
        </p:nvGrpSpPr>
        <p:grpSpPr>
          <a:xfrm>
            <a:off x="4080568" y="2092079"/>
            <a:ext cx="2047875" cy="2047078"/>
            <a:chOff x="7062788" y="245405"/>
            <a:chExt cx="2047875" cy="2047078"/>
          </a:xfrm>
        </p:grpSpPr>
        <p:pic>
          <p:nvPicPr>
            <p:cNvPr id="19" name="Picture 18" descr="A close up of a logo&#10;&#10;Description automatically generated">
              <a:extLst>
                <a:ext uri="{FF2B5EF4-FFF2-40B4-BE49-F238E27FC236}">
                  <a16:creationId xmlns:a16="http://schemas.microsoft.com/office/drawing/2014/main" id="{A74A14EE-0B06-4B77-AEB1-5406AA077368}"/>
                </a:ext>
              </a:extLst>
            </p:cNvPr>
            <p:cNvPicPr>
              <a:picLocks noChangeAspect="1"/>
            </p:cNvPicPr>
            <p:nvPr/>
          </p:nvPicPr>
          <p:blipFill rotWithShape="1">
            <a:blip r:embed="rId11">
              <a:extLst>
                <a:ext uri="{28A0092B-C50C-407E-A947-70E740481C1C}">
                  <a14:useLocalDpi xmlns:a14="http://schemas.microsoft.com/office/drawing/2010/main" val="0"/>
                </a:ext>
              </a:extLst>
            </a:blip>
            <a:srcRect b="13194"/>
            <a:stretch/>
          </p:blipFill>
          <p:spPr>
            <a:xfrm>
              <a:off x="7239001" y="245405"/>
              <a:ext cx="1695450" cy="1471745"/>
            </a:xfrm>
            <a:prstGeom prst="rect">
              <a:avLst/>
            </a:prstGeom>
          </p:spPr>
        </p:pic>
        <p:sp>
          <p:nvSpPr>
            <p:cNvPr id="20" name="TextBox 19">
              <a:extLst>
                <a:ext uri="{FF2B5EF4-FFF2-40B4-BE49-F238E27FC236}">
                  <a16:creationId xmlns:a16="http://schemas.microsoft.com/office/drawing/2014/main" id="{28D221DD-D009-40AA-AADE-D578C17A2509}"/>
                </a:ext>
              </a:extLst>
            </p:cNvPr>
            <p:cNvSpPr txBox="1"/>
            <p:nvPr/>
          </p:nvSpPr>
          <p:spPr>
            <a:xfrm>
              <a:off x="7062788" y="1830818"/>
              <a:ext cx="2047875" cy="461665"/>
            </a:xfrm>
            <a:prstGeom prst="rect">
              <a:avLst/>
            </a:prstGeom>
            <a:noFill/>
          </p:spPr>
          <p:txBody>
            <a:bodyPr wrap="square" rtlCol="0">
              <a:spAutoFit/>
            </a:bodyPr>
            <a:lstStyle/>
            <a:p>
              <a:pPr algn="ctr"/>
              <a:r>
                <a:rPr lang="en-GB" sz="2400" dirty="0"/>
                <a:t>Hephaestus </a:t>
              </a:r>
            </a:p>
          </p:txBody>
        </p:sp>
      </p:grpSp>
      <p:grpSp>
        <p:nvGrpSpPr>
          <p:cNvPr id="21" name="Group 20">
            <a:extLst>
              <a:ext uri="{FF2B5EF4-FFF2-40B4-BE49-F238E27FC236}">
                <a16:creationId xmlns:a16="http://schemas.microsoft.com/office/drawing/2014/main" id="{D14B6626-5C04-46A4-995D-B7AF887DDC0D}"/>
              </a:ext>
            </a:extLst>
          </p:cNvPr>
          <p:cNvGrpSpPr/>
          <p:nvPr/>
        </p:nvGrpSpPr>
        <p:grpSpPr>
          <a:xfrm>
            <a:off x="175718" y="4639061"/>
            <a:ext cx="1736554" cy="1902724"/>
            <a:chOff x="1359072" y="351533"/>
            <a:chExt cx="1736554" cy="1902724"/>
          </a:xfrm>
        </p:grpSpPr>
        <p:pic>
          <p:nvPicPr>
            <p:cNvPr id="22" name="Picture 21" descr="A close up of a logo&#10;&#10;Description automatically generated">
              <a:extLst>
                <a:ext uri="{FF2B5EF4-FFF2-40B4-BE49-F238E27FC236}">
                  <a16:creationId xmlns:a16="http://schemas.microsoft.com/office/drawing/2014/main" id="{21DE1253-9DC1-4E2C-B6E4-5A3AA03213C4}"/>
                </a:ext>
              </a:extLst>
            </p:cNvPr>
            <p:cNvPicPr>
              <a:picLocks noChangeAspect="1"/>
            </p:cNvPicPr>
            <p:nvPr/>
          </p:nvPicPr>
          <p:blipFill rotWithShape="1">
            <a:blip r:embed="rId12">
              <a:extLst>
                <a:ext uri="{28A0092B-C50C-407E-A947-70E740481C1C}">
                  <a14:useLocalDpi xmlns:a14="http://schemas.microsoft.com/office/drawing/2010/main" val="0"/>
                </a:ext>
              </a:extLst>
            </a:blip>
            <a:srcRect b="14815"/>
            <a:stretch/>
          </p:blipFill>
          <p:spPr>
            <a:xfrm>
              <a:off x="1359072" y="351533"/>
              <a:ext cx="1736554" cy="1479285"/>
            </a:xfrm>
            <a:prstGeom prst="rect">
              <a:avLst/>
            </a:prstGeom>
          </p:spPr>
        </p:pic>
        <p:sp>
          <p:nvSpPr>
            <p:cNvPr id="23" name="TextBox 22">
              <a:extLst>
                <a:ext uri="{FF2B5EF4-FFF2-40B4-BE49-F238E27FC236}">
                  <a16:creationId xmlns:a16="http://schemas.microsoft.com/office/drawing/2014/main" id="{20955B69-B06C-436D-BEF7-828A08401E2D}"/>
                </a:ext>
              </a:extLst>
            </p:cNvPr>
            <p:cNvSpPr txBox="1"/>
            <p:nvPr/>
          </p:nvSpPr>
          <p:spPr>
            <a:xfrm>
              <a:off x="1522499" y="1792592"/>
              <a:ext cx="1409700" cy="461665"/>
            </a:xfrm>
            <a:prstGeom prst="rect">
              <a:avLst/>
            </a:prstGeom>
            <a:noFill/>
          </p:spPr>
          <p:txBody>
            <a:bodyPr wrap="square" rtlCol="0">
              <a:spAutoFit/>
            </a:bodyPr>
            <a:lstStyle/>
            <a:p>
              <a:pPr algn="ctr"/>
              <a:r>
                <a:rPr lang="en-AU" sz="2400" dirty="0"/>
                <a:t>Pandora</a:t>
              </a:r>
            </a:p>
          </p:txBody>
        </p:sp>
      </p:grpSp>
      <p:grpSp>
        <p:nvGrpSpPr>
          <p:cNvPr id="24" name="Group 23">
            <a:extLst>
              <a:ext uri="{FF2B5EF4-FFF2-40B4-BE49-F238E27FC236}">
                <a16:creationId xmlns:a16="http://schemas.microsoft.com/office/drawing/2014/main" id="{455621F5-2B31-47DB-B67E-059C9E942359}"/>
              </a:ext>
            </a:extLst>
          </p:cNvPr>
          <p:cNvGrpSpPr/>
          <p:nvPr/>
        </p:nvGrpSpPr>
        <p:grpSpPr>
          <a:xfrm>
            <a:off x="6137942" y="2092000"/>
            <a:ext cx="1876425" cy="2104727"/>
            <a:chOff x="6574631" y="4073830"/>
            <a:chExt cx="1876425" cy="2104727"/>
          </a:xfrm>
        </p:grpSpPr>
        <p:pic>
          <p:nvPicPr>
            <p:cNvPr id="25" name="Graphic 24" descr="Crown">
              <a:extLst>
                <a:ext uri="{FF2B5EF4-FFF2-40B4-BE49-F238E27FC236}">
                  <a16:creationId xmlns:a16="http://schemas.microsoft.com/office/drawing/2014/main" id="{2451A913-5E73-44D3-9368-57192E6F647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691313" y="4073830"/>
              <a:ext cx="1643062" cy="1643062"/>
            </a:xfrm>
            <a:prstGeom prst="rect">
              <a:avLst/>
            </a:prstGeom>
          </p:spPr>
        </p:pic>
        <p:sp>
          <p:nvSpPr>
            <p:cNvPr id="26" name="TextBox 25">
              <a:extLst>
                <a:ext uri="{FF2B5EF4-FFF2-40B4-BE49-F238E27FC236}">
                  <a16:creationId xmlns:a16="http://schemas.microsoft.com/office/drawing/2014/main" id="{DEF9DE4E-45A4-4B0B-BF6C-7EC38BA0BCB5}"/>
                </a:ext>
              </a:extLst>
            </p:cNvPr>
            <p:cNvSpPr txBox="1"/>
            <p:nvPr/>
          </p:nvSpPr>
          <p:spPr>
            <a:xfrm>
              <a:off x="6574631" y="5716892"/>
              <a:ext cx="1876425" cy="461665"/>
            </a:xfrm>
            <a:prstGeom prst="rect">
              <a:avLst/>
            </a:prstGeom>
            <a:noFill/>
          </p:spPr>
          <p:txBody>
            <a:bodyPr wrap="square" rtlCol="0">
              <a:spAutoFit/>
            </a:bodyPr>
            <a:lstStyle/>
            <a:p>
              <a:pPr algn="ctr"/>
              <a:r>
                <a:rPr lang="en-GB" sz="2400" dirty="0"/>
                <a:t>Epimetheus</a:t>
              </a:r>
              <a:endParaRPr lang="en-AU" sz="2400" dirty="0"/>
            </a:p>
          </p:txBody>
        </p:sp>
      </p:grpSp>
      <p:pic>
        <p:nvPicPr>
          <p:cNvPr id="27" name="Picture 26" descr="A close up of a logo&#10;&#10;Description automatically generated">
            <a:extLst>
              <a:ext uri="{FF2B5EF4-FFF2-40B4-BE49-F238E27FC236}">
                <a16:creationId xmlns:a16="http://schemas.microsoft.com/office/drawing/2014/main" id="{C8A5CDF1-7309-4246-9924-24EA7D94941D}"/>
              </a:ext>
            </a:extLst>
          </p:cNvPr>
          <p:cNvPicPr>
            <a:picLocks noChangeAspect="1"/>
          </p:cNvPicPr>
          <p:nvPr/>
        </p:nvPicPr>
        <p:blipFill rotWithShape="1">
          <a:blip r:embed="rId15">
            <a:extLst>
              <a:ext uri="{28A0092B-C50C-407E-A947-70E740481C1C}">
                <a14:useLocalDpi xmlns:a14="http://schemas.microsoft.com/office/drawing/2010/main" val="0"/>
              </a:ext>
            </a:extLst>
          </a:blip>
          <a:srcRect l="14327" t="-1528" r="-14327" b="23750"/>
          <a:stretch/>
        </p:blipFill>
        <p:spPr>
          <a:xfrm>
            <a:off x="4765652" y="4513895"/>
            <a:ext cx="2310502" cy="1797057"/>
          </a:xfrm>
          <a:prstGeom prst="rect">
            <a:avLst/>
          </a:prstGeom>
        </p:spPr>
      </p:pic>
      <p:pic>
        <p:nvPicPr>
          <p:cNvPr id="29" name="Picture 28" descr="A close up of a logo&#10;&#10;Description automatically generated">
            <a:extLst>
              <a:ext uri="{FF2B5EF4-FFF2-40B4-BE49-F238E27FC236}">
                <a16:creationId xmlns:a16="http://schemas.microsoft.com/office/drawing/2014/main" id="{2DD9AB2E-2833-426D-A3D3-DB213C5A967F}"/>
              </a:ext>
            </a:extLst>
          </p:cNvPr>
          <p:cNvPicPr>
            <a:picLocks noChangeAspect="1"/>
          </p:cNvPicPr>
          <p:nvPr/>
        </p:nvPicPr>
        <p:blipFill rotWithShape="1">
          <a:blip r:embed="rId16">
            <a:extLst>
              <a:ext uri="{28A0092B-C50C-407E-A947-70E740481C1C}">
                <a14:useLocalDpi xmlns:a14="http://schemas.microsoft.com/office/drawing/2010/main" val="0"/>
              </a:ext>
            </a:extLst>
          </a:blip>
          <a:srcRect b="15278"/>
          <a:stretch/>
        </p:blipFill>
        <p:spPr>
          <a:xfrm>
            <a:off x="7057569" y="4799967"/>
            <a:ext cx="1680234" cy="1423532"/>
          </a:xfrm>
          <a:prstGeom prst="rect">
            <a:avLst/>
          </a:prstGeom>
        </p:spPr>
      </p:pic>
      <p:pic>
        <p:nvPicPr>
          <p:cNvPr id="30" name="Graphic 29" descr="Sun">
            <a:extLst>
              <a:ext uri="{FF2B5EF4-FFF2-40B4-BE49-F238E27FC236}">
                <a16:creationId xmlns:a16="http://schemas.microsoft.com/office/drawing/2014/main" id="{2DB664F7-1DCF-4587-9020-ED58F5A18965}"/>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172664" y="4513895"/>
            <a:ext cx="2057400" cy="2057400"/>
          </a:xfrm>
          <a:prstGeom prst="rect">
            <a:avLst/>
          </a:prstGeom>
        </p:spPr>
      </p:pic>
    </p:spTree>
    <p:extLst>
      <p:ext uri="{BB962C8B-B14F-4D97-AF65-F5344CB8AC3E}">
        <p14:creationId xmlns:p14="http://schemas.microsoft.com/office/powerpoint/2010/main" val="1042460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BB97834-606B-4A34-8D85-9130913D67A4}"/>
              </a:ext>
            </a:extLst>
          </p:cNvPr>
          <p:cNvGrpSpPr/>
          <p:nvPr/>
        </p:nvGrpSpPr>
        <p:grpSpPr>
          <a:xfrm>
            <a:off x="193186" y="2092079"/>
            <a:ext cx="1876182" cy="2128027"/>
            <a:chOff x="247893" y="161680"/>
            <a:chExt cx="1714500" cy="1872616"/>
          </a:xfrm>
        </p:grpSpPr>
        <p:pic>
          <p:nvPicPr>
            <p:cNvPr id="2" name="Graphic 1" descr="Bonfire">
              <a:extLst>
                <a:ext uri="{FF2B5EF4-FFF2-40B4-BE49-F238E27FC236}">
                  <a16:creationId xmlns:a16="http://schemas.microsoft.com/office/drawing/2014/main" id="{40CB1703-AD43-4D92-A012-870D984148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1963" y="161680"/>
              <a:ext cx="1466361" cy="1466361"/>
            </a:xfrm>
            <a:prstGeom prst="rect">
              <a:avLst/>
            </a:prstGeom>
          </p:spPr>
        </p:pic>
        <p:sp>
          <p:nvSpPr>
            <p:cNvPr id="3" name="TextBox 2">
              <a:extLst>
                <a:ext uri="{FF2B5EF4-FFF2-40B4-BE49-F238E27FC236}">
                  <a16:creationId xmlns:a16="http://schemas.microsoft.com/office/drawing/2014/main" id="{16472672-B395-41B4-B1DD-CA7F3AAD78E3}"/>
                </a:ext>
              </a:extLst>
            </p:cNvPr>
            <p:cNvSpPr txBox="1"/>
            <p:nvPr/>
          </p:nvSpPr>
          <p:spPr>
            <a:xfrm>
              <a:off x="247893" y="1628041"/>
              <a:ext cx="1714500" cy="406255"/>
            </a:xfrm>
            <a:prstGeom prst="rect">
              <a:avLst/>
            </a:prstGeom>
            <a:noFill/>
          </p:spPr>
          <p:txBody>
            <a:bodyPr wrap="square" rtlCol="0">
              <a:spAutoFit/>
            </a:bodyPr>
            <a:lstStyle/>
            <a:p>
              <a:pPr algn="ctr"/>
              <a:r>
                <a:rPr lang="en-AU" sz="2400" dirty="0"/>
                <a:t>Prometheus</a:t>
              </a:r>
              <a:r>
                <a:rPr lang="en-AU" dirty="0"/>
                <a:t>  </a:t>
              </a:r>
            </a:p>
          </p:txBody>
        </p:sp>
      </p:grpSp>
      <p:grpSp>
        <p:nvGrpSpPr>
          <p:cNvPr id="7" name="Group 6">
            <a:extLst>
              <a:ext uri="{FF2B5EF4-FFF2-40B4-BE49-F238E27FC236}">
                <a16:creationId xmlns:a16="http://schemas.microsoft.com/office/drawing/2014/main" id="{06045787-3492-45B9-9401-78468B71AB16}"/>
              </a:ext>
            </a:extLst>
          </p:cNvPr>
          <p:cNvGrpSpPr/>
          <p:nvPr/>
        </p:nvGrpSpPr>
        <p:grpSpPr>
          <a:xfrm>
            <a:off x="2205138" y="2092079"/>
            <a:ext cx="1800225" cy="2159289"/>
            <a:chOff x="2519239" y="161679"/>
            <a:chExt cx="1800225" cy="2159289"/>
          </a:xfrm>
        </p:grpSpPr>
        <p:pic>
          <p:nvPicPr>
            <p:cNvPr id="5" name="Graphic 4" descr="Owl">
              <a:extLst>
                <a:ext uri="{FF2B5EF4-FFF2-40B4-BE49-F238E27FC236}">
                  <a16:creationId xmlns:a16="http://schemas.microsoft.com/office/drawing/2014/main" id="{52F23609-6C21-4D24-937C-4B8A2EE9BB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71749" y="161679"/>
              <a:ext cx="1695207" cy="1695207"/>
            </a:xfrm>
            <a:prstGeom prst="rect">
              <a:avLst/>
            </a:prstGeom>
          </p:spPr>
        </p:pic>
        <p:sp>
          <p:nvSpPr>
            <p:cNvPr id="6" name="TextBox 5">
              <a:extLst>
                <a:ext uri="{FF2B5EF4-FFF2-40B4-BE49-F238E27FC236}">
                  <a16:creationId xmlns:a16="http://schemas.microsoft.com/office/drawing/2014/main" id="{379FF0CB-DF20-4F33-B5B3-AF47A0E2AC0B}"/>
                </a:ext>
              </a:extLst>
            </p:cNvPr>
            <p:cNvSpPr txBox="1"/>
            <p:nvPr/>
          </p:nvSpPr>
          <p:spPr>
            <a:xfrm>
              <a:off x="2519239" y="1736193"/>
              <a:ext cx="1800225" cy="584775"/>
            </a:xfrm>
            <a:prstGeom prst="rect">
              <a:avLst/>
            </a:prstGeom>
            <a:noFill/>
          </p:spPr>
          <p:txBody>
            <a:bodyPr wrap="square" rtlCol="0">
              <a:spAutoFit/>
            </a:bodyPr>
            <a:lstStyle/>
            <a:p>
              <a:pPr algn="ctr"/>
              <a:r>
                <a:rPr lang="en-AU" sz="3200" dirty="0"/>
                <a:t>Athene</a:t>
              </a:r>
            </a:p>
          </p:txBody>
        </p:sp>
      </p:grpSp>
      <p:grpSp>
        <p:nvGrpSpPr>
          <p:cNvPr id="10" name="Group 9">
            <a:extLst>
              <a:ext uri="{FF2B5EF4-FFF2-40B4-BE49-F238E27FC236}">
                <a16:creationId xmlns:a16="http://schemas.microsoft.com/office/drawing/2014/main" id="{0F8D08E3-E582-42F8-B253-94C5B6FF10B1}"/>
              </a:ext>
            </a:extLst>
          </p:cNvPr>
          <p:cNvGrpSpPr/>
          <p:nvPr/>
        </p:nvGrpSpPr>
        <p:grpSpPr>
          <a:xfrm>
            <a:off x="2385361" y="4382496"/>
            <a:ext cx="1695207" cy="2159289"/>
            <a:chOff x="4331609" y="161679"/>
            <a:chExt cx="1695207" cy="2159289"/>
          </a:xfrm>
        </p:grpSpPr>
        <p:pic>
          <p:nvPicPr>
            <p:cNvPr id="8" name="Graphic 7" descr="Family with two children">
              <a:extLst>
                <a:ext uri="{FF2B5EF4-FFF2-40B4-BE49-F238E27FC236}">
                  <a16:creationId xmlns:a16="http://schemas.microsoft.com/office/drawing/2014/main" id="{744BD480-C300-4E81-9B45-FD11A181CAE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331609" y="161679"/>
              <a:ext cx="1695207" cy="1695207"/>
            </a:xfrm>
            <a:prstGeom prst="rect">
              <a:avLst/>
            </a:prstGeom>
          </p:spPr>
        </p:pic>
        <p:sp>
          <p:nvSpPr>
            <p:cNvPr id="9" name="TextBox 8">
              <a:extLst>
                <a:ext uri="{FF2B5EF4-FFF2-40B4-BE49-F238E27FC236}">
                  <a16:creationId xmlns:a16="http://schemas.microsoft.com/office/drawing/2014/main" id="{0CE278EF-00D6-4833-80D2-A1A75C122365}"/>
                </a:ext>
              </a:extLst>
            </p:cNvPr>
            <p:cNvSpPr txBox="1"/>
            <p:nvPr/>
          </p:nvSpPr>
          <p:spPr>
            <a:xfrm>
              <a:off x="4410075" y="1736193"/>
              <a:ext cx="1616741" cy="584775"/>
            </a:xfrm>
            <a:prstGeom prst="rect">
              <a:avLst/>
            </a:prstGeom>
            <a:noFill/>
          </p:spPr>
          <p:txBody>
            <a:bodyPr wrap="square" rtlCol="0">
              <a:spAutoFit/>
            </a:bodyPr>
            <a:lstStyle/>
            <a:p>
              <a:pPr algn="ctr"/>
              <a:r>
                <a:rPr lang="en-AU" sz="3200" dirty="0"/>
                <a:t>Humans</a:t>
              </a:r>
            </a:p>
          </p:txBody>
        </p:sp>
      </p:grpSp>
      <p:grpSp>
        <p:nvGrpSpPr>
          <p:cNvPr id="16" name="Group 15">
            <a:extLst>
              <a:ext uri="{FF2B5EF4-FFF2-40B4-BE49-F238E27FC236}">
                <a16:creationId xmlns:a16="http://schemas.microsoft.com/office/drawing/2014/main" id="{66B67CC8-6BD4-4842-9DC0-1EE1A63FE701}"/>
              </a:ext>
            </a:extLst>
          </p:cNvPr>
          <p:cNvGrpSpPr/>
          <p:nvPr/>
        </p:nvGrpSpPr>
        <p:grpSpPr>
          <a:xfrm>
            <a:off x="8520391" y="2201873"/>
            <a:ext cx="1492827" cy="2047078"/>
            <a:chOff x="8575098" y="271473"/>
            <a:chExt cx="1492827" cy="2047078"/>
          </a:xfrm>
        </p:grpSpPr>
        <p:pic>
          <p:nvPicPr>
            <p:cNvPr id="13" name="Graphic 12" descr="Lightning bolt">
              <a:extLst>
                <a:ext uri="{FF2B5EF4-FFF2-40B4-BE49-F238E27FC236}">
                  <a16:creationId xmlns:a16="http://schemas.microsoft.com/office/drawing/2014/main" id="{4C3F9F4E-9CF5-445C-A3D5-FE14A15EF85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592308" y="271473"/>
              <a:ext cx="1475617" cy="1475617"/>
            </a:xfrm>
            <a:prstGeom prst="rect">
              <a:avLst/>
            </a:prstGeom>
          </p:spPr>
        </p:pic>
        <p:sp>
          <p:nvSpPr>
            <p:cNvPr id="11" name="TextBox 10">
              <a:extLst>
                <a:ext uri="{FF2B5EF4-FFF2-40B4-BE49-F238E27FC236}">
                  <a16:creationId xmlns:a16="http://schemas.microsoft.com/office/drawing/2014/main" id="{B309D73C-134E-4B9C-B344-BEAFF80735ED}"/>
                </a:ext>
              </a:extLst>
            </p:cNvPr>
            <p:cNvSpPr txBox="1"/>
            <p:nvPr/>
          </p:nvSpPr>
          <p:spPr>
            <a:xfrm>
              <a:off x="8575098" y="1856886"/>
              <a:ext cx="1304547" cy="461665"/>
            </a:xfrm>
            <a:prstGeom prst="rect">
              <a:avLst/>
            </a:prstGeom>
            <a:noFill/>
          </p:spPr>
          <p:txBody>
            <a:bodyPr wrap="square" rtlCol="0">
              <a:spAutoFit/>
            </a:bodyPr>
            <a:lstStyle/>
            <a:p>
              <a:pPr algn="ctr"/>
              <a:r>
                <a:rPr lang="en-AU" sz="2400" dirty="0"/>
                <a:t>Zeus</a:t>
              </a:r>
            </a:p>
          </p:txBody>
        </p:sp>
      </p:grpSp>
      <p:grpSp>
        <p:nvGrpSpPr>
          <p:cNvPr id="17" name="Group 16">
            <a:extLst>
              <a:ext uri="{FF2B5EF4-FFF2-40B4-BE49-F238E27FC236}">
                <a16:creationId xmlns:a16="http://schemas.microsoft.com/office/drawing/2014/main" id="{87D2A93D-4975-4C9E-8ABC-44EEB9311EF3}"/>
              </a:ext>
            </a:extLst>
          </p:cNvPr>
          <p:cNvGrpSpPr/>
          <p:nvPr/>
        </p:nvGrpSpPr>
        <p:grpSpPr>
          <a:xfrm>
            <a:off x="10307347" y="2092079"/>
            <a:ext cx="1304547" cy="2143900"/>
            <a:chOff x="10362054" y="161679"/>
            <a:chExt cx="1304547" cy="2143900"/>
          </a:xfrm>
        </p:grpSpPr>
        <p:pic>
          <p:nvPicPr>
            <p:cNvPr id="14" name="Picture 13" descr="A close up of a logo&#10;&#10;Description automatically generated">
              <a:extLst>
                <a:ext uri="{FF2B5EF4-FFF2-40B4-BE49-F238E27FC236}">
                  <a16:creationId xmlns:a16="http://schemas.microsoft.com/office/drawing/2014/main" id="{C5EBAC10-B1E0-4D34-B9B4-217923165709}"/>
                </a:ext>
              </a:extLst>
            </p:cNvPr>
            <p:cNvPicPr>
              <a:picLocks noChangeAspect="1"/>
            </p:cNvPicPr>
            <p:nvPr/>
          </p:nvPicPr>
          <p:blipFill rotWithShape="1">
            <a:blip r:embed="rId10">
              <a:extLst>
                <a:ext uri="{28A0092B-C50C-407E-A947-70E740481C1C}">
                  <a14:useLocalDpi xmlns:a14="http://schemas.microsoft.com/office/drawing/2010/main" val="0"/>
                </a:ext>
              </a:extLst>
            </a:blip>
            <a:srcRect l="24028" r="23749" b="13194"/>
            <a:stretch/>
          </p:blipFill>
          <p:spPr>
            <a:xfrm>
              <a:off x="10522456" y="161679"/>
              <a:ext cx="983744" cy="1635212"/>
            </a:xfrm>
            <a:prstGeom prst="rect">
              <a:avLst/>
            </a:prstGeom>
          </p:spPr>
        </p:pic>
        <p:sp>
          <p:nvSpPr>
            <p:cNvPr id="15" name="TextBox 14">
              <a:extLst>
                <a:ext uri="{FF2B5EF4-FFF2-40B4-BE49-F238E27FC236}">
                  <a16:creationId xmlns:a16="http://schemas.microsoft.com/office/drawing/2014/main" id="{FA32997C-AC58-46F3-8DDD-44D884FBF940}"/>
                </a:ext>
              </a:extLst>
            </p:cNvPr>
            <p:cNvSpPr txBox="1"/>
            <p:nvPr/>
          </p:nvSpPr>
          <p:spPr>
            <a:xfrm>
              <a:off x="10362054" y="1843914"/>
              <a:ext cx="1304547" cy="461665"/>
            </a:xfrm>
            <a:prstGeom prst="rect">
              <a:avLst/>
            </a:prstGeom>
            <a:noFill/>
          </p:spPr>
          <p:txBody>
            <a:bodyPr wrap="square" rtlCol="0">
              <a:spAutoFit/>
            </a:bodyPr>
            <a:lstStyle/>
            <a:p>
              <a:pPr algn="ctr"/>
              <a:r>
                <a:rPr lang="en-AU" sz="2400" dirty="0"/>
                <a:t>Hera</a:t>
              </a:r>
            </a:p>
          </p:txBody>
        </p:sp>
      </p:grpSp>
      <p:grpSp>
        <p:nvGrpSpPr>
          <p:cNvPr id="18" name="Group 17">
            <a:extLst>
              <a:ext uri="{FF2B5EF4-FFF2-40B4-BE49-F238E27FC236}">
                <a16:creationId xmlns:a16="http://schemas.microsoft.com/office/drawing/2014/main" id="{0A71A7F9-18F1-43B2-AD55-A048990C8113}"/>
              </a:ext>
            </a:extLst>
          </p:cNvPr>
          <p:cNvGrpSpPr/>
          <p:nvPr/>
        </p:nvGrpSpPr>
        <p:grpSpPr>
          <a:xfrm>
            <a:off x="4080568" y="2092079"/>
            <a:ext cx="2047875" cy="2047078"/>
            <a:chOff x="7062788" y="245405"/>
            <a:chExt cx="2047875" cy="2047078"/>
          </a:xfrm>
        </p:grpSpPr>
        <p:pic>
          <p:nvPicPr>
            <p:cNvPr id="19" name="Picture 18" descr="A close up of a logo&#10;&#10;Description automatically generated">
              <a:extLst>
                <a:ext uri="{FF2B5EF4-FFF2-40B4-BE49-F238E27FC236}">
                  <a16:creationId xmlns:a16="http://schemas.microsoft.com/office/drawing/2014/main" id="{A74A14EE-0B06-4B77-AEB1-5406AA077368}"/>
                </a:ext>
              </a:extLst>
            </p:cNvPr>
            <p:cNvPicPr>
              <a:picLocks noChangeAspect="1"/>
            </p:cNvPicPr>
            <p:nvPr/>
          </p:nvPicPr>
          <p:blipFill rotWithShape="1">
            <a:blip r:embed="rId11">
              <a:extLst>
                <a:ext uri="{28A0092B-C50C-407E-A947-70E740481C1C}">
                  <a14:useLocalDpi xmlns:a14="http://schemas.microsoft.com/office/drawing/2010/main" val="0"/>
                </a:ext>
              </a:extLst>
            </a:blip>
            <a:srcRect b="13194"/>
            <a:stretch/>
          </p:blipFill>
          <p:spPr>
            <a:xfrm>
              <a:off x="7239001" y="245405"/>
              <a:ext cx="1695450" cy="1471745"/>
            </a:xfrm>
            <a:prstGeom prst="rect">
              <a:avLst/>
            </a:prstGeom>
          </p:spPr>
        </p:pic>
        <p:sp>
          <p:nvSpPr>
            <p:cNvPr id="20" name="TextBox 19">
              <a:extLst>
                <a:ext uri="{FF2B5EF4-FFF2-40B4-BE49-F238E27FC236}">
                  <a16:creationId xmlns:a16="http://schemas.microsoft.com/office/drawing/2014/main" id="{28D221DD-D009-40AA-AADE-D578C17A2509}"/>
                </a:ext>
              </a:extLst>
            </p:cNvPr>
            <p:cNvSpPr txBox="1"/>
            <p:nvPr/>
          </p:nvSpPr>
          <p:spPr>
            <a:xfrm>
              <a:off x="7062788" y="1830818"/>
              <a:ext cx="2047875" cy="461665"/>
            </a:xfrm>
            <a:prstGeom prst="rect">
              <a:avLst/>
            </a:prstGeom>
            <a:noFill/>
          </p:spPr>
          <p:txBody>
            <a:bodyPr wrap="square" rtlCol="0">
              <a:spAutoFit/>
            </a:bodyPr>
            <a:lstStyle/>
            <a:p>
              <a:pPr algn="ctr"/>
              <a:r>
                <a:rPr lang="en-GB" sz="2400" dirty="0"/>
                <a:t>Hephaestus </a:t>
              </a:r>
            </a:p>
          </p:txBody>
        </p:sp>
      </p:grpSp>
      <p:grpSp>
        <p:nvGrpSpPr>
          <p:cNvPr id="21" name="Group 20">
            <a:extLst>
              <a:ext uri="{FF2B5EF4-FFF2-40B4-BE49-F238E27FC236}">
                <a16:creationId xmlns:a16="http://schemas.microsoft.com/office/drawing/2014/main" id="{D14B6626-5C04-46A4-995D-B7AF887DDC0D}"/>
              </a:ext>
            </a:extLst>
          </p:cNvPr>
          <p:cNvGrpSpPr/>
          <p:nvPr/>
        </p:nvGrpSpPr>
        <p:grpSpPr>
          <a:xfrm>
            <a:off x="175718" y="4639061"/>
            <a:ext cx="1736554" cy="1902724"/>
            <a:chOff x="1359072" y="351533"/>
            <a:chExt cx="1736554" cy="1902724"/>
          </a:xfrm>
        </p:grpSpPr>
        <p:pic>
          <p:nvPicPr>
            <p:cNvPr id="22" name="Picture 21" descr="A close up of a logo&#10;&#10;Description automatically generated">
              <a:extLst>
                <a:ext uri="{FF2B5EF4-FFF2-40B4-BE49-F238E27FC236}">
                  <a16:creationId xmlns:a16="http://schemas.microsoft.com/office/drawing/2014/main" id="{21DE1253-9DC1-4E2C-B6E4-5A3AA03213C4}"/>
                </a:ext>
              </a:extLst>
            </p:cNvPr>
            <p:cNvPicPr>
              <a:picLocks noChangeAspect="1"/>
            </p:cNvPicPr>
            <p:nvPr/>
          </p:nvPicPr>
          <p:blipFill rotWithShape="1">
            <a:blip r:embed="rId12">
              <a:extLst>
                <a:ext uri="{28A0092B-C50C-407E-A947-70E740481C1C}">
                  <a14:useLocalDpi xmlns:a14="http://schemas.microsoft.com/office/drawing/2010/main" val="0"/>
                </a:ext>
              </a:extLst>
            </a:blip>
            <a:srcRect b="14815"/>
            <a:stretch/>
          </p:blipFill>
          <p:spPr>
            <a:xfrm>
              <a:off x="1359072" y="351533"/>
              <a:ext cx="1736554" cy="1479285"/>
            </a:xfrm>
            <a:prstGeom prst="rect">
              <a:avLst/>
            </a:prstGeom>
          </p:spPr>
        </p:pic>
        <p:sp>
          <p:nvSpPr>
            <p:cNvPr id="23" name="TextBox 22">
              <a:extLst>
                <a:ext uri="{FF2B5EF4-FFF2-40B4-BE49-F238E27FC236}">
                  <a16:creationId xmlns:a16="http://schemas.microsoft.com/office/drawing/2014/main" id="{20955B69-B06C-436D-BEF7-828A08401E2D}"/>
                </a:ext>
              </a:extLst>
            </p:cNvPr>
            <p:cNvSpPr txBox="1"/>
            <p:nvPr/>
          </p:nvSpPr>
          <p:spPr>
            <a:xfrm>
              <a:off x="1522499" y="1792592"/>
              <a:ext cx="1409700" cy="461665"/>
            </a:xfrm>
            <a:prstGeom prst="rect">
              <a:avLst/>
            </a:prstGeom>
            <a:noFill/>
          </p:spPr>
          <p:txBody>
            <a:bodyPr wrap="square" rtlCol="0">
              <a:spAutoFit/>
            </a:bodyPr>
            <a:lstStyle/>
            <a:p>
              <a:pPr algn="ctr"/>
              <a:r>
                <a:rPr lang="en-AU" sz="2400" dirty="0"/>
                <a:t>Pandora</a:t>
              </a:r>
            </a:p>
          </p:txBody>
        </p:sp>
      </p:grpSp>
      <p:grpSp>
        <p:nvGrpSpPr>
          <p:cNvPr id="24" name="Group 23">
            <a:extLst>
              <a:ext uri="{FF2B5EF4-FFF2-40B4-BE49-F238E27FC236}">
                <a16:creationId xmlns:a16="http://schemas.microsoft.com/office/drawing/2014/main" id="{455621F5-2B31-47DB-B67E-059C9E942359}"/>
              </a:ext>
            </a:extLst>
          </p:cNvPr>
          <p:cNvGrpSpPr/>
          <p:nvPr/>
        </p:nvGrpSpPr>
        <p:grpSpPr>
          <a:xfrm>
            <a:off x="6137942" y="2092000"/>
            <a:ext cx="1876425" cy="2104727"/>
            <a:chOff x="6574631" y="4073830"/>
            <a:chExt cx="1876425" cy="2104727"/>
          </a:xfrm>
        </p:grpSpPr>
        <p:pic>
          <p:nvPicPr>
            <p:cNvPr id="25" name="Graphic 24" descr="Crown">
              <a:extLst>
                <a:ext uri="{FF2B5EF4-FFF2-40B4-BE49-F238E27FC236}">
                  <a16:creationId xmlns:a16="http://schemas.microsoft.com/office/drawing/2014/main" id="{2451A913-5E73-44D3-9368-57192E6F647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691313" y="4073830"/>
              <a:ext cx="1643062" cy="1643062"/>
            </a:xfrm>
            <a:prstGeom prst="rect">
              <a:avLst/>
            </a:prstGeom>
          </p:spPr>
        </p:pic>
        <p:sp>
          <p:nvSpPr>
            <p:cNvPr id="26" name="TextBox 25">
              <a:extLst>
                <a:ext uri="{FF2B5EF4-FFF2-40B4-BE49-F238E27FC236}">
                  <a16:creationId xmlns:a16="http://schemas.microsoft.com/office/drawing/2014/main" id="{DEF9DE4E-45A4-4B0B-BF6C-7EC38BA0BCB5}"/>
                </a:ext>
              </a:extLst>
            </p:cNvPr>
            <p:cNvSpPr txBox="1"/>
            <p:nvPr/>
          </p:nvSpPr>
          <p:spPr>
            <a:xfrm>
              <a:off x="6574631" y="5716892"/>
              <a:ext cx="1876425" cy="461665"/>
            </a:xfrm>
            <a:prstGeom prst="rect">
              <a:avLst/>
            </a:prstGeom>
            <a:noFill/>
          </p:spPr>
          <p:txBody>
            <a:bodyPr wrap="square" rtlCol="0">
              <a:spAutoFit/>
            </a:bodyPr>
            <a:lstStyle/>
            <a:p>
              <a:pPr algn="ctr"/>
              <a:r>
                <a:rPr lang="en-GB" sz="2400" dirty="0"/>
                <a:t>Epimetheus</a:t>
              </a:r>
              <a:endParaRPr lang="en-AU" sz="2400" dirty="0"/>
            </a:p>
          </p:txBody>
        </p:sp>
      </p:grpSp>
      <p:pic>
        <p:nvPicPr>
          <p:cNvPr id="27" name="Picture 26" descr="A close up of a logo&#10;&#10;Description automatically generated">
            <a:extLst>
              <a:ext uri="{FF2B5EF4-FFF2-40B4-BE49-F238E27FC236}">
                <a16:creationId xmlns:a16="http://schemas.microsoft.com/office/drawing/2014/main" id="{C8A5CDF1-7309-4246-9924-24EA7D94941D}"/>
              </a:ext>
            </a:extLst>
          </p:cNvPr>
          <p:cNvPicPr>
            <a:picLocks noChangeAspect="1"/>
          </p:cNvPicPr>
          <p:nvPr/>
        </p:nvPicPr>
        <p:blipFill rotWithShape="1">
          <a:blip r:embed="rId15">
            <a:extLst>
              <a:ext uri="{28A0092B-C50C-407E-A947-70E740481C1C}">
                <a14:useLocalDpi xmlns:a14="http://schemas.microsoft.com/office/drawing/2010/main" val="0"/>
              </a:ext>
            </a:extLst>
          </a:blip>
          <a:srcRect l="14327" t="-1528" r="-14327" b="23750"/>
          <a:stretch/>
        </p:blipFill>
        <p:spPr>
          <a:xfrm>
            <a:off x="4765652" y="4513895"/>
            <a:ext cx="2310502" cy="1797057"/>
          </a:xfrm>
          <a:prstGeom prst="rect">
            <a:avLst/>
          </a:prstGeom>
        </p:spPr>
      </p:pic>
      <p:sp>
        <p:nvSpPr>
          <p:cNvPr id="28" name="TextBox 27">
            <a:extLst>
              <a:ext uri="{FF2B5EF4-FFF2-40B4-BE49-F238E27FC236}">
                <a16:creationId xmlns:a16="http://schemas.microsoft.com/office/drawing/2014/main" id="{DB59A30D-EF2B-4877-A64B-74543F925B2F}"/>
              </a:ext>
            </a:extLst>
          </p:cNvPr>
          <p:cNvSpPr txBox="1"/>
          <p:nvPr/>
        </p:nvSpPr>
        <p:spPr>
          <a:xfrm>
            <a:off x="338784" y="333421"/>
            <a:ext cx="11579317" cy="2123658"/>
          </a:xfrm>
          <a:prstGeom prst="rect">
            <a:avLst/>
          </a:prstGeom>
          <a:noFill/>
        </p:spPr>
        <p:txBody>
          <a:bodyPr wrap="square" rtlCol="0">
            <a:spAutoFit/>
          </a:bodyPr>
          <a:lstStyle/>
          <a:p>
            <a:r>
              <a:rPr lang="en-AU" sz="3200" dirty="0"/>
              <a:t>Using these icons as reminders try to remember and write out the plot of “Pandora’s box” in dot points. You can talk to each other but, DO NOT LOOK BACK AT THE STORY</a:t>
            </a:r>
          </a:p>
          <a:p>
            <a:endParaRPr lang="en-AU" dirty="0"/>
          </a:p>
          <a:p>
            <a:r>
              <a:rPr lang="en-AU" dirty="0"/>
              <a:t> </a:t>
            </a:r>
          </a:p>
        </p:txBody>
      </p:sp>
      <p:pic>
        <p:nvPicPr>
          <p:cNvPr id="29" name="Picture 28" descr="A close up of a logo&#10;&#10;Description automatically generated">
            <a:extLst>
              <a:ext uri="{FF2B5EF4-FFF2-40B4-BE49-F238E27FC236}">
                <a16:creationId xmlns:a16="http://schemas.microsoft.com/office/drawing/2014/main" id="{2DD9AB2E-2833-426D-A3D3-DB213C5A967F}"/>
              </a:ext>
            </a:extLst>
          </p:cNvPr>
          <p:cNvPicPr>
            <a:picLocks noChangeAspect="1"/>
          </p:cNvPicPr>
          <p:nvPr/>
        </p:nvPicPr>
        <p:blipFill rotWithShape="1">
          <a:blip r:embed="rId16">
            <a:extLst>
              <a:ext uri="{28A0092B-C50C-407E-A947-70E740481C1C}">
                <a14:useLocalDpi xmlns:a14="http://schemas.microsoft.com/office/drawing/2010/main" val="0"/>
              </a:ext>
            </a:extLst>
          </a:blip>
          <a:srcRect b="15278"/>
          <a:stretch/>
        </p:blipFill>
        <p:spPr>
          <a:xfrm>
            <a:off x="7057569" y="4799967"/>
            <a:ext cx="1680234" cy="1423532"/>
          </a:xfrm>
          <a:prstGeom prst="rect">
            <a:avLst/>
          </a:prstGeom>
        </p:spPr>
      </p:pic>
      <p:pic>
        <p:nvPicPr>
          <p:cNvPr id="30" name="Graphic 29" descr="Sun">
            <a:extLst>
              <a:ext uri="{FF2B5EF4-FFF2-40B4-BE49-F238E27FC236}">
                <a16:creationId xmlns:a16="http://schemas.microsoft.com/office/drawing/2014/main" id="{2DB664F7-1DCF-4587-9020-ED58F5A18965}"/>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172664" y="4513895"/>
            <a:ext cx="2057400" cy="2057400"/>
          </a:xfrm>
          <a:prstGeom prst="rect">
            <a:avLst/>
          </a:prstGeom>
        </p:spPr>
      </p:pic>
    </p:spTree>
    <p:extLst>
      <p:ext uri="{BB962C8B-B14F-4D97-AF65-F5344CB8AC3E}">
        <p14:creationId xmlns:p14="http://schemas.microsoft.com/office/powerpoint/2010/main" val="2691798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BB97834-606B-4A34-8D85-9130913D67A4}"/>
              </a:ext>
            </a:extLst>
          </p:cNvPr>
          <p:cNvGrpSpPr/>
          <p:nvPr/>
        </p:nvGrpSpPr>
        <p:grpSpPr>
          <a:xfrm>
            <a:off x="247893" y="161679"/>
            <a:ext cx="1695208" cy="2190995"/>
            <a:chOff x="247893" y="161680"/>
            <a:chExt cx="1714500" cy="1928026"/>
          </a:xfrm>
        </p:grpSpPr>
        <p:pic>
          <p:nvPicPr>
            <p:cNvPr id="2" name="Graphic 1" descr="Bonfire">
              <a:extLst>
                <a:ext uri="{FF2B5EF4-FFF2-40B4-BE49-F238E27FC236}">
                  <a16:creationId xmlns:a16="http://schemas.microsoft.com/office/drawing/2014/main" id="{40CB1703-AD43-4D92-A012-870D984148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1963" y="161680"/>
              <a:ext cx="1466361" cy="1466361"/>
            </a:xfrm>
            <a:prstGeom prst="rect">
              <a:avLst/>
            </a:prstGeom>
          </p:spPr>
        </p:pic>
        <p:sp>
          <p:nvSpPr>
            <p:cNvPr id="3" name="TextBox 2">
              <a:extLst>
                <a:ext uri="{FF2B5EF4-FFF2-40B4-BE49-F238E27FC236}">
                  <a16:creationId xmlns:a16="http://schemas.microsoft.com/office/drawing/2014/main" id="{16472672-B395-41B4-B1DD-CA7F3AAD78E3}"/>
                </a:ext>
              </a:extLst>
            </p:cNvPr>
            <p:cNvSpPr txBox="1"/>
            <p:nvPr/>
          </p:nvSpPr>
          <p:spPr>
            <a:xfrm>
              <a:off x="247893" y="1628041"/>
              <a:ext cx="1714500" cy="461665"/>
            </a:xfrm>
            <a:prstGeom prst="rect">
              <a:avLst/>
            </a:prstGeom>
            <a:noFill/>
          </p:spPr>
          <p:txBody>
            <a:bodyPr wrap="square" rtlCol="0">
              <a:spAutoFit/>
            </a:bodyPr>
            <a:lstStyle/>
            <a:p>
              <a:r>
                <a:rPr lang="en-AU" sz="2400" dirty="0"/>
                <a:t>Prometheus</a:t>
              </a:r>
              <a:r>
                <a:rPr lang="en-AU" dirty="0"/>
                <a:t>  </a:t>
              </a:r>
            </a:p>
          </p:txBody>
        </p:sp>
      </p:grpSp>
    </p:spTree>
    <p:extLst>
      <p:ext uri="{BB962C8B-B14F-4D97-AF65-F5344CB8AC3E}">
        <p14:creationId xmlns:p14="http://schemas.microsoft.com/office/powerpoint/2010/main" val="3206681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BB97834-606B-4A34-8D85-9130913D67A4}"/>
              </a:ext>
            </a:extLst>
          </p:cNvPr>
          <p:cNvGrpSpPr/>
          <p:nvPr/>
        </p:nvGrpSpPr>
        <p:grpSpPr>
          <a:xfrm>
            <a:off x="247893" y="161679"/>
            <a:ext cx="1876182" cy="2128027"/>
            <a:chOff x="247893" y="161680"/>
            <a:chExt cx="1714500" cy="1872616"/>
          </a:xfrm>
        </p:grpSpPr>
        <p:pic>
          <p:nvPicPr>
            <p:cNvPr id="2" name="Graphic 1" descr="Bonfire">
              <a:extLst>
                <a:ext uri="{FF2B5EF4-FFF2-40B4-BE49-F238E27FC236}">
                  <a16:creationId xmlns:a16="http://schemas.microsoft.com/office/drawing/2014/main" id="{40CB1703-AD43-4D92-A012-870D984148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1963" y="161680"/>
              <a:ext cx="1466361" cy="1466361"/>
            </a:xfrm>
            <a:prstGeom prst="rect">
              <a:avLst/>
            </a:prstGeom>
          </p:spPr>
        </p:pic>
        <p:sp>
          <p:nvSpPr>
            <p:cNvPr id="3" name="TextBox 2">
              <a:extLst>
                <a:ext uri="{FF2B5EF4-FFF2-40B4-BE49-F238E27FC236}">
                  <a16:creationId xmlns:a16="http://schemas.microsoft.com/office/drawing/2014/main" id="{16472672-B395-41B4-B1DD-CA7F3AAD78E3}"/>
                </a:ext>
              </a:extLst>
            </p:cNvPr>
            <p:cNvSpPr txBox="1"/>
            <p:nvPr/>
          </p:nvSpPr>
          <p:spPr>
            <a:xfrm>
              <a:off x="247893" y="1628041"/>
              <a:ext cx="1714500" cy="406255"/>
            </a:xfrm>
            <a:prstGeom prst="rect">
              <a:avLst/>
            </a:prstGeom>
            <a:noFill/>
          </p:spPr>
          <p:txBody>
            <a:bodyPr wrap="square" rtlCol="0">
              <a:spAutoFit/>
            </a:bodyPr>
            <a:lstStyle/>
            <a:p>
              <a:pPr algn="ctr"/>
              <a:r>
                <a:rPr lang="en-AU" sz="2400" dirty="0"/>
                <a:t>Prometheus</a:t>
              </a:r>
              <a:r>
                <a:rPr lang="en-AU" dirty="0"/>
                <a:t>  </a:t>
              </a:r>
            </a:p>
          </p:txBody>
        </p:sp>
      </p:grpSp>
      <p:grpSp>
        <p:nvGrpSpPr>
          <p:cNvPr id="7" name="Group 6">
            <a:extLst>
              <a:ext uri="{FF2B5EF4-FFF2-40B4-BE49-F238E27FC236}">
                <a16:creationId xmlns:a16="http://schemas.microsoft.com/office/drawing/2014/main" id="{06045787-3492-45B9-9401-78468B71AB16}"/>
              </a:ext>
            </a:extLst>
          </p:cNvPr>
          <p:cNvGrpSpPr/>
          <p:nvPr/>
        </p:nvGrpSpPr>
        <p:grpSpPr>
          <a:xfrm>
            <a:off x="2259845" y="161679"/>
            <a:ext cx="1800225" cy="2159289"/>
            <a:chOff x="2519239" y="161679"/>
            <a:chExt cx="1800225" cy="2159289"/>
          </a:xfrm>
        </p:grpSpPr>
        <p:pic>
          <p:nvPicPr>
            <p:cNvPr id="5" name="Graphic 4" descr="Owl">
              <a:extLst>
                <a:ext uri="{FF2B5EF4-FFF2-40B4-BE49-F238E27FC236}">
                  <a16:creationId xmlns:a16="http://schemas.microsoft.com/office/drawing/2014/main" id="{52F23609-6C21-4D24-937C-4B8A2EE9BB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71749" y="161679"/>
              <a:ext cx="1695207" cy="1695207"/>
            </a:xfrm>
            <a:prstGeom prst="rect">
              <a:avLst/>
            </a:prstGeom>
          </p:spPr>
        </p:pic>
        <p:sp>
          <p:nvSpPr>
            <p:cNvPr id="6" name="TextBox 5">
              <a:extLst>
                <a:ext uri="{FF2B5EF4-FFF2-40B4-BE49-F238E27FC236}">
                  <a16:creationId xmlns:a16="http://schemas.microsoft.com/office/drawing/2014/main" id="{379FF0CB-DF20-4F33-B5B3-AF47A0E2AC0B}"/>
                </a:ext>
              </a:extLst>
            </p:cNvPr>
            <p:cNvSpPr txBox="1"/>
            <p:nvPr/>
          </p:nvSpPr>
          <p:spPr>
            <a:xfrm>
              <a:off x="2519239" y="1736193"/>
              <a:ext cx="1800225" cy="584775"/>
            </a:xfrm>
            <a:prstGeom prst="rect">
              <a:avLst/>
            </a:prstGeom>
            <a:noFill/>
          </p:spPr>
          <p:txBody>
            <a:bodyPr wrap="square" rtlCol="0">
              <a:spAutoFit/>
            </a:bodyPr>
            <a:lstStyle/>
            <a:p>
              <a:pPr algn="ctr"/>
              <a:r>
                <a:rPr lang="en-AU" sz="3200" dirty="0"/>
                <a:t>Athene</a:t>
              </a:r>
            </a:p>
          </p:txBody>
        </p:sp>
      </p:grpSp>
    </p:spTree>
    <p:extLst>
      <p:ext uri="{BB962C8B-B14F-4D97-AF65-F5344CB8AC3E}">
        <p14:creationId xmlns:p14="http://schemas.microsoft.com/office/powerpoint/2010/main" val="253048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BB97834-606B-4A34-8D85-9130913D67A4}"/>
              </a:ext>
            </a:extLst>
          </p:cNvPr>
          <p:cNvGrpSpPr/>
          <p:nvPr/>
        </p:nvGrpSpPr>
        <p:grpSpPr>
          <a:xfrm>
            <a:off x="247893" y="161679"/>
            <a:ext cx="1876182" cy="2128027"/>
            <a:chOff x="247893" y="161680"/>
            <a:chExt cx="1714500" cy="1872616"/>
          </a:xfrm>
        </p:grpSpPr>
        <p:pic>
          <p:nvPicPr>
            <p:cNvPr id="2" name="Graphic 1" descr="Bonfire">
              <a:extLst>
                <a:ext uri="{FF2B5EF4-FFF2-40B4-BE49-F238E27FC236}">
                  <a16:creationId xmlns:a16="http://schemas.microsoft.com/office/drawing/2014/main" id="{40CB1703-AD43-4D92-A012-870D984148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1963" y="161680"/>
              <a:ext cx="1466361" cy="1466361"/>
            </a:xfrm>
            <a:prstGeom prst="rect">
              <a:avLst/>
            </a:prstGeom>
          </p:spPr>
        </p:pic>
        <p:sp>
          <p:nvSpPr>
            <p:cNvPr id="3" name="TextBox 2">
              <a:extLst>
                <a:ext uri="{FF2B5EF4-FFF2-40B4-BE49-F238E27FC236}">
                  <a16:creationId xmlns:a16="http://schemas.microsoft.com/office/drawing/2014/main" id="{16472672-B395-41B4-B1DD-CA7F3AAD78E3}"/>
                </a:ext>
              </a:extLst>
            </p:cNvPr>
            <p:cNvSpPr txBox="1"/>
            <p:nvPr/>
          </p:nvSpPr>
          <p:spPr>
            <a:xfrm>
              <a:off x="247893" y="1628041"/>
              <a:ext cx="1714500" cy="406255"/>
            </a:xfrm>
            <a:prstGeom prst="rect">
              <a:avLst/>
            </a:prstGeom>
            <a:noFill/>
          </p:spPr>
          <p:txBody>
            <a:bodyPr wrap="square" rtlCol="0">
              <a:spAutoFit/>
            </a:bodyPr>
            <a:lstStyle/>
            <a:p>
              <a:pPr algn="ctr"/>
              <a:r>
                <a:rPr lang="en-AU" sz="2400" dirty="0"/>
                <a:t>Prometheus</a:t>
              </a:r>
              <a:r>
                <a:rPr lang="en-AU" dirty="0"/>
                <a:t>  </a:t>
              </a:r>
            </a:p>
          </p:txBody>
        </p:sp>
      </p:grpSp>
      <p:grpSp>
        <p:nvGrpSpPr>
          <p:cNvPr id="7" name="Group 6">
            <a:extLst>
              <a:ext uri="{FF2B5EF4-FFF2-40B4-BE49-F238E27FC236}">
                <a16:creationId xmlns:a16="http://schemas.microsoft.com/office/drawing/2014/main" id="{06045787-3492-45B9-9401-78468B71AB16}"/>
              </a:ext>
            </a:extLst>
          </p:cNvPr>
          <p:cNvGrpSpPr/>
          <p:nvPr/>
        </p:nvGrpSpPr>
        <p:grpSpPr>
          <a:xfrm>
            <a:off x="2259845" y="161679"/>
            <a:ext cx="1800225" cy="2159289"/>
            <a:chOff x="2519239" y="161679"/>
            <a:chExt cx="1800225" cy="2159289"/>
          </a:xfrm>
        </p:grpSpPr>
        <p:pic>
          <p:nvPicPr>
            <p:cNvPr id="5" name="Graphic 4" descr="Owl">
              <a:extLst>
                <a:ext uri="{FF2B5EF4-FFF2-40B4-BE49-F238E27FC236}">
                  <a16:creationId xmlns:a16="http://schemas.microsoft.com/office/drawing/2014/main" id="{52F23609-6C21-4D24-937C-4B8A2EE9BB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71749" y="161679"/>
              <a:ext cx="1695207" cy="1695207"/>
            </a:xfrm>
            <a:prstGeom prst="rect">
              <a:avLst/>
            </a:prstGeom>
          </p:spPr>
        </p:pic>
        <p:sp>
          <p:nvSpPr>
            <p:cNvPr id="6" name="TextBox 5">
              <a:extLst>
                <a:ext uri="{FF2B5EF4-FFF2-40B4-BE49-F238E27FC236}">
                  <a16:creationId xmlns:a16="http://schemas.microsoft.com/office/drawing/2014/main" id="{379FF0CB-DF20-4F33-B5B3-AF47A0E2AC0B}"/>
                </a:ext>
              </a:extLst>
            </p:cNvPr>
            <p:cNvSpPr txBox="1"/>
            <p:nvPr/>
          </p:nvSpPr>
          <p:spPr>
            <a:xfrm>
              <a:off x="2519239" y="1736193"/>
              <a:ext cx="1800225" cy="584775"/>
            </a:xfrm>
            <a:prstGeom prst="rect">
              <a:avLst/>
            </a:prstGeom>
            <a:noFill/>
          </p:spPr>
          <p:txBody>
            <a:bodyPr wrap="square" rtlCol="0">
              <a:spAutoFit/>
            </a:bodyPr>
            <a:lstStyle/>
            <a:p>
              <a:pPr algn="ctr"/>
              <a:r>
                <a:rPr lang="en-AU" sz="3200" dirty="0"/>
                <a:t>Athene</a:t>
              </a:r>
            </a:p>
          </p:txBody>
        </p:sp>
      </p:grpSp>
      <p:grpSp>
        <p:nvGrpSpPr>
          <p:cNvPr id="10" name="Group 9">
            <a:extLst>
              <a:ext uri="{FF2B5EF4-FFF2-40B4-BE49-F238E27FC236}">
                <a16:creationId xmlns:a16="http://schemas.microsoft.com/office/drawing/2014/main" id="{0F8D08E3-E582-42F8-B253-94C5B6FF10B1}"/>
              </a:ext>
            </a:extLst>
          </p:cNvPr>
          <p:cNvGrpSpPr/>
          <p:nvPr/>
        </p:nvGrpSpPr>
        <p:grpSpPr>
          <a:xfrm>
            <a:off x="5248396" y="4600329"/>
            <a:ext cx="1695207" cy="2159289"/>
            <a:chOff x="4331609" y="161679"/>
            <a:chExt cx="1695207" cy="2159289"/>
          </a:xfrm>
        </p:grpSpPr>
        <p:pic>
          <p:nvPicPr>
            <p:cNvPr id="8" name="Graphic 7" descr="Family with two children">
              <a:extLst>
                <a:ext uri="{FF2B5EF4-FFF2-40B4-BE49-F238E27FC236}">
                  <a16:creationId xmlns:a16="http://schemas.microsoft.com/office/drawing/2014/main" id="{744BD480-C300-4E81-9B45-FD11A181CAE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331609" y="161679"/>
              <a:ext cx="1695207" cy="1695207"/>
            </a:xfrm>
            <a:prstGeom prst="rect">
              <a:avLst/>
            </a:prstGeom>
          </p:spPr>
        </p:pic>
        <p:sp>
          <p:nvSpPr>
            <p:cNvPr id="9" name="TextBox 8">
              <a:extLst>
                <a:ext uri="{FF2B5EF4-FFF2-40B4-BE49-F238E27FC236}">
                  <a16:creationId xmlns:a16="http://schemas.microsoft.com/office/drawing/2014/main" id="{0CE278EF-00D6-4833-80D2-A1A75C122365}"/>
                </a:ext>
              </a:extLst>
            </p:cNvPr>
            <p:cNvSpPr txBox="1"/>
            <p:nvPr/>
          </p:nvSpPr>
          <p:spPr>
            <a:xfrm>
              <a:off x="4410075" y="1736193"/>
              <a:ext cx="1616741" cy="584775"/>
            </a:xfrm>
            <a:prstGeom prst="rect">
              <a:avLst/>
            </a:prstGeom>
            <a:noFill/>
          </p:spPr>
          <p:txBody>
            <a:bodyPr wrap="square" rtlCol="0">
              <a:spAutoFit/>
            </a:bodyPr>
            <a:lstStyle/>
            <a:p>
              <a:pPr algn="ctr"/>
              <a:r>
                <a:rPr lang="en-AU" sz="3200" dirty="0"/>
                <a:t>Humans</a:t>
              </a:r>
            </a:p>
          </p:txBody>
        </p:sp>
      </p:grpSp>
      <p:cxnSp>
        <p:nvCxnSpPr>
          <p:cNvPr id="12" name="Straight Arrow Connector 11">
            <a:extLst>
              <a:ext uri="{FF2B5EF4-FFF2-40B4-BE49-F238E27FC236}">
                <a16:creationId xmlns:a16="http://schemas.microsoft.com/office/drawing/2014/main" id="{FABDCC20-5075-4B9E-8730-25124DF09E9C}"/>
              </a:ext>
            </a:extLst>
          </p:cNvPr>
          <p:cNvCxnSpPr>
            <a:cxnSpLocks/>
            <a:stCxn id="3" idx="2"/>
            <a:endCxn id="8" idx="1"/>
          </p:cNvCxnSpPr>
          <p:nvPr/>
        </p:nvCxnSpPr>
        <p:spPr>
          <a:xfrm>
            <a:off x="1185984" y="2289706"/>
            <a:ext cx="4062412" cy="3158227"/>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0088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BB97834-606B-4A34-8D85-9130913D67A4}"/>
              </a:ext>
            </a:extLst>
          </p:cNvPr>
          <p:cNvGrpSpPr/>
          <p:nvPr/>
        </p:nvGrpSpPr>
        <p:grpSpPr>
          <a:xfrm>
            <a:off x="247893" y="161679"/>
            <a:ext cx="1876182" cy="2128027"/>
            <a:chOff x="247893" y="161680"/>
            <a:chExt cx="1714500" cy="1872616"/>
          </a:xfrm>
        </p:grpSpPr>
        <p:pic>
          <p:nvPicPr>
            <p:cNvPr id="2" name="Graphic 1" descr="Bonfire">
              <a:extLst>
                <a:ext uri="{FF2B5EF4-FFF2-40B4-BE49-F238E27FC236}">
                  <a16:creationId xmlns:a16="http://schemas.microsoft.com/office/drawing/2014/main" id="{40CB1703-AD43-4D92-A012-870D984148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1963" y="161680"/>
              <a:ext cx="1466361" cy="1466361"/>
            </a:xfrm>
            <a:prstGeom prst="rect">
              <a:avLst/>
            </a:prstGeom>
          </p:spPr>
        </p:pic>
        <p:sp>
          <p:nvSpPr>
            <p:cNvPr id="3" name="TextBox 2">
              <a:extLst>
                <a:ext uri="{FF2B5EF4-FFF2-40B4-BE49-F238E27FC236}">
                  <a16:creationId xmlns:a16="http://schemas.microsoft.com/office/drawing/2014/main" id="{16472672-B395-41B4-B1DD-CA7F3AAD78E3}"/>
                </a:ext>
              </a:extLst>
            </p:cNvPr>
            <p:cNvSpPr txBox="1"/>
            <p:nvPr/>
          </p:nvSpPr>
          <p:spPr>
            <a:xfrm>
              <a:off x="247893" y="1628041"/>
              <a:ext cx="1714500" cy="406255"/>
            </a:xfrm>
            <a:prstGeom prst="rect">
              <a:avLst/>
            </a:prstGeom>
            <a:noFill/>
          </p:spPr>
          <p:txBody>
            <a:bodyPr wrap="square" rtlCol="0">
              <a:spAutoFit/>
            </a:bodyPr>
            <a:lstStyle/>
            <a:p>
              <a:pPr algn="ctr"/>
              <a:r>
                <a:rPr lang="en-AU" sz="2400" dirty="0"/>
                <a:t>Prometheus</a:t>
              </a:r>
              <a:r>
                <a:rPr lang="en-AU" dirty="0"/>
                <a:t>  </a:t>
              </a:r>
            </a:p>
          </p:txBody>
        </p:sp>
      </p:grpSp>
      <p:grpSp>
        <p:nvGrpSpPr>
          <p:cNvPr id="7" name="Group 6">
            <a:extLst>
              <a:ext uri="{FF2B5EF4-FFF2-40B4-BE49-F238E27FC236}">
                <a16:creationId xmlns:a16="http://schemas.microsoft.com/office/drawing/2014/main" id="{06045787-3492-45B9-9401-78468B71AB16}"/>
              </a:ext>
            </a:extLst>
          </p:cNvPr>
          <p:cNvGrpSpPr/>
          <p:nvPr/>
        </p:nvGrpSpPr>
        <p:grpSpPr>
          <a:xfrm>
            <a:off x="2259845" y="161679"/>
            <a:ext cx="1800225" cy="2159289"/>
            <a:chOff x="2519239" y="161679"/>
            <a:chExt cx="1800225" cy="2159289"/>
          </a:xfrm>
        </p:grpSpPr>
        <p:pic>
          <p:nvPicPr>
            <p:cNvPr id="5" name="Graphic 4" descr="Owl">
              <a:extLst>
                <a:ext uri="{FF2B5EF4-FFF2-40B4-BE49-F238E27FC236}">
                  <a16:creationId xmlns:a16="http://schemas.microsoft.com/office/drawing/2014/main" id="{52F23609-6C21-4D24-937C-4B8A2EE9BB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71749" y="161679"/>
              <a:ext cx="1695207" cy="1695207"/>
            </a:xfrm>
            <a:prstGeom prst="rect">
              <a:avLst/>
            </a:prstGeom>
          </p:spPr>
        </p:pic>
        <p:sp>
          <p:nvSpPr>
            <p:cNvPr id="6" name="TextBox 5">
              <a:extLst>
                <a:ext uri="{FF2B5EF4-FFF2-40B4-BE49-F238E27FC236}">
                  <a16:creationId xmlns:a16="http://schemas.microsoft.com/office/drawing/2014/main" id="{379FF0CB-DF20-4F33-B5B3-AF47A0E2AC0B}"/>
                </a:ext>
              </a:extLst>
            </p:cNvPr>
            <p:cNvSpPr txBox="1"/>
            <p:nvPr/>
          </p:nvSpPr>
          <p:spPr>
            <a:xfrm>
              <a:off x="2519239" y="1736193"/>
              <a:ext cx="1800225" cy="584775"/>
            </a:xfrm>
            <a:prstGeom prst="rect">
              <a:avLst/>
            </a:prstGeom>
            <a:noFill/>
          </p:spPr>
          <p:txBody>
            <a:bodyPr wrap="square" rtlCol="0">
              <a:spAutoFit/>
            </a:bodyPr>
            <a:lstStyle/>
            <a:p>
              <a:pPr algn="ctr"/>
              <a:r>
                <a:rPr lang="en-AU" sz="3200" dirty="0"/>
                <a:t>Athene</a:t>
              </a:r>
            </a:p>
          </p:txBody>
        </p:sp>
      </p:grpSp>
      <p:grpSp>
        <p:nvGrpSpPr>
          <p:cNvPr id="10" name="Group 9">
            <a:extLst>
              <a:ext uri="{FF2B5EF4-FFF2-40B4-BE49-F238E27FC236}">
                <a16:creationId xmlns:a16="http://schemas.microsoft.com/office/drawing/2014/main" id="{0F8D08E3-E582-42F8-B253-94C5B6FF10B1}"/>
              </a:ext>
            </a:extLst>
          </p:cNvPr>
          <p:cNvGrpSpPr/>
          <p:nvPr/>
        </p:nvGrpSpPr>
        <p:grpSpPr>
          <a:xfrm>
            <a:off x="5248396" y="4600329"/>
            <a:ext cx="1695207" cy="2159289"/>
            <a:chOff x="4331609" y="161679"/>
            <a:chExt cx="1695207" cy="2159289"/>
          </a:xfrm>
        </p:grpSpPr>
        <p:pic>
          <p:nvPicPr>
            <p:cNvPr id="8" name="Graphic 7" descr="Family with two children">
              <a:extLst>
                <a:ext uri="{FF2B5EF4-FFF2-40B4-BE49-F238E27FC236}">
                  <a16:creationId xmlns:a16="http://schemas.microsoft.com/office/drawing/2014/main" id="{744BD480-C300-4E81-9B45-FD11A181CAE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331609" y="161679"/>
              <a:ext cx="1695207" cy="1695207"/>
            </a:xfrm>
            <a:prstGeom prst="rect">
              <a:avLst/>
            </a:prstGeom>
          </p:spPr>
        </p:pic>
        <p:sp>
          <p:nvSpPr>
            <p:cNvPr id="9" name="TextBox 8">
              <a:extLst>
                <a:ext uri="{FF2B5EF4-FFF2-40B4-BE49-F238E27FC236}">
                  <a16:creationId xmlns:a16="http://schemas.microsoft.com/office/drawing/2014/main" id="{0CE278EF-00D6-4833-80D2-A1A75C122365}"/>
                </a:ext>
              </a:extLst>
            </p:cNvPr>
            <p:cNvSpPr txBox="1"/>
            <p:nvPr/>
          </p:nvSpPr>
          <p:spPr>
            <a:xfrm>
              <a:off x="4410075" y="1736193"/>
              <a:ext cx="1616741" cy="584775"/>
            </a:xfrm>
            <a:prstGeom prst="rect">
              <a:avLst/>
            </a:prstGeom>
            <a:noFill/>
          </p:spPr>
          <p:txBody>
            <a:bodyPr wrap="square" rtlCol="0">
              <a:spAutoFit/>
            </a:bodyPr>
            <a:lstStyle/>
            <a:p>
              <a:pPr algn="ctr"/>
              <a:r>
                <a:rPr lang="en-AU" sz="3200" dirty="0"/>
                <a:t>Humans</a:t>
              </a:r>
            </a:p>
          </p:txBody>
        </p:sp>
      </p:grpSp>
      <p:cxnSp>
        <p:nvCxnSpPr>
          <p:cNvPr id="12" name="Straight Arrow Connector 11">
            <a:extLst>
              <a:ext uri="{FF2B5EF4-FFF2-40B4-BE49-F238E27FC236}">
                <a16:creationId xmlns:a16="http://schemas.microsoft.com/office/drawing/2014/main" id="{FABDCC20-5075-4B9E-8730-25124DF09E9C}"/>
              </a:ext>
            </a:extLst>
          </p:cNvPr>
          <p:cNvCxnSpPr>
            <a:cxnSpLocks/>
            <a:stCxn id="3" idx="2"/>
            <a:endCxn id="8" idx="1"/>
          </p:cNvCxnSpPr>
          <p:nvPr/>
        </p:nvCxnSpPr>
        <p:spPr>
          <a:xfrm>
            <a:off x="1185984" y="2289706"/>
            <a:ext cx="4062412" cy="3158227"/>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66B67CC8-6BD4-4842-9DC0-1EE1A63FE701}"/>
              </a:ext>
            </a:extLst>
          </p:cNvPr>
          <p:cNvGrpSpPr/>
          <p:nvPr/>
        </p:nvGrpSpPr>
        <p:grpSpPr>
          <a:xfrm>
            <a:off x="8575098" y="271473"/>
            <a:ext cx="1492827" cy="2047078"/>
            <a:chOff x="8575098" y="271473"/>
            <a:chExt cx="1492827" cy="2047078"/>
          </a:xfrm>
        </p:grpSpPr>
        <p:pic>
          <p:nvPicPr>
            <p:cNvPr id="13" name="Graphic 12" descr="Lightning bolt">
              <a:extLst>
                <a:ext uri="{FF2B5EF4-FFF2-40B4-BE49-F238E27FC236}">
                  <a16:creationId xmlns:a16="http://schemas.microsoft.com/office/drawing/2014/main" id="{4C3F9F4E-9CF5-445C-A3D5-FE14A15EF85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592308" y="271473"/>
              <a:ext cx="1475617" cy="1475617"/>
            </a:xfrm>
            <a:prstGeom prst="rect">
              <a:avLst/>
            </a:prstGeom>
          </p:spPr>
        </p:pic>
        <p:sp>
          <p:nvSpPr>
            <p:cNvPr id="11" name="TextBox 10">
              <a:extLst>
                <a:ext uri="{FF2B5EF4-FFF2-40B4-BE49-F238E27FC236}">
                  <a16:creationId xmlns:a16="http://schemas.microsoft.com/office/drawing/2014/main" id="{B309D73C-134E-4B9C-B344-BEAFF80735ED}"/>
                </a:ext>
              </a:extLst>
            </p:cNvPr>
            <p:cNvSpPr txBox="1"/>
            <p:nvPr/>
          </p:nvSpPr>
          <p:spPr>
            <a:xfrm>
              <a:off x="8575098" y="1856886"/>
              <a:ext cx="1304547" cy="461665"/>
            </a:xfrm>
            <a:prstGeom prst="rect">
              <a:avLst/>
            </a:prstGeom>
            <a:noFill/>
          </p:spPr>
          <p:txBody>
            <a:bodyPr wrap="square" rtlCol="0">
              <a:spAutoFit/>
            </a:bodyPr>
            <a:lstStyle/>
            <a:p>
              <a:pPr algn="ctr"/>
              <a:r>
                <a:rPr lang="en-AU" sz="2400" dirty="0"/>
                <a:t>Zeus</a:t>
              </a:r>
            </a:p>
          </p:txBody>
        </p:sp>
      </p:grpSp>
      <p:grpSp>
        <p:nvGrpSpPr>
          <p:cNvPr id="17" name="Group 16">
            <a:extLst>
              <a:ext uri="{FF2B5EF4-FFF2-40B4-BE49-F238E27FC236}">
                <a16:creationId xmlns:a16="http://schemas.microsoft.com/office/drawing/2014/main" id="{87D2A93D-4975-4C9E-8ABC-44EEB9311EF3}"/>
              </a:ext>
            </a:extLst>
          </p:cNvPr>
          <p:cNvGrpSpPr/>
          <p:nvPr/>
        </p:nvGrpSpPr>
        <p:grpSpPr>
          <a:xfrm>
            <a:off x="10362054" y="161679"/>
            <a:ext cx="1304547" cy="2143900"/>
            <a:chOff x="10362054" y="161679"/>
            <a:chExt cx="1304547" cy="2143900"/>
          </a:xfrm>
        </p:grpSpPr>
        <p:pic>
          <p:nvPicPr>
            <p:cNvPr id="14" name="Picture 13" descr="A close up of a logo&#10;&#10;Description automatically generated">
              <a:extLst>
                <a:ext uri="{FF2B5EF4-FFF2-40B4-BE49-F238E27FC236}">
                  <a16:creationId xmlns:a16="http://schemas.microsoft.com/office/drawing/2014/main" id="{C5EBAC10-B1E0-4D34-B9B4-217923165709}"/>
                </a:ext>
              </a:extLst>
            </p:cNvPr>
            <p:cNvPicPr>
              <a:picLocks noChangeAspect="1"/>
            </p:cNvPicPr>
            <p:nvPr/>
          </p:nvPicPr>
          <p:blipFill rotWithShape="1">
            <a:blip r:embed="rId10">
              <a:extLst>
                <a:ext uri="{28A0092B-C50C-407E-A947-70E740481C1C}">
                  <a14:useLocalDpi xmlns:a14="http://schemas.microsoft.com/office/drawing/2010/main" val="0"/>
                </a:ext>
              </a:extLst>
            </a:blip>
            <a:srcRect l="24028" r="23749" b="13194"/>
            <a:stretch/>
          </p:blipFill>
          <p:spPr>
            <a:xfrm>
              <a:off x="10522456" y="161679"/>
              <a:ext cx="983744" cy="1635212"/>
            </a:xfrm>
            <a:prstGeom prst="rect">
              <a:avLst/>
            </a:prstGeom>
          </p:spPr>
        </p:pic>
        <p:sp>
          <p:nvSpPr>
            <p:cNvPr id="15" name="TextBox 14">
              <a:extLst>
                <a:ext uri="{FF2B5EF4-FFF2-40B4-BE49-F238E27FC236}">
                  <a16:creationId xmlns:a16="http://schemas.microsoft.com/office/drawing/2014/main" id="{FA32997C-AC58-46F3-8DDD-44D884FBF940}"/>
                </a:ext>
              </a:extLst>
            </p:cNvPr>
            <p:cNvSpPr txBox="1"/>
            <p:nvPr/>
          </p:nvSpPr>
          <p:spPr>
            <a:xfrm>
              <a:off x="10362054" y="1843914"/>
              <a:ext cx="1304547" cy="461665"/>
            </a:xfrm>
            <a:prstGeom prst="rect">
              <a:avLst/>
            </a:prstGeom>
            <a:noFill/>
          </p:spPr>
          <p:txBody>
            <a:bodyPr wrap="square" rtlCol="0">
              <a:spAutoFit/>
            </a:bodyPr>
            <a:lstStyle/>
            <a:p>
              <a:pPr algn="ctr"/>
              <a:r>
                <a:rPr lang="en-AU" sz="2400" dirty="0"/>
                <a:t>Hera</a:t>
              </a:r>
            </a:p>
          </p:txBody>
        </p:sp>
      </p:grpSp>
    </p:spTree>
    <p:extLst>
      <p:ext uri="{BB962C8B-B14F-4D97-AF65-F5344CB8AC3E}">
        <p14:creationId xmlns:p14="http://schemas.microsoft.com/office/powerpoint/2010/main" val="4288284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BB97834-606B-4A34-8D85-9130913D67A4}"/>
              </a:ext>
            </a:extLst>
          </p:cNvPr>
          <p:cNvGrpSpPr/>
          <p:nvPr/>
        </p:nvGrpSpPr>
        <p:grpSpPr>
          <a:xfrm>
            <a:off x="5812079" y="4452998"/>
            <a:ext cx="1876182" cy="2128027"/>
            <a:chOff x="247893" y="161680"/>
            <a:chExt cx="1714500" cy="1872616"/>
          </a:xfrm>
        </p:grpSpPr>
        <p:pic>
          <p:nvPicPr>
            <p:cNvPr id="2" name="Graphic 1" descr="Bonfire">
              <a:extLst>
                <a:ext uri="{FF2B5EF4-FFF2-40B4-BE49-F238E27FC236}">
                  <a16:creationId xmlns:a16="http://schemas.microsoft.com/office/drawing/2014/main" id="{40CB1703-AD43-4D92-A012-870D984148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1963" y="161680"/>
              <a:ext cx="1466361" cy="1466361"/>
            </a:xfrm>
            <a:prstGeom prst="rect">
              <a:avLst/>
            </a:prstGeom>
          </p:spPr>
        </p:pic>
        <p:sp>
          <p:nvSpPr>
            <p:cNvPr id="3" name="TextBox 2">
              <a:extLst>
                <a:ext uri="{FF2B5EF4-FFF2-40B4-BE49-F238E27FC236}">
                  <a16:creationId xmlns:a16="http://schemas.microsoft.com/office/drawing/2014/main" id="{16472672-B395-41B4-B1DD-CA7F3AAD78E3}"/>
                </a:ext>
              </a:extLst>
            </p:cNvPr>
            <p:cNvSpPr txBox="1"/>
            <p:nvPr/>
          </p:nvSpPr>
          <p:spPr>
            <a:xfrm>
              <a:off x="247893" y="1628041"/>
              <a:ext cx="1714500" cy="406255"/>
            </a:xfrm>
            <a:prstGeom prst="rect">
              <a:avLst/>
            </a:prstGeom>
            <a:noFill/>
          </p:spPr>
          <p:txBody>
            <a:bodyPr wrap="square" rtlCol="0">
              <a:spAutoFit/>
            </a:bodyPr>
            <a:lstStyle/>
            <a:p>
              <a:pPr algn="ctr"/>
              <a:r>
                <a:rPr lang="en-AU" sz="2400" dirty="0"/>
                <a:t>Prometheus</a:t>
              </a:r>
              <a:r>
                <a:rPr lang="en-AU" dirty="0"/>
                <a:t>  </a:t>
              </a:r>
            </a:p>
          </p:txBody>
        </p:sp>
      </p:grpSp>
      <p:grpSp>
        <p:nvGrpSpPr>
          <p:cNvPr id="7" name="Group 6">
            <a:extLst>
              <a:ext uri="{FF2B5EF4-FFF2-40B4-BE49-F238E27FC236}">
                <a16:creationId xmlns:a16="http://schemas.microsoft.com/office/drawing/2014/main" id="{06045787-3492-45B9-9401-78468B71AB16}"/>
              </a:ext>
            </a:extLst>
          </p:cNvPr>
          <p:cNvGrpSpPr/>
          <p:nvPr/>
        </p:nvGrpSpPr>
        <p:grpSpPr>
          <a:xfrm>
            <a:off x="2259845" y="161679"/>
            <a:ext cx="1800225" cy="2159289"/>
            <a:chOff x="2519239" y="161679"/>
            <a:chExt cx="1800225" cy="2159289"/>
          </a:xfrm>
        </p:grpSpPr>
        <p:pic>
          <p:nvPicPr>
            <p:cNvPr id="5" name="Graphic 4" descr="Owl">
              <a:extLst>
                <a:ext uri="{FF2B5EF4-FFF2-40B4-BE49-F238E27FC236}">
                  <a16:creationId xmlns:a16="http://schemas.microsoft.com/office/drawing/2014/main" id="{52F23609-6C21-4D24-937C-4B8A2EE9BB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71749" y="161679"/>
              <a:ext cx="1695207" cy="1695207"/>
            </a:xfrm>
            <a:prstGeom prst="rect">
              <a:avLst/>
            </a:prstGeom>
          </p:spPr>
        </p:pic>
        <p:sp>
          <p:nvSpPr>
            <p:cNvPr id="6" name="TextBox 5">
              <a:extLst>
                <a:ext uri="{FF2B5EF4-FFF2-40B4-BE49-F238E27FC236}">
                  <a16:creationId xmlns:a16="http://schemas.microsoft.com/office/drawing/2014/main" id="{379FF0CB-DF20-4F33-B5B3-AF47A0E2AC0B}"/>
                </a:ext>
              </a:extLst>
            </p:cNvPr>
            <p:cNvSpPr txBox="1"/>
            <p:nvPr/>
          </p:nvSpPr>
          <p:spPr>
            <a:xfrm>
              <a:off x="2519239" y="1736193"/>
              <a:ext cx="1800225" cy="584775"/>
            </a:xfrm>
            <a:prstGeom prst="rect">
              <a:avLst/>
            </a:prstGeom>
            <a:noFill/>
          </p:spPr>
          <p:txBody>
            <a:bodyPr wrap="square" rtlCol="0">
              <a:spAutoFit/>
            </a:bodyPr>
            <a:lstStyle/>
            <a:p>
              <a:pPr algn="ctr"/>
              <a:r>
                <a:rPr lang="en-AU" sz="3200" dirty="0"/>
                <a:t>Athene</a:t>
              </a:r>
            </a:p>
          </p:txBody>
        </p:sp>
      </p:grpSp>
      <p:grpSp>
        <p:nvGrpSpPr>
          <p:cNvPr id="10" name="Group 9">
            <a:extLst>
              <a:ext uri="{FF2B5EF4-FFF2-40B4-BE49-F238E27FC236}">
                <a16:creationId xmlns:a16="http://schemas.microsoft.com/office/drawing/2014/main" id="{0F8D08E3-E582-42F8-B253-94C5B6FF10B1}"/>
              </a:ext>
            </a:extLst>
          </p:cNvPr>
          <p:cNvGrpSpPr/>
          <p:nvPr/>
        </p:nvGrpSpPr>
        <p:grpSpPr>
          <a:xfrm>
            <a:off x="7727494" y="4368287"/>
            <a:ext cx="1695207" cy="2159289"/>
            <a:chOff x="4331609" y="161679"/>
            <a:chExt cx="1695207" cy="2159289"/>
          </a:xfrm>
        </p:grpSpPr>
        <p:pic>
          <p:nvPicPr>
            <p:cNvPr id="8" name="Graphic 7" descr="Family with two children">
              <a:extLst>
                <a:ext uri="{FF2B5EF4-FFF2-40B4-BE49-F238E27FC236}">
                  <a16:creationId xmlns:a16="http://schemas.microsoft.com/office/drawing/2014/main" id="{744BD480-C300-4E81-9B45-FD11A181CAE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331609" y="161679"/>
              <a:ext cx="1695207" cy="1695207"/>
            </a:xfrm>
            <a:prstGeom prst="rect">
              <a:avLst/>
            </a:prstGeom>
          </p:spPr>
        </p:pic>
        <p:sp>
          <p:nvSpPr>
            <p:cNvPr id="9" name="TextBox 8">
              <a:extLst>
                <a:ext uri="{FF2B5EF4-FFF2-40B4-BE49-F238E27FC236}">
                  <a16:creationId xmlns:a16="http://schemas.microsoft.com/office/drawing/2014/main" id="{0CE278EF-00D6-4833-80D2-A1A75C122365}"/>
                </a:ext>
              </a:extLst>
            </p:cNvPr>
            <p:cNvSpPr txBox="1"/>
            <p:nvPr/>
          </p:nvSpPr>
          <p:spPr>
            <a:xfrm>
              <a:off x="4410075" y="1736193"/>
              <a:ext cx="1616741" cy="584775"/>
            </a:xfrm>
            <a:prstGeom prst="rect">
              <a:avLst/>
            </a:prstGeom>
            <a:noFill/>
          </p:spPr>
          <p:txBody>
            <a:bodyPr wrap="square" rtlCol="0">
              <a:spAutoFit/>
            </a:bodyPr>
            <a:lstStyle/>
            <a:p>
              <a:pPr algn="ctr"/>
              <a:r>
                <a:rPr lang="en-AU" sz="3200" dirty="0"/>
                <a:t>Humans</a:t>
              </a:r>
            </a:p>
          </p:txBody>
        </p:sp>
      </p:grpSp>
      <p:grpSp>
        <p:nvGrpSpPr>
          <p:cNvPr id="16" name="Group 15">
            <a:extLst>
              <a:ext uri="{FF2B5EF4-FFF2-40B4-BE49-F238E27FC236}">
                <a16:creationId xmlns:a16="http://schemas.microsoft.com/office/drawing/2014/main" id="{66B67CC8-6BD4-4842-9DC0-1EE1A63FE701}"/>
              </a:ext>
            </a:extLst>
          </p:cNvPr>
          <p:cNvGrpSpPr/>
          <p:nvPr/>
        </p:nvGrpSpPr>
        <p:grpSpPr>
          <a:xfrm>
            <a:off x="8575098" y="271473"/>
            <a:ext cx="1492827" cy="2047078"/>
            <a:chOff x="8575098" y="271473"/>
            <a:chExt cx="1492827" cy="2047078"/>
          </a:xfrm>
        </p:grpSpPr>
        <p:pic>
          <p:nvPicPr>
            <p:cNvPr id="13" name="Graphic 12" descr="Lightning bolt">
              <a:extLst>
                <a:ext uri="{FF2B5EF4-FFF2-40B4-BE49-F238E27FC236}">
                  <a16:creationId xmlns:a16="http://schemas.microsoft.com/office/drawing/2014/main" id="{4C3F9F4E-9CF5-445C-A3D5-FE14A15EF85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592308" y="271473"/>
              <a:ext cx="1475617" cy="1475617"/>
            </a:xfrm>
            <a:prstGeom prst="rect">
              <a:avLst/>
            </a:prstGeom>
          </p:spPr>
        </p:pic>
        <p:sp>
          <p:nvSpPr>
            <p:cNvPr id="11" name="TextBox 10">
              <a:extLst>
                <a:ext uri="{FF2B5EF4-FFF2-40B4-BE49-F238E27FC236}">
                  <a16:creationId xmlns:a16="http://schemas.microsoft.com/office/drawing/2014/main" id="{B309D73C-134E-4B9C-B344-BEAFF80735ED}"/>
                </a:ext>
              </a:extLst>
            </p:cNvPr>
            <p:cNvSpPr txBox="1"/>
            <p:nvPr/>
          </p:nvSpPr>
          <p:spPr>
            <a:xfrm>
              <a:off x="8575098" y="1856886"/>
              <a:ext cx="1304547" cy="461665"/>
            </a:xfrm>
            <a:prstGeom prst="rect">
              <a:avLst/>
            </a:prstGeom>
            <a:noFill/>
          </p:spPr>
          <p:txBody>
            <a:bodyPr wrap="square" rtlCol="0">
              <a:spAutoFit/>
            </a:bodyPr>
            <a:lstStyle/>
            <a:p>
              <a:pPr algn="ctr"/>
              <a:r>
                <a:rPr lang="en-AU" sz="2400" dirty="0"/>
                <a:t>Zeus</a:t>
              </a:r>
            </a:p>
          </p:txBody>
        </p:sp>
      </p:grpSp>
      <p:grpSp>
        <p:nvGrpSpPr>
          <p:cNvPr id="17" name="Group 16">
            <a:extLst>
              <a:ext uri="{FF2B5EF4-FFF2-40B4-BE49-F238E27FC236}">
                <a16:creationId xmlns:a16="http://schemas.microsoft.com/office/drawing/2014/main" id="{87D2A93D-4975-4C9E-8ABC-44EEB9311EF3}"/>
              </a:ext>
            </a:extLst>
          </p:cNvPr>
          <p:cNvGrpSpPr/>
          <p:nvPr/>
        </p:nvGrpSpPr>
        <p:grpSpPr>
          <a:xfrm>
            <a:off x="10362054" y="161679"/>
            <a:ext cx="1304547" cy="2143900"/>
            <a:chOff x="10362054" y="161679"/>
            <a:chExt cx="1304547" cy="2143900"/>
          </a:xfrm>
        </p:grpSpPr>
        <p:pic>
          <p:nvPicPr>
            <p:cNvPr id="14" name="Picture 13" descr="A close up of a logo&#10;&#10;Description automatically generated">
              <a:extLst>
                <a:ext uri="{FF2B5EF4-FFF2-40B4-BE49-F238E27FC236}">
                  <a16:creationId xmlns:a16="http://schemas.microsoft.com/office/drawing/2014/main" id="{C5EBAC10-B1E0-4D34-B9B4-217923165709}"/>
                </a:ext>
              </a:extLst>
            </p:cNvPr>
            <p:cNvPicPr>
              <a:picLocks noChangeAspect="1"/>
            </p:cNvPicPr>
            <p:nvPr/>
          </p:nvPicPr>
          <p:blipFill rotWithShape="1">
            <a:blip r:embed="rId10">
              <a:extLst>
                <a:ext uri="{28A0092B-C50C-407E-A947-70E740481C1C}">
                  <a14:useLocalDpi xmlns:a14="http://schemas.microsoft.com/office/drawing/2010/main" val="0"/>
                </a:ext>
              </a:extLst>
            </a:blip>
            <a:srcRect l="24028" r="23749" b="13194"/>
            <a:stretch/>
          </p:blipFill>
          <p:spPr>
            <a:xfrm>
              <a:off x="10522456" y="161679"/>
              <a:ext cx="983744" cy="1635212"/>
            </a:xfrm>
            <a:prstGeom prst="rect">
              <a:avLst/>
            </a:prstGeom>
          </p:spPr>
        </p:pic>
        <p:sp>
          <p:nvSpPr>
            <p:cNvPr id="15" name="TextBox 14">
              <a:extLst>
                <a:ext uri="{FF2B5EF4-FFF2-40B4-BE49-F238E27FC236}">
                  <a16:creationId xmlns:a16="http://schemas.microsoft.com/office/drawing/2014/main" id="{FA32997C-AC58-46F3-8DDD-44D884FBF940}"/>
                </a:ext>
              </a:extLst>
            </p:cNvPr>
            <p:cNvSpPr txBox="1"/>
            <p:nvPr/>
          </p:nvSpPr>
          <p:spPr>
            <a:xfrm>
              <a:off x="10362054" y="1843914"/>
              <a:ext cx="1304547" cy="461665"/>
            </a:xfrm>
            <a:prstGeom prst="rect">
              <a:avLst/>
            </a:prstGeom>
            <a:noFill/>
          </p:spPr>
          <p:txBody>
            <a:bodyPr wrap="square" rtlCol="0">
              <a:spAutoFit/>
            </a:bodyPr>
            <a:lstStyle/>
            <a:p>
              <a:pPr algn="ctr"/>
              <a:r>
                <a:rPr lang="en-AU" sz="2400" dirty="0"/>
                <a:t>Hera</a:t>
              </a:r>
            </a:p>
          </p:txBody>
        </p:sp>
      </p:grpSp>
      <p:pic>
        <p:nvPicPr>
          <p:cNvPr id="18" name="Picture 17" descr="A close up of a logo&#10;&#10;Description automatically generated">
            <a:extLst>
              <a:ext uri="{FF2B5EF4-FFF2-40B4-BE49-F238E27FC236}">
                <a16:creationId xmlns:a16="http://schemas.microsoft.com/office/drawing/2014/main" id="{22D4E73D-146F-490A-B2BF-AA0E135FE089}"/>
              </a:ext>
            </a:extLst>
          </p:cNvPr>
          <p:cNvPicPr>
            <a:picLocks noChangeAspect="1"/>
          </p:cNvPicPr>
          <p:nvPr/>
        </p:nvPicPr>
        <p:blipFill rotWithShape="1">
          <a:blip r:embed="rId11">
            <a:extLst>
              <a:ext uri="{28A0092B-C50C-407E-A947-70E740481C1C}">
                <a14:useLocalDpi xmlns:a14="http://schemas.microsoft.com/office/drawing/2010/main" val="0"/>
              </a:ext>
            </a:extLst>
          </a:blip>
          <a:srcRect b="16389"/>
          <a:stretch/>
        </p:blipFill>
        <p:spPr>
          <a:xfrm>
            <a:off x="9633391" y="4838689"/>
            <a:ext cx="1457325" cy="1218486"/>
          </a:xfrm>
          <a:prstGeom prst="rect">
            <a:avLst/>
          </a:prstGeom>
        </p:spPr>
      </p:pic>
      <p:sp>
        <p:nvSpPr>
          <p:cNvPr id="19" name="Arrow: Striped Right 18">
            <a:extLst>
              <a:ext uri="{FF2B5EF4-FFF2-40B4-BE49-F238E27FC236}">
                <a16:creationId xmlns:a16="http://schemas.microsoft.com/office/drawing/2014/main" id="{E910C1BC-F1EF-45B1-B529-7D0CB6F0B7A6}"/>
              </a:ext>
            </a:extLst>
          </p:cNvPr>
          <p:cNvSpPr/>
          <p:nvPr/>
        </p:nvSpPr>
        <p:spPr>
          <a:xfrm rot="16200000">
            <a:off x="9338054" y="2909887"/>
            <a:ext cx="2047997" cy="1038225"/>
          </a:xfrm>
          <a:prstGeom prst="stripedRightArrow">
            <a:avLst>
              <a:gd name="adj1" fmla="val 51835"/>
              <a:gd name="adj2" fmla="val 50000"/>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1290134979"/>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1_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474</Words>
  <Application>Microsoft Office PowerPoint</Application>
  <PresentationFormat>Widescreen</PresentationFormat>
  <Paragraphs>98</Paragraphs>
  <Slides>22</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22</vt:i4>
      </vt:variant>
    </vt:vector>
  </HeadingPairs>
  <TitlesOfParts>
    <vt:vector size="27" baseType="lpstr">
      <vt:lpstr>Arial</vt:lpstr>
      <vt:lpstr>Calibri</vt:lpstr>
      <vt:lpstr>Gill Sans MT</vt:lpstr>
      <vt:lpstr>Parcel</vt:lpstr>
      <vt:lpstr>1_Parcel</vt:lpstr>
      <vt:lpstr>Paragraphs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Your task – 7 minutes</vt:lpstr>
      <vt:lpstr>Your task</vt:lpstr>
      <vt:lpstr>PowerPoint Presentation</vt:lpstr>
      <vt:lpstr>Your task: exploding quotations </vt:lpstr>
      <vt:lpstr>Your task: exploding quotations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Paragraphs</dc:title>
  <dc:creator>Jared Burney</dc:creator>
  <cp:lastModifiedBy>Elisa Wiafe</cp:lastModifiedBy>
  <cp:revision>2</cp:revision>
  <dcterms:created xsi:type="dcterms:W3CDTF">2021-02-11T00:58:02Z</dcterms:created>
  <dcterms:modified xsi:type="dcterms:W3CDTF">2022-02-01T02:07:56Z</dcterms:modified>
</cp:coreProperties>
</file>