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65" r:id="rId4"/>
    <p:sldId id="267" r:id="rId5"/>
    <p:sldId id="268" r:id="rId6"/>
    <p:sldId id="258" r:id="rId7"/>
    <p:sldId id="259" r:id="rId8"/>
    <p:sldId id="260" r:id="rId9"/>
    <p:sldId id="261" r:id="rId10"/>
    <p:sldId id="264" r:id="rId11"/>
    <p:sldId id="271" r:id="rId12"/>
    <p:sldId id="269" r:id="rId13"/>
    <p:sldId id="270"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6" d="100"/>
          <a:sy n="96" d="100"/>
        </p:scale>
        <p:origin x="1350"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8D22CD09-6DC8-4214-8173-F62D285C792D}" type="datetimeFigureOut">
              <a:rPr lang="en-AU" smtClean="0"/>
              <a:t>5/02/2019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7871688-A3AB-4ADE-924B-211A5DE6AF52}" type="slidenum">
              <a:rPr lang="en-AU" smtClean="0"/>
              <a:t>‹#›</a:t>
            </a:fld>
            <a:endParaRPr lang="en-AU"/>
          </a:p>
        </p:txBody>
      </p:sp>
    </p:spTree>
    <p:extLst>
      <p:ext uri="{BB962C8B-B14F-4D97-AF65-F5344CB8AC3E}">
        <p14:creationId xmlns:p14="http://schemas.microsoft.com/office/powerpoint/2010/main" val="4136226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D22CD09-6DC8-4214-8173-F62D285C792D}" type="datetimeFigureOut">
              <a:rPr lang="en-AU" smtClean="0"/>
              <a:t>5/02/2019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7871688-A3AB-4ADE-924B-211A5DE6AF52}" type="slidenum">
              <a:rPr lang="en-AU" smtClean="0"/>
              <a:t>‹#›</a:t>
            </a:fld>
            <a:endParaRPr lang="en-AU"/>
          </a:p>
        </p:txBody>
      </p:sp>
    </p:spTree>
    <p:extLst>
      <p:ext uri="{BB962C8B-B14F-4D97-AF65-F5344CB8AC3E}">
        <p14:creationId xmlns:p14="http://schemas.microsoft.com/office/powerpoint/2010/main" val="3871767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D22CD09-6DC8-4214-8173-F62D285C792D}" type="datetimeFigureOut">
              <a:rPr lang="en-AU" smtClean="0"/>
              <a:t>5/02/2019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7871688-A3AB-4ADE-924B-211A5DE6AF52}" type="slidenum">
              <a:rPr lang="en-AU" smtClean="0"/>
              <a:t>‹#›</a:t>
            </a:fld>
            <a:endParaRPr lang="en-AU"/>
          </a:p>
        </p:txBody>
      </p:sp>
    </p:spTree>
    <p:extLst>
      <p:ext uri="{BB962C8B-B14F-4D97-AF65-F5344CB8AC3E}">
        <p14:creationId xmlns:p14="http://schemas.microsoft.com/office/powerpoint/2010/main" val="2470136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D22CD09-6DC8-4214-8173-F62D285C792D}" type="datetimeFigureOut">
              <a:rPr lang="en-AU" smtClean="0"/>
              <a:t>5/02/2019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7871688-A3AB-4ADE-924B-211A5DE6AF52}" type="slidenum">
              <a:rPr lang="en-AU" smtClean="0"/>
              <a:t>‹#›</a:t>
            </a:fld>
            <a:endParaRPr lang="en-AU"/>
          </a:p>
        </p:txBody>
      </p:sp>
    </p:spTree>
    <p:extLst>
      <p:ext uri="{BB962C8B-B14F-4D97-AF65-F5344CB8AC3E}">
        <p14:creationId xmlns:p14="http://schemas.microsoft.com/office/powerpoint/2010/main" val="2501642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22CD09-6DC8-4214-8173-F62D285C792D}" type="datetimeFigureOut">
              <a:rPr lang="en-AU" smtClean="0"/>
              <a:t>5/02/2019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7871688-A3AB-4ADE-924B-211A5DE6AF52}" type="slidenum">
              <a:rPr lang="en-AU" smtClean="0"/>
              <a:t>‹#›</a:t>
            </a:fld>
            <a:endParaRPr lang="en-AU"/>
          </a:p>
        </p:txBody>
      </p:sp>
    </p:spTree>
    <p:extLst>
      <p:ext uri="{BB962C8B-B14F-4D97-AF65-F5344CB8AC3E}">
        <p14:creationId xmlns:p14="http://schemas.microsoft.com/office/powerpoint/2010/main" val="3741492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8D22CD09-6DC8-4214-8173-F62D285C792D}" type="datetimeFigureOut">
              <a:rPr lang="en-AU" smtClean="0"/>
              <a:t>5/02/2019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7871688-A3AB-4ADE-924B-211A5DE6AF52}" type="slidenum">
              <a:rPr lang="en-AU" smtClean="0"/>
              <a:t>‹#›</a:t>
            </a:fld>
            <a:endParaRPr lang="en-AU"/>
          </a:p>
        </p:txBody>
      </p:sp>
    </p:spTree>
    <p:extLst>
      <p:ext uri="{BB962C8B-B14F-4D97-AF65-F5344CB8AC3E}">
        <p14:creationId xmlns:p14="http://schemas.microsoft.com/office/powerpoint/2010/main" val="4061410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8D22CD09-6DC8-4214-8173-F62D285C792D}" type="datetimeFigureOut">
              <a:rPr lang="en-AU" smtClean="0"/>
              <a:t>5/02/2019</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C7871688-A3AB-4ADE-924B-211A5DE6AF52}" type="slidenum">
              <a:rPr lang="en-AU" smtClean="0"/>
              <a:t>‹#›</a:t>
            </a:fld>
            <a:endParaRPr lang="en-AU"/>
          </a:p>
        </p:txBody>
      </p:sp>
    </p:spTree>
    <p:extLst>
      <p:ext uri="{BB962C8B-B14F-4D97-AF65-F5344CB8AC3E}">
        <p14:creationId xmlns:p14="http://schemas.microsoft.com/office/powerpoint/2010/main" val="2480316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8D22CD09-6DC8-4214-8173-F62D285C792D}" type="datetimeFigureOut">
              <a:rPr lang="en-AU" smtClean="0"/>
              <a:t>5/02/2019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C7871688-A3AB-4ADE-924B-211A5DE6AF52}" type="slidenum">
              <a:rPr lang="en-AU" smtClean="0"/>
              <a:t>‹#›</a:t>
            </a:fld>
            <a:endParaRPr lang="en-AU"/>
          </a:p>
        </p:txBody>
      </p:sp>
    </p:spTree>
    <p:extLst>
      <p:ext uri="{BB962C8B-B14F-4D97-AF65-F5344CB8AC3E}">
        <p14:creationId xmlns:p14="http://schemas.microsoft.com/office/powerpoint/2010/main" val="2335417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22CD09-6DC8-4214-8173-F62D285C792D}" type="datetimeFigureOut">
              <a:rPr lang="en-AU" smtClean="0"/>
              <a:t>5/02/2019</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C7871688-A3AB-4ADE-924B-211A5DE6AF52}" type="slidenum">
              <a:rPr lang="en-AU" smtClean="0"/>
              <a:t>‹#›</a:t>
            </a:fld>
            <a:endParaRPr lang="en-AU"/>
          </a:p>
        </p:txBody>
      </p:sp>
    </p:spTree>
    <p:extLst>
      <p:ext uri="{BB962C8B-B14F-4D97-AF65-F5344CB8AC3E}">
        <p14:creationId xmlns:p14="http://schemas.microsoft.com/office/powerpoint/2010/main" val="4154515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D22CD09-6DC8-4214-8173-F62D285C792D}" type="datetimeFigureOut">
              <a:rPr lang="en-AU" smtClean="0"/>
              <a:t>5/02/2019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7871688-A3AB-4ADE-924B-211A5DE6AF52}" type="slidenum">
              <a:rPr lang="en-AU" smtClean="0"/>
              <a:t>‹#›</a:t>
            </a:fld>
            <a:endParaRPr lang="en-AU"/>
          </a:p>
        </p:txBody>
      </p:sp>
    </p:spTree>
    <p:extLst>
      <p:ext uri="{BB962C8B-B14F-4D97-AF65-F5344CB8AC3E}">
        <p14:creationId xmlns:p14="http://schemas.microsoft.com/office/powerpoint/2010/main" val="1716532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D22CD09-6DC8-4214-8173-F62D285C792D}" type="datetimeFigureOut">
              <a:rPr lang="en-AU" smtClean="0"/>
              <a:t>5/02/2019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7871688-A3AB-4ADE-924B-211A5DE6AF52}" type="slidenum">
              <a:rPr lang="en-AU" smtClean="0"/>
              <a:t>‹#›</a:t>
            </a:fld>
            <a:endParaRPr lang="en-AU"/>
          </a:p>
        </p:txBody>
      </p:sp>
    </p:spTree>
    <p:extLst>
      <p:ext uri="{BB962C8B-B14F-4D97-AF65-F5344CB8AC3E}">
        <p14:creationId xmlns:p14="http://schemas.microsoft.com/office/powerpoint/2010/main" val="1159940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22CD09-6DC8-4214-8173-F62D285C792D}" type="datetimeFigureOut">
              <a:rPr lang="en-AU" smtClean="0"/>
              <a:t>5/02/2019</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871688-A3AB-4ADE-924B-211A5DE6AF52}" type="slidenum">
              <a:rPr lang="en-AU" smtClean="0"/>
              <a:t>‹#›</a:t>
            </a:fld>
            <a:endParaRPr lang="en-AU"/>
          </a:p>
        </p:txBody>
      </p:sp>
    </p:spTree>
    <p:extLst>
      <p:ext uri="{BB962C8B-B14F-4D97-AF65-F5344CB8AC3E}">
        <p14:creationId xmlns:p14="http://schemas.microsoft.com/office/powerpoint/2010/main" val="15172583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google.com.au/url?sa=i&amp;rct=j&amp;q=&amp;esrc=s&amp;source=images&amp;cd=&amp;cad=rja&amp;uact=8&amp;ved=2ahUKEwjF4uyf-KHgAhVUOSsKHQVyAyMQjRx6BAgBEAU&amp;url=https://viralrang.com/food-pyramid/&amp;psig=AOvVaw1gNOKZw-LVtihCqWtAuSaq&amp;ust=1549364917752375" TargetMode="External"/><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google.com.au/url?sa=i&amp;rct=j&amp;q=&amp;esrc=s&amp;source=images&amp;cd=&amp;cad=rja&amp;uact=8&amp;ved=2ahUKEwjt-cCY86HgAhVZFHIKHd1TAqsQjRx6BAgBEAU&amp;url=https://www.wnyc.org/story/human-body-redefined/&amp;psig=AOvVaw3kRTocSipW3GOUonuKIGOa&amp;ust=1549363557978545"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google.com.au/url?sa=i&amp;rct=j&amp;q=&amp;esrc=s&amp;source=images&amp;cd=&amp;cad=rja&amp;uact=8&amp;ved=2ahUKEwjF4uyf-KHgAhVUOSsKHQVyAyMQjRx6BAgBEAU&amp;url=https://viralrang.com/food-pyramid/&amp;psig=AOvVaw1gNOKZw-LVtihCqWtAuSaq&amp;ust=1549364917752375"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32408" y="609600"/>
            <a:ext cx="3765454" cy="646331"/>
          </a:xfrm>
          <a:prstGeom prst="rect">
            <a:avLst/>
          </a:prstGeom>
          <a:noFill/>
        </p:spPr>
        <p:txBody>
          <a:bodyPr wrap="none" rtlCol="0">
            <a:spAutoFit/>
          </a:bodyPr>
          <a:lstStyle/>
          <a:p>
            <a:r>
              <a:rPr lang="en-US" sz="3600" b="1" dirty="0">
                <a:solidFill>
                  <a:schemeClr val="bg1"/>
                </a:solidFill>
              </a:rPr>
              <a:t>Body Coordination</a:t>
            </a:r>
            <a:endParaRPr lang="en-AU" sz="3600" b="1" dirty="0">
              <a:solidFill>
                <a:schemeClr val="bg1"/>
              </a:solidFill>
            </a:endParaRPr>
          </a:p>
        </p:txBody>
      </p:sp>
      <p:sp>
        <p:nvSpPr>
          <p:cNvPr id="5" name="TextBox 4"/>
          <p:cNvSpPr txBox="1"/>
          <p:nvPr/>
        </p:nvSpPr>
        <p:spPr>
          <a:xfrm>
            <a:off x="762000" y="1905000"/>
            <a:ext cx="6988708" cy="2031325"/>
          </a:xfrm>
          <a:prstGeom prst="rect">
            <a:avLst/>
          </a:prstGeom>
          <a:noFill/>
        </p:spPr>
        <p:txBody>
          <a:bodyPr wrap="none" rtlCol="0">
            <a:spAutoFit/>
          </a:bodyPr>
          <a:lstStyle/>
          <a:p>
            <a:r>
              <a:rPr lang="en-US" dirty="0">
                <a:solidFill>
                  <a:schemeClr val="bg1"/>
                </a:solidFill>
              </a:rPr>
              <a:t>Have you ever wondered:</a:t>
            </a:r>
          </a:p>
          <a:p>
            <a:endParaRPr lang="en-US" sz="1400" dirty="0">
              <a:solidFill>
                <a:schemeClr val="bg1"/>
              </a:solidFill>
            </a:endParaRPr>
          </a:p>
          <a:p>
            <a:pPr marL="285750" indent="-285750">
              <a:buFont typeface="Arial" panose="020B0604020202020204" pitchFamily="34" charset="0"/>
              <a:buChar char="•"/>
            </a:pPr>
            <a:r>
              <a:rPr lang="en-US" dirty="0">
                <a:solidFill>
                  <a:schemeClr val="bg1"/>
                </a:solidFill>
              </a:rPr>
              <a:t>How your body works without you having to think about it?</a:t>
            </a:r>
          </a:p>
          <a:p>
            <a:pPr marL="285750" indent="-285750">
              <a:buFont typeface="Arial" panose="020B0604020202020204" pitchFamily="34" charset="0"/>
              <a:buChar char="•"/>
            </a:pPr>
            <a:r>
              <a:rPr lang="en-US" dirty="0">
                <a:solidFill>
                  <a:schemeClr val="bg1"/>
                </a:solidFill>
              </a:rPr>
              <a:t>Why exercise have your face turn red and your heart beat really fast?</a:t>
            </a:r>
          </a:p>
          <a:p>
            <a:pPr marL="285750" indent="-285750">
              <a:buFont typeface="Arial" panose="020B0604020202020204" pitchFamily="34" charset="0"/>
              <a:buChar char="•"/>
            </a:pPr>
            <a:r>
              <a:rPr lang="en-US" dirty="0">
                <a:solidFill>
                  <a:schemeClr val="bg1"/>
                </a:solidFill>
              </a:rPr>
              <a:t>Why you quickly move your hand away from something sharp or hot?</a:t>
            </a:r>
          </a:p>
          <a:p>
            <a:pPr marL="285750" indent="-285750">
              <a:buFont typeface="Arial" panose="020B0604020202020204" pitchFamily="34" charset="0"/>
              <a:buChar char="•"/>
            </a:pPr>
            <a:r>
              <a:rPr lang="en-US" dirty="0">
                <a:solidFill>
                  <a:schemeClr val="bg1"/>
                </a:solidFill>
              </a:rPr>
              <a:t>Why you get ‘butterflies’ in your stomach when you are nervous?</a:t>
            </a:r>
          </a:p>
          <a:p>
            <a:pPr marL="285750" indent="-285750">
              <a:buFont typeface="Arial" panose="020B0604020202020204" pitchFamily="34" charset="0"/>
              <a:buChar char="•"/>
            </a:pPr>
            <a:r>
              <a:rPr lang="en-US" dirty="0">
                <a:solidFill>
                  <a:schemeClr val="bg1"/>
                </a:solidFill>
              </a:rPr>
              <a:t>Why you shake when frightened or cold?</a:t>
            </a: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56354" y="4038600"/>
            <a:ext cx="4771905" cy="26841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5732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4067"/>
          <a:stretch/>
        </p:blipFill>
        <p:spPr bwMode="auto">
          <a:xfrm>
            <a:off x="762000" y="1926454"/>
            <a:ext cx="7620000" cy="35932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866900" y="6019800"/>
            <a:ext cx="5410200" cy="369332"/>
          </a:xfrm>
          <a:prstGeom prst="rect">
            <a:avLst/>
          </a:prstGeom>
        </p:spPr>
        <p:txBody>
          <a:bodyPr wrap="square">
            <a:spAutoFit/>
          </a:bodyPr>
          <a:lstStyle/>
          <a:p>
            <a:r>
              <a:rPr lang="en-AU" dirty="0">
                <a:solidFill>
                  <a:schemeClr val="bg1"/>
                </a:solidFill>
              </a:rPr>
              <a:t>https://www.youtube.com/watch?v=H8WJ2KENlK0</a:t>
            </a:r>
          </a:p>
        </p:txBody>
      </p:sp>
    </p:spTree>
    <p:extLst>
      <p:ext uri="{BB962C8B-B14F-4D97-AF65-F5344CB8AC3E}">
        <p14:creationId xmlns:p14="http://schemas.microsoft.com/office/powerpoint/2010/main" val="30820496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A7CB768-ED78-4A1A-B61F-5087DA909F95}"/>
              </a:ext>
            </a:extLst>
          </p:cNvPr>
          <p:cNvPicPr>
            <a:picLocks noChangeAspect="1"/>
          </p:cNvPicPr>
          <p:nvPr/>
        </p:nvPicPr>
        <p:blipFill rotWithShape="1">
          <a:blip r:embed="rId2"/>
          <a:srcRect l="23333" t="39333" r="34167" b="7334"/>
          <a:stretch/>
        </p:blipFill>
        <p:spPr>
          <a:xfrm>
            <a:off x="76200" y="152400"/>
            <a:ext cx="5926455" cy="4648200"/>
          </a:xfrm>
          <a:prstGeom prst="rect">
            <a:avLst/>
          </a:prstGeom>
        </p:spPr>
      </p:pic>
      <p:pic>
        <p:nvPicPr>
          <p:cNvPr id="7" name="Picture 2" descr="Image result for food pyramid">
            <a:hlinkClick r:id="rId3"/>
            <a:extLst>
              <a:ext uri="{FF2B5EF4-FFF2-40B4-BE49-F238E27FC236}">
                <a16:creationId xmlns:a16="http://schemas.microsoft.com/office/drawing/2014/main" id="{3C42AD53-6F80-4136-BC17-AB6C8249970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38355" y="3276600"/>
            <a:ext cx="4629445"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4383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CD3189-C21D-489B-B004-ED31BD510C7C}"/>
              </a:ext>
            </a:extLst>
          </p:cNvPr>
          <p:cNvSpPr txBox="1"/>
          <p:nvPr/>
        </p:nvSpPr>
        <p:spPr>
          <a:xfrm>
            <a:off x="228600" y="381000"/>
            <a:ext cx="6684522" cy="646331"/>
          </a:xfrm>
          <a:prstGeom prst="rect">
            <a:avLst/>
          </a:prstGeom>
          <a:noFill/>
        </p:spPr>
        <p:txBody>
          <a:bodyPr wrap="none" rtlCol="0">
            <a:spAutoFit/>
          </a:bodyPr>
          <a:lstStyle/>
          <a:p>
            <a:r>
              <a:rPr lang="en-AU" sz="3600" dirty="0">
                <a:solidFill>
                  <a:schemeClr val="bg1"/>
                </a:solidFill>
              </a:rPr>
              <a:t>What have you eaten so far today?</a:t>
            </a:r>
          </a:p>
        </p:txBody>
      </p:sp>
      <p:pic>
        <p:nvPicPr>
          <p:cNvPr id="3" name="Picture 2">
            <a:extLst>
              <a:ext uri="{FF2B5EF4-FFF2-40B4-BE49-F238E27FC236}">
                <a16:creationId xmlns:a16="http://schemas.microsoft.com/office/drawing/2014/main" id="{16037E42-EECA-480B-9493-56E03C7C5B4F}"/>
              </a:ext>
            </a:extLst>
          </p:cNvPr>
          <p:cNvPicPr>
            <a:picLocks noChangeAspect="1"/>
          </p:cNvPicPr>
          <p:nvPr/>
        </p:nvPicPr>
        <p:blipFill>
          <a:blip r:embed="rId2"/>
          <a:stretch>
            <a:fillRect/>
          </a:stretch>
        </p:blipFill>
        <p:spPr>
          <a:xfrm>
            <a:off x="1828800" y="1676400"/>
            <a:ext cx="6629959" cy="4664258"/>
          </a:xfrm>
          <a:prstGeom prst="rect">
            <a:avLst/>
          </a:prstGeom>
        </p:spPr>
      </p:pic>
    </p:spTree>
    <p:extLst>
      <p:ext uri="{BB962C8B-B14F-4D97-AF65-F5344CB8AC3E}">
        <p14:creationId xmlns:p14="http://schemas.microsoft.com/office/powerpoint/2010/main" val="16241895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971E541-B0DA-4D06-AFFF-A347B74208AA}"/>
              </a:ext>
            </a:extLst>
          </p:cNvPr>
          <p:cNvSpPr txBox="1"/>
          <p:nvPr/>
        </p:nvSpPr>
        <p:spPr>
          <a:xfrm>
            <a:off x="533400" y="391486"/>
            <a:ext cx="1925527" cy="646331"/>
          </a:xfrm>
          <a:prstGeom prst="rect">
            <a:avLst/>
          </a:prstGeom>
          <a:noFill/>
        </p:spPr>
        <p:txBody>
          <a:bodyPr wrap="none" rtlCol="0">
            <a:spAutoFit/>
          </a:bodyPr>
          <a:lstStyle/>
          <a:p>
            <a:r>
              <a:rPr lang="en-US" sz="3600" b="1" dirty="0">
                <a:solidFill>
                  <a:schemeClr val="bg1"/>
                </a:solidFill>
              </a:rPr>
              <a:t>Diffusion</a:t>
            </a:r>
            <a:endParaRPr lang="en-AU" sz="3600" b="1" dirty="0">
              <a:solidFill>
                <a:schemeClr val="bg1"/>
              </a:solidFill>
            </a:endParaRPr>
          </a:p>
        </p:txBody>
      </p:sp>
      <p:sp>
        <p:nvSpPr>
          <p:cNvPr id="5" name="TextBox 4">
            <a:extLst>
              <a:ext uri="{FF2B5EF4-FFF2-40B4-BE49-F238E27FC236}">
                <a16:creationId xmlns:a16="http://schemas.microsoft.com/office/drawing/2014/main" id="{564C2FCE-248F-472B-A654-5C8759407C51}"/>
              </a:ext>
            </a:extLst>
          </p:cNvPr>
          <p:cNvSpPr txBox="1"/>
          <p:nvPr/>
        </p:nvSpPr>
        <p:spPr>
          <a:xfrm>
            <a:off x="533400" y="1308080"/>
            <a:ext cx="7848600" cy="646331"/>
          </a:xfrm>
          <a:prstGeom prst="rect">
            <a:avLst/>
          </a:prstGeom>
          <a:noFill/>
        </p:spPr>
        <p:txBody>
          <a:bodyPr wrap="square" rtlCol="0">
            <a:spAutoFit/>
          </a:bodyPr>
          <a:lstStyle/>
          <a:p>
            <a:r>
              <a:rPr lang="en-US" dirty="0">
                <a:solidFill>
                  <a:schemeClr val="bg1"/>
                </a:solidFill>
              </a:rPr>
              <a:t>The movement of particles in a substance from an area of high concentration to an area of low concentration.</a:t>
            </a:r>
          </a:p>
        </p:txBody>
      </p:sp>
      <p:pic>
        <p:nvPicPr>
          <p:cNvPr id="2" name="Picture 1">
            <a:extLst>
              <a:ext uri="{FF2B5EF4-FFF2-40B4-BE49-F238E27FC236}">
                <a16:creationId xmlns:a16="http://schemas.microsoft.com/office/drawing/2014/main" id="{364070DA-691A-4DEB-B652-4CADD698553F}"/>
              </a:ext>
            </a:extLst>
          </p:cNvPr>
          <p:cNvPicPr>
            <a:picLocks noChangeAspect="1"/>
          </p:cNvPicPr>
          <p:nvPr/>
        </p:nvPicPr>
        <p:blipFill rotWithShape="1">
          <a:blip r:embed="rId2"/>
          <a:srcRect l="55000" t="22666" r="17500" b="60000"/>
          <a:stretch/>
        </p:blipFill>
        <p:spPr>
          <a:xfrm>
            <a:off x="685799" y="2224674"/>
            <a:ext cx="4024289" cy="1585326"/>
          </a:xfrm>
          <a:prstGeom prst="rect">
            <a:avLst/>
          </a:prstGeom>
        </p:spPr>
      </p:pic>
      <p:pic>
        <p:nvPicPr>
          <p:cNvPr id="6" name="Picture 5">
            <a:extLst>
              <a:ext uri="{FF2B5EF4-FFF2-40B4-BE49-F238E27FC236}">
                <a16:creationId xmlns:a16="http://schemas.microsoft.com/office/drawing/2014/main" id="{DAC9E277-DF67-4D51-82CB-D1CDB7C1C782}"/>
              </a:ext>
            </a:extLst>
          </p:cNvPr>
          <p:cNvPicPr>
            <a:picLocks noChangeAspect="1"/>
          </p:cNvPicPr>
          <p:nvPr/>
        </p:nvPicPr>
        <p:blipFill rotWithShape="1">
          <a:blip r:embed="rId2"/>
          <a:srcRect l="54167" t="55333" r="30833" b="18000"/>
          <a:stretch/>
        </p:blipFill>
        <p:spPr>
          <a:xfrm>
            <a:off x="5105400" y="2224674"/>
            <a:ext cx="3505201" cy="3894668"/>
          </a:xfrm>
          <a:prstGeom prst="rect">
            <a:avLst/>
          </a:prstGeom>
        </p:spPr>
      </p:pic>
    </p:spTree>
    <p:extLst>
      <p:ext uri="{BB962C8B-B14F-4D97-AF65-F5344CB8AC3E}">
        <p14:creationId xmlns:p14="http://schemas.microsoft.com/office/powerpoint/2010/main" val="4218404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627965"/>
            <a:ext cx="5242654" cy="646331"/>
          </a:xfrm>
          <a:prstGeom prst="rect">
            <a:avLst/>
          </a:prstGeom>
          <a:noFill/>
        </p:spPr>
        <p:txBody>
          <a:bodyPr wrap="none" rtlCol="0">
            <a:spAutoFit/>
          </a:bodyPr>
          <a:lstStyle/>
          <a:p>
            <a:r>
              <a:rPr lang="en-US" sz="3600" b="1" dirty="0">
                <a:solidFill>
                  <a:schemeClr val="bg1"/>
                </a:solidFill>
              </a:rPr>
              <a:t>Coordinated body systems</a:t>
            </a:r>
            <a:endParaRPr lang="en-AU" sz="3600" b="1" dirty="0">
              <a:solidFill>
                <a:schemeClr val="bg1"/>
              </a:solidFill>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577" y="2667000"/>
            <a:ext cx="4187536" cy="2228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7" name="Picture 5" descr="Image result for human body">
            <a:hlinkClick r:id="rId3"/>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0698" r="21232"/>
          <a:stretch/>
        </p:blipFill>
        <p:spPr bwMode="auto">
          <a:xfrm>
            <a:off x="5638800" y="1786279"/>
            <a:ext cx="3160451" cy="3990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4908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391486"/>
            <a:ext cx="2485360" cy="646331"/>
          </a:xfrm>
          <a:prstGeom prst="rect">
            <a:avLst/>
          </a:prstGeom>
          <a:noFill/>
        </p:spPr>
        <p:txBody>
          <a:bodyPr wrap="none" rtlCol="0">
            <a:spAutoFit/>
          </a:bodyPr>
          <a:lstStyle/>
          <a:p>
            <a:r>
              <a:rPr lang="en-US" sz="3600" b="1" dirty="0">
                <a:solidFill>
                  <a:schemeClr val="bg1"/>
                </a:solidFill>
              </a:rPr>
              <a:t>Metabolism</a:t>
            </a:r>
            <a:endParaRPr lang="en-AU" sz="3600" b="1" dirty="0">
              <a:solidFill>
                <a:schemeClr val="bg1"/>
              </a:solidFill>
            </a:endParaRPr>
          </a:p>
        </p:txBody>
      </p:sp>
      <p:sp>
        <p:nvSpPr>
          <p:cNvPr id="5" name="TextBox 4"/>
          <p:cNvSpPr txBox="1"/>
          <p:nvPr/>
        </p:nvSpPr>
        <p:spPr>
          <a:xfrm>
            <a:off x="533400" y="1308080"/>
            <a:ext cx="7848600" cy="3416320"/>
          </a:xfrm>
          <a:prstGeom prst="rect">
            <a:avLst/>
          </a:prstGeom>
          <a:noFill/>
        </p:spPr>
        <p:txBody>
          <a:bodyPr wrap="square" rtlCol="0">
            <a:spAutoFit/>
          </a:bodyPr>
          <a:lstStyle/>
          <a:p>
            <a:r>
              <a:rPr lang="en-US" dirty="0">
                <a:solidFill>
                  <a:schemeClr val="bg1"/>
                </a:solidFill>
              </a:rPr>
              <a:t>The chemical process (occurring within an organism’s cells) that maintain life and allow an organism to grow and reproduce, maintain its structure and respond to the environment.</a:t>
            </a:r>
          </a:p>
          <a:p>
            <a:endParaRPr lang="en-US" dirty="0">
              <a:solidFill>
                <a:schemeClr val="bg1"/>
              </a:solidFill>
            </a:endParaRPr>
          </a:p>
          <a:p>
            <a:r>
              <a:rPr lang="en-US" dirty="0">
                <a:solidFill>
                  <a:schemeClr val="bg1"/>
                </a:solidFill>
              </a:rPr>
              <a:t>Two groups of chemical reactions:</a:t>
            </a:r>
          </a:p>
          <a:p>
            <a:endParaRPr lang="en-US" dirty="0">
              <a:solidFill>
                <a:schemeClr val="bg1"/>
              </a:solidFill>
            </a:endParaRPr>
          </a:p>
          <a:p>
            <a:pPr marL="285750" indent="-285750">
              <a:buFont typeface="Arial" panose="020B0604020202020204" pitchFamily="34" charset="0"/>
              <a:buChar char="•"/>
            </a:pPr>
            <a:r>
              <a:rPr lang="en-US" dirty="0">
                <a:solidFill>
                  <a:schemeClr val="bg1"/>
                </a:solidFill>
              </a:rPr>
              <a:t>Reactions that break down organic matter – breaking down glucose to release energy (cellular respiration ), breakdown of waste into harmless substances for excretion.</a:t>
            </a:r>
          </a:p>
          <a:p>
            <a:endParaRPr lang="en-US" dirty="0">
              <a:solidFill>
                <a:schemeClr val="bg1"/>
              </a:solidFill>
            </a:endParaRPr>
          </a:p>
          <a:p>
            <a:pPr marL="285750" indent="-285750">
              <a:buFont typeface="Arial" panose="020B0604020202020204" pitchFamily="34" charset="0"/>
              <a:buChar char="•"/>
            </a:pPr>
            <a:r>
              <a:rPr lang="en-US" dirty="0">
                <a:solidFill>
                  <a:schemeClr val="bg1"/>
                </a:solidFill>
              </a:rPr>
              <a:t>Reactions that build complex molecules from simpler substances – new cell construction (proteins and genetic material). </a:t>
            </a:r>
            <a:endParaRPr lang="en-AU" dirty="0">
              <a:solidFill>
                <a:schemeClr val="bg1"/>
              </a:solidFill>
            </a:endParaRPr>
          </a:p>
        </p:txBody>
      </p:sp>
      <p:pic>
        <p:nvPicPr>
          <p:cNvPr id="9217"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5400" y="4877229"/>
            <a:ext cx="3924300" cy="1849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4984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0" y="914400"/>
            <a:ext cx="1846788" cy="646331"/>
          </a:xfrm>
          <a:prstGeom prst="rect">
            <a:avLst/>
          </a:prstGeom>
          <a:noFill/>
        </p:spPr>
        <p:txBody>
          <a:bodyPr wrap="none" rtlCol="0">
            <a:spAutoFit/>
          </a:bodyPr>
          <a:lstStyle/>
          <a:p>
            <a:r>
              <a:rPr lang="en-US" sz="3600" b="1" dirty="0">
                <a:solidFill>
                  <a:schemeClr val="bg1"/>
                </a:solidFill>
              </a:rPr>
              <a:t>Enzymes</a:t>
            </a:r>
            <a:endParaRPr lang="en-AU" sz="3600" b="1" dirty="0">
              <a:solidFill>
                <a:schemeClr val="bg1"/>
              </a:solidFill>
            </a:endParaRPr>
          </a:p>
        </p:txBody>
      </p:sp>
      <p:sp>
        <p:nvSpPr>
          <p:cNvPr id="5" name="TextBox 4"/>
          <p:cNvSpPr txBox="1"/>
          <p:nvPr/>
        </p:nvSpPr>
        <p:spPr>
          <a:xfrm>
            <a:off x="762000" y="1905000"/>
            <a:ext cx="7848600" cy="1477328"/>
          </a:xfrm>
          <a:prstGeom prst="rect">
            <a:avLst/>
          </a:prstGeom>
          <a:noFill/>
        </p:spPr>
        <p:txBody>
          <a:bodyPr wrap="square" rtlCol="0">
            <a:spAutoFit/>
          </a:bodyPr>
          <a:lstStyle/>
          <a:p>
            <a:r>
              <a:rPr lang="en-US" dirty="0">
                <a:solidFill>
                  <a:schemeClr val="bg1"/>
                </a:solidFill>
              </a:rPr>
              <a:t>All the reactions in our bodies are helped along by enzymes – </a:t>
            </a:r>
            <a:r>
              <a:rPr lang="en-US" u="sng" dirty="0">
                <a:solidFill>
                  <a:schemeClr val="bg1"/>
                </a:solidFill>
              </a:rPr>
              <a:t>special proteins </a:t>
            </a:r>
            <a:r>
              <a:rPr lang="en-US" dirty="0">
                <a:solidFill>
                  <a:schemeClr val="bg1"/>
                </a:solidFill>
              </a:rPr>
              <a:t>that can speed up a reaction without being used up in the process (up to 10 billion times faster).</a:t>
            </a:r>
          </a:p>
          <a:p>
            <a:endParaRPr lang="en-US" dirty="0">
              <a:solidFill>
                <a:schemeClr val="bg1"/>
              </a:solidFill>
            </a:endParaRPr>
          </a:p>
          <a:p>
            <a:r>
              <a:rPr lang="en-US" dirty="0">
                <a:solidFill>
                  <a:schemeClr val="bg1"/>
                </a:solidFill>
              </a:rPr>
              <a:t>Molecules are split into smaller ones through </a:t>
            </a:r>
            <a:r>
              <a:rPr lang="en-US" b="1" dirty="0">
                <a:solidFill>
                  <a:schemeClr val="bg1"/>
                </a:solidFill>
              </a:rPr>
              <a:t>catabolic</a:t>
            </a:r>
            <a:r>
              <a:rPr lang="en-US" dirty="0">
                <a:solidFill>
                  <a:schemeClr val="bg1"/>
                </a:solidFill>
              </a:rPr>
              <a:t> reaction.</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3810000"/>
            <a:ext cx="6762750" cy="24980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3574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32408" y="609600"/>
            <a:ext cx="3522118" cy="646331"/>
          </a:xfrm>
          <a:prstGeom prst="rect">
            <a:avLst/>
          </a:prstGeom>
          <a:noFill/>
        </p:spPr>
        <p:txBody>
          <a:bodyPr wrap="none" rtlCol="0">
            <a:spAutoFit/>
          </a:bodyPr>
          <a:lstStyle/>
          <a:p>
            <a:r>
              <a:rPr lang="en-US" sz="3600" b="1" dirty="0">
                <a:solidFill>
                  <a:schemeClr val="bg1"/>
                </a:solidFill>
              </a:rPr>
              <a:t>Getting Nutrients</a:t>
            </a:r>
            <a:endParaRPr lang="en-AU" sz="3600" b="1" dirty="0">
              <a:solidFill>
                <a:schemeClr val="bg1"/>
              </a:solidFill>
            </a:endParaRPr>
          </a:p>
        </p:txBody>
      </p:sp>
      <p:sp>
        <p:nvSpPr>
          <p:cNvPr id="5" name="TextBox 4"/>
          <p:cNvSpPr txBox="1"/>
          <p:nvPr/>
        </p:nvSpPr>
        <p:spPr>
          <a:xfrm>
            <a:off x="732408" y="1577266"/>
            <a:ext cx="7696200" cy="3693319"/>
          </a:xfrm>
          <a:prstGeom prst="rect">
            <a:avLst/>
          </a:prstGeom>
          <a:noFill/>
        </p:spPr>
        <p:txBody>
          <a:bodyPr wrap="square" rtlCol="0">
            <a:spAutoFit/>
          </a:bodyPr>
          <a:lstStyle/>
          <a:p>
            <a:r>
              <a:rPr lang="en-US" dirty="0">
                <a:solidFill>
                  <a:schemeClr val="bg1"/>
                </a:solidFill>
              </a:rPr>
              <a:t>The food we eat is the source of many of the raw materials our bodies need for metabolism.  When we eat an apple, a banana or a slice of bread, the nutrients it contains are not always in the form that our bodies can use – so it is the job of our digestive system to chemically change the complex food molecules into the simple chemical substances our bodies can use.</a:t>
            </a:r>
          </a:p>
          <a:p>
            <a:endParaRPr lang="en-US" dirty="0">
              <a:solidFill>
                <a:schemeClr val="bg1"/>
              </a:solidFill>
            </a:endParaRPr>
          </a:p>
          <a:p>
            <a:r>
              <a:rPr lang="en-US" dirty="0">
                <a:solidFill>
                  <a:schemeClr val="bg1"/>
                </a:solidFill>
              </a:rPr>
              <a:t>Carbohydrates  - broken down into glucose</a:t>
            </a:r>
          </a:p>
          <a:p>
            <a:r>
              <a:rPr lang="en-US" dirty="0">
                <a:solidFill>
                  <a:schemeClr val="bg1"/>
                </a:solidFill>
              </a:rPr>
              <a:t>Proteins - into amino acids</a:t>
            </a:r>
          </a:p>
          <a:p>
            <a:r>
              <a:rPr lang="en-US" dirty="0">
                <a:solidFill>
                  <a:schemeClr val="bg1"/>
                </a:solidFill>
              </a:rPr>
              <a:t>Lipids – into fatty acids and glycerol</a:t>
            </a:r>
          </a:p>
          <a:p>
            <a:endParaRPr lang="en-US" dirty="0">
              <a:solidFill>
                <a:schemeClr val="bg1"/>
              </a:solidFill>
            </a:endParaRPr>
          </a:p>
          <a:p>
            <a:r>
              <a:rPr lang="en-US" dirty="0">
                <a:solidFill>
                  <a:schemeClr val="bg1"/>
                </a:solidFill>
              </a:rPr>
              <a:t>Once broken down they are small enough to</a:t>
            </a:r>
          </a:p>
          <a:p>
            <a:r>
              <a:rPr lang="en-US" dirty="0">
                <a:solidFill>
                  <a:schemeClr val="bg1"/>
                </a:solidFill>
              </a:rPr>
              <a:t>pass through the lining of our intestines,</a:t>
            </a:r>
          </a:p>
          <a:p>
            <a:r>
              <a:rPr lang="en-US" dirty="0">
                <a:solidFill>
                  <a:schemeClr val="bg1"/>
                </a:solidFill>
              </a:rPr>
              <a:t>capillaries and into our blood stream.</a:t>
            </a:r>
          </a:p>
        </p:txBody>
      </p:sp>
      <p:pic>
        <p:nvPicPr>
          <p:cNvPr id="12290" name="Picture 2" descr="Image result for food pyramid">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3581399"/>
            <a:ext cx="3886200" cy="2878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1613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617" t="22133" r="42799" b="39953"/>
          <a:stretch/>
        </p:blipFill>
        <p:spPr bwMode="auto">
          <a:xfrm>
            <a:off x="381000" y="228600"/>
            <a:ext cx="3599757"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77300" y="2819400"/>
            <a:ext cx="8309499" cy="3693319"/>
          </a:xfrm>
          <a:prstGeom prst="rect">
            <a:avLst/>
          </a:prstGeom>
        </p:spPr>
        <p:txBody>
          <a:bodyPr wrap="square">
            <a:spAutoFit/>
          </a:bodyPr>
          <a:lstStyle/>
          <a:p>
            <a:r>
              <a:rPr lang="en-AU" dirty="0">
                <a:solidFill>
                  <a:schemeClr val="bg1"/>
                </a:solidFill>
                <a:effectLst/>
              </a:rPr>
              <a:t>Protein provides the building blocks of the body, and not just for muscle. Every cell, from bone to skin to hair, contains protein.</a:t>
            </a:r>
          </a:p>
          <a:p>
            <a:endParaRPr lang="en-AU" dirty="0">
              <a:solidFill>
                <a:schemeClr val="bg1"/>
              </a:solidFill>
              <a:effectLst/>
            </a:endParaRPr>
          </a:p>
          <a:p>
            <a:r>
              <a:rPr lang="en-AU" dirty="0">
                <a:solidFill>
                  <a:schemeClr val="bg1"/>
                </a:solidFill>
                <a:effectLst/>
              </a:rPr>
              <a:t>All of your hormones, antibodies, and other important substances are composed of protein. Protein is not used to fuel the body unless necessary.</a:t>
            </a:r>
          </a:p>
          <a:p>
            <a:endParaRPr lang="en-AU" dirty="0">
              <a:solidFill>
                <a:schemeClr val="bg1"/>
              </a:solidFill>
              <a:effectLst/>
            </a:endParaRPr>
          </a:p>
          <a:p>
            <a:r>
              <a:rPr lang="en-AU" dirty="0">
                <a:solidFill>
                  <a:schemeClr val="bg1"/>
                </a:solidFill>
                <a:effectLst/>
              </a:rPr>
              <a:t>Proteins are made of up different amino acids. While the body can create some amino acids on its own, there are many essential amino acids that can only come from food. You need a variety of amino acids for your body to function properly. </a:t>
            </a:r>
          </a:p>
          <a:p>
            <a:endParaRPr lang="en-AU" b="1" dirty="0">
              <a:solidFill>
                <a:schemeClr val="bg1"/>
              </a:solidFill>
              <a:effectLst/>
            </a:endParaRPr>
          </a:p>
          <a:p>
            <a:r>
              <a:rPr lang="en-AU" b="1" dirty="0">
                <a:solidFill>
                  <a:schemeClr val="bg1"/>
                </a:solidFill>
                <a:effectLst/>
              </a:rPr>
              <a:t>Healthy sources</a:t>
            </a:r>
          </a:p>
          <a:p>
            <a:r>
              <a:rPr lang="en-AU" dirty="0">
                <a:solidFill>
                  <a:schemeClr val="bg1"/>
                </a:solidFill>
                <a:effectLst/>
              </a:rPr>
              <a:t>While meat, fish, and eggs are good sources of essential amino acids, you can also get protein from plant sources like beans, soy, nuts, and some grains.</a:t>
            </a:r>
          </a:p>
        </p:txBody>
      </p:sp>
      <p:sp>
        <p:nvSpPr>
          <p:cNvPr id="5" name="Rectangle 4"/>
          <p:cNvSpPr/>
          <p:nvPr/>
        </p:nvSpPr>
        <p:spPr>
          <a:xfrm>
            <a:off x="4953000" y="1041763"/>
            <a:ext cx="2230739" cy="923330"/>
          </a:xfrm>
          <a:prstGeom prst="rect">
            <a:avLst/>
          </a:prstGeom>
        </p:spPr>
        <p:txBody>
          <a:bodyPr wrap="none">
            <a:spAutoFit/>
          </a:bodyPr>
          <a:lstStyle/>
          <a:p>
            <a:r>
              <a:rPr lang="en-AU" sz="5400" dirty="0">
                <a:solidFill>
                  <a:schemeClr val="bg1"/>
                </a:solidFill>
                <a:effectLst/>
              </a:rPr>
              <a:t>Protein</a:t>
            </a:r>
            <a:endParaRPr lang="en-AU" sz="5400" dirty="0"/>
          </a:p>
        </p:txBody>
      </p:sp>
    </p:spTree>
    <p:extLst>
      <p:ext uri="{BB962C8B-B14F-4D97-AF65-F5344CB8AC3E}">
        <p14:creationId xmlns:p14="http://schemas.microsoft.com/office/powerpoint/2010/main" val="968684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0500" t="36978" r="39367" b="22755"/>
          <a:stretch/>
        </p:blipFill>
        <p:spPr bwMode="auto">
          <a:xfrm>
            <a:off x="380999" y="337204"/>
            <a:ext cx="4128145" cy="23297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78040" y="3276600"/>
            <a:ext cx="8229600" cy="2308324"/>
          </a:xfrm>
          <a:prstGeom prst="rect">
            <a:avLst/>
          </a:prstGeom>
        </p:spPr>
        <p:txBody>
          <a:bodyPr wrap="square">
            <a:spAutoFit/>
          </a:bodyPr>
          <a:lstStyle/>
          <a:p>
            <a:r>
              <a:rPr lang="en-AU" dirty="0">
                <a:solidFill>
                  <a:schemeClr val="bg1"/>
                </a:solidFill>
                <a:effectLst/>
              </a:rPr>
              <a:t>Carbohydrates are necessary for a healthy body. Carbs fuel your body, especially your central nervous system and brain, and protect against disease.</a:t>
            </a:r>
          </a:p>
          <a:p>
            <a:endParaRPr lang="en-AU" dirty="0">
              <a:solidFill>
                <a:schemeClr val="bg1"/>
              </a:solidFill>
              <a:effectLst/>
            </a:endParaRPr>
          </a:p>
          <a:p>
            <a:r>
              <a:rPr lang="en-AU" dirty="0">
                <a:solidFill>
                  <a:schemeClr val="bg1"/>
                </a:solidFill>
                <a:effectLst/>
              </a:rPr>
              <a:t>Carbohydrates should make up 45 to 65 percent of your total daily calories.</a:t>
            </a:r>
          </a:p>
          <a:p>
            <a:endParaRPr lang="en-AU" b="1" dirty="0">
              <a:solidFill>
                <a:schemeClr val="bg1"/>
              </a:solidFill>
              <a:effectLst/>
            </a:endParaRPr>
          </a:p>
          <a:p>
            <a:r>
              <a:rPr lang="en-AU" b="1" dirty="0">
                <a:solidFill>
                  <a:schemeClr val="bg1"/>
                </a:solidFill>
                <a:effectLst/>
              </a:rPr>
              <a:t>Healthy sources</a:t>
            </a:r>
          </a:p>
          <a:p>
            <a:r>
              <a:rPr lang="en-AU" dirty="0">
                <a:solidFill>
                  <a:schemeClr val="bg1"/>
                </a:solidFill>
                <a:effectLst/>
              </a:rPr>
              <a:t>Whole grains, beans, and fibre-rich vegetables and fruits - refined grains and products with added sugar are also carbohydrates.</a:t>
            </a:r>
          </a:p>
        </p:txBody>
      </p:sp>
      <p:sp>
        <p:nvSpPr>
          <p:cNvPr id="3" name="Rectangle 2"/>
          <p:cNvSpPr/>
          <p:nvPr/>
        </p:nvSpPr>
        <p:spPr>
          <a:xfrm>
            <a:off x="4876800" y="1012636"/>
            <a:ext cx="3818353" cy="830997"/>
          </a:xfrm>
          <a:prstGeom prst="rect">
            <a:avLst/>
          </a:prstGeom>
        </p:spPr>
        <p:txBody>
          <a:bodyPr wrap="none">
            <a:spAutoFit/>
          </a:bodyPr>
          <a:lstStyle/>
          <a:p>
            <a:r>
              <a:rPr lang="en-AU" sz="4800" dirty="0">
                <a:solidFill>
                  <a:schemeClr val="bg1"/>
                </a:solidFill>
                <a:effectLst/>
              </a:rPr>
              <a:t>Carbohydrates</a:t>
            </a:r>
            <a:endParaRPr lang="en-AU" sz="4800" dirty="0"/>
          </a:p>
        </p:txBody>
      </p:sp>
    </p:spTree>
    <p:extLst>
      <p:ext uri="{BB962C8B-B14F-4D97-AF65-F5344CB8AC3E}">
        <p14:creationId xmlns:p14="http://schemas.microsoft.com/office/powerpoint/2010/main" val="30820496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9520" y="2971800"/>
            <a:ext cx="8458200" cy="2862322"/>
          </a:xfrm>
          <a:prstGeom prst="rect">
            <a:avLst/>
          </a:prstGeom>
        </p:spPr>
        <p:txBody>
          <a:bodyPr wrap="square">
            <a:spAutoFit/>
          </a:bodyPr>
          <a:lstStyle/>
          <a:p>
            <a:r>
              <a:rPr lang="en-AU" dirty="0">
                <a:solidFill>
                  <a:schemeClr val="bg1"/>
                </a:solidFill>
                <a:effectLst/>
              </a:rPr>
              <a:t>Lipids or fats supports many of your body’s functions such as vitamin and mineral absorption, blood clotting, building cells, and muscle movement.</a:t>
            </a:r>
          </a:p>
          <a:p>
            <a:endParaRPr lang="en-AU" dirty="0">
              <a:solidFill>
                <a:schemeClr val="bg1"/>
              </a:solidFill>
              <a:effectLst/>
            </a:endParaRPr>
          </a:p>
          <a:p>
            <a:r>
              <a:rPr lang="en-AU" dirty="0">
                <a:solidFill>
                  <a:schemeClr val="bg1"/>
                </a:solidFill>
                <a:effectLst/>
              </a:rPr>
              <a:t>They’re also powerful anti-inflammatories, and they may lower your risk of arthritis, cancer, and Alzheimer’s disease.</a:t>
            </a:r>
          </a:p>
          <a:p>
            <a:endParaRPr lang="en-AU" b="1" dirty="0">
              <a:solidFill>
                <a:schemeClr val="bg1"/>
              </a:solidFill>
              <a:effectLst/>
            </a:endParaRPr>
          </a:p>
          <a:p>
            <a:r>
              <a:rPr lang="en-AU" b="1" dirty="0">
                <a:solidFill>
                  <a:schemeClr val="bg1"/>
                </a:solidFill>
                <a:effectLst/>
              </a:rPr>
              <a:t>Healthy sources</a:t>
            </a:r>
          </a:p>
          <a:p>
            <a:r>
              <a:rPr lang="en-AU" dirty="0">
                <a:solidFill>
                  <a:schemeClr val="bg1"/>
                </a:solidFill>
                <a:effectLst/>
              </a:rPr>
              <a:t>You can find these healthy fats in nuts, seeds, fish, and vegetable oils (like olive, avocado, and flaxseed).  Avoid trans fats and limit your intake of saturated animal-based fats like butter, cheese, red meat, and ice cream.</a:t>
            </a: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850" t="43317" r="40100" b="17779"/>
          <a:stretch/>
        </p:blipFill>
        <p:spPr bwMode="auto">
          <a:xfrm>
            <a:off x="381000" y="457200"/>
            <a:ext cx="3276600" cy="18361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149871" y="959792"/>
            <a:ext cx="1612942" cy="830997"/>
          </a:xfrm>
          <a:prstGeom prst="rect">
            <a:avLst/>
          </a:prstGeom>
          <a:noFill/>
        </p:spPr>
        <p:txBody>
          <a:bodyPr wrap="none" rtlCol="0">
            <a:spAutoFit/>
          </a:bodyPr>
          <a:lstStyle/>
          <a:p>
            <a:r>
              <a:rPr lang="en-US" sz="4800" dirty="0">
                <a:solidFill>
                  <a:schemeClr val="bg1"/>
                </a:solidFill>
              </a:rPr>
              <a:t>Lipids</a:t>
            </a:r>
            <a:endParaRPr lang="en-AU" sz="4800" dirty="0">
              <a:solidFill>
                <a:schemeClr val="bg1"/>
              </a:solidFill>
            </a:endParaRPr>
          </a:p>
        </p:txBody>
      </p:sp>
    </p:spTree>
    <p:extLst>
      <p:ext uri="{BB962C8B-B14F-4D97-AF65-F5344CB8AC3E}">
        <p14:creationId xmlns:p14="http://schemas.microsoft.com/office/powerpoint/2010/main" val="3082049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1034" t="29600" r="40033" b="32089"/>
          <a:stretch/>
        </p:blipFill>
        <p:spPr bwMode="auto">
          <a:xfrm>
            <a:off x="258893" y="1292586"/>
            <a:ext cx="2590800" cy="14340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090909" y="1547938"/>
            <a:ext cx="5638800" cy="923330"/>
          </a:xfrm>
          <a:prstGeom prst="rect">
            <a:avLst/>
          </a:prstGeom>
        </p:spPr>
        <p:txBody>
          <a:bodyPr wrap="square">
            <a:spAutoFit/>
          </a:bodyPr>
          <a:lstStyle/>
          <a:p>
            <a:r>
              <a:rPr lang="en-AU" dirty="0">
                <a:solidFill>
                  <a:schemeClr val="bg1"/>
                </a:solidFill>
                <a:effectLst/>
              </a:rPr>
              <a:t>Vitamins are essential for healthy vision, skin, and bones, and may lower the risk of lung and prostate cancer.  Found in vegetables and fruits.</a:t>
            </a:r>
          </a:p>
        </p:txBody>
      </p:sp>
      <p:pic>
        <p:nvPicPr>
          <p:cNvPr id="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083" t="40563" r="40133" b="21126"/>
          <a:stretch/>
        </p:blipFill>
        <p:spPr bwMode="auto">
          <a:xfrm>
            <a:off x="258893" y="3086385"/>
            <a:ext cx="2636707" cy="1465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082032" y="3357264"/>
            <a:ext cx="5638800" cy="923330"/>
          </a:xfrm>
          <a:prstGeom prst="rect">
            <a:avLst/>
          </a:prstGeom>
        </p:spPr>
        <p:txBody>
          <a:bodyPr wrap="square">
            <a:spAutoFit/>
          </a:bodyPr>
          <a:lstStyle/>
          <a:p>
            <a:r>
              <a:rPr lang="en-AU" dirty="0">
                <a:solidFill>
                  <a:schemeClr val="bg1"/>
                </a:solidFill>
                <a:effectLst/>
              </a:rPr>
              <a:t>Much like vitamins, minerals help building strong bones and teeth, regulating your metabolism, and staying properly hydrated.</a:t>
            </a:r>
          </a:p>
        </p:txBody>
      </p:sp>
      <p:pic>
        <p:nvPicPr>
          <p:cNvPr id="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283" t="33200" r="40050" b="28371"/>
          <a:stretch/>
        </p:blipFill>
        <p:spPr bwMode="auto">
          <a:xfrm>
            <a:off x="258893" y="4953000"/>
            <a:ext cx="2636707" cy="1474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3065756" y="4953000"/>
            <a:ext cx="5773444" cy="1477328"/>
          </a:xfrm>
          <a:prstGeom prst="rect">
            <a:avLst/>
          </a:prstGeom>
        </p:spPr>
        <p:txBody>
          <a:bodyPr wrap="square">
            <a:spAutoFit/>
          </a:bodyPr>
          <a:lstStyle/>
          <a:p>
            <a:r>
              <a:rPr lang="en-AU" dirty="0">
                <a:solidFill>
                  <a:schemeClr val="bg1"/>
                </a:solidFill>
                <a:effectLst/>
              </a:rPr>
              <a:t>You can go for weeks without food, but you can’t last more than a few days without water.  It improves your brain function and mood. It acts a shock absorber and a lubricant in the body. It also helps flush out toxins, carry nutrients to cells, hydrate the body, and prevent constipation.</a:t>
            </a:r>
          </a:p>
        </p:txBody>
      </p:sp>
      <p:sp>
        <p:nvSpPr>
          <p:cNvPr id="3" name="TextBox 2"/>
          <p:cNvSpPr txBox="1"/>
          <p:nvPr/>
        </p:nvSpPr>
        <p:spPr>
          <a:xfrm>
            <a:off x="914400" y="298880"/>
            <a:ext cx="6758260" cy="830997"/>
          </a:xfrm>
          <a:prstGeom prst="rect">
            <a:avLst/>
          </a:prstGeom>
          <a:noFill/>
        </p:spPr>
        <p:txBody>
          <a:bodyPr wrap="none" rtlCol="0">
            <a:spAutoFit/>
          </a:bodyPr>
          <a:lstStyle/>
          <a:p>
            <a:r>
              <a:rPr lang="en-US" sz="4800" dirty="0">
                <a:solidFill>
                  <a:schemeClr val="bg1"/>
                </a:solidFill>
              </a:rPr>
              <a:t>Other sources of nutrients</a:t>
            </a:r>
            <a:endParaRPr lang="en-AU" sz="4800" dirty="0">
              <a:solidFill>
                <a:schemeClr val="bg1"/>
              </a:solidFill>
            </a:endParaRPr>
          </a:p>
        </p:txBody>
      </p:sp>
    </p:spTree>
    <p:extLst>
      <p:ext uri="{BB962C8B-B14F-4D97-AF65-F5344CB8AC3E}">
        <p14:creationId xmlns:p14="http://schemas.microsoft.com/office/powerpoint/2010/main" val="30820496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299</TotalTime>
  <Words>775</Words>
  <Application>Microsoft Office PowerPoint</Application>
  <PresentationFormat>On-screen Show (4:3)</PresentationFormat>
  <Paragraphs>62</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Trevor Dodson</cp:lastModifiedBy>
  <cp:revision>15</cp:revision>
  <dcterms:created xsi:type="dcterms:W3CDTF">2019-02-04T07:25:17Z</dcterms:created>
  <dcterms:modified xsi:type="dcterms:W3CDTF">2019-02-04T23:03:37Z</dcterms:modified>
</cp:coreProperties>
</file>