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8" r:id="rId4"/>
    <p:sldId id="257" r:id="rId5"/>
    <p:sldId id="269" r:id="rId6"/>
    <p:sldId id="271" r:id="rId7"/>
    <p:sldId id="272" r:id="rId8"/>
    <p:sldId id="273" r:id="rId9"/>
    <p:sldId id="270" r:id="rId10"/>
    <p:sldId id="274" r:id="rId11"/>
    <p:sldId id="276"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84" d="100"/>
          <a:sy n="84" d="100"/>
        </p:scale>
        <p:origin x="63" y="1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6/02/2019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46104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6/02/2019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287789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6/02/2019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11111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6/02/2019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91375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6/02/2019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08859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6/02/2019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33711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6/02/2019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80630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6/02/2019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63720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6/02/2019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945000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6/02/2019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57732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6/02/2019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516170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6/02/2019</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26165368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au/url?sa=i&amp;rct=j&amp;q=&amp;esrc=s&amp;source=images&amp;cd=&amp;cad=rja&amp;uact=8&amp;ved=2ahUKEwjF4uyf-KHgAhVUOSsKHQVyAyMQjRx6BAgBEAU&amp;url=https://viralrang.com/food-pyramid/&amp;psig=AOvVaw1gNOKZw-LVtihCqWtAuSaq&amp;ust=154936491775237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clickview.com.au/libraries/videos/17b819c0-c55c-3bc7-5cb7-0628c8883773/circulation-of-blood"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6408" y="609601"/>
            <a:ext cx="5554277" cy="923330"/>
          </a:xfrm>
          <a:prstGeom prst="rect">
            <a:avLst/>
          </a:prstGeom>
          <a:noFill/>
        </p:spPr>
        <p:txBody>
          <a:bodyPr wrap="none" rtlCol="0">
            <a:spAutoFit/>
          </a:bodyPr>
          <a:lstStyle/>
          <a:p>
            <a:r>
              <a:rPr lang="en-US" sz="5400" b="1" dirty="0">
                <a:solidFill>
                  <a:schemeClr val="bg1"/>
                </a:solidFill>
              </a:rPr>
              <a:t>Body Coordination</a:t>
            </a:r>
            <a:endParaRPr lang="en-AU" sz="5400" b="1"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6231" y="2421362"/>
            <a:ext cx="6266804" cy="3525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84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ECB8-A6C4-47A0-9DAB-8F213ED5B4E3}"/>
              </a:ext>
            </a:extLst>
          </p:cNvPr>
          <p:cNvSpPr txBox="1"/>
          <p:nvPr/>
        </p:nvSpPr>
        <p:spPr>
          <a:xfrm>
            <a:off x="1918476" y="609601"/>
            <a:ext cx="4297330" cy="646331"/>
          </a:xfrm>
          <a:prstGeom prst="rect">
            <a:avLst/>
          </a:prstGeom>
          <a:noFill/>
        </p:spPr>
        <p:txBody>
          <a:bodyPr wrap="none" rtlCol="0">
            <a:spAutoFit/>
          </a:bodyPr>
          <a:lstStyle/>
          <a:p>
            <a:r>
              <a:rPr lang="en-US" sz="3600" b="1" dirty="0">
                <a:solidFill>
                  <a:prstClr val="white"/>
                </a:solidFill>
                <a:latin typeface="Calibri"/>
              </a:rPr>
              <a:t>Changes to heart rate</a:t>
            </a:r>
            <a:endParaRPr lang="en-AU" sz="3600" b="1" dirty="0">
              <a:solidFill>
                <a:prstClr val="white"/>
              </a:solidFill>
              <a:latin typeface="Calibri"/>
            </a:endParaRPr>
          </a:p>
        </p:txBody>
      </p:sp>
      <p:sp>
        <p:nvSpPr>
          <p:cNvPr id="4" name="TextBox 3">
            <a:extLst>
              <a:ext uri="{FF2B5EF4-FFF2-40B4-BE49-F238E27FC236}">
                <a16:creationId xmlns:a16="http://schemas.microsoft.com/office/drawing/2014/main" id="{FDB1E97B-043A-4E33-A9C9-CFB1CE7165CA}"/>
              </a:ext>
            </a:extLst>
          </p:cNvPr>
          <p:cNvSpPr txBox="1"/>
          <p:nvPr/>
        </p:nvSpPr>
        <p:spPr>
          <a:xfrm>
            <a:off x="1814303" y="1349849"/>
            <a:ext cx="7850557" cy="5078313"/>
          </a:xfrm>
          <a:prstGeom prst="rect">
            <a:avLst/>
          </a:prstGeom>
          <a:noFill/>
        </p:spPr>
        <p:txBody>
          <a:bodyPr wrap="square" rtlCol="0">
            <a:spAutoFit/>
          </a:bodyPr>
          <a:lstStyle/>
          <a:p>
            <a:r>
              <a:rPr lang="en-US" sz="2800" dirty="0">
                <a:solidFill>
                  <a:schemeClr val="bg1"/>
                </a:solidFill>
              </a:rPr>
              <a:t>Vigorous exercise can increase our heart rate in two ways:</a:t>
            </a:r>
          </a:p>
          <a:p>
            <a:endParaRPr lang="en-US" sz="2800" dirty="0">
              <a:solidFill>
                <a:schemeClr val="bg1"/>
              </a:solidFill>
            </a:endParaRPr>
          </a:p>
          <a:p>
            <a:pPr marL="342900" indent="-342900">
              <a:buFont typeface="Arial" panose="020B0604020202020204" pitchFamily="34" charset="0"/>
              <a:buChar char="•"/>
            </a:pPr>
            <a:r>
              <a:rPr lang="en-US" sz="2400" dirty="0">
                <a:solidFill>
                  <a:schemeClr val="bg1"/>
                </a:solidFill>
              </a:rPr>
              <a:t>As cellular respiration increases, so does the carbon dioxide CO₂ level in the blood.  The </a:t>
            </a:r>
            <a:r>
              <a:rPr lang="en-US" sz="2400" b="1" dirty="0">
                <a:solidFill>
                  <a:schemeClr val="bg1"/>
                </a:solidFill>
              </a:rPr>
              <a:t>receptors</a:t>
            </a:r>
            <a:r>
              <a:rPr lang="en-US" sz="2400" dirty="0">
                <a:solidFill>
                  <a:schemeClr val="bg1"/>
                </a:solidFill>
              </a:rPr>
              <a:t> (specialized cells) tell the brain which in turn send a message to nerves to stimulate the brain to beat faster.</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As muscular activity increases, more blood is pumped into the right atrium.  The right atrium stretches to hold more blood.  The stretch </a:t>
            </a:r>
            <a:r>
              <a:rPr lang="en-US" sz="2400" b="1" dirty="0">
                <a:solidFill>
                  <a:schemeClr val="bg1"/>
                </a:solidFill>
              </a:rPr>
              <a:t>receptors</a:t>
            </a:r>
            <a:r>
              <a:rPr lang="en-US" sz="2400" dirty="0">
                <a:solidFill>
                  <a:schemeClr val="bg1"/>
                </a:solidFill>
              </a:rPr>
              <a:t> send a message to the brain which in turn send a message to nerves to stimulate the brain to beat faster</a:t>
            </a:r>
          </a:p>
        </p:txBody>
      </p:sp>
      <p:pic>
        <p:nvPicPr>
          <p:cNvPr id="3" name="Picture 2">
            <a:extLst>
              <a:ext uri="{FF2B5EF4-FFF2-40B4-BE49-F238E27FC236}">
                <a16:creationId xmlns:a16="http://schemas.microsoft.com/office/drawing/2014/main" id="{63221A87-E17A-49C0-AACD-3C681464DDEB}"/>
              </a:ext>
            </a:extLst>
          </p:cNvPr>
          <p:cNvPicPr>
            <a:picLocks noChangeAspect="1"/>
          </p:cNvPicPr>
          <p:nvPr/>
        </p:nvPicPr>
        <p:blipFill>
          <a:blip r:embed="rId2"/>
          <a:stretch>
            <a:fillRect/>
          </a:stretch>
        </p:blipFill>
        <p:spPr>
          <a:xfrm>
            <a:off x="9483998" y="1311268"/>
            <a:ext cx="2619375" cy="1743075"/>
          </a:xfrm>
          <a:prstGeom prst="rect">
            <a:avLst/>
          </a:prstGeom>
        </p:spPr>
      </p:pic>
      <p:sp>
        <p:nvSpPr>
          <p:cNvPr id="6" name="Rectangle 5">
            <a:extLst>
              <a:ext uri="{FF2B5EF4-FFF2-40B4-BE49-F238E27FC236}">
                <a16:creationId xmlns:a16="http://schemas.microsoft.com/office/drawing/2014/main" id="{5C49E1B3-DDED-4618-A7C5-0DA91DA376AA}"/>
              </a:ext>
            </a:extLst>
          </p:cNvPr>
          <p:cNvSpPr/>
          <p:nvPr/>
        </p:nvSpPr>
        <p:spPr>
          <a:xfrm>
            <a:off x="9893516" y="3429000"/>
            <a:ext cx="1981200" cy="2031325"/>
          </a:xfrm>
          <a:prstGeom prst="rect">
            <a:avLst/>
          </a:prstGeom>
        </p:spPr>
        <p:txBody>
          <a:bodyPr wrap="square">
            <a:spAutoFit/>
          </a:bodyPr>
          <a:lstStyle/>
          <a:p>
            <a:r>
              <a:rPr lang="en-AU" dirty="0">
                <a:solidFill>
                  <a:schemeClr val="bg1"/>
                </a:solidFill>
              </a:rPr>
              <a:t>https://online.clickview.com.au/libraries/videos/683ca728-dfbe-3678-98c3-d223a965d4ec/acute-cardiovascular-responses</a:t>
            </a:r>
          </a:p>
        </p:txBody>
      </p:sp>
    </p:spTree>
    <p:extLst>
      <p:ext uri="{BB962C8B-B14F-4D97-AF65-F5344CB8AC3E}">
        <p14:creationId xmlns:p14="http://schemas.microsoft.com/office/powerpoint/2010/main" val="318624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6851" y="569844"/>
            <a:ext cx="2470548" cy="707886"/>
          </a:xfrm>
          <a:prstGeom prst="rect">
            <a:avLst/>
          </a:prstGeom>
          <a:noFill/>
        </p:spPr>
        <p:txBody>
          <a:bodyPr wrap="none" rtlCol="0">
            <a:spAutoFit/>
          </a:bodyPr>
          <a:lstStyle/>
          <a:p>
            <a:r>
              <a:rPr lang="en-US" sz="4000" b="1" dirty="0">
                <a:solidFill>
                  <a:prstClr val="white"/>
                </a:solidFill>
                <a:latin typeface="Calibri"/>
              </a:rPr>
              <a:t>In the cells</a:t>
            </a:r>
            <a:endParaRPr lang="en-AU" sz="4000" b="1" dirty="0">
              <a:solidFill>
                <a:prstClr val="white"/>
              </a:solidFill>
              <a:latin typeface="Calibri"/>
            </a:endParaRPr>
          </a:p>
        </p:txBody>
      </p:sp>
      <p:sp>
        <p:nvSpPr>
          <p:cNvPr id="6" name="TextBox 5">
            <a:extLst>
              <a:ext uri="{FF2B5EF4-FFF2-40B4-BE49-F238E27FC236}">
                <a16:creationId xmlns:a16="http://schemas.microsoft.com/office/drawing/2014/main" id="{F5A898B5-58FB-4F6C-8C41-9A60DD3A4A27}"/>
              </a:ext>
            </a:extLst>
          </p:cNvPr>
          <p:cNvSpPr txBox="1"/>
          <p:nvPr/>
        </p:nvSpPr>
        <p:spPr>
          <a:xfrm>
            <a:off x="664501" y="1277730"/>
            <a:ext cx="9380648" cy="3108543"/>
          </a:xfrm>
          <a:prstGeom prst="rect">
            <a:avLst/>
          </a:prstGeom>
          <a:noFill/>
        </p:spPr>
        <p:txBody>
          <a:bodyPr wrap="square" rtlCol="0">
            <a:spAutoFit/>
          </a:bodyPr>
          <a:lstStyle/>
          <a:p>
            <a:r>
              <a:rPr lang="en-US" sz="2800" dirty="0">
                <a:solidFill>
                  <a:schemeClr val="bg1"/>
                </a:solidFill>
              </a:rPr>
              <a:t>Your body is made up of billions of microscopic cells.  Within each cell are smaller structures known as organelles.</a:t>
            </a:r>
          </a:p>
          <a:p>
            <a:r>
              <a:rPr lang="en-US" sz="2800" dirty="0">
                <a:solidFill>
                  <a:schemeClr val="bg1"/>
                </a:solidFill>
              </a:rPr>
              <a:t>Mitochondria are the organelles in which cellular respiration takes place.  Oxygen and glucose enter the cell from the blood capillaries and move through the cytoplasm to the mitochondria where </a:t>
            </a:r>
            <a:r>
              <a:rPr lang="en-US" sz="2800" dirty="0" err="1">
                <a:solidFill>
                  <a:schemeClr val="bg1"/>
                </a:solidFill>
              </a:rPr>
              <a:t>theyare</a:t>
            </a:r>
            <a:r>
              <a:rPr lang="en-US" sz="2800" dirty="0">
                <a:solidFill>
                  <a:schemeClr val="bg1"/>
                </a:solidFill>
              </a:rPr>
              <a:t> used in cellular respiration.</a:t>
            </a:r>
          </a:p>
          <a:p>
            <a:r>
              <a:rPr lang="en-US" sz="2800" dirty="0">
                <a:solidFill>
                  <a:schemeClr val="bg1"/>
                </a:solidFill>
              </a:rPr>
              <a:t>Cellular respiration releases energy from glucose:</a:t>
            </a:r>
          </a:p>
        </p:txBody>
      </p:sp>
      <p:pic>
        <p:nvPicPr>
          <p:cNvPr id="2" name="Picture 1">
            <a:extLst>
              <a:ext uri="{FF2B5EF4-FFF2-40B4-BE49-F238E27FC236}">
                <a16:creationId xmlns:a16="http://schemas.microsoft.com/office/drawing/2014/main" id="{87FE42D4-B427-4CFF-8372-939FD1CB22DB}"/>
              </a:ext>
            </a:extLst>
          </p:cNvPr>
          <p:cNvPicPr>
            <a:picLocks noChangeAspect="1"/>
          </p:cNvPicPr>
          <p:nvPr/>
        </p:nvPicPr>
        <p:blipFill>
          <a:blip r:embed="rId2"/>
          <a:stretch>
            <a:fillRect/>
          </a:stretch>
        </p:blipFill>
        <p:spPr>
          <a:xfrm>
            <a:off x="8327413" y="3951740"/>
            <a:ext cx="3719443" cy="2789583"/>
          </a:xfrm>
          <a:prstGeom prst="rect">
            <a:avLst/>
          </a:prstGeom>
        </p:spPr>
      </p:pic>
      <p:pic>
        <p:nvPicPr>
          <p:cNvPr id="5" name="Picture 4">
            <a:extLst>
              <a:ext uri="{FF2B5EF4-FFF2-40B4-BE49-F238E27FC236}">
                <a16:creationId xmlns:a16="http://schemas.microsoft.com/office/drawing/2014/main" id="{E6C8C17B-31B6-487F-8F42-85389B3BA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3476" y="5155927"/>
            <a:ext cx="6130809" cy="1585396"/>
          </a:xfrm>
          <a:prstGeom prst="rect">
            <a:avLst/>
          </a:prstGeom>
        </p:spPr>
      </p:pic>
    </p:spTree>
    <p:extLst>
      <p:ext uri="{BB962C8B-B14F-4D97-AF65-F5344CB8AC3E}">
        <p14:creationId xmlns:p14="http://schemas.microsoft.com/office/powerpoint/2010/main" val="3401663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EE5B-D78D-49C4-8015-53DAB8AC01EB}"/>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2BA9E1A3-9BE1-4E8E-86AF-BE73887F9483}"/>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658231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91487"/>
            <a:ext cx="2485360" cy="646331"/>
          </a:xfrm>
          <a:prstGeom prst="rect">
            <a:avLst/>
          </a:prstGeom>
          <a:noFill/>
        </p:spPr>
        <p:txBody>
          <a:bodyPr wrap="none" rtlCol="0">
            <a:spAutoFit/>
          </a:bodyPr>
          <a:lstStyle/>
          <a:p>
            <a:r>
              <a:rPr lang="en-US" sz="3600" b="1" dirty="0">
                <a:solidFill>
                  <a:schemeClr val="bg1"/>
                </a:solidFill>
              </a:rPr>
              <a:t>Metabolism</a:t>
            </a:r>
            <a:endParaRPr lang="en-AU" sz="3600" b="1" dirty="0">
              <a:solidFill>
                <a:schemeClr val="bg1"/>
              </a:solidFill>
            </a:endParaRPr>
          </a:p>
        </p:txBody>
      </p:sp>
      <p:sp>
        <p:nvSpPr>
          <p:cNvPr id="5" name="TextBox 4"/>
          <p:cNvSpPr txBox="1"/>
          <p:nvPr/>
        </p:nvSpPr>
        <p:spPr>
          <a:xfrm>
            <a:off x="2057400" y="1308080"/>
            <a:ext cx="7848600" cy="3416320"/>
          </a:xfrm>
          <a:prstGeom prst="rect">
            <a:avLst/>
          </a:prstGeom>
          <a:noFill/>
        </p:spPr>
        <p:txBody>
          <a:bodyPr wrap="square" rtlCol="0">
            <a:spAutoFit/>
          </a:bodyPr>
          <a:lstStyle/>
          <a:p>
            <a:r>
              <a:rPr lang="en-US" dirty="0">
                <a:solidFill>
                  <a:schemeClr val="bg1"/>
                </a:solidFill>
              </a:rPr>
              <a:t>The chemical process (occurring within an organism’s cells) that maintain life and allow an organism to grow and reproduce, maintain its structure and respond to the environment.</a:t>
            </a:r>
          </a:p>
          <a:p>
            <a:endParaRPr lang="en-US" dirty="0">
              <a:solidFill>
                <a:schemeClr val="bg1"/>
              </a:solidFill>
            </a:endParaRPr>
          </a:p>
          <a:p>
            <a:r>
              <a:rPr lang="en-US" dirty="0">
                <a:solidFill>
                  <a:schemeClr val="bg1"/>
                </a:solidFill>
              </a:rPr>
              <a:t>Two groups of chemical reactions:</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Reactions that break down organic matter – breaking down glucose to release energy (cellular respiration ), breakdown of waste into harmless substances for excretion.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Reactions that build complex molecules from simpler substances – new cell construction (proteins and genetic material). </a:t>
            </a:r>
            <a:endParaRPr lang="en-AU" dirty="0">
              <a:solidFill>
                <a:schemeClr val="bg1"/>
              </a:solidFill>
            </a:endParaRPr>
          </a:p>
        </p:txBody>
      </p:sp>
      <p:pic>
        <p:nvPicPr>
          <p:cNvPr id="921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4877229"/>
            <a:ext cx="3924300" cy="184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984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6408" y="609601"/>
            <a:ext cx="3522118" cy="646331"/>
          </a:xfrm>
          <a:prstGeom prst="rect">
            <a:avLst/>
          </a:prstGeom>
          <a:noFill/>
        </p:spPr>
        <p:txBody>
          <a:bodyPr wrap="none" rtlCol="0">
            <a:spAutoFit/>
          </a:bodyPr>
          <a:lstStyle/>
          <a:p>
            <a:r>
              <a:rPr lang="en-US" sz="3600" b="1" dirty="0">
                <a:solidFill>
                  <a:schemeClr val="bg1"/>
                </a:solidFill>
              </a:rPr>
              <a:t>Getting Nutrients</a:t>
            </a:r>
            <a:endParaRPr lang="en-AU" sz="3600" b="1" dirty="0">
              <a:solidFill>
                <a:schemeClr val="bg1"/>
              </a:solidFill>
            </a:endParaRPr>
          </a:p>
        </p:txBody>
      </p:sp>
      <p:sp>
        <p:nvSpPr>
          <p:cNvPr id="5" name="TextBox 4"/>
          <p:cNvSpPr txBox="1"/>
          <p:nvPr/>
        </p:nvSpPr>
        <p:spPr>
          <a:xfrm>
            <a:off x="2256408" y="1577267"/>
            <a:ext cx="7696200" cy="3693319"/>
          </a:xfrm>
          <a:prstGeom prst="rect">
            <a:avLst/>
          </a:prstGeom>
          <a:noFill/>
        </p:spPr>
        <p:txBody>
          <a:bodyPr wrap="square" rtlCol="0">
            <a:spAutoFit/>
          </a:bodyPr>
          <a:lstStyle/>
          <a:p>
            <a:r>
              <a:rPr lang="en-US" dirty="0">
                <a:solidFill>
                  <a:schemeClr val="bg1"/>
                </a:solidFill>
              </a:rPr>
              <a:t>The food we eat is the source of many of the raw materials our bodies need for metabolism.  When we eat an apple, a banana or a slice of bread, the nutrients it contains are not always in the form that our bodies can use – so it is the job of our digestive system to chemically change the complex food molecules into the simple chemical substances our bodies can use.</a:t>
            </a:r>
          </a:p>
          <a:p>
            <a:endParaRPr lang="en-US" dirty="0">
              <a:solidFill>
                <a:schemeClr val="bg1"/>
              </a:solidFill>
            </a:endParaRPr>
          </a:p>
          <a:p>
            <a:r>
              <a:rPr lang="en-US" dirty="0">
                <a:solidFill>
                  <a:schemeClr val="bg1"/>
                </a:solidFill>
              </a:rPr>
              <a:t>Carbohydrates  - broken down into glucose</a:t>
            </a:r>
          </a:p>
          <a:p>
            <a:r>
              <a:rPr lang="en-US" dirty="0">
                <a:solidFill>
                  <a:schemeClr val="bg1"/>
                </a:solidFill>
              </a:rPr>
              <a:t>Proteins - into amino acids</a:t>
            </a:r>
          </a:p>
          <a:p>
            <a:r>
              <a:rPr lang="en-US" dirty="0">
                <a:solidFill>
                  <a:schemeClr val="bg1"/>
                </a:solidFill>
              </a:rPr>
              <a:t>Lipids – into fatty acids and glycerol</a:t>
            </a:r>
          </a:p>
          <a:p>
            <a:endParaRPr lang="en-US" dirty="0">
              <a:solidFill>
                <a:schemeClr val="bg1"/>
              </a:solidFill>
            </a:endParaRPr>
          </a:p>
          <a:p>
            <a:r>
              <a:rPr lang="en-US" dirty="0">
                <a:solidFill>
                  <a:schemeClr val="bg1"/>
                </a:solidFill>
              </a:rPr>
              <a:t>Once broken down they are small enough to</a:t>
            </a:r>
          </a:p>
          <a:p>
            <a:r>
              <a:rPr lang="en-US" dirty="0">
                <a:solidFill>
                  <a:schemeClr val="bg1"/>
                </a:solidFill>
              </a:rPr>
              <a:t>pass through the lining of our intestines,</a:t>
            </a:r>
          </a:p>
          <a:p>
            <a:r>
              <a:rPr lang="en-US" dirty="0">
                <a:solidFill>
                  <a:schemeClr val="bg1"/>
                </a:solidFill>
              </a:rPr>
              <a:t>capillaries and into our blood stream.</a:t>
            </a:r>
          </a:p>
        </p:txBody>
      </p:sp>
      <p:pic>
        <p:nvPicPr>
          <p:cNvPr id="12290" name="Picture 2" descr="Image result for food pyramid">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3581400"/>
            <a:ext cx="3886200" cy="287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13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6408" y="609601"/>
            <a:ext cx="3140347" cy="646331"/>
          </a:xfrm>
          <a:prstGeom prst="rect">
            <a:avLst/>
          </a:prstGeom>
          <a:noFill/>
        </p:spPr>
        <p:txBody>
          <a:bodyPr wrap="none" rtlCol="0">
            <a:spAutoFit/>
          </a:bodyPr>
          <a:lstStyle/>
          <a:p>
            <a:r>
              <a:rPr lang="en-US" sz="3600" b="1" dirty="0">
                <a:solidFill>
                  <a:prstClr val="white"/>
                </a:solidFill>
                <a:latin typeface="Calibri"/>
              </a:rPr>
              <a:t>Getting Oxygen</a:t>
            </a:r>
            <a:endParaRPr lang="en-AU" sz="3600" b="1" dirty="0">
              <a:solidFill>
                <a:prstClr val="white"/>
              </a:solidFill>
              <a:latin typeface="Calibri"/>
            </a:endParaRPr>
          </a:p>
        </p:txBody>
      </p:sp>
      <p:sp>
        <p:nvSpPr>
          <p:cNvPr id="6" name="TextBox 5">
            <a:extLst>
              <a:ext uri="{FF2B5EF4-FFF2-40B4-BE49-F238E27FC236}">
                <a16:creationId xmlns:a16="http://schemas.microsoft.com/office/drawing/2014/main" id="{F5A898B5-58FB-4F6C-8C41-9A60DD3A4A27}"/>
              </a:ext>
            </a:extLst>
          </p:cNvPr>
          <p:cNvSpPr txBox="1"/>
          <p:nvPr/>
        </p:nvSpPr>
        <p:spPr>
          <a:xfrm>
            <a:off x="2256408" y="1577267"/>
            <a:ext cx="7696200" cy="1938992"/>
          </a:xfrm>
          <a:prstGeom prst="rect">
            <a:avLst/>
          </a:prstGeom>
          <a:noFill/>
        </p:spPr>
        <p:txBody>
          <a:bodyPr wrap="square" rtlCol="0">
            <a:spAutoFit/>
          </a:bodyPr>
          <a:lstStyle/>
          <a:p>
            <a:r>
              <a:rPr lang="en-US" sz="2400" dirty="0">
                <a:solidFill>
                  <a:schemeClr val="bg1"/>
                </a:solidFill>
              </a:rPr>
              <a:t>The air you breath enters your respiratory system through your nose and mouth.</a:t>
            </a:r>
          </a:p>
          <a:p>
            <a:endParaRPr lang="en-US" sz="2400" dirty="0">
              <a:solidFill>
                <a:schemeClr val="bg1"/>
              </a:solidFill>
            </a:endParaRPr>
          </a:p>
          <a:p>
            <a:r>
              <a:rPr lang="en-US" sz="2400" dirty="0">
                <a:solidFill>
                  <a:schemeClr val="bg1"/>
                </a:solidFill>
              </a:rPr>
              <a:t>It passes down the trachea, bronchi and bronchioles and ends up in the alveoli.</a:t>
            </a:r>
          </a:p>
        </p:txBody>
      </p:sp>
      <p:pic>
        <p:nvPicPr>
          <p:cNvPr id="3" name="Picture 2">
            <a:extLst>
              <a:ext uri="{FF2B5EF4-FFF2-40B4-BE49-F238E27FC236}">
                <a16:creationId xmlns:a16="http://schemas.microsoft.com/office/drawing/2014/main" id="{3E392C83-D89F-48F4-9085-81A8F5DA699C}"/>
              </a:ext>
            </a:extLst>
          </p:cNvPr>
          <p:cNvPicPr>
            <a:picLocks noChangeAspect="1"/>
          </p:cNvPicPr>
          <p:nvPr/>
        </p:nvPicPr>
        <p:blipFill>
          <a:blip r:embed="rId2"/>
          <a:stretch>
            <a:fillRect/>
          </a:stretch>
        </p:blipFill>
        <p:spPr>
          <a:xfrm>
            <a:off x="7604599" y="3309729"/>
            <a:ext cx="3322203" cy="3322203"/>
          </a:xfrm>
          <a:prstGeom prst="rect">
            <a:avLst/>
          </a:prstGeom>
        </p:spPr>
      </p:pic>
    </p:spTree>
    <p:extLst>
      <p:ext uri="{BB962C8B-B14F-4D97-AF65-F5344CB8AC3E}">
        <p14:creationId xmlns:p14="http://schemas.microsoft.com/office/powerpoint/2010/main" val="2655732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3303" y="609601"/>
            <a:ext cx="3140347" cy="646331"/>
          </a:xfrm>
          <a:prstGeom prst="rect">
            <a:avLst/>
          </a:prstGeom>
          <a:noFill/>
        </p:spPr>
        <p:txBody>
          <a:bodyPr wrap="none" rtlCol="0">
            <a:spAutoFit/>
          </a:bodyPr>
          <a:lstStyle/>
          <a:p>
            <a:r>
              <a:rPr lang="en-US" sz="3600" b="1" dirty="0">
                <a:solidFill>
                  <a:prstClr val="white"/>
                </a:solidFill>
                <a:latin typeface="Calibri"/>
              </a:rPr>
              <a:t>Getting Oxygen</a:t>
            </a:r>
            <a:endParaRPr lang="en-AU" sz="3600" b="1" dirty="0">
              <a:solidFill>
                <a:prstClr val="white"/>
              </a:solidFill>
              <a:latin typeface="Calibri"/>
            </a:endParaRPr>
          </a:p>
        </p:txBody>
      </p:sp>
      <p:sp>
        <p:nvSpPr>
          <p:cNvPr id="6" name="TextBox 5">
            <a:extLst>
              <a:ext uri="{FF2B5EF4-FFF2-40B4-BE49-F238E27FC236}">
                <a16:creationId xmlns:a16="http://schemas.microsoft.com/office/drawing/2014/main" id="{F5A898B5-58FB-4F6C-8C41-9A60DD3A4A27}"/>
              </a:ext>
            </a:extLst>
          </p:cNvPr>
          <p:cNvSpPr txBox="1"/>
          <p:nvPr/>
        </p:nvSpPr>
        <p:spPr>
          <a:xfrm>
            <a:off x="904075" y="1677841"/>
            <a:ext cx="6629785"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The walls of the alveoli are only one cell thick and are surrounded by blood capillaries.  Oxygen dissolves at the moist surface of the alveoli and moves by diffusion across the short distance from the alveoli to the blood.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When oxygen enters the blood, it combines with haemoglobin in the red blood cells.  The blood flow carries the oxygen away.</a:t>
            </a:r>
          </a:p>
        </p:txBody>
      </p:sp>
      <p:pic>
        <p:nvPicPr>
          <p:cNvPr id="2" name="Picture 1">
            <a:extLst>
              <a:ext uri="{FF2B5EF4-FFF2-40B4-BE49-F238E27FC236}">
                <a16:creationId xmlns:a16="http://schemas.microsoft.com/office/drawing/2014/main" id="{1BFD7009-FCDC-4A3B-B134-3A6F30B59DEF}"/>
              </a:ext>
            </a:extLst>
          </p:cNvPr>
          <p:cNvPicPr>
            <a:picLocks noChangeAspect="1"/>
          </p:cNvPicPr>
          <p:nvPr/>
        </p:nvPicPr>
        <p:blipFill rotWithShape="1">
          <a:blip r:embed="rId2"/>
          <a:srcRect l="9299" t="22999" r="62621" b="25652"/>
          <a:stretch/>
        </p:blipFill>
        <p:spPr>
          <a:xfrm>
            <a:off x="7848984" y="1898236"/>
            <a:ext cx="3965714" cy="4532520"/>
          </a:xfrm>
          <a:prstGeom prst="rect">
            <a:avLst/>
          </a:prstGeom>
        </p:spPr>
      </p:pic>
      <p:pic>
        <p:nvPicPr>
          <p:cNvPr id="3" name="Picture 2">
            <a:extLst>
              <a:ext uri="{FF2B5EF4-FFF2-40B4-BE49-F238E27FC236}">
                <a16:creationId xmlns:a16="http://schemas.microsoft.com/office/drawing/2014/main" id="{3E392C83-D89F-48F4-9085-81A8F5DA699C}"/>
              </a:ext>
            </a:extLst>
          </p:cNvPr>
          <p:cNvPicPr>
            <a:picLocks noChangeAspect="1"/>
          </p:cNvPicPr>
          <p:nvPr/>
        </p:nvPicPr>
        <p:blipFill>
          <a:blip r:embed="rId3"/>
          <a:stretch>
            <a:fillRect/>
          </a:stretch>
        </p:blipFill>
        <p:spPr>
          <a:xfrm>
            <a:off x="2345859" y="4015409"/>
            <a:ext cx="2606584" cy="2606584"/>
          </a:xfrm>
          <a:prstGeom prst="rect">
            <a:avLst/>
          </a:prstGeom>
        </p:spPr>
      </p:pic>
    </p:spTree>
    <p:extLst>
      <p:ext uri="{BB962C8B-B14F-4D97-AF65-F5344CB8AC3E}">
        <p14:creationId xmlns:p14="http://schemas.microsoft.com/office/powerpoint/2010/main" val="969751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6851" y="569844"/>
            <a:ext cx="2479397" cy="707886"/>
          </a:xfrm>
          <a:prstGeom prst="rect">
            <a:avLst/>
          </a:prstGeom>
          <a:noFill/>
        </p:spPr>
        <p:txBody>
          <a:bodyPr wrap="none" rtlCol="0">
            <a:spAutoFit/>
          </a:bodyPr>
          <a:lstStyle/>
          <a:p>
            <a:r>
              <a:rPr lang="en-US" sz="4000" b="1" dirty="0">
                <a:solidFill>
                  <a:prstClr val="white"/>
                </a:solidFill>
                <a:latin typeface="Calibri"/>
              </a:rPr>
              <a:t>Circulation</a:t>
            </a:r>
            <a:endParaRPr lang="en-AU" sz="4000" b="1" dirty="0">
              <a:solidFill>
                <a:prstClr val="white"/>
              </a:solidFill>
              <a:latin typeface="Calibri"/>
            </a:endParaRPr>
          </a:p>
        </p:txBody>
      </p:sp>
      <p:sp>
        <p:nvSpPr>
          <p:cNvPr id="6" name="TextBox 5">
            <a:extLst>
              <a:ext uri="{FF2B5EF4-FFF2-40B4-BE49-F238E27FC236}">
                <a16:creationId xmlns:a16="http://schemas.microsoft.com/office/drawing/2014/main" id="{F5A898B5-58FB-4F6C-8C41-9A60DD3A4A27}"/>
              </a:ext>
            </a:extLst>
          </p:cNvPr>
          <p:cNvSpPr txBox="1"/>
          <p:nvPr/>
        </p:nvSpPr>
        <p:spPr>
          <a:xfrm>
            <a:off x="2146851" y="1677841"/>
            <a:ext cx="8130209" cy="2677656"/>
          </a:xfrm>
          <a:prstGeom prst="rect">
            <a:avLst/>
          </a:prstGeom>
          <a:noFill/>
        </p:spPr>
        <p:txBody>
          <a:bodyPr wrap="square" rtlCol="0">
            <a:spAutoFit/>
          </a:bodyPr>
          <a:lstStyle/>
          <a:p>
            <a:r>
              <a:rPr lang="en-US" sz="2800" dirty="0">
                <a:solidFill>
                  <a:schemeClr val="bg1"/>
                </a:solidFill>
              </a:rPr>
              <a:t>Your circulatory system carries materials to and from every cell in your body via a series of blood vessels called arteries, capillaries and veins.  The heart is the pump that keeps the blood moving and without it the cells would soon be starved of the materials they need to function.</a:t>
            </a:r>
          </a:p>
        </p:txBody>
      </p:sp>
      <p:pic>
        <p:nvPicPr>
          <p:cNvPr id="7" name="Picture 6">
            <a:extLst>
              <a:ext uri="{FF2B5EF4-FFF2-40B4-BE49-F238E27FC236}">
                <a16:creationId xmlns:a16="http://schemas.microsoft.com/office/drawing/2014/main" id="{50DA532A-C091-42F0-9B91-AEF592BD5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1722" y="3554659"/>
            <a:ext cx="3829961" cy="3303341"/>
          </a:xfrm>
          <a:prstGeom prst="rect">
            <a:avLst/>
          </a:prstGeom>
        </p:spPr>
      </p:pic>
    </p:spTree>
    <p:extLst>
      <p:ext uri="{BB962C8B-B14F-4D97-AF65-F5344CB8AC3E}">
        <p14:creationId xmlns:p14="http://schemas.microsoft.com/office/powerpoint/2010/main" val="179001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3303" y="609601"/>
            <a:ext cx="2124812" cy="646331"/>
          </a:xfrm>
          <a:prstGeom prst="rect">
            <a:avLst/>
          </a:prstGeom>
          <a:noFill/>
        </p:spPr>
        <p:txBody>
          <a:bodyPr wrap="none" rtlCol="0">
            <a:spAutoFit/>
          </a:bodyPr>
          <a:lstStyle/>
          <a:p>
            <a:r>
              <a:rPr lang="en-US" sz="3600" b="1" dirty="0">
                <a:solidFill>
                  <a:prstClr val="white"/>
                </a:solidFill>
                <a:latin typeface="Calibri"/>
              </a:rPr>
              <a:t>Heartbeat</a:t>
            </a:r>
            <a:endParaRPr lang="en-AU" sz="3600" b="1" dirty="0">
              <a:solidFill>
                <a:prstClr val="white"/>
              </a:solidFill>
              <a:latin typeface="Calibri"/>
            </a:endParaRPr>
          </a:p>
        </p:txBody>
      </p:sp>
      <p:sp>
        <p:nvSpPr>
          <p:cNvPr id="6" name="TextBox 5">
            <a:extLst>
              <a:ext uri="{FF2B5EF4-FFF2-40B4-BE49-F238E27FC236}">
                <a16:creationId xmlns:a16="http://schemas.microsoft.com/office/drawing/2014/main" id="{F5A898B5-58FB-4F6C-8C41-9A60DD3A4A27}"/>
              </a:ext>
            </a:extLst>
          </p:cNvPr>
          <p:cNvSpPr txBox="1"/>
          <p:nvPr/>
        </p:nvSpPr>
        <p:spPr>
          <a:xfrm>
            <a:off x="418244" y="1724084"/>
            <a:ext cx="6923462" cy="4524315"/>
          </a:xfrm>
          <a:prstGeom prst="rect">
            <a:avLst/>
          </a:prstGeom>
          <a:noFill/>
        </p:spPr>
        <p:txBody>
          <a:bodyPr wrap="square" rtlCol="0">
            <a:spAutoFit/>
          </a:bodyPr>
          <a:lstStyle/>
          <a:p>
            <a:r>
              <a:rPr lang="en-US" sz="2400" dirty="0">
                <a:solidFill>
                  <a:schemeClr val="bg1"/>
                </a:solidFill>
              </a:rPr>
              <a:t>The heart is a cardiac muscle (contracts and relaxes without brain input – you don’t need to think about it).</a:t>
            </a:r>
          </a:p>
          <a:p>
            <a:endParaRPr lang="en-US" sz="2400" dirty="0">
              <a:solidFill>
                <a:schemeClr val="bg1"/>
              </a:solidFill>
            </a:endParaRPr>
          </a:p>
          <a:p>
            <a:r>
              <a:rPr lang="en-US" sz="2400" dirty="0">
                <a:solidFill>
                  <a:schemeClr val="bg1"/>
                </a:solidFill>
              </a:rPr>
              <a:t>The rhythm of the heartbeat is initiated by a small patch of muscle called a pacemaker or the SA node.</a:t>
            </a:r>
          </a:p>
          <a:p>
            <a:endParaRPr lang="en-US" sz="2400" dirty="0">
              <a:solidFill>
                <a:schemeClr val="bg1"/>
              </a:solidFill>
            </a:endParaRPr>
          </a:p>
          <a:p>
            <a:r>
              <a:rPr lang="en-US" sz="2400" dirty="0">
                <a:solidFill>
                  <a:schemeClr val="bg1"/>
                </a:solidFill>
              </a:rPr>
              <a:t>The pacemaker stimulates both atria to contract simultaneously.  When the stimulus reaches the tissue between the atria and the ventricles, another small patch of specialized tissue (the AV node) stimulates both ventricles to contract.</a:t>
            </a:r>
          </a:p>
        </p:txBody>
      </p:sp>
      <p:pic>
        <p:nvPicPr>
          <p:cNvPr id="2" name="Picture 1">
            <a:extLst>
              <a:ext uri="{FF2B5EF4-FFF2-40B4-BE49-F238E27FC236}">
                <a16:creationId xmlns:a16="http://schemas.microsoft.com/office/drawing/2014/main" id="{2CE86DE8-44D6-4A7C-A2C2-06FBD0CD386A}"/>
              </a:ext>
            </a:extLst>
          </p:cNvPr>
          <p:cNvPicPr>
            <a:picLocks noChangeAspect="1"/>
          </p:cNvPicPr>
          <p:nvPr/>
        </p:nvPicPr>
        <p:blipFill rotWithShape="1">
          <a:blip r:embed="rId2"/>
          <a:srcRect l="40821" t="26667" r="29650" b="25507"/>
          <a:stretch/>
        </p:blipFill>
        <p:spPr>
          <a:xfrm>
            <a:off x="7568075" y="1943099"/>
            <a:ext cx="4408578" cy="4462670"/>
          </a:xfrm>
          <a:prstGeom prst="rect">
            <a:avLst/>
          </a:prstGeom>
        </p:spPr>
      </p:pic>
      <p:sp>
        <p:nvSpPr>
          <p:cNvPr id="8" name="Rectangle 7">
            <a:extLst>
              <a:ext uri="{FF2B5EF4-FFF2-40B4-BE49-F238E27FC236}">
                <a16:creationId xmlns:a16="http://schemas.microsoft.com/office/drawing/2014/main" id="{2AAF4C6D-4C28-4AD4-9441-7FAE66F1A212}"/>
              </a:ext>
            </a:extLst>
          </p:cNvPr>
          <p:cNvSpPr/>
          <p:nvPr/>
        </p:nvSpPr>
        <p:spPr>
          <a:xfrm>
            <a:off x="506897" y="6347219"/>
            <a:ext cx="7255564" cy="430887"/>
          </a:xfrm>
          <a:prstGeom prst="rect">
            <a:avLst/>
          </a:prstGeom>
        </p:spPr>
        <p:txBody>
          <a:bodyPr wrap="square">
            <a:spAutoFit/>
          </a:bodyPr>
          <a:lstStyle/>
          <a:p>
            <a:r>
              <a:rPr lang="en-AU" sz="1100" dirty="0">
                <a:solidFill>
                  <a:schemeClr val="bg1"/>
                </a:solidFill>
                <a:hlinkClick r:id="rId3"/>
              </a:rPr>
              <a:t>https://online.clickview.com.au/libraries/videos/17b819c0-c55c-3bc7-5cb7-0628c8883773/circulation-of-blood</a:t>
            </a:r>
            <a:endParaRPr lang="en-AU" sz="1100" dirty="0">
              <a:solidFill>
                <a:schemeClr val="bg1"/>
              </a:solidFill>
            </a:endParaRPr>
          </a:p>
          <a:p>
            <a:endParaRPr lang="en-AU" sz="1100" dirty="0">
              <a:solidFill>
                <a:schemeClr val="bg1"/>
              </a:solidFill>
            </a:endParaRPr>
          </a:p>
        </p:txBody>
      </p:sp>
    </p:spTree>
    <p:extLst>
      <p:ext uri="{BB962C8B-B14F-4D97-AF65-F5344CB8AC3E}">
        <p14:creationId xmlns:p14="http://schemas.microsoft.com/office/powerpoint/2010/main" val="1252758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18476" y="609601"/>
            <a:ext cx="2124812" cy="646331"/>
          </a:xfrm>
          <a:prstGeom prst="rect">
            <a:avLst/>
          </a:prstGeom>
          <a:noFill/>
        </p:spPr>
        <p:txBody>
          <a:bodyPr wrap="none" rtlCol="0">
            <a:spAutoFit/>
          </a:bodyPr>
          <a:lstStyle/>
          <a:p>
            <a:r>
              <a:rPr lang="en-US" sz="3600" b="1" dirty="0">
                <a:solidFill>
                  <a:prstClr val="white"/>
                </a:solidFill>
                <a:latin typeface="Calibri"/>
              </a:rPr>
              <a:t>Heartbeat</a:t>
            </a:r>
            <a:endParaRPr lang="en-AU" sz="3600" b="1" dirty="0">
              <a:solidFill>
                <a:prstClr val="white"/>
              </a:solidFill>
              <a:latin typeface="Calibri"/>
            </a:endParaRPr>
          </a:p>
        </p:txBody>
      </p:sp>
      <p:sp>
        <p:nvSpPr>
          <p:cNvPr id="6" name="TextBox 5">
            <a:extLst>
              <a:ext uri="{FF2B5EF4-FFF2-40B4-BE49-F238E27FC236}">
                <a16:creationId xmlns:a16="http://schemas.microsoft.com/office/drawing/2014/main" id="{F5A898B5-58FB-4F6C-8C41-9A60DD3A4A27}"/>
              </a:ext>
            </a:extLst>
          </p:cNvPr>
          <p:cNvSpPr txBox="1"/>
          <p:nvPr/>
        </p:nvSpPr>
        <p:spPr>
          <a:xfrm>
            <a:off x="1043608" y="1464206"/>
            <a:ext cx="9074425" cy="2677656"/>
          </a:xfrm>
          <a:prstGeom prst="rect">
            <a:avLst/>
          </a:prstGeom>
          <a:noFill/>
        </p:spPr>
        <p:txBody>
          <a:bodyPr wrap="square" rtlCol="0">
            <a:spAutoFit/>
          </a:bodyPr>
          <a:lstStyle/>
          <a:p>
            <a:r>
              <a:rPr lang="en-US" sz="2400" dirty="0">
                <a:solidFill>
                  <a:schemeClr val="bg1"/>
                </a:solidFill>
              </a:rPr>
              <a:t>If the heartbeat becomes disorganized, then the muscles of the ventricle begin to twitch spasmodically – ventricular fibrillation.  Blood soon stops flowing unless the heartbeat rhythm is restarted – death follows swiftly.</a:t>
            </a:r>
          </a:p>
          <a:p>
            <a:endParaRPr lang="en-US" sz="2400" dirty="0">
              <a:solidFill>
                <a:schemeClr val="bg1"/>
              </a:solidFill>
            </a:endParaRPr>
          </a:p>
          <a:p>
            <a:r>
              <a:rPr lang="en-US" sz="2400" dirty="0">
                <a:solidFill>
                  <a:schemeClr val="bg1"/>
                </a:solidFill>
              </a:rPr>
              <a:t>Defibrillators are used to deliver an electric current to the heart to restore this natural rhythm.</a:t>
            </a:r>
          </a:p>
        </p:txBody>
      </p:sp>
      <p:pic>
        <p:nvPicPr>
          <p:cNvPr id="2" name="Picture 1">
            <a:extLst>
              <a:ext uri="{FF2B5EF4-FFF2-40B4-BE49-F238E27FC236}">
                <a16:creationId xmlns:a16="http://schemas.microsoft.com/office/drawing/2014/main" id="{2CE86DE8-44D6-4A7C-A2C2-06FBD0CD386A}"/>
              </a:ext>
            </a:extLst>
          </p:cNvPr>
          <p:cNvPicPr>
            <a:picLocks noChangeAspect="1"/>
          </p:cNvPicPr>
          <p:nvPr/>
        </p:nvPicPr>
        <p:blipFill rotWithShape="1">
          <a:blip r:embed="rId2"/>
          <a:srcRect l="40821" t="26667" r="29650" b="25507"/>
          <a:stretch/>
        </p:blipFill>
        <p:spPr>
          <a:xfrm>
            <a:off x="8625790" y="4081820"/>
            <a:ext cx="2454966" cy="2485088"/>
          </a:xfrm>
          <a:prstGeom prst="rect">
            <a:avLst/>
          </a:prstGeom>
        </p:spPr>
      </p:pic>
      <p:pic>
        <p:nvPicPr>
          <p:cNvPr id="3" name="Picture 2">
            <a:extLst>
              <a:ext uri="{FF2B5EF4-FFF2-40B4-BE49-F238E27FC236}">
                <a16:creationId xmlns:a16="http://schemas.microsoft.com/office/drawing/2014/main" id="{08212F4A-E77A-4F4C-9ED8-C2E20A1301B6}"/>
              </a:ext>
            </a:extLst>
          </p:cNvPr>
          <p:cNvPicPr>
            <a:picLocks noChangeAspect="1"/>
          </p:cNvPicPr>
          <p:nvPr/>
        </p:nvPicPr>
        <p:blipFill rotWithShape="1">
          <a:blip r:embed="rId3"/>
          <a:srcRect l="34663" t="23741" r="40972" b="53623"/>
          <a:stretch/>
        </p:blipFill>
        <p:spPr>
          <a:xfrm>
            <a:off x="1043608" y="4308682"/>
            <a:ext cx="3498573" cy="2031364"/>
          </a:xfrm>
          <a:prstGeom prst="rect">
            <a:avLst/>
          </a:prstGeom>
        </p:spPr>
      </p:pic>
      <p:pic>
        <p:nvPicPr>
          <p:cNvPr id="5" name="Picture 4">
            <a:extLst>
              <a:ext uri="{FF2B5EF4-FFF2-40B4-BE49-F238E27FC236}">
                <a16:creationId xmlns:a16="http://schemas.microsoft.com/office/drawing/2014/main" id="{1004057B-1CFF-4169-86FF-6A8471F2508D}"/>
              </a:ext>
            </a:extLst>
          </p:cNvPr>
          <p:cNvPicPr>
            <a:picLocks noChangeAspect="1"/>
          </p:cNvPicPr>
          <p:nvPr/>
        </p:nvPicPr>
        <p:blipFill rotWithShape="1">
          <a:blip r:embed="rId3"/>
          <a:srcRect l="38104" t="60422" r="44142" b="15507"/>
          <a:stretch/>
        </p:blipFill>
        <p:spPr>
          <a:xfrm>
            <a:off x="5251173" y="4054966"/>
            <a:ext cx="3067878" cy="2599692"/>
          </a:xfrm>
          <a:prstGeom prst="rect">
            <a:avLst/>
          </a:prstGeom>
        </p:spPr>
      </p:pic>
    </p:spTree>
    <p:extLst>
      <p:ext uri="{BB962C8B-B14F-4D97-AF65-F5344CB8AC3E}">
        <p14:creationId xmlns:p14="http://schemas.microsoft.com/office/powerpoint/2010/main" val="3567342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40ECB8-A6C4-47A0-9DAB-8F213ED5B4E3}"/>
              </a:ext>
            </a:extLst>
          </p:cNvPr>
          <p:cNvSpPr txBox="1"/>
          <p:nvPr/>
        </p:nvSpPr>
        <p:spPr>
          <a:xfrm>
            <a:off x="1918476" y="609601"/>
            <a:ext cx="4297330" cy="646331"/>
          </a:xfrm>
          <a:prstGeom prst="rect">
            <a:avLst/>
          </a:prstGeom>
          <a:noFill/>
        </p:spPr>
        <p:txBody>
          <a:bodyPr wrap="none" rtlCol="0">
            <a:spAutoFit/>
          </a:bodyPr>
          <a:lstStyle/>
          <a:p>
            <a:r>
              <a:rPr lang="en-US" sz="3600" b="1" dirty="0">
                <a:solidFill>
                  <a:prstClr val="white"/>
                </a:solidFill>
                <a:latin typeface="Calibri"/>
              </a:rPr>
              <a:t>Changes to heart rate</a:t>
            </a:r>
            <a:endParaRPr lang="en-AU" sz="3600" b="1" dirty="0">
              <a:solidFill>
                <a:prstClr val="white"/>
              </a:solidFill>
              <a:latin typeface="Calibri"/>
            </a:endParaRPr>
          </a:p>
        </p:txBody>
      </p:sp>
      <p:sp>
        <p:nvSpPr>
          <p:cNvPr id="4" name="TextBox 3">
            <a:extLst>
              <a:ext uri="{FF2B5EF4-FFF2-40B4-BE49-F238E27FC236}">
                <a16:creationId xmlns:a16="http://schemas.microsoft.com/office/drawing/2014/main" id="{FDB1E97B-043A-4E33-A9C9-CFB1CE7165CA}"/>
              </a:ext>
            </a:extLst>
          </p:cNvPr>
          <p:cNvSpPr txBox="1"/>
          <p:nvPr/>
        </p:nvSpPr>
        <p:spPr>
          <a:xfrm>
            <a:off x="2146851" y="1677841"/>
            <a:ext cx="8130209" cy="3108543"/>
          </a:xfrm>
          <a:prstGeom prst="rect">
            <a:avLst/>
          </a:prstGeom>
          <a:noFill/>
        </p:spPr>
        <p:txBody>
          <a:bodyPr wrap="square" rtlCol="0">
            <a:spAutoFit/>
          </a:bodyPr>
          <a:lstStyle/>
          <a:p>
            <a:r>
              <a:rPr lang="en-US" sz="2800" dirty="0">
                <a:solidFill>
                  <a:schemeClr val="bg1"/>
                </a:solidFill>
              </a:rPr>
              <a:t>The rate you heart beats changes according to the needs of your body.</a:t>
            </a:r>
          </a:p>
          <a:p>
            <a:pPr marL="457200" indent="-457200">
              <a:buFont typeface="Arial" panose="020B0604020202020204" pitchFamily="34" charset="0"/>
              <a:buChar char="•"/>
            </a:pPr>
            <a:r>
              <a:rPr lang="en-US" sz="2800" dirty="0">
                <a:solidFill>
                  <a:schemeClr val="bg1"/>
                </a:solidFill>
              </a:rPr>
              <a:t>Stress or fear causes your body to produce a hormone called noradrenalin which increases the rate at which the heart beats, and the strength of the contractions – up to five times as much blood per minute as normal!</a:t>
            </a:r>
          </a:p>
        </p:txBody>
      </p:sp>
      <p:pic>
        <p:nvPicPr>
          <p:cNvPr id="5" name="Picture 4">
            <a:extLst>
              <a:ext uri="{FF2B5EF4-FFF2-40B4-BE49-F238E27FC236}">
                <a16:creationId xmlns:a16="http://schemas.microsoft.com/office/drawing/2014/main" id="{F66AA2AA-5B10-483E-AD8B-14CDDD87A559}"/>
              </a:ext>
            </a:extLst>
          </p:cNvPr>
          <p:cNvPicPr>
            <a:picLocks noChangeAspect="1"/>
          </p:cNvPicPr>
          <p:nvPr/>
        </p:nvPicPr>
        <p:blipFill>
          <a:blip r:embed="rId2"/>
          <a:stretch>
            <a:fillRect/>
          </a:stretch>
        </p:blipFill>
        <p:spPr>
          <a:xfrm>
            <a:off x="7940233" y="4425002"/>
            <a:ext cx="4017161" cy="2266381"/>
          </a:xfrm>
          <a:prstGeom prst="rect">
            <a:avLst/>
          </a:prstGeom>
        </p:spPr>
      </p:pic>
    </p:spTree>
    <p:extLst>
      <p:ext uri="{BB962C8B-B14F-4D97-AF65-F5344CB8AC3E}">
        <p14:creationId xmlns:p14="http://schemas.microsoft.com/office/powerpoint/2010/main" val="299194938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755</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Dodson</dc:creator>
  <cp:lastModifiedBy>Trevor Dodson</cp:lastModifiedBy>
  <cp:revision>14</cp:revision>
  <dcterms:created xsi:type="dcterms:W3CDTF">2019-02-04T23:57:24Z</dcterms:created>
  <dcterms:modified xsi:type="dcterms:W3CDTF">2019-02-06T03:17:15Z</dcterms:modified>
</cp:coreProperties>
</file>