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65" r:id="rId4"/>
    <p:sldId id="269" r:id="rId5"/>
    <p:sldId id="270" r:id="rId6"/>
    <p:sldId id="274" r:id="rId7"/>
    <p:sldId id="267" r:id="rId8"/>
    <p:sldId id="268" r:id="rId9"/>
    <p:sldId id="272" r:id="rId10"/>
    <p:sldId id="273"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F0531-CFCB-4D2B-B887-9B035984EC8A}" type="datetimeFigureOut">
              <a:rPr lang="en-AU" smtClean="0"/>
              <a:t>12/02/2019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4CEA8-A13C-452A-BB46-4616B49F9076}" type="slidenum">
              <a:rPr lang="en-AU" smtClean="0"/>
              <a:t>‹#›</a:t>
            </a:fld>
            <a:endParaRPr lang="en-AU"/>
          </a:p>
        </p:txBody>
      </p:sp>
    </p:spTree>
    <p:extLst>
      <p:ext uri="{BB962C8B-B14F-4D97-AF65-F5344CB8AC3E}">
        <p14:creationId xmlns:p14="http://schemas.microsoft.com/office/powerpoint/2010/main" val="10921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3E4CEA8-A13C-452A-BB46-4616B49F9076}" type="slidenum">
              <a:rPr lang="en-AU" smtClean="0"/>
              <a:t>1</a:t>
            </a:fld>
            <a:endParaRPr lang="en-AU"/>
          </a:p>
        </p:txBody>
      </p:sp>
    </p:spTree>
    <p:extLst>
      <p:ext uri="{BB962C8B-B14F-4D97-AF65-F5344CB8AC3E}">
        <p14:creationId xmlns:p14="http://schemas.microsoft.com/office/powerpoint/2010/main" val="3795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12/02/2019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12/02/2019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12/02/2019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12/02/2019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12/02/2019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12/02/2019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12/02/2019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nline.clickview.com.au/libraries/videos/3714774/06-the-nervous-sy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GUZlgxww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3305136" cy="646331"/>
          </a:xfrm>
          <a:prstGeom prst="rect">
            <a:avLst/>
          </a:prstGeom>
          <a:noFill/>
        </p:spPr>
        <p:txBody>
          <a:bodyPr wrap="none" rtlCol="0">
            <a:spAutoFit/>
          </a:bodyPr>
          <a:lstStyle/>
          <a:p>
            <a:r>
              <a:rPr lang="en-US" sz="3600" b="1" dirty="0">
                <a:solidFill>
                  <a:schemeClr val="bg1"/>
                </a:solidFill>
              </a:rPr>
              <a:t>Nervous Control</a:t>
            </a:r>
            <a:endParaRPr lang="en-AU" sz="3600" b="1" dirty="0">
              <a:solidFill>
                <a:schemeClr val="bg1"/>
              </a:solidFill>
            </a:endParaRPr>
          </a:p>
        </p:txBody>
      </p:sp>
      <p:sp>
        <p:nvSpPr>
          <p:cNvPr id="5" name="TextBox 4"/>
          <p:cNvSpPr txBox="1"/>
          <p:nvPr/>
        </p:nvSpPr>
        <p:spPr>
          <a:xfrm>
            <a:off x="762001" y="1905000"/>
            <a:ext cx="4495799" cy="2585323"/>
          </a:xfrm>
          <a:prstGeom prst="rect">
            <a:avLst/>
          </a:prstGeom>
          <a:noFill/>
        </p:spPr>
        <p:txBody>
          <a:bodyPr wrap="square" rtlCol="0">
            <a:spAutoFit/>
          </a:bodyPr>
          <a:lstStyle/>
          <a:p>
            <a:r>
              <a:rPr lang="en-US" dirty="0">
                <a:solidFill>
                  <a:schemeClr val="bg1"/>
                </a:solidFill>
              </a:rPr>
              <a:t>Most people can walk across a room without really thinking about it. </a:t>
            </a:r>
          </a:p>
          <a:p>
            <a:endParaRPr lang="en-US" dirty="0">
              <a:solidFill>
                <a:schemeClr val="bg1"/>
              </a:solidFill>
            </a:endParaRPr>
          </a:p>
          <a:p>
            <a:r>
              <a:rPr lang="en-US" dirty="0">
                <a:solidFill>
                  <a:schemeClr val="bg1"/>
                </a:solidFill>
              </a:rPr>
              <a:t>You listen to music and smell sausages cooking on a barbecue without having to decide how to hear or smell.</a:t>
            </a:r>
          </a:p>
          <a:p>
            <a:endParaRPr lang="en-US" dirty="0">
              <a:solidFill>
                <a:schemeClr val="bg1"/>
              </a:solidFill>
            </a:endParaRPr>
          </a:p>
          <a:p>
            <a:r>
              <a:rPr lang="en-US" dirty="0">
                <a:solidFill>
                  <a:schemeClr val="bg1"/>
                </a:solidFill>
              </a:rPr>
              <a:t>Your nervous system controls all these actions.</a:t>
            </a:r>
          </a:p>
        </p:txBody>
      </p:sp>
      <p:pic>
        <p:nvPicPr>
          <p:cNvPr id="2" name="Picture 1">
            <a:extLst>
              <a:ext uri="{FF2B5EF4-FFF2-40B4-BE49-F238E27FC236}">
                <a16:creationId xmlns:a16="http://schemas.microsoft.com/office/drawing/2014/main" id="{D1B54D01-4438-46DC-8BFA-9DD7DA5B7D8E}"/>
              </a:ext>
            </a:extLst>
          </p:cNvPr>
          <p:cNvPicPr>
            <a:picLocks noChangeAspect="1"/>
          </p:cNvPicPr>
          <p:nvPr/>
        </p:nvPicPr>
        <p:blipFill>
          <a:blip r:embed="rId3"/>
          <a:stretch>
            <a:fillRect/>
          </a:stretch>
        </p:blipFill>
        <p:spPr>
          <a:xfrm>
            <a:off x="5410200" y="1676400"/>
            <a:ext cx="3362325" cy="4488878"/>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2CD38-3806-475C-9474-ABACD2F0366F}"/>
              </a:ext>
            </a:extLst>
          </p:cNvPr>
          <p:cNvPicPr>
            <a:picLocks noChangeAspect="1"/>
          </p:cNvPicPr>
          <p:nvPr/>
        </p:nvPicPr>
        <p:blipFill rotWithShape="1">
          <a:blip r:embed="rId2"/>
          <a:srcRect l="15000" t="42000" r="68333" b="42000"/>
          <a:stretch/>
        </p:blipFill>
        <p:spPr>
          <a:xfrm>
            <a:off x="3657600" y="3429000"/>
            <a:ext cx="5029200" cy="3017520"/>
          </a:xfrm>
          <a:prstGeom prst="rect">
            <a:avLst/>
          </a:prstGeom>
        </p:spPr>
      </p:pic>
      <p:sp>
        <p:nvSpPr>
          <p:cNvPr id="5" name="TextBox 4">
            <a:extLst>
              <a:ext uri="{FF2B5EF4-FFF2-40B4-BE49-F238E27FC236}">
                <a16:creationId xmlns:a16="http://schemas.microsoft.com/office/drawing/2014/main" id="{50308A58-3A68-487C-8AD3-279458901260}"/>
              </a:ext>
            </a:extLst>
          </p:cNvPr>
          <p:cNvSpPr txBox="1"/>
          <p:nvPr/>
        </p:nvSpPr>
        <p:spPr>
          <a:xfrm>
            <a:off x="207168" y="685800"/>
            <a:ext cx="8729663" cy="3416320"/>
          </a:xfrm>
          <a:prstGeom prst="rect">
            <a:avLst/>
          </a:prstGeom>
          <a:noFill/>
        </p:spPr>
        <p:txBody>
          <a:bodyPr wrap="square" rtlCol="0">
            <a:spAutoFit/>
          </a:bodyPr>
          <a:lstStyle/>
          <a:p>
            <a:r>
              <a:rPr lang="en-US" dirty="0">
                <a:solidFill>
                  <a:schemeClr val="bg1"/>
                </a:solidFill>
              </a:rPr>
              <a:t>About 50 different neurotransmitters carry electrical impulses across these gaps.  These neurotransmitters control which nerves fire and when.</a:t>
            </a:r>
          </a:p>
          <a:p>
            <a:endParaRPr lang="en-US" dirty="0">
              <a:solidFill>
                <a:schemeClr val="bg1"/>
              </a:solidFill>
            </a:endParaRPr>
          </a:p>
          <a:p>
            <a:r>
              <a:rPr lang="en-US" dirty="0">
                <a:solidFill>
                  <a:schemeClr val="bg1"/>
                </a:solidFill>
              </a:rPr>
              <a:t>In your body, the neurons are bundled together to form nerves.  Neurons are covered with an insulating layer called a myelin sheath.  The myelin sheath electrically insulates the neurons from each other and increases the speed of the nerve impulse.</a:t>
            </a:r>
          </a:p>
          <a:p>
            <a:endParaRPr lang="en-US" dirty="0">
              <a:solidFill>
                <a:schemeClr val="bg1"/>
              </a:solidFill>
            </a:endParaRPr>
          </a:p>
          <a:p>
            <a:r>
              <a:rPr lang="en-US" dirty="0">
                <a:solidFill>
                  <a:schemeClr val="bg1"/>
                </a:solidFill>
              </a:rPr>
              <a:t>The parts of the CNS that contain neutrons covered in myelin are called white matter.  The parts that contain mainly cell bodies are called grey matter.  The outer parts of the brain are made up mainly of grey matter.</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6588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29C848-4F86-45A8-A9E0-E586DEB4BE87}"/>
              </a:ext>
            </a:extLst>
          </p:cNvPr>
          <p:cNvSpPr txBox="1"/>
          <p:nvPr/>
        </p:nvSpPr>
        <p:spPr>
          <a:xfrm>
            <a:off x="1778094" y="1066800"/>
            <a:ext cx="5587812" cy="707886"/>
          </a:xfrm>
          <a:prstGeom prst="rect">
            <a:avLst/>
          </a:prstGeom>
          <a:noFill/>
        </p:spPr>
        <p:txBody>
          <a:bodyPr wrap="none" rtlCol="0">
            <a:spAutoFit/>
          </a:bodyPr>
          <a:lstStyle/>
          <a:p>
            <a:r>
              <a:rPr lang="en-AU" sz="4000" dirty="0">
                <a:solidFill>
                  <a:schemeClr val="bg1"/>
                </a:solidFill>
              </a:rPr>
              <a:t>Nervous System summary</a:t>
            </a:r>
          </a:p>
        </p:txBody>
      </p:sp>
      <p:sp>
        <p:nvSpPr>
          <p:cNvPr id="5" name="Rectangle 4">
            <a:extLst>
              <a:ext uri="{FF2B5EF4-FFF2-40B4-BE49-F238E27FC236}">
                <a16:creationId xmlns:a16="http://schemas.microsoft.com/office/drawing/2014/main" id="{C77794AF-7F8D-423E-BBD1-9B0FB0AEAAA8}"/>
              </a:ext>
            </a:extLst>
          </p:cNvPr>
          <p:cNvSpPr/>
          <p:nvPr/>
        </p:nvSpPr>
        <p:spPr>
          <a:xfrm>
            <a:off x="2286000" y="3105835"/>
            <a:ext cx="4572000" cy="923330"/>
          </a:xfrm>
          <a:prstGeom prst="rect">
            <a:avLst/>
          </a:prstGeom>
        </p:spPr>
        <p:txBody>
          <a:bodyPr>
            <a:spAutoFit/>
          </a:bodyPr>
          <a:lstStyle/>
          <a:p>
            <a:r>
              <a:rPr lang="en-AU" dirty="0">
                <a:solidFill>
                  <a:schemeClr val="bg1"/>
                </a:solidFill>
                <a:hlinkClick r:id="rId2"/>
              </a:rPr>
              <a:t>https://online.clickview.com.au/libraries/videos/3714774/06-the-nervous-system</a:t>
            </a:r>
            <a:endParaRPr lang="en-AU"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156663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19200"/>
            <a:ext cx="4239174" cy="646331"/>
          </a:xfrm>
          <a:prstGeom prst="rect">
            <a:avLst/>
          </a:prstGeom>
          <a:noFill/>
        </p:spPr>
        <p:txBody>
          <a:bodyPr wrap="none" rtlCol="0">
            <a:spAutoFit/>
          </a:bodyPr>
          <a:lstStyle/>
          <a:p>
            <a:r>
              <a:rPr lang="en-US" sz="3600" b="1" dirty="0">
                <a:solidFill>
                  <a:schemeClr val="bg1"/>
                </a:solidFill>
              </a:rPr>
              <a:t>Pupil dilation activity</a:t>
            </a:r>
            <a:endParaRPr lang="en-AU" sz="3600" b="1" dirty="0">
              <a:solidFill>
                <a:schemeClr val="bg1"/>
              </a:solidFill>
            </a:endParaRPr>
          </a:p>
        </p:txBody>
      </p:sp>
      <p:pic>
        <p:nvPicPr>
          <p:cNvPr id="2" name="Picture 1">
            <a:extLst>
              <a:ext uri="{FF2B5EF4-FFF2-40B4-BE49-F238E27FC236}">
                <a16:creationId xmlns:a16="http://schemas.microsoft.com/office/drawing/2014/main" id="{9EB20F34-2608-441A-B21D-7B904B6EBF87}"/>
              </a:ext>
            </a:extLst>
          </p:cNvPr>
          <p:cNvPicPr>
            <a:picLocks noChangeAspect="1"/>
          </p:cNvPicPr>
          <p:nvPr/>
        </p:nvPicPr>
        <p:blipFill>
          <a:blip r:embed="rId2"/>
          <a:stretch>
            <a:fillRect/>
          </a:stretch>
        </p:blipFill>
        <p:spPr>
          <a:xfrm>
            <a:off x="3352800" y="2744796"/>
            <a:ext cx="5538787" cy="3108316"/>
          </a:xfrm>
          <a:prstGeom prst="rect">
            <a:avLst/>
          </a:prstGeom>
        </p:spPr>
      </p:pic>
    </p:spTree>
    <p:extLst>
      <p:ext uri="{BB962C8B-B14F-4D97-AF65-F5344CB8AC3E}">
        <p14:creationId xmlns:p14="http://schemas.microsoft.com/office/powerpoint/2010/main" val="6649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91486"/>
            <a:ext cx="3222164" cy="646331"/>
          </a:xfrm>
          <a:prstGeom prst="rect">
            <a:avLst/>
          </a:prstGeom>
          <a:noFill/>
        </p:spPr>
        <p:txBody>
          <a:bodyPr wrap="none" rtlCol="0">
            <a:spAutoFit/>
          </a:bodyPr>
          <a:lstStyle/>
          <a:p>
            <a:r>
              <a:rPr lang="en-US" sz="3600" b="1" dirty="0">
                <a:solidFill>
                  <a:schemeClr val="bg1"/>
                </a:solidFill>
              </a:rPr>
              <a:t>Nervous system</a:t>
            </a:r>
            <a:endParaRPr lang="en-AU" sz="3600" b="1" dirty="0">
              <a:solidFill>
                <a:schemeClr val="bg1"/>
              </a:solidFill>
            </a:endParaRPr>
          </a:p>
        </p:txBody>
      </p:sp>
      <p:sp>
        <p:nvSpPr>
          <p:cNvPr id="5" name="TextBox 4"/>
          <p:cNvSpPr txBox="1"/>
          <p:nvPr/>
        </p:nvSpPr>
        <p:spPr>
          <a:xfrm>
            <a:off x="533400" y="1308080"/>
            <a:ext cx="8416228" cy="3139321"/>
          </a:xfrm>
          <a:prstGeom prst="rect">
            <a:avLst/>
          </a:prstGeom>
          <a:noFill/>
        </p:spPr>
        <p:txBody>
          <a:bodyPr wrap="square" rtlCol="0">
            <a:spAutoFit/>
          </a:bodyPr>
          <a:lstStyle/>
          <a:p>
            <a:r>
              <a:rPr lang="en-US" dirty="0">
                <a:solidFill>
                  <a:schemeClr val="bg1"/>
                </a:solidFill>
              </a:rPr>
              <a:t>The nervous system is a communication network that controls all the other systems of your body, such as the digestive and circulatory system.</a:t>
            </a:r>
          </a:p>
          <a:p>
            <a:endParaRPr lang="en-US" dirty="0">
              <a:solidFill>
                <a:schemeClr val="bg1"/>
              </a:solidFill>
            </a:endParaRPr>
          </a:p>
          <a:p>
            <a:r>
              <a:rPr lang="en-US" dirty="0">
                <a:solidFill>
                  <a:schemeClr val="bg1"/>
                </a:solidFill>
              </a:rPr>
              <a:t>The two parts of the nervous system are:</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Central nervous system (CNS), made up of your brain and spinal cord.  The CNS receives information from all over the body, processes that information, and then sends out messages telling the body how to respond.</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Peripheral nervous system (PNS), made up of the nerves that carry messages to and from the CNS and other parts of the body. </a:t>
            </a:r>
            <a:endParaRPr lang="en-AU" dirty="0">
              <a:solidFill>
                <a:schemeClr val="bg1"/>
              </a:solidFill>
            </a:endParaRPr>
          </a:p>
        </p:txBody>
      </p:sp>
      <p:pic>
        <p:nvPicPr>
          <p:cNvPr id="3" name="Picture 2">
            <a:extLst>
              <a:ext uri="{FF2B5EF4-FFF2-40B4-BE49-F238E27FC236}">
                <a16:creationId xmlns:a16="http://schemas.microsoft.com/office/drawing/2014/main" id="{0A3FE90F-C225-4A31-B77D-ED825774D6A2}"/>
              </a:ext>
            </a:extLst>
          </p:cNvPr>
          <p:cNvPicPr>
            <a:picLocks noChangeAspect="1"/>
          </p:cNvPicPr>
          <p:nvPr/>
        </p:nvPicPr>
        <p:blipFill>
          <a:blip r:embed="rId2"/>
          <a:stretch>
            <a:fillRect/>
          </a:stretch>
        </p:blipFill>
        <p:spPr>
          <a:xfrm>
            <a:off x="6360764" y="4191000"/>
            <a:ext cx="2667000" cy="2667000"/>
          </a:xfrm>
          <a:prstGeom prst="rect">
            <a:avLst/>
          </a:prstGeom>
        </p:spPr>
      </p:pic>
    </p:spTree>
    <p:extLst>
      <p:ext uri="{BB962C8B-B14F-4D97-AF65-F5344CB8AC3E}">
        <p14:creationId xmlns:p14="http://schemas.microsoft.com/office/powerpoint/2010/main" val="80498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405F3-A4B4-432C-867A-89301D6294C2}"/>
              </a:ext>
            </a:extLst>
          </p:cNvPr>
          <p:cNvPicPr>
            <a:picLocks noChangeAspect="1"/>
          </p:cNvPicPr>
          <p:nvPr/>
        </p:nvPicPr>
        <p:blipFill>
          <a:blip r:embed="rId2"/>
          <a:stretch>
            <a:fillRect/>
          </a:stretch>
        </p:blipFill>
        <p:spPr>
          <a:xfrm>
            <a:off x="802758" y="1446081"/>
            <a:ext cx="7426842" cy="4954719"/>
          </a:xfrm>
          <a:prstGeom prst="rect">
            <a:avLst/>
          </a:prstGeom>
        </p:spPr>
      </p:pic>
      <p:sp>
        <p:nvSpPr>
          <p:cNvPr id="5" name="TextBox 4">
            <a:extLst>
              <a:ext uri="{FF2B5EF4-FFF2-40B4-BE49-F238E27FC236}">
                <a16:creationId xmlns:a16="http://schemas.microsoft.com/office/drawing/2014/main" id="{A712F2A3-36B4-47A2-B1C1-F2E324B2BB29}"/>
              </a:ext>
            </a:extLst>
          </p:cNvPr>
          <p:cNvSpPr txBox="1"/>
          <p:nvPr/>
        </p:nvSpPr>
        <p:spPr>
          <a:xfrm>
            <a:off x="533400" y="391486"/>
            <a:ext cx="3222164" cy="646331"/>
          </a:xfrm>
          <a:prstGeom prst="rect">
            <a:avLst/>
          </a:prstGeom>
          <a:noFill/>
        </p:spPr>
        <p:txBody>
          <a:bodyPr wrap="none" rtlCol="0">
            <a:spAutoFit/>
          </a:bodyPr>
          <a:lstStyle/>
          <a:p>
            <a:r>
              <a:rPr lang="en-US" sz="3600" b="1" dirty="0">
                <a:solidFill>
                  <a:schemeClr val="bg1"/>
                </a:solidFill>
              </a:rPr>
              <a:t>Nervous system</a:t>
            </a:r>
            <a:endParaRPr lang="en-AU" sz="3600" b="1" dirty="0">
              <a:solidFill>
                <a:schemeClr val="bg1"/>
              </a:solidFill>
            </a:endParaRPr>
          </a:p>
        </p:txBody>
      </p:sp>
    </p:spTree>
    <p:extLst>
      <p:ext uri="{BB962C8B-B14F-4D97-AF65-F5344CB8AC3E}">
        <p14:creationId xmlns:p14="http://schemas.microsoft.com/office/powerpoint/2010/main" val="352349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12F2A3-36B4-47A2-B1C1-F2E324B2BB29}"/>
              </a:ext>
            </a:extLst>
          </p:cNvPr>
          <p:cNvSpPr txBox="1"/>
          <p:nvPr/>
        </p:nvSpPr>
        <p:spPr>
          <a:xfrm>
            <a:off x="245165" y="1234832"/>
            <a:ext cx="2277931" cy="646331"/>
          </a:xfrm>
          <a:prstGeom prst="rect">
            <a:avLst/>
          </a:prstGeom>
          <a:noFill/>
        </p:spPr>
        <p:txBody>
          <a:bodyPr wrap="none" rtlCol="0">
            <a:spAutoFit/>
          </a:bodyPr>
          <a:lstStyle/>
          <a:p>
            <a:r>
              <a:rPr lang="en-US" sz="3600" b="1" dirty="0">
                <a:solidFill>
                  <a:schemeClr val="bg1"/>
                </a:solidFill>
              </a:rPr>
              <a:t>Nerve cells</a:t>
            </a:r>
            <a:endParaRPr lang="en-AU" sz="3600" b="1" dirty="0">
              <a:solidFill>
                <a:schemeClr val="bg1"/>
              </a:solidFill>
            </a:endParaRPr>
          </a:p>
        </p:txBody>
      </p:sp>
      <p:sp>
        <p:nvSpPr>
          <p:cNvPr id="6" name="TextBox 5">
            <a:extLst>
              <a:ext uri="{FF2B5EF4-FFF2-40B4-BE49-F238E27FC236}">
                <a16:creationId xmlns:a16="http://schemas.microsoft.com/office/drawing/2014/main" id="{8250329A-FCB3-4B43-9B95-C626A94C2944}"/>
              </a:ext>
            </a:extLst>
          </p:cNvPr>
          <p:cNvSpPr txBox="1"/>
          <p:nvPr/>
        </p:nvSpPr>
        <p:spPr>
          <a:xfrm>
            <a:off x="228600" y="4038600"/>
            <a:ext cx="8458200" cy="2585323"/>
          </a:xfrm>
          <a:prstGeom prst="rect">
            <a:avLst/>
          </a:prstGeom>
          <a:noFill/>
        </p:spPr>
        <p:txBody>
          <a:bodyPr wrap="square" rtlCol="0">
            <a:spAutoFit/>
          </a:bodyPr>
          <a:lstStyle/>
          <a:p>
            <a:r>
              <a:rPr lang="en-US" dirty="0">
                <a:solidFill>
                  <a:schemeClr val="bg1"/>
                </a:solidFill>
              </a:rPr>
              <a:t>The nervous system is made up of trillions of nerve cells called neurons.</a:t>
            </a:r>
          </a:p>
          <a:p>
            <a:endParaRPr lang="en-US" dirty="0">
              <a:solidFill>
                <a:schemeClr val="bg1"/>
              </a:solidFill>
            </a:endParaRPr>
          </a:p>
          <a:p>
            <a:r>
              <a:rPr lang="en-US" b="1" dirty="0">
                <a:solidFill>
                  <a:schemeClr val="bg1"/>
                </a:solidFill>
              </a:rPr>
              <a:t>Neurons</a:t>
            </a:r>
            <a:r>
              <a:rPr lang="en-US" dirty="0">
                <a:solidFill>
                  <a:schemeClr val="bg1"/>
                </a:solidFill>
              </a:rPr>
              <a:t> are specialized cells that transmit electrical messages from one part of your body to another at very high speed.  These electrical messages are called nerve impulses and they can travel in one direction.</a:t>
            </a:r>
          </a:p>
          <a:p>
            <a:endParaRPr lang="en-US" dirty="0">
              <a:solidFill>
                <a:schemeClr val="bg1"/>
              </a:solidFill>
            </a:endParaRPr>
          </a:p>
          <a:p>
            <a:r>
              <a:rPr lang="en-US" dirty="0">
                <a:solidFill>
                  <a:schemeClr val="bg1"/>
                </a:solidFill>
              </a:rPr>
              <a:t>A neutron has all the usual features of any animal cell including nucleus, cell membrane and cytoplasm.  It also has other specialized parts including dendrites, an axon and axon terminal.</a:t>
            </a:r>
          </a:p>
        </p:txBody>
      </p:sp>
      <p:pic>
        <p:nvPicPr>
          <p:cNvPr id="4" name="Picture 3">
            <a:extLst>
              <a:ext uri="{FF2B5EF4-FFF2-40B4-BE49-F238E27FC236}">
                <a16:creationId xmlns:a16="http://schemas.microsoft.com/office/drawing/2014/main" id="{7C7A4C69-F598-46A0-8CF5-51901F0119A3}"/>
              </a:ext>
            </a:extLst>
          </p:cNvPr>
          <p:cNvPicPr>
            <a:picLocks noChangeAspect="1"/>
          </p:cNvPicPr>
          <p:nvPr/>
        </p:nvPicPr>
        <p:blipFill rotWithShape="1">
          <a:blip r:embed="rId2"/>
          <a:srcRect l="52500" t="20000" r="13333" b="50000"/>
          <a:stretch/>
        </p:blipFill>
        <p:spPr>
          <a:xfrm>
            <a:off x="3048000" y="152400"/>
            <a:ext cx="6019800" cy="3523786"/>
          </a:xfrm>
          <a:prstGeom prst="rect">
            <a:avLst/>
          </a:prstGeom>
        </p:spPr>
      </p:pic>
    </p:spTree>
    <p:extLst>
      <p:ext uri="{BB962C8B-B14F-4D97-AF65-F5344CB8AC3E}">
        <p14:creationId xmlns:p14="http://schemas.microsoft.com/office/powerpoint/2010/main" val="73318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B8E98-8F80-4504-8DF1-7EC604152A84}"/>
              </a:ext>
            </a:extLst>
          </p:cNvPr>
          <p:cNvSpPr txBox="1"/>
          <p:nvPr/>
        </p:nvSpPr>
        <p:spPr>
          <a:xfrm>
            <a:off x="2748552" y="1143000"/>
            <a:ext cx="3646896" cy="584775"/>
          </a:xfrm>
          <a:prstGeom prst="rect">
            <a:avLst/>
          </a:prstGeom>
          <a:noFill/>
        </p:spPr>
        <p:txBody>
          <a:bodyPr wrap="none" rtlCol="0">
            <a:spAutoFit/>
          </a:bodyPr>
          <a:lstStyle/>
          <a:p>
            <a:r>
              <a:rPr lang="en-AU" sz="3200" dirty="0">
                <a:solidFill>
                  <a:schemeClr val="bg1"/>
                </a:solidFill>
              </a:rPr>
              <a:t>Nerve Speed Activity</a:t>
            </a:r>
          </a:p>
        </p:txBody>
      </p:sp>
      <p:sp>
        <p:nvSpPr>
          <p:cNvPr id="5" name="Rectangle 4">
            <a:extLst>
              <a:ext uri="{FF2B5EF4-FFF2-40B4-BE49-F238E27FC236}">
                <a16:creationId xmlns:a16="http://schemas.microsoft.com/office/drawing/2014/main" id="{FCFC7A72-D0AD-432B-8BD4-1FC405D0F344}"/>
              </a:ext>
            </a:extLst>
          </p:cNvPr>
          <p:cNvSpPr/>
          <p:nvPr/>
        </p:nvSpPr>
        <p:spPr>
          <a:xfrm>
            <a:off x="3733800" y="2286000"/>
            <a:ext cx="1676400" cy="369332"/>
          </a:xfrm>
          <a:prstGeom prst="rect">
            <a:avLst/>
          </a:prstGeom>
        </p:spPr>
        <p:txBody>
          <a:bodyPr wrap="square">
            <a:spAutoFit/>
          </a:bodyPr>
          <a:lstStyle/>
          <a:p>
            <a:r>
              <a:rPr lang="en-AU" dirty="0">
                <a:solidFill>
                  <a:schemeClr val="bg1"/>
                </a:solidFill>
                <a:hlinkClick r:id="rId2"/>
              </a:rPr>
              <a:t>Arrow Catcher</a:t>
            </a:r>
            <a:endParaRPr lang="en-AU" dirty="0">
              <a:solidFill>
                <a:schemeClr val="bg1"/>
              </a:solidFill>
            </a:endParaRPr>
          </a:p>
        </p:txBody>
      </p:sp>
    </p:spTree>
    <p:extLst>
      <p:ext uri="{BB962C8B-B14F-4D97-AF65-F5344CB8AC3E}">
        <p14:creationId xmlns:p14="http://schemas.microsoft.com/office/powerpoint/2010/main" val="176459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DA79B-5D87-4B7E-953C-6AEC5A26F226}"/>
              </a:ext>
            </a:extLst>
          </p:cNvPr>
          <p:cNvPicPr>
            <a:picLocks noChangeAspect="1"/>
          </p:cNvPicPr>
          <p:nvPr/>
        </p:nvPicPr>
        <p:blipFill rotWithShape="1">
          <a:blip r:embed="rId2"/>
          <a:srcRect l="52500" t="20000" r="13333" b="50000"/>
          <a:stretch/>
        </p:blipFill>
        <p:spPr>
          <a:xfrm>
            <a:off x="1981200" y="2590800"/>
            <a:ext cx="7010400" cy="4103649"/>
          </a:xfrm>
          <a:prstGeom prst="rect">
            <a:avLst/>
          </a:prstGeom>
        </p:spPr>
      </p:pic>
      <p:sp>
        <p:nvSpPr>
          <p:cNvPr id="5" name="TextBox 4">
            <a:extLst>
              <a:ext uri="{FF2B5EF4-FFF2-40B4-BE49-F238E27FC236}">
                <a16:creationId xmlns:a16="http://schemas.microsoft.com/office/drawing/2014/main" id="{168A3646-9B12-4089-85FD-830300352F0A}"/>
              </a:ext>
            </a:extLst>
          </p:cNvPr>
          <p:cNvSpPr txBox="1"/>
          <p:nvPr/>
        </p:nvSpPr>
        <p:spPr>
          <a:xfrm>
            <a:off x="533400" y="391486"/>
            <a:ext cx="2277931" cy="646331"/>
          </a:xfrm>
          <a:prstGeom prst="rect">
            <a:avLst/>
          </a:prstGeom>
          <a:noFill/>
        </p:spPr>
        <p:txBody>
          <a:bodyPr wrap="none" rtlCol="0">
            <a:spAutoFit/>
          </a:bodyPr>
          <a:lstStyle/>
          <a:p>
            <a:r>
              <a:rPr lang="en-US" sz="3600" b="1" dirty="0">
                <a:solidFill>
                  <a:schemeClr val="bg1"/>
                </a:solidFill>
              </a:rPr>
              <a:t>Nerve cells</a:t>
            </a:r>
            <a:endParaRPr lang="en-AU" sz="3600" b="1" dirty="0">
              <a:solidFill>
                <a:schemeClr val="bg1"/>
              </a:solidFill>
            </a:endParaRPr>
          </a:p>
        </p:txBody>
      </p:sp>
      <p:sp>
        <p:nvSpPr>
          <p:cNvPr id="2" name="Rectangle 1">
            <a:extLst>
              <a:ext uri="{FF2B5EF4-FFF2-40B4-BE49-F238E27FC236}">
                <a16:creationId xmlns:a16="http://schemas.microsoft.com/office/drawing/2014/main" id="{2229D4D1-95D3-473A-8B7A-D69849472C1C}"/>
              </a:ext>
            </a:extLst>
          </p:cNvPr>
          <p:cNvSpPr/>
          <p:nvPr/>
        </p:nvSpPr>
        <p:spPr>
          <a:xfrm>
            <a:off x="533400" y="1100220"/>
            <a:ext cx="8209722" cy="1477328"/>
          </a:xfrm>
          <a:prstGeom prst="rect">
            <a:avLst/>
          </a:prstGeom>
        </p:spPr>
        <p:txBody>
          <a:bodyPr wrap="square">
            <a:spAutoFit/>
          </a:bodyPr>
          <a:lstStyle/>
          <a:p>
            <a:r>
              <a:rPr lang="en-US" dirty="0">
                <a:solidFill>
                  <a:schemeClr val="bg1"/>
                </a:solidFill>
              </a:rPr>
              <a:t>The cell body contains the nucleus, which is the control </a:t>
            </a:r>
            <a:r>
              <a:rPr lang="en-US" dirty="0" err="1">
                <a:solidFill>
                  <a:schemeClr val="bg1"/>
                </a:solidFill>
              </a:rPr>
              <a:t>centre</a:t>
            </a:r>
            <a:r>
              <a:rPr lang="en-US" dirty="0">
                <a:solidFill>
                  <a:schemeClr val="bg1"/>
                </a:solidFill>
              </a:rPr>
              <a:t> of the cell.  The dendrites branch out from the cell body and receive messages from other nerve cells, which are then sent on to the cell body.  The axon or nerve </a:t>
            </a:r>
            <a:r>
              <a:rPr lang="en-US" dirty="0" err="1">
                <a:solidFill>
                  <a:schemeClr val="bg1"/>
                </a:solidFill>
              </a:rPr>
              <a:t>fibre</a:t>
            </a:r>
            <a:r>
              <a:rPr lang="en-US" dirty="0">
                <a:solidFill>
                  <a:schemeClr val="bg1"/>
                </a:solidFill>
              </a:rPr>
              <a:t> sends nerve impulses in only one direction – away from the cell body.  The axon terminals pass the message on to the next neuron.</a:t>
            </a:r>
            <a:endParaRPr lang="en-AU" dirty="0">
              <a:solidFill>
                <a:schemeClr val="bg1"/>
              </a:solidFill>
            </a:endParaRPr>
          </a:p>
        </p:txBody>
      </p:sp>
    </p:spTree>
    <p:extLst>
      <p:ext uri="{BB962C8B-B14F-4D97-AF65-F5344CB8AC3E}">
        <p14:creationId xmlns:p14="http://schemas.microsoft.com/office/powerpoint/2010/main" val="370000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1E8EA7-5A69-4940-9AA1-1A90768FF848}"/>
              </a:ext>
            </a:extLst>
          </p:cNvPr>
          <p:cNvPicPr>
            <a:picLocks noChangeAspect="1"/>
          </p:cNvPicPr>
          <p:nvPr/>
        </p:nvPicPr>
        <p:blipFill rotWithShape="1">
          <a:blip r:embed="rId2"/>
          <a:srcRect l="69167" t="50000" r="11667" b="27500"/>
          <a:stretch/>
        </p:blipFill>
        <p:spPr>
          <a:xfrm>
            <a:off x="4876800" y="3429000"/>
            <a:ext cx="4191000" cy="3279913"/>
          </a:xfrm>
          <a:prstGeom prst="rect">
            <a:avLst/>
          </a:prstGeom>
        </p:spPr>
      </p:pic>
      <p:sp>
        <p:nvSpPr>
          <p:cNvPr id="3" name="TextBox 2">
            <a:extLst>
              <a:ext uri="{FF2B5EF4-FFF2-40B4-BE49-F238E27FC236}">
                <a16:creationId xmlns:a16="http://schemas.microsoft.com/office/drawing/2014/main" id="{05271617-4AE4-4B51-96FE-1476D5ECB240}"/>
              </a:ext>
            </a:extLst>
          </p:cNvPr>
          <p:cNvSpPr txBox="1"/>
          <p:nvPr/>
        </p:nvSpPr>
        <p:spPr>
          <a:xfrm>
            <a:off x="228600" y="1308080"/>
            <a:ext cx="4191000" cy="5078313"/>
          </a:xfrm>
          <a:prstGeom prst="rect">
            <a:avLst/>
          </a:prstGeom>
          <a:noFill/>
        </p:spPr>
        <p:txBody>
          <a:bodyPr wrap="square" rtlCol="0">
            <a:spAutoFit/>
          </a:bodyPr>
          <a:lstStyle/>
          <a:p>
            <a:r>
              <a:rPr lang="en-US" dirty="0">
                <a:solidFill>
                  <a:schemeClr val="bg1"/>
                </a:solidFill>
              </a:rPr>
              <a:t>There are different types of neurons.  Each type of neuron has a different function within the nervous system.</a:t>
            </a:r>
          </a:p>
          <a:p>
            <a:endParaRPr lang="en-US" dirty="0">
              <a:solidFill>
                <a:schemeClr val="bg1"/>
              </a:solidFill>
            </a:endParaRPr>
          </a:p>
          <a:p>
            <a:r>
              <a:rPr lang="en-US" b="1" dirty="0">
                <a:solidFill>
                  <a:schemeClr val="bg1"/>
                </a:solidFill>
              </a:rPr>
              <a:t>Motor neurons </a:t>
            </a:r>
            <a:r>
              <a:rPr lang="en-US" dirty="0">
                <a:solidFill>
                  <a:schemeClr val="bg1"/>
                </a:solidFill>
              </a:rPr>
              <a:t>– carry messages from the CNS to effectors.  Effectors are muscles or glands (tissues that secrete hormones) that translate the messages into action.</a:t>
            </a:r>
          </a:p>
          <a:p>
            <a:endParaRPr lang="en-US" dirty="0">
              <a:solidFill>
                <a:schemeClr val="bg1"/>
              </a:solidFill>
            </a:endParaRPr>
          </a:p>
          <a:p>
            <a:r>
              <a:rPr lang="en-US" b="1" dirty="0">
                <a:solidFill>
                  <a:schemeClr val="bg1"/>
                </a:solidFill>
              </a:rPr>
              <a:t>Connector neurons </a:t>
            </a:r>
            <a:r>
              <a:rPr lang="en-US" dirty="0">
                <a:solidFill>
                  <a:schemeClr val="bg1"/>
                </a:solidFill>
              </a:rPr>
              <a:t>– transmit messages between neurons in the CNS.</a:t>
            </a:r>
          </a:p>
          <a:p>
            <a:endParaRPr lang="en-US" dirty="0">
              <a:solidFill>
                <a:schemeClr val="bg1"/>
              </a:solidFill>
            </a:endParaRPr>
          </a:p>
          <a:p>
            <a:r>
              <a:rPr lang="en-US" b="1" dirty="0">
                <a:solidFill>
                  <a:schemeClr val="bg1"/>
                </a:solidFill>
              </a:rPr>
              <a:t>Sensory neurons </a:t>
            </a:r>
            <a:r>
              <a:rPr lang="en-US" dirty="0">
                <a:solidFill>
                  <a:schemeClr val="bg1"/>
                </a:solidFill>
              </a:rPr>
              <a:t>– have specialized receptors, which are sensitive to stimuli such as heat or light.  They carry messages to the brain and spinal cord from cells in the sense organs (such as your eyes, ears, tongue and skin).</a:t>
            </a:r>
          </a:p>
        </p:txBody>
      </p:sp>
      <p:sp>
        <p:nvSpPr>
          <p:cNvPr id="5" name="TextBox 4">
            <a:extLst>
              <a:ext uri="{FF2B5EF4-FFF2-40B4-BE49-F238E27FC236}">
                <a16:creationId xmlns:a16="http://schemas.microsoft.com/office/drawing/2014/main" id="{3AC66F6E-6D2D-47BE-B6DF-A5A87564F4EA}"/>
              </a:ext>
            </a:extLst>
          </p:cNvPr>
          <p:cNvSpPr txBox="1"/>
          <p:nvPr/>
        </p:nvSpPr>
        <p:spPr>
          <a:xfrm>
            <a:off x="533400" y="391486"/>
            <a:ext cx="2277931" cy="646331"/>
          </a:xfrm>
          <a:prstGeom prst="rect">
            <a:avLst/>
          </a:prstGeom>
          <a:noFill/>
        </p:spPr>
        <p:txBody>
          <a:bodyPr wrap="none" rtlCol="0">
            <a:spAutoFit/>
          </a:bodyPr>
          <a:lstStyle/>
          <a:p>
            <a:r>
              <a:rPr lang="en-US" sz="3600" b="1" dirty="0">
                <a:solidFill>
                  <a:schemeClr val="bg1"/>
                </a:solidFill>
              </a:rPr>
              <a:t>Nerve cells</a:t>
            </a:r>
            <a:endParaRPr lang="en-AU" sz="3600" b="1" dirty="0">
              <a:solidFill>
                <a:schemeClr val="bg1"/>
              </a:solidFill>
            </a:endParaRPr>
          </a:p>
        </p:txBody>
      </p:sp>
      <p:pic>
        <p:nvPicPr>
          <p:cNvPr id="2" name="Picture 1">
            <a:extLst>
              <a:ext uri="{FF2B5EF4-FFF2-40B4-BE49-F238E27FC236}">
                <a16:creationId xmlns:a16="http://schemas.microsoft.com/office/drawing/2014/main" id="{832452E4-7AE6-48FC-AC0F-07D8BE4D4B53}"/>
              </a:ext>
            </a:extLst>
          </p:cNvPr>
          <p:cNvPicPr>
            <a:picLocks noChangeAspect="1"/>
          </p:cNvPicPr>
          <p:nvPr/>
        </p:nvPicPr>
        <p:blipFill>
          <a:blip r:embed="rId3"/>
          <a:stretch>
            <a:fillRect/>
          </a:stretch>
        </p:blipFill>
        <p:spPr>
          <a:xfrm>
            <a:off x="4800600" y="149087"/>
            <a:ext cx="4267200" cy="2833255"/>
          </a:xfrm>
          <a:prstGeom prst="rect">
            <a:avLst/>
          </a:prstGeom>
        </p:spPr>
      </p:pic>
    </p:spTree>
    <p:extLst>
      <p:ext uri="{BB962C8B-B14F-4D97-AF65-F5344CB8AC3E}">
        <p14:creationId xmlns:p14="http://schemas.microsoft.com/office/powerpoint/2010/main" val="334559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71617-4AE4-4B51-96FE-1476D5ECB240}"/>
              </a:ext>
            </a:extLst>
          </p:cNvPr>
          <p:cNvSpPr txBox="1"/>
          <p:nvPr/>
        </p:nvSpPr>
        <p:spPr>
          <a:xfrm>
            <a:off x="207168" y="685800"/>
            <a:ext cx="8729663" cy="2031325"/>
          </a:xfrm>
          <a:prstGeom prst="rect">
            <a:avLst/>
          </a:prstGeom>
          <a:noFill/>
        </p:spPr>
        <p:txBody>
          <a:bodyPr wrap="square" rtlCol="0">
            <a:spAutoFit/>
          </a:bodyPr>
          <a:lstStyle/>
          <a:p>
            <a:r>
              <a:rPr lang="en-US" dirty="0">
                <a:solidFill>
                  <a:schemeClr val="bg1"/>
                </a:solidFill>
              </a:rPr>
              <a:t>The messages sent along the neuron are electrical – but don’t activate all at once – our body controls which nerves ‘fire’ at a certain time.</a:t>
            </a:r>
          </a:p>
          <a:p>
            <a:endParaRPr lang="en-US" dirty="0">
              <a:solidFill>
                <a:schemeClr val="bg1"/>
              </a:solidFill>
            </a:endParaRPr>
          </a:p>
          <a:p>
            <a:r>
              <a:rPr lang="en-US" dirty="0">
                <a:solidFill>
                  <a:schemeClr val="bg1"/>
                </a:solidFill>
              </a:rPr>
              <a:t>When the nerve impulse reaches the axon terminals at the end of an axon, a chemical called a neurotransmitter is released into the space between the neurons.  This space is a called a synapse.  The dendrite receives the chemical message and sends off an electrical signal. </a:t>
            </a:r>
          </a:p>
        </p:txBody>
      </p:sp>
      <p:pic>
        <p:nvPicPr>
          <p:cNvPr id="6" name="Picture 5">
            <a:extLst>
              <a:ext uri="{FF2B5EF4-FFF2-40B4-BE49-F238E27FC236}">
                <a16:creationId xmlns:a16="http://schemas.microsoft.com/office/drawing/2014/main" id="{554D3BFC-A1EA-4E40-BFF4-730E531C189A}"/>
              </a:ext>
            </a:extLst>
          </p:cNvPr>
          <p:cNvPicPr>
            <a:picLocks noChangeAspect="1"/>
          </p:cNvPicPr>
          <p:nvPr/>
        </p:nvPicPr>
        <p:blipFill rotWithShape="1">
          <a:blip r:embed="rId2"/>
          <a:srcRect l="15833" t="20666" r="55000" b="58000"/>
          <a:stretch/>
        </p:blipFill>
        <p:spPr>
          <a:xfrm>
            <a:off x="197229" y="3623321"/>
            <a:ext cx="5834063" cy="2667000"/>
          </a:xfrm>
          <a:prstGeom prst="rect">
            <a:avLst/>
          </a:prstGeom>
        </p:spPr>
      </p:pic>
      <p:pic>
        <p:nvPicPr>
          <p:cNvPr id="2" name="Picture 1">
            <a:extLst>
              <a:ext uri="{FF2B5EF4-FFF2-40B4-BE49-F238E27FC236}">
                <a16:creationId xmlns:a16="http://schemas.microsoft.com/office/drawing/2014/main" id="{77DF1DC4-A9FB-4097-B299-0F97694191D4}"/>
              </a:ext>
            </a:extLst>
          </p:cNvPr>
          <p:cNvPicPr>
            <a:picLocks noChangeAspect="1"/>
          </p:cNvPicPr>
          <p:nvPr/>
        </p:nvPicPr>
        <p:blipFill>
          <a:blip r:embed="rId3"/>
          <a:stretch>
            <a:fillRect/>
          </a:stretch>
        </p:blipFill>
        <p:spPr>
          <a:xfrm>
            <a:off x="6257334" y="3537596"/>
            <a:ext cx="2679497" cy="2838450"/>
          </a:xfrm>
          <a:prstGeom prst="rect">
            <a:avLst/>
          </a:prstGeom>
        </p:spPr>
      </p:pic>
    </p:spTree>
    <p:extLst>
      <p:ext uri="{BB962C8B-B14F-4D97-AF65-F5344CB8AC3E}">
        <p14:creationId xmlns:p14="http://schemas.microsoft.com/office/powerpoint/2010/main" val="1443306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629</Words>
  <Application>Microsoft Office PowerPoint</Application>
  <PresentationFormat>On-screen Show (4:3)</PresentationFormat>
  <Paragraphs>45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23</cp:revision>
  <dcterms:created xsi:type="dcterms:W3CDTF">2019-02-04T07:25:17Z</dcterms:created>
  <dcterms:modified xsi:type="dcterms:W3CDTF">2019-02-12T00:01:50Z</dcterms:modified>
</cp:coreProperties>
</file>