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6" r:id="rId3"/>
    <p:sldId id="268" r:id="rId4"/>
    <p:sldId id="269" r:id="rId5"/>
    <p:sldId id="295" r:id="rId6"/>
    <p:sldId id="296" r:id="rId7"/>
    <p:sldId id="297" r:id="rId8"/>
    <p:sldId id="270" r:id="rId9"/>
    <p:sldId id="271" r:id="rId10"/>
    <p:sldId id="27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987"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F0531-CFCB-4D2B-B887-9B035984EC8A}" type="datetimeFigureOut">
              <a:rPr lang="en-AU" smtClean="0"/>
              <a:t>13/02/2019</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E4CEA8-A13C-452A-BB46-4616B49F9076}" type="slidenum">
              <a:rPr lang="en-AU" smtClean="0"/>
              <a:t>‹#›</a:t>
            </a:fld>
            <a:endParaRPr lang="en-AU"/>
          </a:p>
        </p:txBody>
      </p:sp>
    </p:spTree>
    <p:extLst>
      <p:ext uri="{BB962C8B-B14F-4D97-AF65-F5344CB8AC3E}">
        <p14:creationId xmlns:p14="http://schemas.microsoft.com/office/powerpoint/2010/main" val="1092120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3E4CEA8-A13C-452A-BB46-4616B49F9076}" type="slidenum">
              <a:rPr lang="en-AU" smtClean="0"/>
              <a:t>1</a:t>
            </a:fld>
            <a:endParaRPr lang="en-AU"/>
          </a:p>
        </p:txBody>
      </p:sp>
    </p:spTree>
    <p:extLst>
      <p:ext uri="{BB962C8B-B14F-4D97-AF65-F5344CB8AC3E}">
        <p14:creationId xmlns:p14="http://schemas.microsoft.com/office/powerpoint/2010/main" val="37956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020F1905-3F58-4478-8238-ADA89B1389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0AABABB-0049-435E-AA02-2B5813A3B5C3}" type="slidenum">
              <a:rPr lang="en-US" altLang="en-US"/>
              <a:pPr eaLnBrk="1" hangingPunct="1"/>
              <a:t>5</a:t>
            </a:fld>
            <a:endParaRPr lang="en-US" altLang="en-US"/>
          </a:p>
        </p:txBody>
      </p:sp>
      <p:sp>
        <p:nvSpPr>
          <p:cNvPr id="21507" name="Rectangle 2">
            <a:extLst>
              <a:ext uri="{FF2B5EF4-FFF2-40B4-BE49-F238E27FC236}">
                <a16:creationId xmlns:a16="http://schemas.microsoft.com/office/drawing/2014/main" id="{CD23142E-6A9A-466B-8D6C-D0DD16BC312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a:extLst>
              <a:ext uri="{FF2B5EF4-FFF2-40B4-BE49-F238E27FC236}">
                <a16:creationId xmlns:a16="http://schemas.microsoft.com/office/drawing/2014/main" id="{AA680D9C-17F9-4266-98BD-1D23FD78DA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37D8A610-15DA-4649-A46A-2E77612DD98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5ED0842-2D04-45D0-89F1-8E33328FADFF}" type="slidenum">
              <a:rPr lang="en-US" altLang="en-US"/>
              <a:pPr eaLnBrk="1" hangingPunct="1"/>
              <a:t>6</a:t>
            </a:fld>
            <a:endParaRPr lang="en-US" altLang="en-US"/>
          </a:p>
        </p:txBody>
      </p:sp>
      <p:sp>
        <p:nvSpPr>
          <p:cNvPr id="22531" name="Rectangle 2">
            <a:extLst>
              <a:ext uri="{FF2B5EF4-FFF2-40B4-BE49-F238E27FC236}">
                <a16:creationId xmlns:a16="http://schemas.microsoft.com/office/drawing/2014/main" id="{48E3A716-2E49-4BEB-9EC8-AC0CD4E9D1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a:extLst>
              <a:ext uri="{FF2B5EF4-FFF2-40B4-BE49-F238E27FC236}">
                <a16:creationId xmlns:a16="http://schemas.microsoft.com/office/drawing/2014/main" id="{AFD6EA5C-DF1F-4E20-83D3-CDEA55B200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8ECC617A-BD3A-4C78-9CB5-ABB5332F5E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5934145-F21A-4B24-853F-F9F67CB95EED}" type="slidenum">
              <a:rPr lang="en-US" altLang="en-US"/>
              <a:pPr eaLnBrk="1" hangingPunct="1"/>
              <a:t>7</a:t>
            </a:fld>
            <a:endParaRPr lang="en-US" altLang="en-US"/>
          </a:p>
        </p:txBody>
      </p:sp>
      <p:sp>
        <p:nvSpPr>
          <p:cNvPr id="23555" name="Rectangle 2">
            <a:extLst>
              <a:ext uri="{FF2B5EF4-FFF2-40B4-BE49-F238E27FC236}">
                <a16:creationId xmlns:a16="http://schemas.microsoft.com/office/drawing/2014/main" id="{F750570F-86FF-4319-87CC-02165118EE0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a:extLst>
              <a:ext uri="{FF2B5EF4-FFF2-40B4-BE49-F238E27FC236}">
                <a16:creationId xmlns:a16="http://schemas.microsoft.com/office/drawing/2014/main" id="{D96E855E-BAD9-4443-B7B9-EE06486F16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latin typeface="Arial" panose="020B0604020202020204" pitchFamily="34" charset="0"/>
              </a:rPr>
              <a:t>Teacher Note</a:t>
            </a:r>
            <a:r>
              <a:rPr lang="en-US" altLang="en-US">
                <a:latin typeface="Arial" panose="020B0604020202020204" pitchFamily="34" charset="0"/>
              </a:rPr>
              <a:t>:  Try to influence the students’ memory of the items.  As they are writing down the items they remember, suggest two or three items that were not shown, such as a banana (on the info slide), a nail (goes with hammer), or pen (instead of the pencil).  As you go over the correct items, ask the students if they added any of the ones you told them to remember.  Tie this into the discussion (next slide) on how a person’s memory can be affected by another person.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3E4CEA8-A13C-452A-BB46-4616B49F9076}" type="slidenum">
              <a:rPr lang="en-AU" smtClean="0"/>
              <a:t>10</a:t>
            </a:fld>
            <a:endParaRPr lang="en-AU"/>
          </a:p>
        </p:txBody>
      </p:sp>
    </p:spTree>
    <p:extLst>
      <p:ext uri="{BB962C8B-B14F-4D97-AF65-F5344CB8AC3E}">
        <p14:creationId xmlns:p14="http://schemas.microsoft.com/office/powerpoint/2010/main" val="75044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D22CD09-6DC8-4214-8173-F62D285C792D}" type="datetimeFigureOut">
              <a:rPr lang="en-AU" smtClean="0"/>
              <a:t>13/02/2019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4136226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D22CD09-6DC8-4214-8173-F62D285C792D}" type="datetimeFigureOut">
              <a:rPr lang="en-AU" smtClean="0"/>
              <a:t>13/02/2019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3871767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D22CD09-6DC8-4214-8173-F62D285C792D}" type="datetimeFigureOut">
              <a:rPr lang="en-AU" smtClean="0"/>
              <a:t>13/02/2019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2470136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D22CD09-6DC8-4214-8173-F62D285C792D}" type="datetimeFigureOut">
              <a:rPr lang="en-AU" smtClean="0"/>
              <a:t>13/02/2019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250164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22CD09-6DC8-4214-8173-F62D285C792D}" type="datetimeFigureOut">
              <a:rPr lang="en-AU" smtClean="0"/>
              <a:t>13/02/2019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3741492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D22CD09-6DC8-4214-8173-F62D285C792D}" type="datetimeFigureOut">
              <a:rPr lang="en-AU" smtClean="0"/>
              <a:t>13/02/2019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4061410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D22CD09-6DC8-4214-8173-F62D285C792D}" type="datetimeFigureOut">
              <a:rPr lang="en-AU" smtClean="0"/>
              <a:t>13/02/2019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248031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D22CD09-6DC8-4214-8173-F62D285C792D}" type="datetimeFigureOut">
              <a:rPr lang="en-AU" smtClean="0"/>
              <a:t>13/02/2019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2335417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22CD09-6DC8-4214-8173-F62D285C792D}" type="datetimeFigureOut">
              <a:rPr lang="en-AU" smtClean="0"/>
              <a:t>13/02/2019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4154515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22CD09-6DC8-4214-8173-F62D285C792D}" type="datetimeFigureOut">
              <a:rPr lang="en-AU" smtClean="0"/>
              <a:t>13/02/2019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171653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22CD09-6DC8-4214-8173-F62D285C792D}" type="datetimeFigureOut">
              <a:rPr lang="en-AU" smtClean="0"/>
              <a:t>13/02/2019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1159940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22CD09-6DC8-4214-8173-F62D285C792D}" type="datetimeFigureOut">
              <a:rPr lang="en-AU" smtClean="0"/>
              <a:t>13/02/2019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71688-A3AB-4ADE-924B-211A5DE6AF52}" type="slidenum">
              <a:rPr lang="en-AU" smtClean="0"/>
              <a:t>‹#›</a:t>
            </a:fld>
            <a:endParaRPr lang="en-AU"/>
          </a:p>
        </p:txBody>
      </p:sp>
    </p:spTree>
    <p:extLst>
      <p:ext uri="{BB962C8B-B14F-4D97-AF65-F5344CB8AC3E}">
        <p14:creationId xmlns:p14="http://schemas.microsoft.com/office/powerpoint/2010/main" val="1517258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wmf"/><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32408" y="609600"/>
            <a:ext cx="2000356" cy="646331"/>
          </a:xfrm>
          <a:prstGeom prst="rect">
            <a:avLst/>
          </a:prstGeom>
          <a:noFill/>
        </p:spPr>
        <p:txBody>
          <a:bodyPr wrap="none" rtlCol="0">
            <a:spAutoFit/>
          </a:bodyPr>
          <a:lstStyle/>
          <a:p>
            <a:r>
              <a:rPr lang="en-US" sz="3600" b="1" dirty="0">
                <a:solidFill>
                  <a:schemeClr val="bg1"/>
                </a:solidFill>
              </a:rPr>
              <a:t>The Brain</a:t>
            </a:r>
            <a:endParaRPr lang="en-AU" sz="3600" b="1" dirty="0">
              <a:solidFill>
                <a:schemeClr val="bg1"/>
              </a:solidFill>
            </a:endParaRPr>
          </a:p>
        </p:txBody>
      </p:sp>
      <p:sp>
        <p:nvSpPr>
          <p:cNvPr id="5" name="TextBox 4"/>
          <p:cNvSpPr txBox="1"/>
          <p:nvPr/>
        </p:nvSpPr>
        <p:spPr>
          <a:xfrm>
            <a:off x="762001" y="1905000"/>
            <a:ext cx="4495799" cy="3139321"/>
          </a:xfrm>
          <a:prstGeom prst="rect">
            <a:avLst/>
          </a:prstGeom>
          <a:noFill/>
        </p:spPr>
        <p:txBody>
          <a:bodyPr wrap="square" rtlCol="0">
            <a:spAutoFit/>
          </a:bodyPr>
          <a:lstStyle/>
          <a:p>
            <a:r>
              <a:rPr lang="en-US" dirty="0">
                <a:solidFill>
                  <a:schemeClr val="bg1"/>
                </a:solidFill>
              </a:rPr>
              <a:t>Compared with other animals, humans have a very large brain for their body size.</a:t>
            </a:r>
          </a:p>
          <a:p>
            <a:endParaRPr lang="en-US" dirty="0">
              <a:solidFill>
                <a:schemeClr val="bg1"/>
              </a:solidFill>
            </a:endParaRPr>
          </a:p>
          <a:p>
            <a:r>
              <a:rPr lang="en-US" dirty="0">
                <a:solidFill>
                  <a:schemeClr val="bg1"/>
                </a:solidFill>
              </a:rPr>
              <a:t>The human brain contains about 100 billion neurons.</a:t>
            </a:r>
          </a:p>
          <a:p>
            <a:endParaRPr lang="en-US" dirty="0">
              <a:solidFill>
                <a:schemeClr val="bg1"/>
              </a:solidFill>
            </a:endParaRPr>
          </a:p>
          <a:p>
            <a:r>
              <a:rPr lang="en-US" dirty="0">
                <a:solidFill>
                  <a:schemeClr val="bg1"/>
                </a:solidFill>
              </a:rPr>
              <a:t>Medical imaging techniques can look inside a living brain, for example MRI (magnetic resonance imaging) uses strong magnetic fields to diagnose brain tumors and injury to the brain. </a:t>
            </a:r>
          </a:p>
        </p:txBody>
      </p:sp>
      <p:pic>
        <p:nvPicPr>
          <p:cNvPr id="2" name="Picture 1">
            <a:extLst>
              <a:ext uri="{FF2B5EF4-FFF2-40B4-BE49-F238E27FC236}">
                <a16:creationId xmlns:a16="http://schemas.microsoft.com/office/drawing/2014/main" id="{D1B54D01-4438-46DC-8BFA-9DD7DA5B7D8E}"/>
              </a:ext>
            </a:extLst>
          </p:cNvPr>
          <p:cNvPicPr>
            <a:picLocks noChangeAspect="1"/>
          </p:cNvPicPr>
          <p:nvPr/>
        </p:nvPicPr>
        <p:blipFill>
          <a:blip r:embed="rId3"/>
          <a:stretch>
            <a:fillRect/>
          </a:stretch>
        </p:blipFill>
        <p:spPr>
          <a:xfrm>
            <a:off x="5410200" y="1676400"/>
            <a:ext cx="3362325" cy="4488878"/>
          </a:xfrm>
          <a:prstGeom prst="rect">
            <a:avLst/>
          </a:prstGeom>
        </p:spPr>
      </p:pic>
    </p:spTree>
    <p:extLst>
      <p:ext uri="{BB962C8B-B14F-4D97-AF65-F5344CB8AC3E}">
        <p14:creationId xmlns:p14="http://schemas.microsoft.com/office/powerpoint/2010/main" val="2655732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533400"/>
            <a:ext cx="2483950" cy="584775"/>
          </a:xfrm>
          <a:prstGeom prst="rect">
            <a:avLst/>
          </a:prstGeom>
        </p:spPr>
        <p:txBody>
          <a:bodyPr wrap="none">
            <a:spAutoFit/>
          </a:bodyPr>
          <a:lstStyle/>
          <a:p>
            <a:r>
              <a:rPr lang="en-AU" sz="3200" dirty="0">
                <a:solidFill>
                  <a:schemeClr val="bg1"/>
                </a:solidFill>
              </a:rPr>
              <a:t>Reflex actions</a:t>
            </a:r>
          </a:p>
        </p:txBody>
      </p:sp>
      <p:pic>
        <p:nvPicPr>
          <p:cNvPr id="3" name="Picture 2">
            <a:extLst>
              <a:ext uri="{FF2B5EF4-FFF2-40B4-BE49-F238E27FC236}">
                <a16:creationId xmlns:a16="http://schemas.microsoft.com/office/drawing/2014/main" id="{EA419BAE-EF20-4592-A216-2FA475EE9244}"/>
              </a:ext>
            </a:extLst>
          </p:cNvPr>
          <p:cNvPicPr>
            <a:picLocks noChangeAspect="1"/>
          </p:cNvPicPr>
          <p:nvPr/>
        </p:nvPicPr>
        <p:blipFill rotWithShape="1">
          <a:blip r:embed="rId3"/>
          <a:srcRect l="51667" t="18750" r="15000" b="53750"/>
          <a:stretch/>
        </p:blipFill>
        <p:spPr>
          <a:xfrm>
            <a:off x="676619" y="1447800"/>
            <a:ext cx="8035636" cy="4419600"/>
          </a:xfrm>
          <a:prstGeom prst="rect">
            <a:avLst/>
          </a:prstGeom>
        </p:spPr>
      </p:pic>
    </p:spTree>
    <p:extLst>
      <p:ext uri="{BB962C8B-B14F-4D97-AF65-F5344CB8AC3E}">
        <p14:creationId xmlns:p14="http://schemas.microsoft.com/office/powerpoint/2010/main" val="3197676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0" y="3223375"/>
            <a:ext cx="4648200" cy="3486150"/>
          </a:xfrm>
          <a:prstGeom prst="rect">
            <a:avLst/>
          </a:prstGeom>
        </p:spPr>
      </p:pic>
      <p:sp>
        <p:nvSpPr>
          <p:cNvPr id="5" name="TextBox 4"/>
          <p:cNvSpPr txBox="1"/>
          <p:nvPr/>
        </p:nvSpPr>
        <p:spPr>
          <a:xfrm>
            <a:off x="152399" y="1295400"/>
            <a:ext cx="8823593" cy="1938992"/>
          </a:xfrm>
          <a:prstGeom prst="rect">
            <a:avLst/>
          </a:prstGeom>
          <a:noFill/>
        </p:spPr>
        <p:txBody>
          <a:bodyPr wrap="square" rtlCol="0">
            <a:spAutoFit/>
          </a:bodyPr>
          <a:lstStyle/>
          <a:p>
            <a:pPr marL="285750" indent="-285750">
              <a:buFont typeface="Arial" panose="020B0604020202020204" pitchFamily="34" charset="0"/>
              <a:buChar char="•"/>
            </a:pPr>
            <a:r>
              <a:rPr lang="en-AU" sz="2000" dirty="0">
                <a:solidFill>
                  <a:schemeClr val="bg1"/>
                </a:solidFill>
              </a:rPr>
              <a:t>Occupies more than 80% of the brain</a:t>
            </a:r>
          </a:p>
          <a:p>
            <a:pPr marL="285750" indent="-285750">
              <a:buFont typeface="Arial" panose="020B0604020202020204" pitchFamily="34" charset="0"/>
              <a:buChar char="•"/>
            </a:pPr>
            <a:r>
              <a:rPr lang="en-AU" sz="2000" dirty="0">
                <a:solidFill>
                  <a:schemeClr val="bg1"/>
                </a:solidFill>
              </a:rPr>
              <a:t>The location of human higher order thinking</a:t>
            </a:r>
          </a:p>
          <a:p>
            <a:pPr marL="285750" indent="-285750">
              <a:buFont typeface="Arial" panose="020B0604020202020204" pitchFamily="34" charset="0"/>
              <a:buChar char="•"/>
            </a:pPr>
            <a:r>
              <a:rPr lang="en-AU" sz="2000" dirty="0">
                <a:solidFill>
                  <a:schemeClr val="bg1"/>
                </a:solidFill>
              </a:rPr>
              <a:t>Controls human thought and movement and receives sensory message from all body parts. </a:t>
            </a:r>
          </a:p>
          <a:p>
            <a:pPr marL="285750" indent="-285750">
              <a:buFont typeface="Arial" panose="020B0604020202020204" pitchFamily="34" charset="0"/>
              <a:buChar char="•"/>
            </a:pPr>
            <a:r>
              <a:rPr lang="en-AU" sz="2000" dirty="0">
                <a:solidFill>
                  <a:schemeClr val="bg1"/>
                </a:solidFill>
              </a:rPr>
              <a:t>Made up of two parts called the left and right hemispheres.</a:t>
            </a:r>
          </a:p>
          <a:p>
            <a:pPr marL="285750" indent="-285750">
              <a:buFont typeface="Arial" panose="020B0604020202020204" pitchFamily="34" charset="0"/>
              <a:buChar char="•"/>
            </a:pPr>
            <a:endParaRPr lang="en-AU" sz="2000" dirty="0">
              <a:solidFill>
                <a:schemeClr val="bg1"/>
              </a:solidFill>
            </a:endParaRPr>
          </a:p>
        </p:txBody>
      </p:sp>
      <p:sp>
        <p:nvSpPr>
          <p:cNvPr id="7" name="Rectangle 6"/>
          <p:cNvSpPr/>
          <p:nvPr/>
        </p:nvSpPr>
        <p:spPr>
          <a:xfrm>
            <a:off x="685800" y="533400"/>
            <a:ext cx="2566152" cy="584775"/>
          </a:xfrm>
          <a:prstGeom prst="rect">
            <a:avLst/>
          </a:prstGeom>
        </p:spPr>
        <p:txBody>
          <a:bodyPr wrap="none">
            <a:spAutoFit/>
          </a:bodyPr>
          <a:lstStyle/>
          <a:p>
            <a:r>
              <a:rPr lang="en-AU" sz="3200" dirty="0">
                <a:solidFill>
                  <a:schemeClr val="bg1"/>
                </a:solidFill>
              </a:rPr>
              <a:t>The Cerebrum</a:t>
            </a:r>
          </a:p>
        </p:txBody>
      </p:sp>
      <p:sp>
        <p:nvSpPr>
          <p:cNvPr id="2" name="Rectangle 1">
            <a:extLst>
              <a:ext uri="{FF2B5EF4-FFF2-40B4-BE49-F238E27FC236}">
                <a16:creationId xmlns:a16="http://schemas.microsoft.com/office/drawing/2014/main" id="{FE110EC6-BD9C-409B-95A7-FBAD0EC8A15E}"/>
              </a:ext>
            </a:extLst>
          </p:cNvPr>
          <p:cNvSpPr/>
          <p:nvPr/>
        </p:nvSpPr>
        <p:spPr>
          <a:xfrm>
            <a:off x="914400" y="4267200"/>
            <a:ext cx="1600200" cy="2031325"/>
          </a:xfrm>
          <a:prstGeom prst="rect">
            <a:avLst/>
          </a:prstGeom>
        </p:spPr>
        <p:txBody>
          <a:bodyPr wrap="square">
            <a:spAutoFit/>
          </a:bodyPr>
          <a:lstStyle/>
          <a:p>
            <a:r>
              <a:rPr lang="en-AU" dirty="0">
                <a:solidFill>
                  <a:schemeClr val="bg1"/>
                </a:solidFill>
              </a:rPr>
              <a:t>https://www.nationalgeographic.com/science/health-and-human-body/human-body/brain/</a:t>
            </a:r>
          </a:p>
        </p:txBody>
      </p:sp>
    </p:spTree>
    <p:extLst>
      <p:ext uri="{BB962C8B-B14F-4D97-AF65-F5344CB8AC3E}">
        <p14:creationId xmlns:p14="http://schemas.microsoft.com/office/powerpoint/2010/main" val="664908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533400"/>
            <a:ext cx="2566152" cy="584775"/>
          </a:xfrm>
          <a:prstGeom prst="rect">
            <a:avLst/>
          </a:prstGeom>
        </p:spPr>
        <p:txBody>
          <a:bodyPr wrap="none">
            <a:spAutoFit/>
          </a:bodyPr>
          <a:lstStyle/>
          <a:p>
            <a:r>
              <a:rPr lang="en-AU" sz="3200" dirty="0">
                <a:solidFill>
                  <a:schemeClr val="bg1"/>
                </a:solidFill>
              </a:rPr>
              <a:t>The Cerebrum</a:t>
            </a:r>
          </a:p>
        </p:txBody>
      </p:sp>
      <p:pic>
        <p:nvPicPr>
          <p:cNvPr id="2" name="Picture 1">
            <a:extLst>
              <a:ext uri="{FF2B5EF4-FFF2-40B4-BE49-F238E27FC236}">
                <a16:creationId xmlns:a16="http://schemas.microsoft.com/office/drawing/2014/main" id="{B558A33C-3D3A-47CC-908D-7265F1DBF86D}"/>
              </a:ext>
            </a:extLst>
          </p:cNvPr>
          <p:cNvPicPr>
            <a:picLocks noChangeAspect="1"/>
          </p:cNvPicPr>
          <p:nvPr/>
        </p:nvPicPr>
        <p:blipFill rotWithShape="1">
          <a:blip r:embed="rId2"/>
          <a:srcRect l="54167" t="51250" r="33333" b="30000"/>
          <a:stretch/>
        </p:blipFill>
        <p:spPr>
          <a:xfrm>
            <a:off x="1672868" y="3581400"/>
            <a:ext cx="2895600" cy="2895600"/>
          </a:xfrm>
          <a:prstGeom prst="rect">
            <a:avLst/>
          </a:prstGeom>
        </p:spPr>
      </p:pic>
      <p:sp>
        <p:nvSpPr>
          <p:cNvPr id="3" name="Rectangle 2">
            <a:extLst>
              <a:ext uri="{FF2B5EF4-FFF2-40B4-BE49-F238E27FC236}">
                <a16:creationId xmlns:a16="http://schemas.microsoft.com/office/drawing/2014/main" id="{7E6C57F3-C474-4D0C-97F2-D1F9800F7C2E}"/>
              </a:ext>
            </a:extLst>
          </p:cNvPr>
          <p:cNvSpPr/>
          <p:nvPr/>
        </p:nvSpPr>
        <p:spPr>
          <a:xfrm>
            <a:off x="609600" y="1447800"/>
            <a:ext cx="3962400" cy="2031325"/>
          </a:xfrm>
          <a:prstGeom prst="rect">
            <a:avLst/>
          </a:prstGeom>
        </p:spPr>
        <p:txBody>
          <a:bodyPr wrap="square">
            <a:spAutoFit/>
          </a:bodyPr>
          <a:lstStyle/>
          <a:p>
            <a:pPr marL="285750" indent="-285750">
              <a:buFont typeface="Arial" panose="020B0604020202020204" pitchFamily="34" charset="0"/>
              <a:buChar char="•"/>
            </a:pPr>
            <a:r>
              <a:rPr lang="en-AU" dirty="0">
                <a:solidFill>
                  <a:schemeClr val="bg1"/>
                </a:solidFill>
              </a:rPr>
              <a:t>Right side controls your left side, and the left side controls your right hand side.</a:t>
            </a:r>
          </a:p>
          <a:p>
            <a:pPr marL="285750" indent="-285750">
              <a:buFont typeface="Arial" panose="020B0604020202020204" pitchFamily="34" charset="0"/>
              <a:buChar char="•"/>
            </a:pPr>
            <a:r>
              <a:rPr lang="en-AU" dirty="0">
                <a:solidFill>
                  <a:schemeClr val="bg1"/>
                </a:solidFill>
              </a:rPr>
              <a:t>One side usually dominates in a particular tasks.</a:t>
            </a:r>
          </a:p>
          <a:p>
            <a:pPr marL="285750" indent="-285750">
              <a:buFont typeface="Arial" panose="020B0604020202020204" pitchFamily="34" charset="0"/>
              <a:buChar char="•"/>
            </a:pPr>
            <a:r>
              <a:rPr lang="en-AU" dirty="0">
                <a:solidFill>
                  <a:schemeClr val="bg1"/>
                </a:solidFill>
              </a:rPr>
              <a:t>Logical thinking – left side</a:t>
            </a:r>
          </a:p>
          <a:p>
            <a:pPr marL="285750" indent="-285750">
              <a:buFont typeface="Arial" panose="020B0604020202020204" pitchFamily="34" charset="0"/>
              <a:buChar char="•"/>
            </a:pPr>
            <a:r>
              <a:rPr lang="en-AU" dirty="0">
                <a:solidFill>
                  <a:schemeClr val="bg1"/>
                </a:solidFill>
              </a:rPr>
              <a:t>Creative and emotion – right side.</a:t>
            </a:r>
            <a:endParaRPr lang="en-AU" dirty="0"/>
          </a:p>
        </p:txBody>
      </p:sp>
      <p:pic>
        <p:nvPicPr>
          <p:cNvPr id="6" name="Picture 5">
            <a:extLst>
              <a:ext uri="{FF2B5EF4-FFF2-40B4-BE49-F238E27FC236}">
                <a16:creationId xmlns:a16="http://schemas.microsoft.com/office/drawing/2014/main" id="{614AE06F-B329-4C7D-AA01-44A3ED47045A}"/>
              </a:ext>
            </a:extLst>
          </p:cNvPr>
          <p:cNvPicPr>
            <a:picLocks noChangeAspect="1"/>
          </p:cNvPicPr>
          <p:nvPr/>
        </p:nvPicPr>
        <p:blipFill>
          <a:blip r:embed="rId3"/>
          <a:stretch>
            <a:fillRect/>
          </a:stretch>
        </p:blipFill>
        <p:spPr>
          <a:xfrm>
            <a:off x="5242078" y="2971800"/>
            <a:ext cx="3810000" cy="3758374"/>
          </a:xfrm>
          <a:prstGeom prst="rect">
            <a:avLst/>
          </a:prstGeom>
        </p:spPr>
      </p:pic>
      <p:pic>
        <p:nvPicPr>
          <p:cNvPr id="7" name="Picture 6">
            <a:extLst>
              <a:ext uri="{FF2B5EF4-FFF2-40B4-BE49-F238E27FC236}">
                <a16:creationId xmlns:a16="http://schemas.microsoft.com/office/drawing/2014/main" id="{4E01A6C2-4F16-4EEA-8B6F-F8CB3F624A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415665"/>
            <a:ext cx="4086225" cy="2338657"/>
          </a:xfrm>
          <a:prstGeom prst="rect">
            <a:avLst/>
          </a:prstGeom>
        </p:spPr>
      </p:pic>
    </p:spTree>
    <p:extLst>
      <p:ext uri="{BB962C8B-B14F-4D97-AF65-F5344CB8AC3E}">
        <p14:creationId xmlns:p14="http://schemas.microsoft.com/office/powerpoint/2010/main" val="3250468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2944" y="1181605"/>
            <a:ext cx="1615955" cy="1200329"/>
          </a:xfrm>
          <a:prstGeom prst="rect">
            <a:avLst/>
          </a:prstGeom>
          <a:noFill/>
        </p:spPr>
        <p:txBody>
          <a:bodyPr wrap="none" rtlCol="0">
            <a:spAutoFit/>
          </a:bodyPr>
          <a:lstStyle/>
          <a:p>
            <a:r>
              <a:rPr lang="en-AU" sz="7200" dirty="0">
                <a:solidFill>
                  <a:srgbClr val="00B050"/>
                </a:solidFill>
              </a:rPr>
              <a:t>Red</a:t>
            </a:r>
          </a:p>
        </p:txBody>
      </p:sp>
      <p:sp>
        <p:nvSpPr>
          <p:cNvPr id="5" name="TextBox 4"/>
          <p:cNvSpPr txBox="1"/>
          <p:nvPr/>
        </p:nvSpPr>
        <p:spPr>
          <a:xfrm>
            <a:off x="4953000" y="1643932"/>
            <a:ext cx="1843774" cy="1200329"/>
          </a:xfrm>
          <a:prstGeom prst="rect">
            <a:avLst/>
          </a:prstGeom>
          <a:noFill/>
        </p:spPr>
        <p:txBody>
          <a:bodyPr wrap="none" rtlCol="0">
            <a:spAutoFit/>
          </a:bodyPr>
          <a:lstStyle/>
          <a:p>
            <a:r>
              <a:rPr lang="en-AU" sz="7200" dirty="0">
                <a:solidFill>
                  <a:srgbClr val="FFFF00"/>
                </a:solidFill>
              </a:rPr>
              <a:t>Blue</a:t>
            </a:r>
          </a:p>
        </p:txBody>
      </p:sp>
      <p:sp>
        <p:nvSpPr>
          <p:cNvPr id="6" name="TextBox 5"/>
          <p:cNvSpPr txBox="1"/>
          <p:nvPr/>
        </p:nvSpPr>
        <p:spPr>
          <a:xfrm>
            <a:off x="4876800" y="3276600"/>
            <a:ext cx="2482411" cy="1200329"/>
          </a:xfrm>
          <a:prstGeom prst="rect">
            <a:avLst/>
          </a:prstGeom>
          <a:noFill/>
        </p:spPr>
        <p:txBody>
          <a:bodyPr wrap="none" rtlCol="0">
            <a:spAutoFit/>
          </a:bodyPr>
          <a:lstStyle/>
          <a:p>
            <a:r>
              <a:rPr lang="en-AU" sz="7200" dirty="0">
                <a:solidFill>
                  <a:srgbClr val="FF0000"/>
                </a:solidFill>
              </a:rPr>
              <a:t>Green</a:t>
            </a:r>
          </a:p>
        </p:txBody>
      </p:sp>
      <p:sp>
        <p:nvSpPr>
          <p:cNvPr id="7" name="TextBox 6"/>
          <p:cNvSpPr txBox="1"/>
          <p:nvPr/>
        </p:nvSpPr>
        <p:spPr>
          <a:xfrm>
            <a:off x="1330787" y="4476929"/>
            <a:ext cx="2596224" cy="1200329"/>
          </a:xfrm>
          <a:prstGeom prst="rect">
            <a:avLst/>
          </a:prstGeom>
          <a:noFill/>
        </p:spPr>
        <p:txBody>
          <a:bodyPr wrap="none" rtlCol="0">
            <a:spAutoFit/>
          </a:bodyPr>
          <a:lstStyle/>
          <a:p>
            <a:r>
              <a:rPr lang="en-AU" sz="7200" dirty="0">
                <a:solidFill>
                  <a:schemeClr val="accent4">
                    <a:lumMod val="75000"/>
                  </a:schemeClr>
                </a:solidFill>
              </a:rPr>
              <a:t>Yellow</a:t>
            </a:r>
          </a:p>
        </p:txBody>
      </p:sp>
      <p:sp>
        <p:nvSpPr>
          <p:cNvPr id="8" name="TextBox 7"/>
          <p:cNvSpPr txBox="1"/>
          <p:nvPr/>
        </p:nvSpPr>
        <p:spPr>
          <a:xfrm>
            <a:off x="381000" y="2724329"/>
            <a:ext cx="2913618" cy="1200329"/>
          </a:xfrm>
          <a:prstGeom prst="rect">
            <a:avLst/>
          </a:prstGeom>
          <a:noFill/>
        </p:spPr>
        <p:txBody>
          <a:bodyPr wrap="none" rtlCol="0">
            <a:spAutoFit/>
          </a:bodyPr>
          <a:lstStyle/>
          <a:p>
            <a:r>
              <a:rPr lang="en-AU" sz="7200" dirty="0">
                <a:solidFill>
                  <a:srgbClr val="0070C0"/>
                </a:solidFill>
              </a:rPr>
              <a:t>Orange</a:t>
            </a:r>
          </a:p>
        </p:txBody>
      </p:sp>
      <p:sp>
        <p:nvSpPr>
          <p:cNvPr id="9" name="TextBox 8"/>
          <p:cNvSpPr txBox="1"/>
          <p:nvPr/>
        </p:nvSpPr>
        <p:spPr>
          <a:xfrm>
            <a:off x="4975353" y="5197772"/>
            <a:ext cx="2383858" cy="1200329"/>
          </a:xfrm>
          <a:prstGeom prst="rect">
            <a:avLst/>
          </a:prstGeom>
          <a:noFill/>
        </p:spPr>
        <p:txBody>
          <a:bodyPr wrap="none" rtlCol="0">
            <a:spAutoFit/>
          </a:bodyPr>
          <a:lstStyle/>
          <a:p>
            <a:r>
              <a:rPr lang="en-AU" sz="7200" dirty="0">
                <a:solidFill>
                  <a:srgbClr val="FFC000"/>
                </a:solidFill>
              </a:rPr>
              <a:t>Violet</a:t>
            </a:r>
          </a:p>
        </p:txBody>
      </p:sp>
      <p:sp>
        <p:nvSpPr>
          <p:cNvPr id="10" name="TextBox 9"/>
          <p:cNvSpPr txBox="1"/>
          <p:nvPr/>
        </p:nvSpPr>
        <p:spPr>
          <a:xfrm>
            <a:off x="685800" y="259497"/>
            <a:ext cx="6865341" cy="646331"/>
          </a:xfrm>
          <a:prstGeom prst="rect">
            <a:avLst/>
          </a:prstGeom>
          <a:noFill/>
        </p:spPr>
        <p:txBody>
          <a:bodyPr wrap="none" rtlCol="0">
            <a:spAutoFit/>
          </a:bodyPr>
          <a:lstStyle/>
          <a:p>
            <a:r>
              <a:rPr lang="en-AU" dirty="0">
                <a:solidFill>
                  <a:schemeClr val="bg1"/>
                </a:solidFill>
              </a:rPr>
              <a:t>Fool the brain</a:t>
            </a:r>
          </a:p>
          <a:p>
            <a:r>
              <a:rPr lang="en-AU" dirty="0">
                <a:solidFill>
                  <a:schemeClr val="bg1"/>
                </a:solidFill>
              </a:rPr>
              <a:t>Name the colour the word is printed in.  Do NOT read the actual words.</a:t>
            </a:r>
          </a:p>
        </p:txBody>
      </p:sp>
    </p:spTree>
    <p:extLst>
      <p:ext uri="{BB962C8B-B14F-4D97-AF65-F5344CB8AC3E}">
        <p14:creationId xmlns:p14="http://schemas.microsoft.com/office/powerpoint/2010/main" val="3443416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3">
            <a:extLst>
              <a:ext uri="{FF2B5EF4-FFF2-40B4-BE49-F238E27FC236}">
                <a16:creationId xmlns:a16="http://schemas.microsoft.com/office/drawing/2014/main" id="{CB4D951F-851E-4529-AB23-0A4AFD441210}"/>
              </a:ext>
            </a:extLst>
          </p:cNvPr>
          <p:cNvSpPr txBox="1">
            <a:spLocks noChangeArrowheads="1"/>
          </p:cNvSpPr>
          <p:nvPr/>
        </p:nvSpPr>
        <p:spPr bwMode="auto">
          <a:xfrm>
            <a:off x="914400" y="990600"/>
            <a:ext cx="72390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dirty="0">
                <a:solidFill>
                  <a:schemeClr val="bg1"/>
                </a:solidFill>
                <a:latin typeface="Times New Roman" panose="02020603050405020304" pitchFamily="18" charset="0"/>
                <a:cs typeface="Arial" panose="020B0604020202020204" pitchFamily="34" charset="0"/>
              </a:rPr>
              <a:t>Directions:</a:t>
            </a:r>
          </a:p>
          <a:p>
            <a:pPr algn="ctr" eaLnBrk="1" hangingPunct="1">
              <a:spcBef>
                <a:spcPct val="50000"/>
              </a:spcBef>
              <a:buFontTx/>
              <a:buNone/>
            </a:pPr>
            <a:r>
              <a:rPr lang="en-US" altLang="en-US" sz="2400" dirty="0">
                <a:solidFill>
                  <a:schemeClr val="bg1"/>
                </a:solidFill>
                <a:latin typeface="Times New Roman" panose="02020603050405020304" pitchFamily="18" charset="0"/>
                <a:cs typeface="Arial" panose="020B0604020202020204" pitchFamily="34" charset="0"/>
              </a:rPr>
              <a:t>You will have </a:t>
            </a:r>
            <a:r>
              <a:rPr lang="en-US" altLang="en-US" sz="2400" u="sng" dirty="0">
                <a:solidFill>
                  <a:schemeClr val="bg1"/>
                </a:solidFill>
                <a:latin typeface="Times New Roman" panose="02020603050405020304" pitchFamily="18" charset="0"/>
                <a:cs typeface="Arial" panose="020B0604020202020204" pitchFamily="34" charset="0"/>
              </a:rPr>
              <a:t>30 seconds</a:t>
            </a:r>
            <a:r>
              <a:rPr lang="en-US" altLang="en-US" sz="2400" dirty="0">
                <a:solidFill>
                  <a:schemeClr val="bg1"/>
                </a:solidFill>
                <a:latin typeface="Times New Roman" panose="02020603050405020304" pitchFamily="18" charset="0"/>
                <a:cs typeface="Arial" panose="020B0604020202020204" pitchFamily="34" charset="0"/>
              </a:rPr>
              <a:t> to view the </a:t>
            </a:r>
            <a:r>
              <a:rPr lang="en-US" altLang="en-US" sz="2400" u="sng" dirty="0">
                <a:solidFill>
                  <a:schemeClr val="bg1"/>
                </a:solidFill>
                <a:latin typeface="Times New Roman" panose="02020603050405020304" pitchFamily="18" charset="0"/>
                <a:cs typeface="Arial" panose="020B0604020202020204" pitchFamily="34" charset="0"/>
              </a:rPr>
              <a:t>next screen</a:t>
            </a:r>
            <a:r>
              <a:rPr lang="en-US" altLang="en-US" sz="2400" dirty="0">
                <a:solidFill>
                  <a:schemeClr val="bg1"/>
                </a:solidFill>
                <a:latin typeface="Times New Roman" panose="02020603050405020304" pitchFamily="18" charset="0"/>
                <a:cs typeface="Arial" panose="020B0604020202020204" pitchFamily="34" charset="0"/>
              </a:rPr>
              <a:t>.  </a:t>
            </a:r>
          </a:p>
          <a:p>
            <a:pPr algn="ctr" eaLnBrk="1" hangingPunct="1">
              <a:spcBef>
                <a:spcPct val="50000"/>
              </a:spcBef>
              <a:buFontTx/>
              <a:buNone/>
            </a:pPr>
            <a:r>
              <a:rPr lang="en-US" altLang="en-US" sz="2400" dirty="0">
                <a:solidFill>
                  <a:schemeClr val="bg1"/>
                </a:solidFill>
                <a:latin typeface="Times New Roman" panose="02020603050405020304" pitchFamily="18" charset="0"/>
                <a:cs typeface="Arial" panose="020B0604020202020204" pitchFamily="34" charset="0"/>
              </a:rPr>
              <a:t>Try to memorize all 20 items you see!</a:t>
            </a:r>
          </a:p>
          <a:p>
            <a:pPr algn="ctr" eaLnBrk="1" hangingPunct="1">
              <a:spcBef>
                <a:spcPct val="50000"/>
              </a:spcBef>
              <a:buFontTx/>
              <a:buNone/>
            </a:pPr>
            <a:endParaRPr lang="en-US" altLang="en-US" sz="2400" dirty="0">
              <a:solidFill>
                <a:schemeClr val="bg1"/>
              </a:solidFill>
              <a:latin typeface="Times New Roman" panose="02020603050405020304" pitchFamily="18" charset="0"/>
              <a:cs typeface="Arial" panose="020B0604020202020204" pitchFamily="34" charset="0"/>
            </a:endParaRPr>
          </a:p>
          <a:p>
            <a:pPr algn="ctr" eaLnBrk="1" hangingPunct="1">
              <a:spcBef>
                <a:spcPct val="50000"/>
              </a:spcBef>
              <a:buFontTx/>
              <a:buNone/>
            </a:pPr>
            <a:r>
              <a:rPr lang="en-US" altLang="en-US" sz="2400" dirty="0">
                <a:solidFill>
                  <a:schemeClr val="bg1"/>
                </a:solidFill>
                <a:latin typeface="Times New Roman" panose="02020603050405020304" pitchFamily="18" charset="0"/>
                <a:cs typeface="Arial" panose="020B0604020202020204" pitchFamily="34" charset="0"/>
              </a:rPr>
              <a:t>You are NOT allowed to write anything down </a:t>
            </a:r>
          </a:p>
          <a:p>
            <a:pPr algn="ctr" eaLnBrk="1" hangingPunct="1">
              <a:spcBef>
                <a:spcPct val="50000"/>
              </a:spcBef>
              <a:buFontTx/>
              <a:buNone/>
            </a:pPr>
            <a:r>
              <a:rPr lang="en-US" altLang="en-US" sz="2400" dirty="0">
                <a:solidFill>
                  <a:schemeClr val="bg1"/>
                </a:solidFill>
                <a:latin typeface="Times New Roman" panose="02020603050405020304" pitchFamily="18" charset="0"/>
                <a:cs typeface="Arial" panose="020B0604020202020204" pitchFamily="34" charset="0"/>
              </a:rPr>
              <a:t>You CANNOT talk to anyone else.</a:t>
            </a:r>
          </a:p>
        </p:txBody>
      </p:sp>
      <p:sp>
        <p:nvSpPr>
          <p:cNvPr id="8" name="Rectangle 2">
            <a:extLst>
              <a:ext uri="{FF2B5EF4-FFF2-40B4-BE49-F238E27FC236}">
                <a16:creationId xmlns:a16="http://schemas.microsoft.com/office/drawing/2014/main" id="{1697BBA0-E18A-43AA-B286-F972A4A99B3C}"/>
              </a:ext>
            </a:extLst>
          </p:cNvPr>
          <p:cNvSpPr txBox="1">
            <a:spLocks noChangeArrowheads="1"/>
          </p:cNvSpPr>
          <p:nvPr/>
        </p:nvSpPr>
        <p:spPr bwMode="auto">
          <a:xfrm>
            <a:off x="0" y="0"/>
            <a:ext cx="9144000" cy="762000"/>
          </a:xfrm>
          <a:prstGeom prst="rect">
            <a:avLst/>
          </a:prstGeom>
          <a:solidFill>
            <a:srgbClr val="FFFF00"/>
          </a:solidFill>
          <a:ln w="9525">
            <a:noFill/>
            <a:miter lim="800000"/>
            <a:headEnd/>
            <a:tailEnd/>
          </a:ln>
        </p:spPr>
        <p:txBody>
          <a:bodyPr anchor="ctr"/>
          <a:lstStyle/>
          <a:p>
            <a:pPr algn="ctr">
              <a:defRPr/>
            </a:pPr>
            <a:r>
              <a:rPr lang="en-US" sz="3200" b="1" kern="0" dirty="0">
                <a:solidFill>
                  <a:schemeClr val="tx2"/>
                </a:solidFill>
                <a:latin typeface="Times New Roman" pitchFamily="18" charset="0"/>
                <a:ea typeface="+mj-ea"/>
                <a:cs typeface="+mj-cs"/>
              </a:rPr>
              <a:t>Memory Challenge</a:t>
            </a:r>
          </a:p>
        </p:txBody>
      </p:sp>
      <p:pic>
        <p:nvPicPr>
          <p:cNvPr id="12292" name="Picture 2">
            <a:extLst>
              <a:ext uri="{FF2B5EF4-FFF2-40B4-BE49-F238E27FC236}">
                <a16:creationId xmlns:a16="http://schemas.microsoft.com/office/drawing/2014/main" id="{0300714A-1475-46B4-B69B-04B0A99D93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395" t="61327" r="65504" b="27039"/>
          <a:stretch>
            <a:fillRect/>
          </a:stretch>
        </p:blipFill>
        <p:spPr bwMode="auto">
          <a:xfrm>
            <a:off x="228600" y="4038600"/>
            <a:ext cx="1620838"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2293" name="Picture 2">
            <a:extLst>
              <a:ext uri="{FF2B5EF4-FFF2-40B4-BE49-F238E27FC236}">
                <a16:creationId xmlns:a16="http://schemas.microsoft.com/office/drawing/2014/main" id="{68FF3153-6E8C-45B5-A141-5A91FD9A60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3191" t="48032" r="41202" b="41167"/>
          <a:stretch>
            <a:fillRect/>
          </a:stretch>
        </p:blipFill>
        <p:spPr bwMode="auto">
          <a:xfrm>
            <a:off x="3962400" y="4572000"/>
            <a:ext cx="1122363"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2294" name="Picture 2">
            <a:extLst>
              <a:ext uri="{FF2B5EF4-FFF2-40B4-BE49-F238E27FC236}">
                <a16:creationId xmlns:a16="http://schemas.microsoft.com/office/drawing/2014/main" id="{F0600F89-996C-495B-8A28-BF48306369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3221" t="23932" r="49927" b="65265"/>
          <a:stretch>
            <a:fillRect/>
          </a:stretch>
        </p:blipFill>
        <p:spPr bwMode="auto">
          <a:xfrm>
            <a:off x="7543800" y="4038600"/>
            <a:ext cx="137160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pic>
        <p:nvPicPr>
          <p:cNvPr id="12295" name="Picture 2" descr="C:\Users\Tracy\AppData\Local\Microsoft\Windows\Temporary Internet Files\Content.IE5\BI7TNF8I\MCj02508340000[1].wmf">
            <a:extLst>
              <a:ext uri="{FF2B5EF4-FFF2-40B4-BE49-F238E27FC236}">
                <a16:creationId xmlns:a16="http://schemas.microsoft.com/office/drawing/2014/main" id="{89244930-D0EC-469F-B611-2272389191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79268">
            <a:off x="5973763" y="4470400"/>
            <a:ext cx="11112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3" descr="C:\Users\Tracy\AppData\Local\Microsoft\Windows\Temporary Internet Files\Content.IE5\MVUAFM5M\MCj04118620000[1].wmf">
            <a:extLst>
              <a:ext uri="{FF2B5EF4-FFF2-40B4-BE49-F238E27FC236}">
                <a16:creationId xmlns:a16="http://schemas.microsoft.com/office/drawing/2014/main" id="{9DD5D61F-1089-4194-8D2E-7D870C560EB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057400" y="4648200"/>
            <a:ext cx="1122363"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469072EC-7397-446B-82FA-0FCB185F6F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656" t="22273" r="25000" b="23958"/>
          <a:stretch>
            <a:fillRect/>
          </a:stretch>
        </p:blipFill>
        <p:spPr bwMode="auto">
          <a:xfrm>
            <a:off x="1371600" y="1066800"/>
            <a:ext cx="6400800" cy="49307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15" name="Text Box 3">
            <a:extLst>
              <a:ext uri="{FF2B5EF4-FFF2-40B4-BE49-F238E27FC236}">
                <a16:creationId xmlns:a16="http://schemas.microsoft.com/office/drawing/2014/main" id="{B8AB3EF7-BBB5-4F63-9322-63D975FB4D23}"/>
              </a:ext>
            </a:extLst>
          </p:cNvPr>
          <p:cNvSpPr txBox="1">
            <a:spLocks noChangeArrowheads="1"/>
          </p:cNvSpPr>
          <p:nvPr/>
        </p:nvSpPr>
        <p:spPr bwMode="auto">
          <a:xfrm>
            <a:off x="152400" y="6477000"/>
            <a:ext cx="8839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000" dirty="0">
                <a:solidFill>
                  <a:schemeClr val="bg1"/>
                </a:solidFill>
                <a:cs typeface="Arial" panose="020B0604020202020204" pitchFamily="34" charset="0"/>
              </a:rPr>
              <a:t>Neuroscience for Kids -  http://faculty.washington.edu/chudler/puzmatch1.html</a:t>
            </a:r>
          </a:p>
        </p:txBody>
      </p:sp>
      <p:sp>
        <p:nvSpPr>
          <p:cNvPr id="13316" name="Text Box 4">
            <a:extLst>
              <a:ext uri="{FF2B5EF4-FFF2-40B4-BE49-F238E27FC236}">
                <a16:creationId xmlns:a16="http://schemas.microsoft.com/office/drawing/2014/main" id="{87279D15-15F2-42F2-BE6A-B5EB69298AA5}"/>
              </a:ext>
            </a:extLst>
          </p:cNvPr>
          <p:cNvSpPr txBox="1">
            <a:spLocks noChangeArrowheads="1"/>
          </p:cNvSpPr>
          <p:nvPr/>
        </p:nvSpPr>
        <p:spPr bwMode="auto">
          <a:xfrm>
            <a:off x="1028700" y="45720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chemeClr val="bg1"/>
                </a:solidFill>
                <a:cs typeface="Arial" panose="020B0604020202020204" pitchFamily="34" charset="0"/>
              </a:rPr>
              <a:t>Items to remember ...</a:t>
            </a:r>
          </a:p>
        </p:txBody>
      </p:sp>
    </p:spTree>
  </p:cSld>
  <p:clrMapOvr>
    <a:masterClrMapping/>
  </p:clrMapOvr>
  <p:transition advClick="0" advTm="30000">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14AE0AE-4034-4A2D-B6D9-5F52AF2F7F64}"/>
              </a:ext>
            </a:extLst>
          </p:cNvPr>
          <p:cNvSpPr>
            <a:spLocks noGrp="1" noChangeArrowheads="1"/>
          </p:cNvSpPr>
          <p:nvPr>
            <p:ph type="title"/>
          </p:nvPr>
        </p:nvSpPr>
        <p:spPr/>
        <p:txBody>
          <a:bodyPr/>
          <a:lstStyle/>
          <a:p>
            <a:pPr eaLnBrk="1" hangingPunct="1"/>
            <a:r>
              <a:rPr lang="en-US" altLang="en-US" b="1">
                <a:solidFill>
                  <a:schemeClr val="bg1"/>
                </a:solidFill>
                <a:latin typeface="Times New Roman" panose="02020603050405020304" pitchFamily="18" charset="0"/>
              </a:rPr>
              <a:t>What do you remember?</a:t>
            </a:r>
          </a:p>
        </p:txBody>
      </p:sp>
      <p:sp>
        <p:nvSpPr>
          <p:cNvPr id="14339" name="Rectangle 3">
            <a:extLst>
              <a:ext uri="{FF2B5EF4-FFF2-40B4-BE49-F238E27FC236}">
                <a16:creationId xmlns:a16="http://schemas.microsoft.com/office/drawing/2014/main" id="{1E2A4A5B-E771-4FA9-8412-ED2CC9369F70}"/>
              </a:ext>
            </a:extLst>
          </p:cNvPr>
          <p:cNvSpPr>
            <a:spLocks noGrp="1" noChangeArrowheads="1"/>
          </p:cNvSpPr>
          <p:nvPr>
            <p:ph type="body" idx="1"/>
          </p:nvPr>
        </p:nvSpPr>
        <p:spPr>
          <a:xfrm>
            <a:off x="228600" y="1295400"/>
            <a:ext cx="8763000" cy="609600"/>
          </a:xfrm>
        </p:spPr>
        <p:txBody>
          <a:bodyPr/>
          <a:lstStyle/>
          <a:p>
            <a:pPr algn="ctr" eaLnBrk="1" hangingPunct="1">
              <a:lnSpc>
                <a:spcPct val="80000"/>
              </a:lnSpc>
              <a:buFontTx/>
              <a:buNone/>
            </a:pPr>
            <a:r>
              <a:rPr lang="en-US" altLang="en-US" sz="2800">
                <a:solidFill>
                  <a:schemeClr val="bg1"/>
                </a:solidFill>
                <a:latin typeface="Times New Roman" panose="02020603050405020304" pitchFamily="18" charset="0"/>
              </a:rPr>
              <a:t>You have </a:t>
            </a:r>
            <a:r>
              <a:rPr lang="en-US" altLang="en-US" sz="2800" u="sng">
                <a:solidFill>
                  <a:schemeClr val="bg1"/>
                </a:solidFill>
                <a:latin typeface="Times New Roman" panose="02020603050405020304" pitchFamily="18" charset="0"/>
              </a:rPr>
              <a:t>2 minutes</a:t>
            </a:r>
            <a:r>
              <a:rPr lang="en-US" altLang="en-US" sz="2800">
                <a:solidFill>
                  <a:schemeClr val="bg1"/>
                </a:solidFill>
                <a:latin typeface="Times New Roman" panose="02020603050405020304" pitchFamily="18" charset="0"/>
              </a:rPr>
              <a:t> to list as many of the items as you can!</a:t>
            </a:r>
          </a:p>
        </p:txBody>
      </p:sp>
      <p:sp>
        <p:nvSpPr>
          <p:cNvPr id="34820" name="Text Box 4">
            <a:extLst>
              <a:ext uri="{FF2B5EF4-FFF2-40B4-BE49-F238E27FC236}">
                <a16:creationId xmlns:a16="http://schemas.microsoft.com/office/drawing/2014/main" id="{D91C452C-AEF7-49A5-872B-FE6436FCDD34}"/>
              </a:ext>
            </a:extLst>
          </p:cNvPr>
          <p:cNvSpPr txBox="1">
            <a:spLocks noChangeArrowheads="1"/>
          </p:cNvSpPr>
          <p:nvPr/>
        </p:nvSpPr>
        <p:spPr bwMode="auto">
          <a:xfrm>
            <a:off x="5410200" y="2438400"/>
            <a:ext cx="35814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chemeClr val="bg1"/>
                </a:solidFill>
                <a:latin typeface="Times New Roman" panose="02020603050405020304" pitchFamily="18" charset="0"/>
                <a:cs typeface="Times New Roman" panose="02020603050405020304" pitchFamily="18" charset="0"/>
              </a:rPr>
              <a:t>How did you do?</a:t>
            </a:r>
          </a:p>
          <a:p>
            <a:pPr algn="ctr" eaLnBrk="1" hangingPunct="1">
              <a:spcBef>
                <a:spcPct val="50000"/>
              </a:spcBef>
              <a:buFontTx/>
              <a:buNone/>
            </a:pPr>
            <a:r>
              <a:rPr lang="en-US" altLang="en-US" sz="2400" b="1">
                <a:solidFill>
                  <a:schemeClr val="bg1"/>
                </a:solidFill>
                <a:latin typeface="Times New Roman" panose="02020603050405020304" pitchFamily="18" charset="0"/>
                <a:cs typeface="Times New Roman" panose="02020603050405020304" pitchFamily="18" charset="0"/>
              </a:rPr>
              <a:t>All 20 – </a:t>
            </a:r>
            <a:r>
              <a:rPr lang="en-US" altLang="en-US" sz="2400" b="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Awesome </a:t>
            </a:r>
          </a:p>
          <a:p>
            <a:pPr algn="ctr" eaLnBrk="1" hangingPunct="1">
              <a:spcBef>
                <a:spcPct val="50000"/>
              </a:spcBef>
              <a:buFontTx/>
              <a:buNone/>
            </a:pPr>
            <a:r>
              <a:rPr lang="en-US" altLang="en-US" sz="2400" b="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15-19 – Great</a:t>
            </a:r>
          </a:p>
          <a:p>
            <a:pPr algn="ctr" eaLnBrk="1" hangingPunct="1">
              <a:spcBef>
                <a:spcPct val="50000"/>
              </a:spcBef>
              <a:buFontTx/>
              <a:buNone/>
            </a:pPr>
            <a:r>
              <a:rPr lang="en-US" altLang="en-US" sz="2400" b="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10-14 – Pretty swell</a:t>
            </a:r>
          </a:p>
          <a:p>
            <a:pPr algn="ctr" eaLnBrk="1" hangingPunct="1">
              <a:spcBef>
                <a:spcPct val="50000"/>
              </a:spcBef>
              <a:buFontTx/>
              <a:buNone/>
            </a:pPr>
            <a:r>
              <a:rPr lang="en-US" altLang="en-US" sz="2400" b="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5-9 – Could be better </a:t>
            </a:r>
          </a:p>
          <a:p>
            <a:pPr algn="ctr" eaLnBrk="1" hangingPunct="1">
              <a:spcBef>
                <a:spcPct val="50000"/>
              </a:spcBef>
              <a:buFontTx/>
              <a:buNone/>
            </a:pPr>
            <a:r>
              <a:rPr lang="en-US" altLang="en-US" sz="2400" b="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4 or Less – Wake up</a:t>
            </a:r>
          </a:p>
        </p:txBody>
      </p:sp>
      <p:pic>
        <p:nvPicPr>
          <p:cNvPr id="34821" name="Picture 5">
            <a:extLst>
              <a:ext uri="{FF2B5EF4-FFF2-40B4-BE49-F238E27FC236}">
                <a16:creationId xmlns:a16="http://schemas.microsoft.com/office/drawing/2014/main" id="{E3FC24D7-C428-41FD-9BDA-C3E0C65139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656" t="22273" r="25000" b="23958"/>
          <a:stretch>
            <a:fillRect/>
          </a:stretch>
        </p:blipFill>
        <p:spPr bwMode="auto">
          <a:xfrm>
            <a:off x="304800" y="2133600"/>
            <a:ext cx="4984750" cy="38417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8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295400"/>
            <a:ext cx="8763000" cy="3170099"/>
          </a:xfrm>
          <a:prstGeom prst="rect">
            <a:avLst/>
          </a:prstGeom>
          <a:noFill/>
        </p:spPr>
        <p:txBody>
          <a:bodyPr wrap="square" rtlCol="0">
            <a:spAutoFit/>
          </a:bodyPr>
          <a:lstStyle/>
          <a:p>
            <a:pPr marL="285750" indent="-285750">
              <a:buFont typeface="Arial" panose="020B0604020202020204" pitchFamily="34" charset="0"/>
              <a:buChar char="•"/>
            </a:pPr>
            <a:r>
              <a:rPr lang="en-AU" sz="2000" dirty="0">
                <a:solidFill>
                  <a:schemeClr val="bg1"/>
                </a:solidFill>
              </a:rPr>
              <a:t>The cerebellum is located at the base of the cerebrum and is responsible for coordination and balance.</a:t>
            </a:r>
          </a:p>
          <a:p>
            <a:pPr marL="285750" indent="-285750">
              <a:buFont typeface="Arial" panose="020B0604020202020204" pitchFamily="34" charset="0"/>
              <a:buChar char="•"/>
            </a:pPr>
            <a:r>
              <a:rPr lang="en-AU" sz="2000" dirty="0">
                <a:solidFill>
                  <a:schemeClr val="bg1"/>
                </a:solidFill>
              </a:rPr>
              <a:t>Lower part of the brain stem or medulla can be seen where the spinal cord widens just after it passes into the skull.</a:t>
            </a:r>
          </a:p>
          <a:p>
            <a:pPr marL="285750" indent="-285750">
              <a:buFont typeface="Arial" panose="020B0604020202020204" pitchFamily="34" charset="0"/>
              <a:buChar char="•"/>
            </a:pPr>
            <a:r>
              <a:rPr lang="en-AU" sz="2000" dirty="0">
                <a:solidFill>
                  <a:schemeClr val="bg1"/>
                </a:solidFill>
              </a:rPr>
              <a:t>Controls the body’s vital functions, such as breathing, blood pressure and heart rate – dame to this area can be fatal.</a:t>
            </a:r>
          </a:p>
          <a:p>
            <a:pPr marL="285750" indent="-285750">
              <a:buFont typeface="Arial" panose="020B0604020202020204" pitchFamily="34" charset="0"/>
              <a:buChar char="•"/>
            </a:pPr>
            <a:r>
              <a:rPr lang="en-AU" sz="2000" dirty="0">
                <a:solidFill>
                  <a:schemeClr val="bg1"/>
                </a:solidFill>
              </a:rPr>
              <a:t>Special protective areas cover the brain and spinal cord – cranium and vertebrae.</a:t>
            </a:r>
          </a:p>
          <a:p>
            <a:pPr marL="285750" indent="-285750">
              <a:buFont typeface="Arial" panose="020B0604020202020204" pitchFamily="34" charset="0"/>
              <a:buChar char="•"/>
            </a:pPr>
            <a:r>
              <a:rPr lang="en-AU" sz="2000" dirty="0">
                <a:solidFill>
                  <a:schemeClr val="bg1"/>
                </a:solidFill>
              </a:rPr>
              <a:t>Both are surrounded by fluid called cerebrospinal fluid (CFS) which provides nutrients and acts as a shock absorber.</a:t>
            </a:r>
          </a:p>
        </p:txBody>
      </p:sp>
      <p:sp>
        <p:nvSpPr>
          <p:cNvPr id="5" name="Rectangle 4"/>
          <p:cNvSpPr/>
          <p:nvPr/>
        </p:nvSpPr>
        <p:spPr>
          <a:xfrm>
            <a:off x="685800" y="533400"/>
            <a:ext cx="7366312" cy="584775"/>
          </a:xfrm>
          <a:prstGeom prst="rect">
            <a:avLst/>
          </a:prstGeom>
        </p:spPr>
        <p:txBody>
          <a:bodyPr wrap="none">
            <a:spAutoFit/>
          </a:bodyPr>
          <a:lstStyle/>
          <a:p>
            <a:r>
              <a:rPr lang="en-AU" sz="3200" dirty="0">
                <a:solidFill>
                  <a:schemeClr val="bg1"/>
                </a:solidFill>
              </a:rPr>
              <a:t>The cerebellum, brain stem and spinal cord</a:t>
            </a:r>
          </a:p>
        </p:txBody>
      </p:sp>
      <p:pic>
        <p:nvPicPr>
          <p:cNvPr id="3" name="Picture 2">
            <a:extLst>
              <a:ext uri="{FF2B5EF4-FFF2-40B4-BE49-F238E27FC236}">
                <a16:creationId xmlns:a16="http://schemas.microsoft.com/office/drawing/2014/main" id="{E8DD0170-1315-4713-B297-83D211EC7FC7}"/>
              </a:ext>
            </a:extLst>
          </p:cNvPr>
          <p:cNvPicPr>
            <a:picLocks noChangeAspect="1"/>
          </p:cNvPicPr>
          <p:nvPr/>
        </p:nvPicPr>
        <p:blipFill rotWithShape="1">
          <a:blip r:embed="rId2"/>
          <a:srcRect l="70000" t="56250" r="12500" b="22500"/>
          <a:stretch/>
        </p:blipFill>
        <p:spPr>
          <a:xfrm>
            <a:off x="5828841" y="4191000"/>
            <a:ext cx="3200400" cy="2590800"/>
          </a:xfrm>
          <a:prstGeom prst="rect">
            <a:avLst/>
          </a:prstGeom>
        </p:spPr>
      </p:pic>
    </p:spTree>
    <p:extLst>
      <p:ext uri="{BB962C8B-B14F-4D97-AF65-F5344CB8AC3E}">
        <p14:creationId xmlns:p14="http://schemas.microsoft.com/office/powerpoint/2010/main" val="2949663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533400"/>
            <a:ext cx="3826625" cy="584775"/>
          </a:xfrm>
          <a:prstGeom prst="rect">
            <a:avLst/>
          </a:prstGeom>
        </p:spPr>
        <p:txBody>
          <a:bodyPr wrap="none">
            <a:spAutoFit/>
          </a:bodyPr>
          <a:lstStyle/>
          <a:p>
            <a:r>
              <a:rPr lang="en-AU" sz="3200" dirty="0">
                <a:solidFill>
                  <a:schemeClr val="bg1"/>
                </a:solidFill>
              </a:rPr>
              <a:t>Responding to Stimuli</a:t>
            </a:r>
          </a:p>
        </p:txBody>
      </p:sp>
      <p:pic>
        <p:nvPicPr>
          <p:cNvPr id="2" name="Picture 1">
            <a:extLst>
              <a:ext uri="{FF2B5EF4-FFF2-40B4-BE49-F238E27FC236}">
                <a16:creationId xmlns:a16="http://schemas.microsoft.com/office/drawing/2014/main" id="{FB71C482-0A0C-4EE7-89CD-2B9E40FF0BC9}"/>
              </a:ext>
            </a:extLst>
          </p:cNvPr>
          <p:cNvPicPr>
            <a:picLocks noChangeAspect="1"/>
          </p:cNvPicPr>
          <p:nvPr/>
        </p:nvPicPr>
        <p:blipFill rotWithShape="1">
          <a:blip r:embed="rId2"/>
          <a:srcRect l="30000" t="31250" r="51666" b="46250"/>
          <a:stretch/>
        </p:blipFill>
        <p:spPr>
          <a:xfrm>
            <a:off x="457200" y="1219200"/>
            <a:ext cx="5105400" cy="4177145"/>
          </a:xfrm>
          <a:prstGeom prst="rect">
            <a:avLst/>
          </a:prstGeom>
        </p:spPr>
      </p:pic>
      <p:sp>
        <p:nvSpPr>
          <p:cNvPr id="4" name="TextBox 3">
            <a:extLst>
              <a:ext uri="{FF2B5EF4-FFF2-40B4-BE49-F238E27FC236}">
                <a16:creationId xmlns:a16="http://schemas.microsoft.com/office/drawing/2014/main" id="{3A205329-D30E-44C2-8807-84E4472680CD}"/>
              </a:ext>
            </a:extLst>
          </p:cNvPr>
          <p:cNvSpPr txBox="1"/>
          <p:nvPr/>
        </p:nvSpPr>
        <p:spPr>
          <a:xfrm>
            <a:off x="5638800" y="1295400"/>
            <a:ext cx="3276600" cy="2554545"/>
          </a:xfrm>
          <a:prstGeom prst="rect">
            <a:avLst/>
          </a:prstGeom>
          <a:noFill/>
        </p:spPr>
        <p:txBody>
          <a:bodyPr wrap="square" rtlCol="0">
            <a:spAutoFit/>
          </a:bodyPr>
          <a:lstStyle/>
          <a:p>
            <a:pPr marL="285750" indent="-285750">
              <a:buFont typeface="Arial" panose="020B0604020202020204" pitchFamily="34" charset="0"/>
              <a:buChar char="•"/>
            </a:pPr>
            <a:r>
              <a:rPr lang="en-AU" sz="2000" dirty="0">
                <a:solidFill>
                  <a:schemeClr val="bg1"/>
                </a:solidFill>
              </a:rPr>
              <a:t>Receptors stimulate the sensory neurons – stimulus.</a:t>
            </a:r>
          </a:p>
          <a:p>
            <a:pPr marL="285750" indent="-285750">
              <a:buFont typeface="Arial" panose="020B0604020202020204" pitchFamily="34" charset="0"/>
              <a:buChar char="•"/>
            </a:pPr>
            <a:r>
              <a:rPr lang="en-AU" sz="2000" dirty="0">
                <a:solidFill>
                  <a:schemeClr val="bg1"/>
                </a:solidFill>
              </a:rPr>
              <a:t>The brain works out the response that is required and sends a message along the motor neurons to the effectors.</a:t>
            </a:r>
          </a:p>
        </p:txBody>
      </p:sp>
    </p:spTree>
    <p:extLst>
      <p:ext uri="{BB962C8B-B14F-4D97-AF65-F5344CB8AC3E}">
        <p14:creationId xmlns:p14="http://schemas.microsoft.com/office/powerpoint/2010/main" val="766137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1860</TotalTime>
  <Words>542</Words>
  <Application>Microsoft Office PowerPoint</Application>
  <PresentationFormat>On-screen Show (4:3)</PresentationFormat>
  <Paragraphs>58</Paragraphs>
  <Slides>10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What do you remember?</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Trevor Dodson</cp:lastModifiedBy>
  <cp:revision>35</cp:revision>
  <dcterms:created xsi:type="dcterms:W3CDTF">2019-02-04T07:25:17Z</dcterms:created>
  <dcterms:modified xsi:type="dcterms:W3CDTF">2019-02-13T21:21:57Z</dcterms:modified>
</cp:coreProperties>
</file>