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0" r:id="rId4"/>
    <p:sldId id="266" r:id="rId5"/>
    <p:sldId id="268" r:id="rId6"/>
    <p:sldId id="272" r:id="rId7"/>
    <p:sldId id="271" r:id="rId8"/>
    <p:sldId id="273"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98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19/02/2019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3622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19/02/2019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871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19/02/2019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701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19/02/2019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5016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19/02/2019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741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19/02/2019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06141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19/02/2019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803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19/02/2019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3354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19/02/2019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5451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19/02/2019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7165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19/02/2019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15994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19/02/2019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15172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Special:Search?search=Pituitary+Gland" TargetMode="External"/><Relationship Id="rId3" Type="http://schemas.openxmlformats.org/officeDocument/2006/relationships/hyperlink" Target="https://en.wikipedia.org/wiki/Special:Search?search=Endocrine+Gland" TargetMode="External"/><Relationship Id="rId7" Type="http://schemas.openxmlformats.org/officeDocument/2006/relationships/hyperlink" Target="https://en.wikipedia.org/wiki/Special:Search?search=Pineal+gland" TargetMode="External"/><Relationship Id="rId12" Type="http://schemas.openxmlformats.org/officeDocument/2006/relationships/hyperlink" Target="https://en.wikipedia.org/wiki/Special:Search?search=Thyroid" TargetMode="External"/><Relationship Id="rId2" Type="http://schemas.openxmlformats.org/officeDocument/2006/relationships/hyperlink" Target="https://en.wikipedia.org/wiki/Special:Search?search=Adrenal+Gland" TargetMode="External"/><Relationship Id="rId1" Type="http://schemas.openxmlformats.org/officeDocument/2006/relationships/slideLayout" Target="../slideLayouts/slideLayout2.xml"/><Relationship Id="rId6" Type="http://schemas.openxmlformats.org/officeDocument/2006/relationships/hyperlink" Target="https://en.wikipedia.org/wiki/Special:Search?search=Pancreatic+islets" TargetMode="External"/><Relationship Id="rId11" Type="http://schemas.openxmlformats.org/officeDocument/2006/relationships/hyperlink" Target="https://en.wikipedia.org/wiki/Special:Search?search=Thymus" TargetMode="External"/><Relationship Id="rId5" Type="http://schemas.openxmlformats.org/officeDocument/2006/relationships/hyperlink" Target="https://en.wikipedia.org/wiki/Special:Search?search=Ovary" TargetMode="External"/><Relationship Id="rId10" Type="http://schemas.openxmlformats.org/officeDocument/2006/relationships/hyperlink" Target="https://en.wikipedia.org/wiki/Special:Search?search=Testis" TargetMode="External"/><Relationship Id="rId4" Type="http://schemas.openxmlformats.org/officeDocument/2006/relationships/hyperlink" Target="https://en.wikipedia.org/wiki/Special:Search?search=Hormone" TargetMode="External"/><Relationship Id="rId9" Type="http://schemas.openxmlformats.org/officeDocument/2006/relationships/hyperlink" Target="https://en.wikipedia.org/wiki/Special:Search?search=Recepto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3451779" cy="646331"/>
          </a:xfrm>
          <a:prstGeom prst="rect">
            <a:avLst/>
          </a:prstGeom>
          <a:noFill/>
        </p:spPr>
        <p:txBody>
          <a:bodyPr wrap="none" rtlCol="0">
            <a:spAutoFit/>
          </a:bodyPr>
          <a:lstStyle/>
          <a:p>
            <a:r>
              <a:rPr lang="en-US" sz="3600" b="1" dirty="0">
                <a:solidFill>
                  <a:schemeClr val="bg1"/>
                </a:solidFill>
              </a:rPr>
              <a:t>Chemical Control</a:t>
            </a:r>
            <a:endParaRPr lang="en-AU" sz="3600" b="1" dirty="0">
              <a:solidFill>
                <a:schemeClr val="bg1"/>
              </a:solidFill>
            </a:endParaRPr>
          </a:p>
        </p:txBody>
      </p:sp>
      <p:sp>
        <p:nvSpPr>
          <p:cNvPr id="5" name="TextBox 4"/>
          <p:cNvSpPr txBox="1"/>
          <p:nvPr/>
        </p:nvSpPr>
        <p:spPr>
          <a:xfrm>
            <a:off x="762001" y="1905000"/>
            <a:ext cx="4495799" cy="3416320"/>
          </a:xfrm>
          <a:prstGeom prst="rect">
            <a:avLst/>
          </a:prstGeom>
          <a:noFill/>
        </p:spPr>
        <p:txBody>
          <a:bodyPr wrap="square" rtlCol="0">
            <a:spAutoFit/>
          </a:bodyPr>
          <a:lstStyle/>
          <a:p>
            <a:r>
              <a:rPr lang="en-US" dirty="0">
                <a:solidFill>
                  <a:schemeClr val="bg1"/>
                </a:solidFill>
              </a:rPr>
              <a:t>There are small chemical messengers in your body that are responsible for big changes.  Hormones control many functions of your b0ody.</a:t>
            </a:r>
          </a:p>
          <a:p>
            <a:endParaRPr lang="en-US" dirty="0">
              <a:solidFill>
                <a:schemeClr val="bg1"/>
              </a:solidFill>
            </a:endParaRPr>
          </a:p>
          <a:p>
            <a:r>
              <a:rPr lang="en-US" dirty="0">
                <a:solidFill>
                  <a:schemeClr val="bg1"/>
                </a:solidFill>
              </a:rPr>
              <a:t>Hormones are responsible for the changes of puberty as well as being responsible for controlling water balance and the volume of glucose in your blood.</a:t>
            </a:r>
          </a:p>
          <a:p>
            <a:endParaRPr lang="en-US" dirty="0">
              <a:solidFill>
                <a:schemeClr val="bg1"/>
              </a:solidFill>
            </a:endParaRPr>
          </a:p>
          <a:p>
            <a:r>
              <a:rPr lang="en-US" dirty="0">
                <a:solidFill>
                  <a:schemeClr val="bg1"/>
                </a:solidFill>
              </a:rPr>
              <a:t>The glands of the endocrine system release hormones.</a:t>
            </a:r>
          </a:p>
        </p:txBody>
      </p:sp>
      <p:pic>
        <p:nvPicPr>
          <p:cNvPr id="6" name="Picture 5">
            <a:extLst>
              <a:ext uri="{FF2B5EF4-FFF2-40B4-BE49-F238E27FC236}">
                <a16:creationId xmlns:a16="http://schemas.microsoft.com/office/drawing/2014/main" id="{CCB96755-2ED8-4247-95FA-4F55013F9F4A}"/>
              </a:ext>
            </a:extLst>
          </p:cNvPr>
          <p:cNvPicPr>
            <a:picLocks noChangeAspect="1"/>
          </p:cNvPicPr>
          <p:nvPr/>
        </p:nvPicPr>
        <p:blipFill rotWithShape="1">
          <a:blip r:embed="rId2"/>
          <a:srcRect l="73333" t="22500" r="8333" b="55000"/>
          <a:stretch/>
        </p:blipFill>
        <p:spPr>
          <a:xfrm>
            <a:off x="5867400" y="2362200"/>
            <a:ext cx="2980265" cy="2438400"/>
          </a:xfrm>
          <a:prstGeom prst="rect">
            <a:avLst/>
          </a:prstGeom>
        </p:spPr>
      </p:pic>
    </p:spTree>
    <p:extLst>
      <p:ext uri="{BB962C8B-B14F-4D97-AF65-F5344CB8AC3E}">
        <p14:creationId xmlns:p14="http://schemas.microsoft.com/office/powerpoint/2010/main" val="265573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91486"/>
            <a:ext cx="4366965" cy="646331"/>
          </a:xfrm>
          <a:prstGeom prst="rect">
            <a:avLst/>
          </a:prstGeom>
          <a:noFill/>
        </p:spPr>
        <p:txBody>
          <a:bodyPr wrap="none" rtlCol="0">
            <a:spAutoFit/>
          </a:bodyPr>
          <a:lstStyle/>
          <a:p>
            <a:r>
              <a:rPr lang="en-US" sz="3600" b="1" dirty="0">
                <a:solidFill>
                  <a:schemeClr val="bg1"/>
                </a:solidFill>
              </a:rPr>
              <a:t>The endocrine system</a:t>
            </a:r>
            <a:endParaRPr lang="en-AU" sz="3600" b="1" dirty="0">
              <a:solidFill>
                <a:schemeClr val="bg1"/>
              </a:solidFill>
            </a:endParaRPr>
          </a:p>
        </p:txBody>
      </p:sp>
      <p:sp>
        <p:nvSpPr>
          <p:cNvPr id="5" name="TextBox 4"/>
          <p:cNvSpPr txBox="1"/>
          <p:nvPr/>
        </p:nvSpPr>
        <p:spPr>
          <a:xfrm>
            <a:off x="533400" y="1308080"/>
            <a:ext cx="3124200" cy="5078313"/>
          </a:xfrm>
          <a:prstGeom prst="rect">
            <a:avLst/>
          </a:prstGeom>
          <a:noFill/>
        </p:spPr>
        <p:txBody>
          <a:bodyPr wrap="square" rtlCol="0">
            <a:spAutoFit/>
          </a:bodyPr>
          <a:lstStyle/>
          <a:p>
            <a:r>
              <a:rPr lang="en-US" dirty="0">
                <a:solidFill>
                  <a:schemeClr val="bg1"/>
                </a:solidFill>
              </a:rPr>
              <a:t>The endocrine system is a communication system that controls the internal environment of the body.  Water and glucose levels in your blood, body temperature and the changes your body goes through during puberty and pregnancy are all controlled by the endocrine system.</a:t>
            </a:r>
          </a:p>
          <a:p>
            <a:endParaRPr lang="en-US" dirty="0">
              <a:solidFill>
                <a:schemeClr val="bg1"/>
              </a:solidFill>
            </a:endParaRPr>
          </a:p>
          <a:p>
            <a:r>
              <a:rPr lang="en-US" dirty="0">
                <a:solidFill>
                  <a:schemeClr val="bg1"/>
                </a:solidFill>
              </a:rPr>
              <a:t>Hormones are chemical substances that act as messengers in the body.  They are produced by the endocrine glands, which are located all around your body.</a:t>
            </a:r>
          </a:p>
        </p:txBody>
      </p:sp>
      <p:pic>
        <p:nvPicPr>
          <p:cNvPr id="2" name="Picture 1">
            <a:extLst>
              <a:ext uri="{FF2B5EF4-FFF2-40B4-BE49-F238E27FC236}">
                <a16:creationId xmlns:a16="http://schemas.microsoft.com/office/drawing/2014/main" id="{CCFE9EED-DC2C-49CA-85F2-9CB1CE72C97B}"/>
              </a:ext>
            </a:extLst>
          </p:cNvPr>
          <p:cNvPicPr>
            <a:picLocks noChangeAspect="1"/>
          </p:cNvPicPr>
          <p:nvPr/>
        </p:nvPicPr>
        <p:blipFill>
          <a:blip r:embed="rId2"/>
          <a:stretch>
            <a:fillRect/>
          </a:stretch>
        </p:blipFill>
        <p:spPr>
          <a:xfrm>
            <a:off x="3886200" y="1447800"/>
            <a:ext cx="5114987" cy="5285690"/>
          </a:xfrm>
          <a:prstGeom prst="rect">
            <a:avLst/>
          </a:prstGeom>
        </p:spPr>
      </p:pic>
    </p:spTree>
    <p:extLst>
      <p:ext uri="{BB962C8B-B14F-4D97-AF65-F5344CB8AC3E}">
        <p14:creationId xmlns:p14="http://schemas.microsoft.com/office/powerpoint/2010/main" val="80498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12F2A3-36B4-47A2-B1C1-F2E324B2BB29}"/>
              </a:ext>
            </a:extLst>
          </p:cNvPr>
          <p:cNvSpPr txBox="1"/>
          <p:nvPr/>
        </p:nvSpPr>
        <p:spPr>
          <a:xfrm>
            <a:off x="533400" y="391486"/>
            <a:ext cx="4281493" cy="646331"/>
          </a:xfrm>
          <a:prstGeom prst="rect">
            <a:avLst/>
          </a:prstGeom>
          <a:noFill/>
        </p:spPr>
        <p:txBody>
          <a:bodyPr wrap="none" rtlCol="0">
            <a:spAutoFit/>
          </a:bodyPr>
          <a:lstStyle/>
          <a:p>
            <a:r>
              <a:rPr lang="en-US" sz="3600" b="1" dirty="0">
                <a:solidFill>
                  <a:schemeClr val="bg1"/>
                </a:solidFill>
              </a:rPr>
              <a:t>Chemical messengers</a:t>
            </a:r>
            <a:endParaRPr lang="en-AU" sz="3600" b="1" dirty="0">
              <a:solidFill>
                <a:schemeClr val="bg1"/>
              </a:solidFill>
            </a:endParaRPr>
          </a:p>
        </p:txBody>
      </p:sp>
      <p:sp>
        <p:nvSpPr>
          <p:cNvPr id="6" name="TextBox 5">
            <a:extLst>
              <a:ext uri="{FF2B5EF4-FFF2-40B4-BE49-F238E27FC236}">
                <a16:creationId xmlns:a16="http://schemas.microsoft.com/office/drawing/2014/main" id="{8250329A-FCB3-4B43-9B95-C626A94C2944}"/>
              </a:ext>
            </a:extLst>
          </p:cNvPr>
          <p:cNvSpPr txBox="1"/>
          <p:nvPr/>
        </p:nvSpPr>
        <p:spPr>
          <a:xfrm>
            <a:off x="533400" y="1308080"/>
            <a:ext cx="8416228" cy="2585323"/>
          </a:xfrm>
          <a:prstGeom prst="rect">
            <a:avLst/>
          </a:prstGeom>
          <a:noFill/>
        </p:spPr>
        <p:txBody>
          <a:bodyPr wrap="square" rtlCol="0">
            <a:spAutoFit/>
          </a:bodyPr>
          <a:lstStyle/>
          <a:p>
            <a:r>
              <a:rPr lang="en-US" dirty="0">
                <a:solidFill>
                  <a:schemeClr val="bg1"/>
                </a:solidFill>
              </a:rPr>
              <a:t>Hormones are secreted in very small quantities and travel through the blood stream.  Only the target cells will respond to the particular hormones as other cells don’t have the receiver to read the hormones.</a:t>
            </a:r>
          </a:p>
          <a:p>
            <a:endParaRPr lang="en-US" dirty="0">
              <a:solidFill>
                <a:schemeClr val="bg1"/>
              </a:solidFill>
            </a:endParaRPr>
          </a:p>
          <a:p>
            <a:r>
              <a:rPr lang="en-US" dirty="0">
                <a:solidFill>
                  <a:schemeClr val="bg1"/>
                </a:solidFill>
              </a:rPr>
              <a:t>Hormones have a specific chemical structure and shape that fits chemically onto the receptor of the cell membrane – much like a jigsaw puzzle.</a:t>
            </a:r>
          </a:p>
          <a:p>
            <a:endParaRPr lang="en-US" dirty="0">
              <a:solidFill>
                <a:schemeClr val="bg1"/>
              </a:solidFill>
            </a:endParaRPr>
          </a:p>
          <a:p>
            <a:r>
              <a:rPr lang="en-US" dirty="0">
                <a:solidFill>
                  <a:schemeClr val="bg1"/>
                </a:solidFill>
              </a:rPr>
              <a:t>When the hormone binds to the receptor of the target cell, this starts the changes in the activities of the cell.</a:t>
            </a:r>
            <a:endParaRPr lang="en-AU" dirty="0">
              <a:solidFill>
                <a:schemeClr val="bg1"/>
              </a:solidFill>
            </a:endParaRPr>
          </a:p>
        </p:txBody>
      </p:sp>
      <p:pic>
        <p:nvPicPr>
          <p:cNvPr id="2" name="Picture 1">
            <a:extLst>
              <a:ext uri="{FF2B5EF4-FFF2-40B4-BE49-F238E27FC236}">
                <a16:creationId xmlns:a16="http://schemas.microsoft.com/office/drawing/2014/main" id="{A1EE7716-E9D3-436E-B3AB-6EB678AA7D2C}"/>
              </a:ext>
            </a:extLst>
          </p:cNvPr>
          <p:cNvPicPr>
            <a:picLocks noChangeAspect="1"/>
          </p:cNvPicPr>
          <p:nvPr/>
        </p:nvPicPr>
        <p:blipFill rotWithShape="1">
          <a:blip r:embed="rId2"/>
          <a:srcRect l="19167" t="65000" r="52500" b="13750"/>
          <a:stretch/>
        </p:blipFill>
        <p:spPr>
          <a:xfrm>
            <a:off x="3234628" y="3863107"/>
            <a:ext cx="5715000" cy="2857500"/>
          </a:xfrm>
          <a:prstGeom prst="rect">
            <a:avLst/>
          </a:prstGeom>
        </p:spPr>
      </p:pic>
    </p:spTree>
    <p:extLst>
      <p:ext uri="{BB962C8B-B14F-4D97-AF65-F5344CB8AC3E}">
        <p14:creationId xmlns:p14="http://schemas.microsoft.com/office/powerpoint/2010/main" val="73318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1CDA2008-8207-4969-B73D-765358F7DC42}"/>
              </a:ext>
            </a:extLst>
          </p:cNvPr>
          <p:cNvSpPr txBox="1"/>
          <p:nvPr/>
        </p:nvSpPr>
        <p:spPr>
          <a:xfrm>
            <a:off x="2284026" y="2043663"/>
            <a:ext cx="4578895" cy="2031055"/>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6000" kern="1200" dirty="0">
                <a:solidFill>
                  <a:srgbClr val="FFFFFF"/>
                </a:solidFill>
                <a:latin typeface="+mj-lt"/>
                <a:ea typeface="+mj-ea"/>
                <a:cs typeface="+mj-cs"/>
              </a:rPr>
              <a:t>Activity – what address does my key unlock</a:t>
            </a:r>
          </a:p>
        </p:txBody>
      </p:sp>
    </p:spTree>
    <p:extLst>
      <p:ext uri="{BB962C8B-B14F-4D97-AF65-F5344CB8AC3E}">
        <p14:creationId xmlns:p14="http://schemas.microsoft.com/office/powerpoint/2010/main" val="66490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271617-4AE4-4B51-96FE-1476D5ECB240}"/>
              </a:ext>
            </a:extLst>
          </p:cNvPr>
          <p:cNvSpPr txBox="1"/>
          <p:nvPr/>
        </p:nvSpPr>
        <p:spPr>
          <a:xfrm>
            <a:off x="228600" y="1308080"/>
            <a:ext cx="4191000" cy="5078313"/>
          </a:xfrm>
          <a:prstGeom prst="rect">
            <a:avLst/>
          </a:prstGeom>
          <a:noFill/>
        </p:spPr>
        <p:txBody>
          <a:bodyPr wrap="square" rtlCol="0">
            <a:spAutoFit/>
          </a:bodyPr>
          <a:lstStyle/>
          <a:p>
            <a:r>
              <a:rPr lang="en-US" dirty="0">
                <a:solidFill>
                  <a:schemeClr val="bg1"/>
                </a:solidFill>
              </a:rPr>
              <a:t>The endocrine system is coordinated by the pituitary gland, which responds to information from the hypothalamus.  It constantly checks the internal environment  - conditions of your internal organs, tissues and systems of your body.  If the conditions change, then the hypothalamus responds.</a:t>
            </a:r>
          </a:p>
          <a:p>
            <a:endParaRPr lang="en-US" dirty="0">
              <a:solidFill>
                <a:schemeClr val="bg1"/>
              </a:solidFill>
            </a:endParaRPr>
          </a:p>
          <a:p>
            <a:r>
              <a:rPr lang="en-US" dirty="0">
                <a:solidFill>
                  <a:schemeClr val="bg1"/>
                </a:solidFill>
              </a:rPr>
              <a:t>The most important function of the hypothalamus is to link the nervous system and the endocrine system by releasing hormones that act on the pituitary gland.</a:t>
            </a:r>
          </a:p>
          <a:p>
            <a:endParaRPr lang="en-US" dirty="0">
              <a:solidFill>
                <a:schemeClr val="bg1"/>
              </a:solidFill>
            </a:endParaRPr>
          </a:p>
          <a:p>
            <a:r>
              <a:rPr lang="en-US" dirty="0">
                <a:solidFill>
                  <a:schemeClr val="bg1"/>
                </a:solidFill>
              </a:rPr>
              <a:t>The pituitary gland (the ‘master gland’) controls the activities of the other endocrine glands – the ovaries, the testes and the thyroid gland.</a:t>
            </a:r>
          </a:p>
        </p:txBody>
      </p:sp>
      <p:sp>
        <p:nvSpPr>
          <p:cNvPr id="5" name="TextBox 4">
            <a:extLst>
              <a:ext uri="{FF2B5EF4-FFF2-40B4-BE49-F238E27FC236}">
                <a16:creationId xmlns:a16="http://schemas.microsoft.com/office/drawing/2014/main" id="{A56FE5BE-711F-4A40-96A2-43D9EFBEEE7D}"/>
              </a:ext>
            </a:extLst>
          </p:cNvPr>
          <p:cNvSpPr txBox="1"/>
          <p:nvPr/>
        </p:nvSpPr>
        <p:spPr>
          <a:xfrm>
            <a:off x="533400" y="391486"/>
            <a:ext cx="5154103" cy="646331"/>
          </a:xfrm>
          <a:prstGeom prst="rect">
            <a:avLst/>
          </a:prstGeom>
          <a:noFill/>
        </p:spPr>
        <p:txBody>
          <a:bodyPr wrap="none" rtlCol="0">
            <a:spAutoFit/>
          </a:bodyPr>
          <a:lstStyle/>
          <a:p>
            <a:r>
              <a:rPr lang="en-US" sz="3600" b="1" dirty="0">
                <a:solidFill>
                  <a:schemeClr val="bg1"/>
                </a:solidFill>
              </a:rPr>
              <a:t>Systems working together</a:t>
            </a:r>
            <a:endParaRPr lang="en-AU" sz="3600" b="1" dirty="0">
              <a:solidFill>
                <a:schemeClr val="bg1"/>
              </a:solidFill>
            </a:endParaRPr>
          </a:p>
        </p:txBody>
      </p:sp>
      <p:pic>
        <p:nvPicPr>
          <p:cNvPr id="4" name="Picture 3">
            <a:extLst>
              <a:ext uri="{FF2B5EF4-FFF2-40B4-BE49-F238E27FC236}">
                <a16:creationId xmlns:a16="http://schemas.microsoft.com/office/drawing/2014/main" id="{4CB1B724-889B-4BD3-A371-F0E8DEC65CD5}"/>
              </a:ext>
            </a:extLst>
          </p:cNvPr>
          <p:cNvPicPr>
            <a:picLocks noChangeAspect="1"/>
          </p:cNvPicPr>
          <p:nvPr/>
        </p:nvPicPr>
        <p:blipFill>
          <a:blip r:embed="rId2"/>
          <a:stretch>
            <a:fillRect/>
          </a:stretch>
        </p:blipFill>
        <p:spPr>
          <a:xfrm>
            <a:off x="4415010" y="1752600"/>
            <a:ext cx="4652790" cy="2988944"/>
          </a:xfrm>
          <a:prstGeom prst="rect">
            <a:avLst/>
          </a:prstGeom>
        </p:spPr>
      </p:pic>
    </p:spTree>
    <p:extLst>
      <p:ext uri="{BB962C8B-B14F-4D97-AF65-F5344CB8AC3E}">
        <p14:creationId xmlns:p14="http://schemas.microsoft.com/office/powerpoint/2010/main" val="3345593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271617-4AE4-4B51-96FE-1476D5ECB240}"/>
              </a:ext>
            </a:extLst>
          </p:cNvPr>
          <p:cNvSpPr txBox="1"/>
          <p:nvPr/>
        </p:nvSpPr>
        <p:spPr>
          <a:xfrm>
            <a:off x="490537" y="1371600"/>
            <a:ext cx="8501063" cy="1938992"/>
          </a:xfrm>
          <a:prstGeom prst="rect">
            <a:avLst/>
          </a:prstGeom>
          <a:noFill/>
        </p:spPr>
        <p:txBody>
          <a:bodyPr wrap="square" rtlCol="0">
            <a:spAutoFit/>
          </a:bodyPr>
          <a:lstStyle/>
          <a:p>
            <a:r>
              <a:rPr lang="en-US" sz="2400" dirty="0">
                <a:solidFill>
                  <a:schemeClr val="bg1"/>
                </a:solidFill>
              </a:rPr>
              <a:t>In situation of fear or stress, both the nervous system and the endocrine system have a role to play – known as ‘fight or flight’.</a:t>
            </a:r>
          </a:p>
          <a:p>
            <a:endParaRPr lang="en-US" sz="2400" dirty="0">
              <a:solidFill>
                <a:schemeClr val="bg1"/>
              </a:solidFill>
            </a:endParaRPr>
          </a:p>
          <a:p>
            <a:r>
              <a:rPr lang="en-US" sz="2400" dirty="0">
                <a:solidFill>
                  <a:schemeClr val="bg1"/>
                </a:solidFill>
              </a:rPr>
              <a:t>Endocrine system – releases the hormones adrenaline and cortisol, which increases heart rate, breathing rate and blood pressure.</a:t>
            </a:r>
          </a:p>
        </p:txBody>
      </p:sp>
      <p:pic>
        <p:nvPicPr>
          <p:cNvPr id="4" name="Picture 3">
            <a:extLst>
              <a:ext uri="{FF2B5EF4-FFF2-40B4-BE49-F238E27FC236}">
                <a16:creationId xmlns:a16="http://schemas.microsoft.com/office/drawing/2014/main" id="{2CEE24A2-5B71-44F2-A21E-FCF760A9B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810000"/>
            <a:ext cx="3772572" cy="2518014"/>
          </a:xfrm>
          <a:prstGeom prst="rect">
            <a:avLst/>
          </a:prstGeom>
        </p:spPr>
      </p:pic>
      <p:sp>
        <p:nvSpPr>
          <p:cNvPr id="5" name="TextBox 4">
            <a:extLst>
              <a:ext uri="{FF2B5EF4-FFF2-40B4-BE49-F238E27FC236}">
                <a16:creationId xmlns:a16="http://schemas.microsoft.com/office/drawing/2014/main" id="{80BF5E38-A75B-4774-A7E3-FC5032B1F7B0}"/>
              </a:ext>
            </a:extLst>
          </p:cNvPr>
          <p:cNvSpPr txBox="1"/>
          <p:nvPr/>
        </p:nvSpPr>
        <p:spPr>
          <a:xfrm>
            <a:off x="533400" y="609600"/>
            <a:ext cx="3036537" cy="707886"/>
          </a:xfrm>
          <a:prstGeom prst="rect">
            <a:avLst/>
          </a:prstGeom>
          <a:noFill/>
        </p:spPr>
        <p:txBody>
          <a:bodyPr wrap="none" rtlCol="0">
            <a:spAutoFit/>
          </a:bodyPr>
          <a:lstStyle/>
          <a:p>
            <a:r>
              <a:rPr lang="en-AU" sz="4000" b="1" dirty="0">
                <a:solidFill>
                  <a:schemeClr val="tx2">
                    <a:lumMod val="60000"/>
                    <a:lumOff val="40000"/>
                  </a:schemeClr>
                </a:solidFill>
              </a:rPr>
              <a:t>Fight or flight</a:t>
            </a:r>
          </a:p>
        </p:txBody>
      </p:sp>
      <p:sp>
        <p:nvSpPr>
          <p:cNvPr id="7" name="Rectangle 6">
            <a:extLst>
              <a:ext uri="{FF2B5EF4-FFF2-40B4-BE49-F238E27FC236}">
                <a16:creationId xmlns:a16="http://schemas.microsoft.com/office/drawing/2014/main" id="{B4F540E7-64D8-4906-99D1-FF0C8BA08184}"/>
              </a:ext>
            </a:extLst>
          </p:cNvPr>
          <p:cNvSpPr/>
          <p:nvPr/>
        </p:nvSpPr>
        <p:spPr>
          <a:xfrm>
            <a:off x="490537" y="3376136"/>
            <a:ext cx="4745832" cy="2677656"/>
          </a:xfrm>
          <a:prstGeom prst="rect">
            <a:avLst/>
          </a:prstGeom>
        </p:spPr>
        <p:txBody>
          <a:bodyPr wrap="square">
            <a:spAutoFit/>
          </a:bodyPr>
          <a:lstStyle/>
          <a:p>
            <a:r>
              <a:rPr lang="en-US" sz="2400" dirty="0">
                <a:solidFill>
                  <a:schemeClr val="bg1"/>
                </a:solidFill>
              </a:rPr>
              <a:t>Nervous system – works with the endocrine system to increase the rate of breathing and increase heart rate.  Pupils dilate, to improve vision, sweat glands produce more sweat and the digestion slows down or ceases.</a:t>
            </a:r>
          </a:p>
        </p:txBody>
      </p:sp>
    </p:spTree>
    <p:extLst>
      <p:ext uri="{BB962C8B-B14F-4D97-AF65-F5344CB8AC3E}">
        <p14:creationId xmlns:p14="http://schemas.microsoft.com/office/powerpoint/2010/main" val="144330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B44AA-25ED-4BD4-B2F6-370EA91D11E3}"/>
              </a:ext>
            </a:extLst>
          </p:cNvPr>
          <p:cNvSpPr txBox="1"/>
          <p:nvPr/>
        </p:nvSpPr>
        <p:spPr>
          <a:xfrm>
            <a:off x="2657430" y="228600"/>
            <a:ext cx="4060535" cy="646331"/>
          </a:xfrm>
          <a:prstGeom prst="rect">
            <a:avLst/>
          </a:prstGeom>
          <a:noFill/>
        </p:spPr>
        <p:txBody>
          <a:bodyPr wrap="none" rtlCol="0">
            <a:spAutoFit/>
          </a:bodyPr>
          <a:lstStyle/>
          <a:p>
            <a:r>
              <a:rPr lang="en-AU" sz="3600" b="1" dirty="0">
                <a:solidFill>
                  <a:schemeClr val="accent1">
                    <a:lumMod val="60000"/>
                    <a:lumOff val="40000"/>
                  </a:schemeClr>
                </a:solidFill>
              </a:rPr>
              <a:t>Correct Terminology</a:t>
            </a:r>
          </a:p>
        </p:txBody>
      </p:sp>
    </p:spTree>
    <p:extLst>
      <p:ext uri="{BB962C8B-B14F-4D97-AF65-F5344CB8AC3E}">
        <p14:creationId xmlns:p14="http://schemas.microsoft.com/office/powerpoint/2010/main" val="156663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C34782-29F4-4055-817D-1997A5C38891}"/>
              </a:ext>
            </a:extLst>
          </p:cNvPr>
          <p:cNvSpPr/>
          <p:nvPr/>
        </p:nvSpPr>
        <p:spPr>
          <a:xfrm>
            <a:off x="533400" y="1371600"/>
            <a:ext cx="8153400" cy="4801314"/>
          </a:xfrm>
          <a:prstGeom prst="rect">
            <a:avLst/>
          </a:prstGeom>
        </p:spPr>
        <p:txBody>
          <a:bodyPr wrap="square">
            <a:spAutoFit/>
          </a:bodyPr>
          <a:lstStyle/>
          <a:p>
            <a:r>
              <a:rPr lang="en-AU" b="1" i="1" dirty="0">
                <a:solidFill>
                  <a:schemeClr val="accent1">
                    <a:lumMod val="60000"/>
                    <a:lumOff val="40000"/>
                  </a:schemeClr>
                </a:solidFill>
                <a:latin typeface="&amp;quot"/>
                <a:hlinkClick r:id="rId2">
                  <a:extLst>
                    <a:ext uri="{A12FA001-AC4F-418D-AE19-62706E023703}">
                      <ahyp:hlinkClr xmlns:ahyp="http://schemas.microsoft.com/office/drawing/2018/hyperlinkcolor" val="tx"/>
                    </a:ext>
                  </a:extLst>
                </a:hlinkClick>
              </a:rPr>
              <a:t>Adrenal Gland</a:t>
            </a:r>
            <a:r>
              <a:rPr lang="en-AU" i="1" dirty="0">
                <a:solidFill>
                  <a:schemeClr val="bg1"/>
                </a:solidFill>
                <a:latin typeface="&amp;quot"/>
                <a:hlinkClick r:id="rId2">
                  <a:extLst>
                    <a:ext uri="{A12FA001-AC4F-418D-AE19-62706E023703}">
                      <ahyp:hlinkClr xmlns:ahyp="http://schemas.microsoft.com/office/drawing/2018/hyperlinkcolor" val="tx"/>
                    </a:ext>
                  </a:extLst>
                </a:hlinkClick>
              </a:rPr>
              <a:t>:</a:t>
            </a:r>
            <a:r>
              <a:rPr lang="en-AU" dirty="0">
                <a:solidFill>
                  <a:schemeClr val="bg1"/>
                </a:solidFill>
                <a:latin typeface="&amp;quot"/>
              </a:rPr>
              <a:t> Regulates fluid and sodium balance; emergency warning system under stress. </a:t>
            </a:r>
          </a:p>
          <a:p>
            <a:r>
              <a:rPr lang="en-AU" b="1" i="1" dirty="0">
                <a:solidFill>
                  <a:schemeClr val="accent1">
                    <a:lumMod val="60000"/>
                    <a:lumOff val="40000"/>
                  </a:schemeClr>
                </a:solidFill>
                <a:latin typeface="&amp;quot"/>
                <a:hlinkClick r:id="rId3">
                  <a:extLst>
                    <a:ext uri="{A12FA001-AC4F-418D-AE19-62706E023703}">
                      <ahyp:hlinkClr xmlns:ahyp="http://schemas.microsoft.com/office/drawing/2018/hyperlinkcolor" val="tx"/>
                    </a:ext>
                  </a:extLst>
                </a:hlinkClick>
              </a:rPr>
              <a:t>Endocrine Gland</a:t>
            </a:r>
            <a:r>
              <a:rPr lang="en-AU" i="1" dirty="0">
                <a:solidFill>
                  <a:schemeClr val="bg1"/>
                </a:solidFill>
                <a:latin typeface="&amp;quot"/>
                <a:hlinkClick r:id="rId3">
                  <a:extLst>
                    <a:ext uri="{A12FA001-AC4F-418D-AE19-62706E023703}">
                      <ahyp:hlinkClr xmlns:ahyp="http://schemas.microsoft.com/office/drawing/2018/hyperlinkcolor" val="tx"/>
                    </a:ext>
                  </a:extLst>
                </a:hlinkClick>
              </a:rPr>
              <a:t>:</a:t>
            </a:r>
            <a:r>
              <a:rPr lang="en-AU" dirty="0">
                <a:solidFill>
                  <a:schemeClr val="bg1"/>
                </a:solidFill>
                <a:latin typeface="&amp;quot"/>
              </a:rPr>
              <a:t> A gland in the body which secretes hormones into the bloodstream. </a:t>
            </a:r>
          </a:p>
          <a:p>
            <a:r>
              <a:rPr lang="en-AU" b="1" i="1" dirty="0">
                <a:solidFill>
                  <a:schemeClr val="accent1">
                    <a:lumMod val="60000"/>
                    <a:lumOff val="40000"/>
                  </a:schemeClr>
                </a:solidFill>
                <a:latin typeface="&amp;quot"/>
                <a:hlinkClick r:id="rId4">
                  <a:extLst>
                    <a:ext uri="{A12FA001-AC4F-418D-AE19-62706E023703}">
                      <ahyp:hlinkClr xmlns:ahyp="http://schemas.microsoft.com/office/drawing/2018/hyperlinkcolor" val="tx"/>
                    </a:ext>
                  </a:extLst>
                </a:hlinkClick>
              </a:rPr>
              <a:t>Hormone</a:t>
            </a:r>
            <a:r>
              <a:rPr lang="en-AU" i="1" dirty="0">
                <a:solidFill>
                  <a:schemeClr val="bg1"/>
                </a:solidFill>
                <a:latin typeface="&amp;quot"/>
                <a:hlinkClick r:id="rId4">
                  <a:extLst>
                    <a:ext uri="{A12FA001-AC4F-418D-AE19-62706E023703}">
                      <ahyp:hlinkClr xmlns:ahyp="http://schemas.microsoft.com/office/drawing/2018/hyperlinkcolor" val="tx"/>
                    </a:ext>
                  </a:extLst>
                </a:hlinkClick>
              </a:rPr>
              <a:t>:</a:t>
            </a:r>
            <a:r>
              <a:rPr lang="en-AU" dirty="0">
                <a:solidFill>
                  <a:schemeClr val="bg1"/>
                </a:solidFill>
                <a:latin typeface="&amp;quot"/>
              </a:rPr>
              <a:t> A chemical secreted by endocrine glands which carries instructions to the body. </a:t>
            </a:r>
          </a:p>
          <a:p>
            <a:r>
              <a:rPr lang="en-AU" b="1" i="1" dirty="0">
                <a:solidFill>
                  <a:schemeClr val="accent1">
                    <a:lumMod val="60000"/>
                    <a:lumOff val="40000"/>
                  </a:schemeClr>
                </a:solidFill>
                <a:latin typeface="&amp;quot"/>
                <a:hlinkClick r:id="rId5">
                  <a:extLst>
                    <a:ext uri="{A12FA001-AC4F-418D-AE19-62706E023703}">
                      <ahyp:hlinkClr xmlns:ahyp="http://schemas.microsoft.com/office/drawing/2018/hyperlinkcolor" val="tx"/>
                    </a:ext>
                  </a:extLst>
                </a:hlinkClick>
              </a:rPr>
              <a:t>Ovary</a:t>
            </a:r>
            <a:r>
              <a:rPr lang="en-AU" i="1" dirty="0">
                <a:solidFill>
                  <a:schemeClr val="bg1"/>
                </a:solidFill>
                <a:latin typeface="&amp;quot"/>
                <a:hlinkClick r:id="rId5">
                  <a:extLst>
                    <a:ext uri="{A12FA001-AC4F-418D-AE19-62706E023703}">
                      <ahyp:hlinkClr xmlns:ahyp="http://schemas.microsoft.com/office/drawing/2018/hyperlinkcolor" val="tx"/>
                    </a:ext>
                  </a:extLst>
                </a:hlinkClick>
              </a:rPr>
              <a:t>:</a:t>
            </a:r>
            <a:r>
              <a:rPr lang="en-AU" dirty="0">
                <a:solidFill>
                  <a:schemeClr val="bg1"/>
                </a:solidFill>
                <a:latin typeface="&amp;quot"/>
              </a:rPr>
              <a:t> Controls development of secondary sex characteristics and functioning of sex organs. </a:t>
            </a:r>
          </a:p>
          <a:p>
            <a:r>
              <a:rPr lang="en-AU" b="1" i="1" dirty="0">
                <a:solidFill>
                  <a:schemeClr val="accent1">
                    <a:lumMod val="60000"/>
                    <a:lumOff val="40000"/>
                  </a:schemeClr>
                </a:solidFill>
                <a:latin typeface="&amp;quot"/>
                <a:hlinkClick r:id="rId6">
                  <a:extLst>
                    <a:ext uri="{A12FA001-AC4F-418D-AE19-62706E023703}">
                      <ahyp:hlinkClr xmlns:ahyp="http://schemas.microsoft.com/office/drawing/2018/hyperlinkcolor" val="tx"/>
                    </a:ext>
                  </a:extLst>
                </a:hlinkClick>
              </a:rPr>
              <a:t>Pancreatic islets</a:t>
            </a:r>
            <a:r>
              <a:rPr lang="en-AU" i="1" dirty="0">
                <a:solidFill>
                  <a:schemeClr val="bg1"/>
                </a:solidFill>
                <a:latin typeface="&amp;quot"/>
                <a:hlinkClick r:id="rId6">
                  <a:extLst>
                    <a:ext uri="{A12FA001-AC4F-418D-AE19-62706E023703}">
                      <ahyp:hlinkClr xmlns:ahyp="http://schemas.microsoft.com/office/drawing/2018/hyperlinkcolor" val="tx"/>
                    </a:ext>
                  </a:extLst>
                </a:hlinkClick>
              </a:rPr>
              <a:t>:</a:t>
            </a:r>
            <a:r>
              <a:rPr lang="en-AU" dirty="0">
                <a:solidFill>
                  <a:schemeClr val="bg1"/>
                </a:solidFill>
                <a:latin typeface="&amp;quot"/>
              </a:rPr>
              <a:t> Helps regulate blood sugar. </a:t>
            </a:r>
          </a:p>
          <a:p>
            <a:r>
              <a:rPr lang="en-AU" b="1" i="1" dirty="0">
                <a:solidFill>
                  <a:schemeClr val="accent1">
                    <a:lumMod val="60000"/>
                    <a:lumOff val="40000"/>
                  </a:schemeClr>
                </a:solidFill>
                <a:latin typeface="&amp;quot"/>
                <a:hlinkClick r:id="rId7">
                  <a:extLst>
                    <a:ext uri="{A12FA001-AC4F-418D-AE19-62706E023703}">
                      <ahyp:hlinkClr xmlns:ahyp="http://schemas.microsoft.com/office/drawing/2018/hyperlinkcolor" val="tx"/>
                    </a:ext>
                  </a:extLst>
                </a:hlinkClick>
              </a:rPr>
              <a:t>Pineal gland</a:t>
            </a:r>
            <a:r>
              <a:rPr lang="en-AU" i="1" dirty="0">
                <a:solidFill>
                  <a:schemeClr val="bg1"/>
                </a:solidFill>
                <a:latin typeface="&amp;quot"/>
                <a:hlinkClick r:id="rId7">
                  <a:extLst>
                    <a:ext uri="{A12FA001-AC4F-418D-AE19-62706E023703}">
                      <ahyp:hlinkClr xmlns:ahyp="http://schemas.microsoft.com/office/drawing/2018/hyperlinkcolor" val="tx"/>
                    </a:ext>
                  </a:extLst>
                </a:hlinkClick>
              </a:rPr>
              <a:t>:</a:t>
            </a:r>
            <a:r>
              <a:rPr lang="en-AU" dirty="0">
                <a:solidFill>
                  <a:schemeClr val="bg1"/>
                </a:solidFill>
                <a:latin typeface="&amp;quot"/>
              </a:rPr>
              <a:t> Believed to regulate biorhythms and moods and stimulate the onset of puberty. </a:t>
            </a:r>
          </a:p>
          <a:p>
            <a:r>
              <a:rPr lang="en-AU" b="1" i="1" dirty="0">
                <a:solidFill>
                  <a:schemeClr val="accent1">
                    <a:lumMod val="60000"/>
                    <a:lumOff val="40000"/>
                  </a:schemeClr>
                </a:solidFill>
                <a:latin typeface="&amp;quot"/>
                <a:hlinkClick r:id="rId8">
                  <a:extLst>
                    <a:ext uri="{A12FA001-AC4F-418D-AE19-62706E023703}">
                      <ahyp:hlinkClr xmlns:ahyp="http://schemas.microsoft.com/office/drawing/2018/hyperlinkcolor" val="tx"/>
                    </a:ext>
                  </a:extLst>
                </a:hlinkClick>
              </a:rPr>
              <a:t>Pituitary Gland</a:t>
            </a:r>
            <a:r>
              <a:rPr lang="en-AU" i="1" dirty="0">
                <a:solidFill>
                  <a:schemeClr val="bg1"/>
                </a:solidFill>
                <a:latin typeface="&amp;quot"/>
                <a:hlinkClick r:id="rId8">
                  <a:extLst>
                    <a:ext uri="{A12FA001-AC4F-418D-AE19-62706E023703}">
                      <ahyp:hlinkClr xmlns:ahyp="http://schemas.microsoft.com/office/drawing/2018/hyperlinkcolor" val="tx"/>
                    </a:ext>
                  </a:extLst>
                </a:hlinkClick>
              </a:rPr>
              <a:t>:</a:t>
            </a:r>
            <a:r>
              <a:rPr lang="en-AU" dirty="0">
                <a:solidFill>
                  <a:schemeClr val="bg1"/>
                </a:solidFill>
                <a:latin typeface="&amp;quot"/>
              </a:rPr>
              <a:t> Regulates other endocrine glands; secretes growth hormone. </a:t>
            </a:r>
          </a:p>
          <a:p>
            <a:r>
              <a:rPr lang="en-AU" b="1" i="1" dirty="0">
                <a:solidFill>
                  <a:schemeClr val="accent1">
                    <a:lumMod val="60000"/>
                    <a:lumOff val="40000"/>
                  </a:schemeClr>
                </a:solidFill>
                <a:latin typeface="&amp;quot"/>
                <a:hlinkClick r:id="rId9">
                  <a:extLst>
                    <a:ext uri="{A12FA001-AC4F-418D-AE19-62706E023703}">
                      <ahyp:hlinkClr xmlns:ahyp="http://schemas.microsoft.com/office/drawing/2018/hyperlinkcolor" val="tx"/>
                    </a:ext>
                  </a:extLst>
                </a:hlinkClick>
              </a:rPr>
              <a:t>Receptor</a:t>
            </a:r>
            <a:r>
              <a:rPr lang="en-AU" i="1" dirty="0">
                <a:solidFill>
                  <a:schemeClr val="bg1"/>
                </a:solidFill>
                <a:latin typeface="&amp;quot"/>
                <a:hlinkClick r:id="rId9">
                  <a:extLst>
                    <a:ext uri="{A12FA001-AC4F-418D-AE19-62706E023703}">
                      <ahyp:hlinkClr xmlns:ahyp="http://schemas.microsoft.com/office/drawing/2018/hyperlinkcolor" val="tx"/>
                    </a:ext>
                  </a:extLst>
                </a:hlinkClick>
              </a:rPr>
              <a:t>:</a:t>
            </a:r>
            <a:r>
              <a:rPr lang="en-AU" dirty="0">
                <a:solidFill>
                  <a:schemeClr val="bg1"/>
                </a:solidFill>
                <a:latin typeface="&amp;quot"/>
              </a:rPr>
              <a:t> A specific site on a cell designed to recognize and accept a specific hormone. </a:t>
            </a:r>
          </a:p>
          <a:p>
            <a:r>
              <a:rPr lang="en-AU" b="1" i="1" dirty="0">
                <a:solidFill>
                  <a:schemeClr val="accent1">
                    <a:lumMod val="60000"/>
                    <a:lumOff val="40000"/>
                  </a:schemeClr>
                </a:solidFill>
                <a:latin typeface="&amp;quot"/>
                <a:hlinkClick r:id="rId10">
                  <a:extLst>
                    <a:ext uri="{A12FA001-AC4F-418D-AE19-62706E023703}">
                      <ahyp:hlinkClr xmlns:ahyp="http://schemas.microsoft.com/office/drawing/2018/hyperlinkcolor" val="tx"/>
                    </a:ext>
                  </a:extLst>
                </a:hlinkClick>
              </a:rPr>
              <a:t>Testis</a:t>
            </a:r>
            <a:r>
              <a:rPr lang="en-AU" i="1" dirty="0">
                <a:solidFill>
                  <a:schemeClr val="bg1"/>
                </a:solidFill>
                <a:latin typeface="&amp;quot"/>
                <a:hlinkClick r:id="rId10">
                  <a:extLst>
                    <a:ext uri="{A12FA001-AC4F-418D-AE19-62706E023703}">
                      <ahyp:hlinkClr xmlns:ahyp="http://schemas.microsoft.com/office/drawing/2018/hyperlinkcolor" val="tx"/>
                    </a:ext>
                  </a:extLst>
                </a:hlinkClick>
              </a:rPr>
              <a:t>:</a:t>
            </a:r>
            <a:r>
              <a:rPr lang="en-AU" dirty="0">
                <a:solidFill>
                  <a:schemeClr val="bg1"/>
                </a:solidFill>
                <a:latin typeface="&amp;quot"/>
              </a:rPr>
              <a:t> Controls development of secondary sex characteristics and functioning of sex organs. </a:t>
            </a:r>
          </a:p>
          <a:p>
            <a:r>
              <a:rPr lang="en-AU" b="1" i="1" dirty="0">
                <a:solidFill>
                  <a:schemeClr val="accent1">
                    <a:lumMod val="60000"/>
                    <a:lumOff val="40000"/>
                  </a:schemeClr>
                </a:solidFill>
                <a:latin typeface="&amp;quot"/>
                <a:hlinkClick r:id="rId11">
                  <a:extLst>
                    <a:ext uri="{A12FA001-AC4F-418D-AE19-62706E023703}">
                      <ahyp:hlinkClr xmlns:ahyp="http://schemas.microsoft.com/office/drawing/2018/hyperlinkcolor" val="tx"/>
                    </a:ext>
                  </a:extLst>
                </a:hlinkClick>
              </a:rPr>
              <a:t>Thymus</a:t>
            </a:r>
            <a:r>
              <a:rPr lang="en-AU" i="1" dirty="0">
                <a:solidFill>
                  <a:schemeClr val="bg1"/>
                </a:solidFill>
                <a:latin typeface="&amp;quot"/>
                <a:hlinkClick r:id="rId11">
                  <a:extLst>
                    <a:ext uri="{A12FA001-AC4F-418D-AE19-62706E023703}">
                      <ahyp:hlinkClr xmlns:ahyp="http://schemas.microsoft.com/office/drawing/2018/hyperlinkcolor" val="tx"/>
                    </a:ext>
                  </a:extLst>
                </a:hlinkClick>
              </a:rPr>
              <a:t>:</a:t>
            </a:r>
            <a:r>
              <a:rPr lang="en-AU" dirty="0">
                <a:solidFill>
                  <a:schemeClr val="bg1"/>
                </a:solidFill>
                <a:latin typeface="&amp;quot"/>
              </a:rPr>
              <a:t> Assists in development of the immune system. </a:t>
            </a:r>
          </a:p>
          <a:p>
            <a:r>
              <a:rPr lang="en-AU" b="1" i="1" dirty="0">
                <a:solidFill>
                  <a:schemeClr val="accent1">
                    <a:lumMod val="60000"/>
                    <a:lumOff val="40000"/>
                  </a:schemeClr>
                </a:solidFill>
                <a:latin typeface="&amp;quot"/>
                <a:hlinkClick r:id="rId12">
                  <a:extLst>
                    <a:ext uri="{A12FA001-AC4F-418D-AE19-62706E023703}">
                      <ahyp:hlinkClr xmlns:ahyp="http://schemas.microsoft.com/office/drawing/2018/hyperlinkcolor" val="tx"/>
                    </a:ext>
                  </a:extLst>
                </a:hlinkClick>
              </a:rPr>
              <a:t>Thyroid</a:t>
            </a:r>
            <a:r>
              <a:rPr lang="en-AU" i="1" dirty="0">
                <a:solidFill>
                  <a:schemeClr val="bg1"/>
                </a:solidFill>
                <a:latin typeface="&amp;quot"/>
                <a:hlinkClick r:id="rId12">
                  <a:extLst>
                    <a:ext uri="{A12FA001-AC4F-418D-AE19-62706E023703}">
                      <ahyp:hlinkClr xmlns:ahyp="http://schemas.microsoft.com/office/drawing/2018/hyperlinkcolor" val="tx"/>
                    </a:ext>
                  </a:extLst>
                </a:hlinkClick>
              </a:rPr>
              <a:t>:</a:t>
            </a:r>
            <a:r>
              <a:rPr lang="en-AU" dirty="0">
                <a:solidFill>
                  <a:schemeClr val="bg1"/>
                </a:solidFill>
                <a:latin typeface="&amp;quot"/>
              </a:rPr>
              <a:t> Regulates metabolic rate. </a:t>
            </a:r>
            <a:endParaRPr lang="en-AU" b="0" i="0" u="none" strike="noStrike" dirty="0">
              <a:solidFill>
                <a:schemeClr val="bg1"/>
              </a:solidFill>
              <a:effectLst/>
              <a:latin typeface="&amp;quot"/>
            </a:endParaRPr>
          </a:p>
        </p:txBody>
      </p:sp>
      <p:sp>
        <p:nvSpPr>
          <p:cNvPr id="3" name="TextBox 2">
            <a:extLst>
              <a:ext uri="{FF2B5EF4-FFF2-40B4-BE49-F238E27FC236}">
                <a16:creationId xmlns:a16="http://schemas.microsoft.com/office/drawing/2014/main" id="{EE5B44AA-25ED-4BD4-B2F6-370EA91D11E3}"/>
              </a:ext>
            </a:extLst>
          </p:cNvPr>
          <p:cNvSpPr txBox="1"/>
          <p:nvPr/>
        </p:nvSpPr>
        <p:spPr>
          <a:xfrm>
            <a:off x="2657430" y="228600"/>
            <a:ext cx="4060535" cy="646331"/>
          </a:xfrm>
          <a:prstGeom prst="rect">
            <a:avLst/>
          </a:prstGeom>
          <a:noFill/>
        </p:spPr>
        <p:txBody>
          <a:bodyPr wrap="none" rtlCol="0">
            <a:spAutoFit/>
          </a:bodyPr>
          <a:lstStyle/>
          <a:p>
            <a:r>
              <a:rPr lang="en-AU" sz="3600" b="1" dirty="0">
                <a:solidFill>
                  <a:schemeClr val="accent1">
                    <a:lumMod val="60000"/>
                    <a:lumOff val="40000"/>
                  </a:schemeClr>
                </a:solidFill>
              </a:rPr>
              <a:t>Correct Terminology</a:t>
            </a:r>
          </a:p>
        </p:txBody>
      </p:sp>
    </p:spTree>
    <p:extLst>
      <p:ext uri="{BB962C8B-B14F-4D97-AF65-F5344CB8AC3E}">
        <p14:creationId xmlns:p14="http://schemas.microsoft.com/office/powerpoint/2010/main" val="412955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A65469-3D93-4A9A-B80D-F05D7AD5E617}"/>
              </a:ext>
            </a:extLst>
          </p:cNvPr>
          <p:cNvSpPr txBox="1"/>
          <p:nvPr/>
        </p:nvSpPr>
        <p:spPr>
          <a:xfrm>
            <a:off x="2657430" y="228600"/>
            <a:ext cx="3611501" cy="646331"/>
          </a:xfrm>
          <a:prstGeom prst="rect">
            <a:avLst/>
          </a:prstGeom>
          <a:noFill/>
        </p:spPr>
        <p:txBody>
          <a:bodyPr wrap="none" rtlCol="0">
            <a:spAutoFit/>
          </a:bodyPr>
          <a:lstStyle/>
          <a:p>
            <a:r>
              <a:rPr lang="en-AU" sz="3600" b="1" dirty="0">
                <a:solidFill>
                  <a:schemeClr val="accent1">
                    <a:lumMod val="60000"/>
                    <a:lumOff val="40000"/>
                  </a:schemeClr>
                </a:solidFill>
              </a:rPr>
              <a:t>Review Questions</a:t>
            </a:r>
          </a:p>
        </p:txBody>
      </p:sp>
      <p:sp>
        <p:nvSpPr>
          <p:cNvPr id="5" name="TextBox 4">
            <a:extLst>
              <a:ext uri="{FF2B5EF4-FFF2-40B4-BE49-F238E27FC236}">
                <a16:creationId xmlns:a16="http://schemas.microsoft.com/office/drawing/2014/main" id="{92BD1CED-782B-4167-B3BA-A9F4ED275E4E}"/>
              </a:ext>
            </a:extLst>
          </p:cNvPr>
          <p:cNvSpPr txBox="1"/>
          <p:nvPr/>
        </p:nvSpPr>
        <p:spPr>
          <a:xfrm>
            <a:off x="2590800" y="2228671"/>
            <a:ext cx="4157663" cy="1200329"/>
          </a:xfrm>
          <a:prstGeom prst="rect">
            <a:avLst/>
          </a:prstGeom>
          <a:noFill/>
        </p:spPr>
        <p:txBody>
          <a:bodyPr wrap="square" rtlCol="0">
            <a:spAutoFit/>
          </a:bodyPr>
          <a:lstStyle/>
          <a:p>
            <a:r>
              <a:rPr lang="en-US" sz="2400" dirty="0">
                <a:solidFill>
                  <a:schemeClr val="bg1"/>
                </a:solidFill>
              </a:rPr>
              <a:t>7.3 – Endocrine System</a:t>
            </a:r>
          </a:p>
          <a:p>
            <a:r>
              <a:rPr lang="en-US" sz="2400" dirty="0">
                <a:solidFill>
                  <a:schemeClr val="bg1"/>
                </a:solidFill>
              </a:rPr>
              <a:t>Page 298</a:t>
            </a:r>
          </a:p>
          <a:p>
            <a:r>
              <a:rPr lang="en-US" sz="2400" dirty="0">
                <a:solidFill>
                  <a:schemeClr val="bg1"/>
                </a:solidFill>
              </a:rPr>
              <a:t>Complete Questions 1- 10</a:t>
            </a:r>
          </a:p>
        </p:txBody>
      </p:sp>
    </p:spTree>
    <p:extLst>
      <p:ext uri="{BB962C8B-B14F-4D97-AF65-F5344CB8AC3E}">
        <p14:creationId xmlns:p14="http://schemas.microsoft.com/office/powerpoint/2010/main" val="3052568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585</Words>
  <Application>Microsoft Office PowerPoint</Application>
  <PresentationFormat>On-screen Show (4:3)</PresentationFormat>
  <Paragraphs>45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&amp;quot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32</cp:revision>
  <dcterms:created xsi:type="dcterms:W3CDTF">2019-02-04T07:25:17Z</dcterms:created>
  <dcterms:modified xsi:type="dcterms:W3CDTF">2019-02-18T22:21:28Z</dcterms:modified>
</cp:coreProperties>
</file>