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9" r:id="rId4"/>
    <p:sldId id="270" r:id="rId5"/>
    <p:sldId id="274" r:id="rId6"/>
    <p:sldId id="275" r:id="rId7"/>
    <p:sldId id="276" r:id="rId8"/>
    <p:sldId id="277" r:id="rId9"/>
    <p:sldId id="278" r:id="rId10"/>
    <p:sldId id="273" r:id="rId11"/>
    <p:sldId id="279" r:id="rId12"/>
    <p:sldId id="283" r:id="rId13"/>
    <p:sldId id="284" r:id="rId14"/>
    <p:sldId id="285" r:id="rId15"/>
    <p:sldId id="28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9" d="100"/>
          <a:sy n="99" d="100"/>
        </p:scale>
        <p:origin x="987"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8D22CD09-6DC8-4214-8173-F62D285C792D}" type="datetimeFigureOut">
              <a:rPr lang="en-AU" smtClean="0"/>
              <a:t>5/03/2019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4136226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D22CD09-6DC8-4214-8173-F62D285C792D}" type="datetimeFigureOut">
              <a:rPr lang="en-AU" smtClean="0"/>
              <a:t>5/03/2019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3871767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D22CD09-6DC8-4214-8173-F62D285C792D}" type="datetimeFigureOut">
              <a:rPr lang="en-AU" smtClean="0"/>
              <a:t>5/03/2019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2470136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D22CD09-6DC8-4214-8173-F62D285C792D}" type="datetimeFigureOut">
              <a:rPr lang="en-AU" smtClean="0"/>
              <a:t>5/03/2019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2501642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2CD09-6DC8-4214-8173-F62D285C792D}" type="datetimeFigureOut">
              <a:rPr lang="en-AU" smtClean="0"/>
              <a:t>5/03/2019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374149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8D22CD09-6DC8-4214-8173-F62D285C792D}" type="datetimeFigureOut">
              <a:rPr lang="en-AU" smtClean="0"/>
              <a:t>5/03/2019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4061410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8D22CD09-6DC8-4214-8173-F62D285C792D}" type="datetimeFigureOut">
              <a:rPr lang="en-AU" smtClean="0"/>
              <a:t>5/03/2019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2480316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8D22CD09-6DC8-4214-8173-F62D285C792D}" type="datetimeFigureOut">
              <a:rPr lang="en-AU" smtClean="0"/>
              <a:t>5/03/2019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2335417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22CD09-6DC8-4214-8173-F62D285C792D}" type="datetimeFigureOut">
              <a:rPr lang="en-AU" smtClean="0"/>
              <a:t>5/03/2019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4154515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2CD09-6DC8-4214-8173-F62D285C792D}" type="datetimeFigureOut">
              <a:rPr lang="en-AU" smtClean="0"/>
              <a:t>5/03/2019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171653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2CD09-6DC8-4214-8173-F62D285C792D}" type="datetimeFigureOut">
              <a:rPr lang="en-AU" smtClean="0"/>
              <a:t>5/03/2019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871688-A3AB-4ADE-924B-211A5DE6AF52}" type="slidenum">
              <a:rPr lang="en-AU" smtClean="0"/>
              <a:t>‹#›</a:t>
            </a:fld>
            <a:endParaRPr lang="en-AU"/>
          </a:p>
        </p:txBody>
      </p:sp>
    </p:spTree>
    <p:extLst>
      <p:ext uri="{BB962C8B-B14F-4D97-AF65-F5344CB8AC3E}">
        <p14:creationId xmlns:p14="http://schemas.microsoft.com/office/powerpoint/2010/main" val="1159940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22CD09-6DC8-4214-8173-F62D285C792D}" type="datetimeFigureOut">
              <a:rPr lang="en-AU" smtClean="0"/>
              <a:t>5/03/2019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871688-A3AB-4ADE-924B-211A5DE6AF52}" type="slidenum">
              <a:rPr lang="en-AU" smtClean="0"/>
              <a:t>‹#›</a:t>
            </a:fld>
            <a:endParaRPr lang="en-AU"/>
          </a:p>
        </p:txBody>
      </p:sp>
    </p:spTree>
    <p:extLst>
      <p:ext uri="{BB962C8B-B14F-4D97-AF65-F5344CB8AC3E}">
        <p14:creationId xmlns:p14="http://schemas.microsoft.com/office/powerpoint/2010/main" val="1517258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649D4-FAF4-4363-8598-2CFCA150F479}"/>
              </a:ext>
            </a:extLst>
          </p:cNvPr>
          <p:cNvPicPr>
            <a:picLocks noChangeAspect="1"/>
          </p:cNvPicPr>
          <p:nvPr/>
        </p:nvPicPr>
        <p:blipFill rotWithShape="1">
          <a:blip r:embed="rId2"/>
          <a:srcRect l="50833" t="12500" r="7500" b="51250"/>
          <a:stretch/>
        </p:blipFill>
        <p:spPr>
          <a:xfrm>
            <a:off x="495300" y="533400"/>
            <a:ext cx="8153400" cy="4728972"/>
          </a:xfrm>
          <a:prstGeom prst="rect">
            <a:avLst/>
          </a:prstGeom>
        </p:spPr>
      </p:pic>
      <p:sp>
        <p:nvSpPr>
          <p:cNvPr id="5" name="TextBox 4"/>
          <p:cNvSpPr txBox="1"/>
          <p:nvPr/>
        </p:nvSpPr>
        <p:spPr>
          <a:xfrm>
            <a:off x="3552482" y="4648200"/>
            <a:ext cx="5105399" cy="1754326"/>
          </a:xfrm>
          <a:prstGeom prst="rect">
            <a:avLst/>
          </a:prstGeom>
          <a:solidFill>
            <a:schemeClr val="accent1"/>
          </a:solidFill>
        </p:spPr>
        <p:txBody>
          <a:bodyPr wrap="square" rtlCol="0">
            <a:spAutoFit/>
          </a:bodyPr>
          <a:lstStyle/>
          <a:p>
            <a:r>
              <a:rPr lang="en-US" dirty="0">
                <a:solidFill>
                  <a:schemeClr val="bg1"/>
                </a:solidFill>
              </a:rPr>
              <a:t>Have you ever wondered ……</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What causes you to get sick?</a:t>
            </a:r>
          </a:p>
          <a:p>
            <a:pPr marL="285750" indent="-285750">
              <a:buFont typeface="Arial" panose="020B0604020202020204" pitchFamily="34" charset="0"/>
              <a:buChar char="•"/>
            </a:pPr>
            <a:r>
              <a:rPr lang="en-US" dirty="0">
                <a:solidFill>
                  <a:schemeClr val="bg1"/>
                </a:solidFill>
              </a:rPr>
              <a:t>How vaccinations work?</a:t>
            </a:r>
          </a:p>
          <a:p>
            <a:pPr marL="285750" indent="-285750">
              <a:buFont typeface="Arial" panose="020B0604020202020204" pitchFamily="34" charset="0"/>
              <a:buChar char="•"/>
            </a:pPr>
            <a:r>
              <a:rPr lang="en-US" dirty="0">
                <a:solidFill>
                  <a:schemeClr val="bg1"/>
                </a:solidFill>
              </a:rPr>
              <a:t>Why you should wash your hands before eating?</a:t>
            </a:r>
          </a:p>
          <a:p>
            <a:pPr marL="285750" indent="-285750">
              <a:buFont typeface="Arial" panose="020B0604020202020204" pitchFamily="34" charset="0"/>
              <a:buChar char="•"/>
            </a:pPr>
            <a:r>
              <a:rPr lang="en-US" dirty="0">
                <a:solidFill>
                  <a:schemeClr val="bg1"/>
                </a:solidFill>
              </a:rPr>
              <a:t>What is meant by a healthy diet?</a:t>
            </a:r>
          </a:p>
        </p:txBody>
      </p:sp>
    </p:spTree>
    <p:extLst>
      <p:ext uri="{BB962C8B-B14F-4D97-AF65-F5344CB8AC3E}">
        <p14:creationId xmlns:p14="http://schemas.microsoft.com/office/powerpoint/2010/main" val="2655732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517C1C-573E-4C2F-9B11-1150A14510B6}"/>
              </a:ext>
            </a:extLst>
          </p:cNvPr>
          <p:cNvPicPr>
            <a:picLocks noChangeAspect="1"/>
          </p:cNvPicPr>
          <p:nvPr/>
        </p:nvPicPr>
        <p:blipFill rotWithShape="1">
          <a:blip r:embed="rId2"/>
          <a:srcRect l="53332" t="57500" r="15834" b="16250"/>
          <a:stretch/>
        </p:blipFill>
        <p:spPr>
          <a:xfrm>
            <a:off x="671287" y="1066801"/>
            <a:ext cx="7786913" cy="4419600"/>
          </a:xfrm>
          <a:prstGeom prst="rect">
            <a:avLst/>
          </a:prstGeom>
        </p:spPr>
      </p:pic>
    </p:spTree>
    <p:extLst>
      <p:ext uri="{BB962C8B-B14F-4D97-AF65-F5344CB8AC3E}">
        <p14:creationId xmlns:p14="http://schemas.microsoft.com/office/powerpoint/2010/main" val="512562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EBB9C0-00FF-43CA-82CA-58C367F2C0A8}"/>
              </a:ext>
            </a:extLst>
          </p:cNvPr>
          <p:cNvPicPr>
            <a:picLocks noChangeAspect="1"/>
          </p:cNvPicPr>
          <p:nvPr/>
        </p:nvPicPr>
        <p:blipFill rotWithShape="1">
          <a:blip r:embed="rId2"/>
          <a:srcRect l="10834" t="12829" r="54166" b="48750"/>
          <a:stretch/>
        </p:blipFill>
        <p:spPr>
          <a:xfrm>
            <a:off x="771524" y="762000"/>
            <a:ext cx="7600951" cy="5562600"/>
          </a:xfrm>
          <a:prstGeom prst="rect">
            <a:avLst/>
          </a:prstGeom>
        </p:spPr>
      </p:pic>
    </p:spTree>
    <p:extLst>
      <p:ext uri="{BB962C8B-B14F-4D97-AF65-F5344CB8AC3E}">
        <p14:creationId xmlns:p14="http://schemas.microsoft.com/office/powerpoint/2010/main" val="656286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12F2A3-36B4-47A2-B1C1-F2E324B2BB29}"/>
              </a:ext>
            </a:extLst>
          </p:cNvPr>
          <p:cNvSpPr txBox="1"/>
          <p:nvPr/>
        </p:nvSpPr>
        <p:spPr>
          <a:xfrm>
            <a:off x="533400" y="391486"/>
            <a:ext cx="2403928" cy="646331"/>
          </a:xfrm>
          <a:prstGeom prst="rect">
            <a:avLst/>
          </a:prstGeom>
          <a:noFill/>
        </p:spPr>
        <p:txBody>
          <a:bodyPr wrap="none" rtlCol="0">
            <a:spAutoFit/>
          </a:bodyPr>
          <a:lstStyle/>
          <a:p>
            <a:r>
              <a:rPr lang="en-US" sz="3600" b="1" dirty="0">
                <a:solidFill>
                  <a:schemeClr val="tx2">
                    <a:lumMod val="60000"/>
                    <a:lumOff val="40000"/>
                  </a:schemeClr>
                </a:solidFill>
              </a:rPr>
              <a:t>Vaccination</a:t>
            </a:r>
            <a:endParaRPr lang="en-AU" sz="3600" b="1" dirty="0">
              <a:solidFill>
                <a:schemeClr val="tx2">
                  <a:lumMod val="60000"/>
                  <a:lumOff val="40000"/>
                </a:schemeClr>
              </a:solidFill>
            </a:endParaRPr>
          </a:p>
        </p:txBody>
      </p:sp>
      <p:sp>
        <p:nvSpPr>
          <p:cNvPr id="6" name="TextBox 5">
            <a:extLst>
              <a:ext uri="{FF2B5EF4-FFF2-40B4-BE49-F238E27FC236}">
                <a16:creationId xmlns:a16="http://schemas.microsoft.com/office/drawing/2014/main" id="{8250329A-FCB3-4B43-9B95-C626A94C2944}"/>
              </a:ext>
            </a:extLst>
          </p:cNvPr>
          <p:cNvSpPr txBox="1"/>
          <p:nvPr/>
        </p:nvSpPr>
        <p:spPr>
          <a:xfrm>
            <a:off x="609600" y="1295400"/>
            <a:ext cx="8001000" cy="5262979"/>
          </a:xfrm>
          <a:prstGeom prst="rect">
            <a:avLst/>
          </a:prstGeom>
          <a:noFill/>
        </p:spPr>
        <p:txBody>
          <a:bodyPr wrap="square" rtlCol="0">
            <a:spAutoFit/>
          </a:bodyPr>
          <a:lstStyle/>
          <a:p>
            <a:r>
              <a:rPr lang="en-AU" sz="2400" dirty="0">
                <a:solidFill>
                  <a:schemeClr val="bg1"/>
                </a:solidFill>
              </a:rPr>
              <a:t>Some diseases are so serious that you cannot rely on your body developing immunity by itself.</a:t>
            </a:r>
          </a:p>
          <a:p>
            <a:endParaRPr lang="en-AU" sz="2400" dirty="0">
              <a:solidFill>
                <a:schemeClr val="bg1"/>
              </a:solidFill>
            </a:endParaRPr>
          </a:p>
          <a:p>
            <a:r>
              <a:rPr lang="en-AU" sz="2400" dirty="0">
                <a:solidFill>
                  <a:schemeClr val="bg1"/>
                </a:solidFill>
              </a:rPr>
              <a:t>Vaccines are substances that cause your body to react as if it had met a pathogen.</a:t>
            </a:r>
          </a:p>
          <a:p>
            <a:endParaRPr lang="en-AU" sz="2400" dirty="0">
              <a:solidFill>
                <a:schemeClr val="bg1"/>
              </a:solidFill>
            </a:endParaRPr>
          </a:p>
          <a:p>
            <a:r>
              <a:rPr lang="en-AU" sz="2400" dirty="0">
                <a:solidFill>
                  <a:schemeClr val="bg1"/>
                </a:solidFill>
              </a:rPr>
              <a:t>A small amount of the toxin produced by a bacterium;</a:t>
            </a:r>
          </a:p>
          <a:p>
            <a:r>
              <a:rPr lang="en-AU" sz="2400" dirty="0">
                <a:solidFill>
                  <a:schemeClr val="bg1"/>
                </a:solidFill>
              </a:rPr>
              <a:t>A weakened or killed bacteria.</a:t>
            </a:r>
          </a:p>
          <a:p>
            <a:endParaRPr lang="en-AU" sz="2400" dirty="0">
              <a:solidFill>
                <a:schemeClr val="bg1"/>
              </a:solidFill>
            </a:endParaRPr>
          </a:p>
          <a:p>
            <a:r>
              <a:rPr lang="en-AU" sz="2400" dirty="0">
                <a:solidFill>
                  <a:schemeClr val="bg1"/>
                </a:solidFill>
              </a:rPr>
              <a:t>Both of which are harmless but your immune system responds and you become immune to the pathogen.</a:t>
            </a:r>
          </a:p>
          <a:p>
            <a:endParaRPr lang="en-AU" sz="2400" dirty="0">
              <a:solidFill>
                <a:schemeClr val="bg1"/>
              </a:solidFill>
            </a:endParaRPr>
          </a:p>
          <a:p>
            <a:r>
              <a:rPr lang="en-AU" sz="2400" dirty="0">
                <a:solidFill>
                  <a:schemeClr val="bg1"/>
                </a:solidFill>
              </a:rPr>
              <a:t>Australian vaccinations include: Tetanus, diphtheria and whooping cough.</a:t>
            </a:r>
          </a:p>
        </p:txBody>
      </p:sp>
      <p:sp>
        <p:nvSpPr>
          <p:cNvPr id="2" name="Rectangle 1">
            <a:extLst>
              <a:ext uri="{FF2B5EF4-FFF2-40B4-BE49-F238E27FC236}">
                <a16:creationId xmlns:a16="http://schemas.microsoft.com/office/drawing/2014/main" id="{829D1BEB-2593-444F-8BB7-3444069EFE45}"/>
              </a:ext>
            </a:extLst>
          </p:cNvPr>
          <p:cNvSpPr/>
          <p:nvPr/>
        </p:nvSpPr>
        <p:spPr>
          <a:xfrm>
            <a:off x="3581400" y="6096000"/>
            <a:ext cx="5410200" cy="369332"/>
          </a:xfrm>
          <a:prstGeom prst="rect">
            <a:avLst/>
          </a:prstGeom>
        </p:spPr>
        <p:txBody>
          <a:bodyPr wrap="square">
            <a:spAutoFit/>
          </a:bodyPr>
          <a:lstStyle/>
          <a:p>
            <a:endParaRPr lang="en-AU" dirty="0">
              <a:solidFill>
                <a:schemeClr val="bg1"/>
              </a:solidFill>
            </a:endParaRPr>
          </a:p>
        </p:txBody>
      </p:sp>
      <p:sp>
        <p:nvSpPr>
          <p:cNvPr id="3" name="Rectangle 2">
            <a:extLst>
              <a:ext uri="{FF2B5EF4-FFF2-40B4-BE49-F238E27FC236}">
                <a16:creationId xmlns:a16="http://schemas.microsoft.com/office/drawing/2014/main" id="{DAB735BC-5A7A-4222-8DD2-2E8AA2ADBC87}"/>
              </a:ext>
            </a:extLst>
          </p:cNvPr>
          <p:cNvSpPr/>
          <p:nvPr/>
        </p:nvSpPr>
        <p:spPr>
          <a:xfrm>
            <a:off x="4114800" y="6096000"/>
            <a:ext cx="4572001" cy="646331"/>
          </a:xfrm>
          <a:prstGeom prst="rect">
            <a:avLst/>
          </a:prstGeom>
        </p:spPr>
        <p:txBody>
          <a:bodyPr>
            <a:spAutoFit/>
          </a:bodyPr>
          <a:lstStyle/>
          <a:p>
            <a:r>
              <a:rPr lang="en-AU" dirty="0">
                <a:solidFill>
                  <a:schemeClr val="bg1"/>
                </a:solidFill>
              </a:rPr>
              <a:t>https://online.clickview.com.au/libraries/videos/3714291/developing-a-vaccine-rotavirus</a:t>
            </a:r>
          </a:p>
        </p:txBody>
      </p:sp>
    </p:spTree>
    <p:extLst>
      <p:ext uri="{BB962C8B-B14F-4D97-AF65-F5344CB8AC3E}">
        <p14:creationId xmlns:p14="http://schemas.microsoft.com/office/powerpoint/2010/main" val="463631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12F2A3-36B4-47A2-B1C1-F2E324B2BB29}"/>
              </a:ext>
            </a:extLst>
          </p:cNvPr>
          <p:cNvSpPr txBox="1"/>
          <p:nvPr/>
        </p:nvSpPr>
        <p:spPr>
          <a:xfrm>
            <a:off x="533400" y="391486"/>
            <a:ext cx="1668021" cy="646331"/>
          </a:xfrm>
          <a:prstGeom prst="rect">
            <a:avLst/>
          </a:prstGeom>
          <a:noFill/>
        </p:spPr>
        <p:txBody>
          <a:bodyPr wrap="none" rtlCol="0">
            <a:spAutoFit/>
          </a:bodyPr>
          <a:lstStyle/>
          <a:p>
            <a:r>
              <a:rPr lang="en-US" sz="3600" b="1" dirty="0">
                <a:solidFill>
                  <a:schemeClr val="tx2">
                    <a:lumMod val="60000"/>
                    <a:lumOff val="40000"/>
                  </a:schemeClr>
                </a:solidFill>
              </a:rPr>
              <a:t>Tetanus</a:t>
            </a:r>
            <a:endParaRPr lang="en-AU" sz="3600" b="1" dirty="0">
              <a:solidFill>
                <a:schemeClr val="tx2">
                  <a:lumMod val="60000"/>
                  <a:lumOff val="40000"/>
                </a:schemeClr>
              </a:solidFill>
            </a:endParaRPr>
          </a:p>
        </p:txBody>
      </p:sp>
      <p:sp>
        <p:nvSpPr>
          <p:cNvPr id="6" name="TextBox 5">
            <a:extLst>
              <a:ext uri="{FF2B5EF4-FFF2-40B4-BE49-F238E27FC236}">
                <a16:creationId xmlns:a16="http://schemas.microsoft.com/office/drawing/2014/main" id="{8250329A-FCB3-4B43-9B95-C626A94C2944}"/>
              </a:ext>
            </a:extLst>
          </p:cNvPr>
          <p:cNvSpPr txBox="1"/>
          <p:nvPr/>
        </p:nvSpPr>
        <p:spPr>
          <a:xfrm>
            <a:off x="609600" y="1295400"/>
            <a:ext cx="8001000" cy="3046988"/>
          </a:xfrm>
          <a:prstGeom prst="rect">
            <a:avLst/>
          </a:prstGeom>
          <a:noFill/>
        </p:spPr>
        <p:txBody>
          <a:bodyPr wrap="square" rtlCol="0">
            <a:spAutoFit/>
          </a:bodyPr>
          <a:lstStyle/>
          <a:p>
            <a:r>
              <a:rPr lang="en-AU" sz="2400" dirty="0">
                <a:solidFill>
                  <a:schemeClr val="bg1"/>
                </a:solidFill>
              </a:rPr>
              <a:t>A bacterial infection that lives in the soil and can enter the body through puncture wounds such as barbed wire or rusty nails.</a:t>
            </a:r>
          </a:p>
          <a:p>
            <a:endParaRPr lang="en-AU" sz="2400" dirty="0">
              <a:solidFill>
                <a:schemeClr val="bg1"/>
              </a:solidFill>
            </a:endParaRPr>
          </a:p>
          <a:p>
            <a:r>
              <a:rPr lang="en-AU" sz="2400" dirty="0">
                <a:solidFill>
                  <a:schemeClr val="bg1"/>
                </a:solidFill>
              </a:rPr>
              <a:t>Symptom (indicator of the disease) - Causes muscle spasm and lock jaw.</a:t>
            </a:r>
          </a:p>
          <a:p>
            <a:endParaRPr lang="en-AU" sz="2400" dirty="0">
              <a:solidFill>
                <a:schemeClr val="bg1"/>
              </a:solidFill>
            </a:endParaRPr>
          </a:p>
          <a:p>
            <a:r>
              <a:rPr lang="en-AU" sz="2400" dirty="0">
                <a:solidFill>
                  <a:schemeClr val="bg1"/>
                </a:solidFill>
              </a:rPr>
              <a:t>Vaccination against tetanus can last up to 10 years.</a:t>
            </a:r>
          </a:p>
        </p:txBody>
      </p:sp>
      <p:sp>
        <p:nvSpPr>
          <p:cNvPr id="2" name="Rectangle 1">
            <a:extLst>
              <a:ext uri="{FF2B5EF4-FFF2-40B4-BE49-F238E27FC236}">
                <a16:creationId xmlns:a16="http://schemas.microsoft.com/office/drawing/2014/main" id="{829D1BEB-2593-444F-8BB7-3444069EFE45}"/>
              </a:ext>
            </a:extLst>
          </p:cNvPr>
          <p:cNvSpPr/>
          <p:nvPr/>
        </p:nvSpPr>
        <p:spPr>
          <a:xfrm>
            <a:off x="3581400" y="6096000"/>
            <a:ext cx="5410200" cy="369332"/>
          </a:xfrm>
          <a:prstGeom prst="rect">
            <a:avLst/>
          </a:prstGeom>
        </p:spPr>
        <p:txBody>
          <a:bodyPr wrap="square">
            <a:spAutoFit/>
          </a:bodyPr>
          <a:lstStyle/>
          <a:p>
            <a:endParaRPr lang="en-AU" dirty="0">
              <a:solidFill>
                <a:schemeClr val="bg1"/>
              </a:solidFill>
            </a:endParaRPr>
          </a:p>
        </p:txBody>
      </p:sp>
      <p:pic>
        <p:nvPicPr>
          <p:cNvPr id="4" name="Picture 3">
            <a:extLst>
              <a:ext uri="{FF2B5EF4-FFF2-40B4-BE49-F238E27FC236}">
                <a16:creationId xmlns:a16="http://schemas.microsoft.com/office/drawing/2014/main" id="{F7E3A545-2963-47F2-85B9-6774FD1266D4}"/>
              </a:ext>
            </a:extLst>
          </p:cNvPr>
          <p:cNvPicPr>
            <a:picLocks noChangeAspect="1"/>
          </p:cNvPicPr>
          <p:nvPr/>
        </p:nvPicPr>
        <p:blipFill>
          <a:blip r:embed="rId2"/>
          <a:stretch>
            <a:fillRect/>
          </a:stretch>
        </p:blipFill>
        <p:spPr>
          <a:xfrm>
            <a:off x="5715000" y="4419600"/>
            <a:ext cx="3200400" cy="2400300"/>
          </a:xfrm>
          <a:prstGeom prst="rect">
            <a:avLst/>
          </a:prstGeom>
        </p:spPr>
      </p:pic>
    </p:spTree>
    <p:extLst>
      <p:ext uri="{BB962C8B-B14F-4D97-AF65-F5344CB8AC3E}">
        <p14:creationId xmlns:p14="http://schemas.microsoft.com/office/powerpoint/2010/main" val="2473235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12F2A3-36B4-47A2-B1C1-F2E324B2BB29}"/>
              </a:ext>
            </a:extLst>
          </p:cNvPr>
          <p:cNvSpPr txBox="1"/>
          <p:nvPr/>
        </p:nvSpPr>
        <p:spPr>
          <a:xfrm>
            <a:off x="533400" y="391486"/>
            <a:ext cx="2303836" cy="646331"/>
          </a:xfrm>
          <a:prstGeom prst="rect">
            <a:avLst/>
          </a:prstGeom>
          <a:noFill/>
        </p:spPr>
        <p:txBody>
          <a:bodyPr wrap="none" rtlCol="0">
            <a:spAutoFit/>
          </a:bodyPr>
          <a:lstStyle/>
          <a:p>
            <a:r>
              <a:rPr lang="en-US" sz="3600" b="1" dirty="0">
                <a:solidFill>
                  <a:schemeClr val="tx2">
                    <a:lumMod val="60000"/>
                    <a:lumOff val="40000"/>
                  </a:schemeClr>
                </a:solidFill>
              </a:rPr>
              <a:t>Salmonella</a:t>
            </a:r>
            <a:endParaRPr lang="en-AU" sz="3600" b="1" dirty="0">
              <a:solidFill>
                <a:schemeClr val="tx2">
                  <a:lumMod val="60000"/>
                  <a:lumOff val="40000"/>
                </a:schemeClr>
              </a:solidFill>
            </a:endParaRPr>
          </a:p>
        </p:txBody>
      </p:sp>
      <p:sp>
        <p:nvSpPr>
          <p:cNvPr id="6" name="TextBox 5">
            <a:extLst>
              <a:ext uri="{FF2B5EF4-FFF2-40B4-BE49-F238E27FC236}">
                <a16:creationId xmlns:a16="http://schemas.microsoft.com/office/drawing/2014/main" id="{8250329A-FCB3-4B43-9B95-C626A94C2944}"/>
              </a:ext>
            </a:extLst>
          </p:cNvPr>
          <p:cNvSpPr txBox="1"/>
          <p:nvPr/>
        </p:nvSpPr>
        <p:spPr>
          <a:xfrm>
            <a:off x="571500" y="1219796"/>
            <a:ext cx="8001000" cy="5262979"/>
          </a:xfrm>
          <a:prstGeom prst="rect">
            <a:avLst/>
          </a:prstGeom>
          <a:noFill/>
        </p:spPr>
        <p:txBody>
          <a:bodyPr wrap="square" rtlCol="0">
            <a:spAutoFit/>
          </a:bodyPr>
          <a:lstStyle/>
          <a:p>
            <a:r>
              <a:rPr lang="en-AU" sz="2400" dirty="0">
                <a:solidFill>
                  <a:schemeClr val="bg1"/>
                </a:solidFill>
              </a:rPr>
              <a:t>A bacterial that lives naturally in the intestines of humans and animals, and can be found in faeces and on dirty egg shells.  If found in food and multiply in the stomach producing poisonous waste called toxins.</a:t>
            </a:r>
          </a:p>
          <a:p>
            <a:endParaRPr lang="en-AU" sz="2400" dirty="0">
              <a:solidFill>
                <a:schemeClr val="bg1"/>
              </a:solidFill>
            </a:endParaRPr>
          </a:p>
          <a:p>
            <a:r>
              <a:rPr lang="en-AU" sz="2400" dirty="0">
                <a:solidFill>
                  <a:schemeClr val="bg1"/>
                </a:solidFill>
              </a:rPr>
              <a:t>Symptom (indicator of the disease) – fever, headache, stomach pain – body tries to reject the toxin through vomiting and diarrhoea.</a:t>
            </a:r>
          </a:p>
          <a:p>
            <a:endParaRPr lang="en-AU" sz="2400" dirty="0">
              <a:solidFill>
                <a:schemeClr val="bg1"/>
              </a:solidFill>
            </a:endParaRPr>
          </a:p>
          <a:p>
            <a:r>
              <a:rPr lang="en-AU" sz="2400" dirty="0">
                <a:solidFill>
                  <a:schemeClr val="bg1"/>
                </a:solidFill>
              </a:rPr>
              <a:t>Avoidance:</a:t>
            </a:r>
          </a:p>
          <a:p>
            <a:pPr marL="342900" indent="-342900">
              <a:buFont typeface="Arial" panose="020B0604020202020204" pitchFamily="34" charset="0"/>
              <a:buChar char="•"/>
            </a:pPr>
            <a:r>
              <a:rPr lang="en-AU" sz="2400" dirty="0">
                <a:solidFill>
                  <a:schemeClr val="bg1"/>
                </a:solidFill>
              </a:rPr>
              <a:t>Wash hands thoroughly and frequently;</a:t>
            </a:r>
          </a:p>
          <a:p>
            <a:pPr marL="342900" indent="-342900">
              <a:buFont typeface="Arial" panose="020B0604020202020204" pitchFamily="34" charset="0"/>
              <a:buChar char="•"/>
            </a:pPr>
            <a:r>
              <a:rPr lang="en-AU" sz="2400" dirty="0">
                <a:solidFill>
                  <a:schemeClr val="bg1"/>
                </a:solidFill>
              </a:rPr>
              <a:t>Wash surfaces where food is prepared;</a:t>
            </a:r>
          </a:p>
          <a:p>
            <a:pPr marL="342900" indent="-342900">
              <a:buFont typeface="Arial" panose="020B0604020202020204" pitchFamily="34" charset="0"/>
              <a:buChar char="•"/>
            </a:pPr>
            <a:r>
              <a:rPr lang="en-AU" sz="2400" dirty="0">
                <a:solidFill>
                  <a:schemeClr val="bg1"/>
                </a:solidFill>
              </a:rPr>
              <a:t>Keep food refrigerated;</a:t>
            </a:r>
          </a:p>
          <a:p>
            <a:pPr marL="342900" indent="-342900">
              <a:buFont typeface="Arial" panose="020B0604020202020204" pitchFamily="34" charset="0"/>
              <a:buChar char="•"/>
            </a:pPr>
            <a:r>
              <a:rPr lang="en-AU" sz="2400" dirty="0">
                <a:solidFill>
                  <a:schemeClr val="bg1"/>
                </a:solidFill>
              </a:rPr>
              <a:t>Use different chopping boards </a:t>
            </a:r>
          </a:p>
        </p:txBody>
      </p:sp>
      <p:sp>
        <p:nvSpPr>
          <p:cNvPr id="2" name="Rectangle 1">
            <a:extLst>
              <a:ext uri="{FF2B5EF4-FFF2-40B4-BE49-F238E27FC236}">
                <a16:creationId xmlns:a16="http://schemas.microsoft.com/office/drawing/2014/main" id="{829D1BEB-2593-444F-8BB7-3444069EFE45}"/>
              </a:ext>
            </a:extLst>
          </p:cNvPr>
          <p:cNvSpPr/>
          <p:nvPr/>
        </p:nvSpPr>
        <p:spPr>
          <a:xfrm>
            <a:off x="3581400" y="6096000"/>
            <a:ext cx="5410200" cy="369332"/>
          </a:xfrm>
          <a:prstGeom prst="rect">
            <a:avLst/>
          </a:prstGeom>
        </p:spPr>
        <p:txBody>
          <a:bodyPr wrap="square">
            <a:spAutoFit/>
          </a:bodyPr>
          <a:lstStyle/>
          <a:p>
            <a:endParaRPr lang="en-AU" dirty="0">
              <a:solidFill>
                <a:schemeClr val="bg1"/>
              </a:solidFill>
            </a:endParaRPr>
          </a:p>
        </p:txBody>
      </p:sp>
      <p:pic>
        <p:nvPicPr>
          <p:cNvPr id="3" name="Picture 2">
            <a:extLst>
              <a:ext uri="{FF2B5EF4-FFF2-40B4-BE49-F238E27FC236}">
                <a16:creationId xmlns:a16="http://schemas.microsoft.com/office/drawing/2014/main" id="{D8D05BEE-953F-4485-B3AA-E5D5BBB797B9}"/>
              </a:ext>
            </a:extLst>
          </p:cNvPr>
          <p:cNvPicPr>
            <a:picLocks noChangeAspect="1"/>
          </p:cNvPicPr>
          <p:nvPr/>
        </p:nvPicPr>
        <p:blipFill>
          <a:blip r:embed="rId2"/>
          <a:stretch>
            <a:fillRect/>
          </a:stretch>
        </p:blipFill>
        <p:spPr>
          <a:xfrm>
            <a:off x="6019800" y="4672837"/>
            <a:ext cx="3095625" cy="2143125"/>
          </a:xfrm>
          <a:prstGeom prst="rect">
            <a:avLst/>
          </a:prstGeom>
        </p:spPr>
      </p:pic>
    </p:spTree>
    <p:extLst>
      <p:ext uri="{BB962C8B-B14F-4D97-AF65-F5344CB8AC3E}">
        <p14:creationId xmlns:p14="http://schemas.microsoft.com/office/powerpoint/2010/main" val="3223919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A21AFA-9D08-43E1-819C-5443816FD183}"/>
              </a:ext>
            </a:extLst>
          </p:cNvPr>
          <p:cNvSpPr txBox="1"/>
          <p:nvPr/>
        </p:nvSpPr>
        <p:spPr>
          <a:xfrm>
            <a:off x="1447800" y="1447800"/>
            <a:ext cx="4150688" cy="584775"/>
          </a:xfrm>
          <a:prstGeom prst="rect">
            <a:avLst/>
          </a:prstGeom>
          <a:noFill/>
        </p:spPr>
        <p:txBody>
          <a:bodyPr wrap="none" rtlCol="0">
            <a:spAutoFit/>
          </a:bodyPr>
          <a:lstStyle/>
          <a:p>
            <a:r>
              <a:rPr lang="en-AU" sz="3200" dirty="0">
                <a:solidFill>
                  <a:schemeClr val="bg1"/>
                </a:solidFill>
              </a:rPr>
              <a:t>Review Questions Q 1-5</a:t>
            </a:r>
          </a:p>
        </p:txBody>
      </p:sp>
    </p:spTree>
    <p:extLst>
      <p:ext uri="{BB962C8B-B14F-4D97-AF65-F5344CB8AC3E}">
        <p14:creationId xmlns:p14="http://schemas.microsoft.com/office/powerpoint/2010/main" val="2932852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91486"/>
            <a:ext cx="4630370" cy="646331"/>
          </a:xfrm>
          <a:prstGeom prst="rect">
            <a:avLst/>
          </a:prstGeom>
          <a:noFill/>
        </p:spPr>
        <p:txBody>
          <a:bodyPr wrap="none" rtlCol="0">
            <a:spAutoFit/>
          </a:bodyPr>
          <a:lstStyle/>
          <a:p>
            <a:r>
              <a:rPr lang="en-US" sz="3600" b="1" dirty="0">
                <a:solidFill>
                  <a:schemeClr val="tx2">
                    <a:lumMod val="60000"/>
                    <a:lumOff val="40000"/>
                  </a:schemeClr>
                </a:solidFill>
              </a:rPr>
              <a:t>8.1 – Infectious disease</a:t>
            </a:r>
            <a:endParaRPr lang="en-AU" sz="3600" b="1" dirty="0">
              <a:solidFill>
                <a:schemeClr val="tx2">
                  <a:lumMod val="60000"/>
                  <a:lumOff val="40000"/>
                </a:schemeClr>
              </a:solidFill>
            </a:endParaRPr>
          </a:p>
        </p:txBody>
      </p:sp>
      <p:sp>
        <p:nvSpPr>
          <p:cNvPr id="5" name="TextBox 4"/>
          <p:cNvSpPr txBox="1"/>
          <p:nvPr/>
        </p:nvSpPr>
        <p:spPr>
          <a:xfrm>
            <a:off x="533400" y="1308080"/>
            <a:ext cx="8001000" cy="1569660"/>
          </a:xfrm>
          <a:prstGeom prst="rect">
            <a:avLst/>
          </a:prstGeom>
          <a:noFill/>
        </p:spPr>
        <p:txBody>
          <a:bodyPr wrap="square" rtlCol="0">
            <a:spAutoFit/>
          </a:bodyPr>
          <a:lstStyle/>
          <a:p>
            <a:r>
              <a:rPr lang="en-US" sz="2400" dirty="0">
                <a:solidFill>
                  <a:schemeClr val="bg1"/>
                </a:solidFill>
              </a:rPr>
              <a:t>Everyone gets sick at some time.  Most of us get better quickly.  However, sometimes it takes longer and help is needed to get better.  Sometimes the reason for being sick is not clear and further tests and treatments are needed.</a:t>
            </a:r>
            <a:endParaRPr lang="en-AU" sz="2400" dirty="0">
              <a:solidFill>
                <a:schemeClr val="bg1"/>
              </a:solidFill>
            </a:endParaRPr>
          </a:p>
        </p:txBody>
      </p:sp>
      <p:pic>
        <p:nvPicPr>
          <p:cNvPr id="2" name="Picture 1">
            <a:extLst>
              <a:ext uri="{FF2B5EF4-FFF2-40B4-BE49-F238E27FC236}">
                <a16:creationId xmlns:a16="http://schemas.microsoft.com/office/drawing/2014/main" id="{52332273-75F2-4F80-8F40-F38668A8EEA0}"/>
              </a:ext>
            </a:extLst>
          </p:cNvPr>
          <p:cNvPicPr>
            <a:picLocks noChangeAspect="1"/>
          </p:cNvPicPr>
          <p:nvPr/>
        </p:nvPicPr>
        <p:blipFill rotWithShape="1">
          <a:blip r:embed="rId2"/>
          <a:srcRect l="29166" t="20000" r="50000" b="56250"/>
          <a:stretch/>
        </p:blipFill>
        <p:spPr>
          <a:xfrm>
            <a:off x="4859027" y="3352800"/>
            <a:ext cx="3675373" cy="2793283"/>
          </a:xfrm>
          <a:prstGeom prst="rect">
            <a:avLst/>
          </a:prstGeom>
        </p:spPr>
      </p:pic>
    </p:spTree>
    <p:extLst>
      <p:ext uri="{BB962C8B-B14F-4D97-AF65-F5344CB8AC3E}">
        <p14:creationId xmlns:p14="http://schemas.microsoft.com/office/powerpoint/2010/main" val="804984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12F2A3-36B4-47A2-B1C1-F2E324B2BB29}"/>
              </a:ext>
            </a:extLst>
          </p:cNvPr>
          <p:cNvSpPr txBox="1"/>
          <p:nvPr/>
        </p:nvSpPr>
        <p:spPr>
          <a:xfrm>
            <a:off x="533400" y="391486"/>
            <a:ext cx="1651414" cy="646331"/>
          </a:xfrm>
          <a:prstGeom prst="rect">
            <a:avLst/>
          </a:prstGeom>
          <a:noFill/>
        </p:spPr>
        <p:txBody>
          <a:bodyPr wrap="none" rtlCol="0">
            <a:spAutoFit/>
          </a:bodyPr>
          <a:lstStyle/>
          <a:p>
            <a:r>
              <a:rPr lang="en-US" sz="3600" b="1" dirty="0">
                <a:solidFill>
                  <a:schemeClr val="tx2">
                    <a:lumMod val="60000"/>
                    <a:lumOff val="40000"/>
                  </a:schemeClr>
                </a:solidFill>
              </a:rPr>
              <a:t>Disease</a:t>
            </a:r>
            <a:endParaRPr lang="en-AU" sz="3600" b="1" dirty="0">
              <a:solidFill>
                <a:schemeClr val="tx2">
                  <a:lumMod val="60000"/>
                  <a:lumOff val="40000"/>
                </a:schemeClr>
              </a:solidFill>
            </a:endParaRPr>
          </a:p>
        </p:txBody>
      </p:sp>
      <p:sp>
        <p:nvSpPr>
          <p:cNvPr id="6" name="TextBox 5">
            <a:extLst>
              <a:ext uri="{FF2B5EF4-FFF2-40B4-BE49-F238E27FC236}">
                <a16:creationId xmlns:a16="http://schemas.microsoft.com/office/drawing/2014/main" id="{E1CC9C60-DA70-4CDE-BB5C-75CFD6CAEEEB}"/>
              </a:ext>
            </a:extLst>
          </p:cNvPr>
          <p:cNvSpPr txBox="1"/>
          <p:nvPr/>
        </p:nvSpPr>
        <p:spPr>
          <a:xfrm>
            <a:off x="533400" y="1308080"/>
            <a:ext cx="8416228" cy="1477328"/>
          </a:xfrm>
          <a:prstGeom prst="rect">
            <a:avLst/>
          </a:prstGeom>
          <a:noFill/>
        </p:spPr>
        <p:txBody>
          <a:bodyPr wrap="square" rtlCol="0">
            <a:spAutoFit/>
          </a:bodyPr>
          <a:lstStyle/>
          <a:p>
            <a:r>
              <a:rPr lang="en-US" dirty="0">
                <a:solidFill>
                  <a:schemeClr val="bg1"/>
                </a:solidFill>
              </a:rPr>
              <a:t>Disease is defined as any condition in which the body or parts of the body do not function properly.</a:t>
            </a:r>
          </a:p>
          <a:p>
            <a:endParaRPr lang="en-US" dirty="0">
              <a:solidFill>
                <a:schemeClr val="bg1"/>
              </a:solidFill>
            </a:endParaRPr>
          </a:p>
          <a:p>
            <a:r>
              <a:rPr lang="en-US" dirty="0">
                <a:solidFill>
                  <a:schemeClr val="bg1"/>
                </a:solidFill>
              </a:rPr>
              <a:t>Factors that cause disease include infection by microscopic organisms; environmental and lifestyle factors.</a:t>
            </a:r>
          </a:p>
        </p:txBody>
      </p:sp>
    </p:spTree>
    <p:extLst>
      <p:ext uri="{BB962C8B-B14F-4D97-AF65-F5344CB8AC3E}">
        <p14:creationId xmlns:p14="http://schemas.microsoft.com/office/powerpoint/2010/main" val="3523493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12F2A3-36B4-47A2-B1C1-F2E324B2BB29}"/>
              </a:ext>
            </a:extLst>
          </p:cNvPr>
          <p:cNvSpPr txBox="1"/>
          <p:nvPr/>
        </p:nvSpPr>
        <p:spPr>
          <a:xfrm>
            <a:off x="533400" y="391486"/>
            <a:ext cx="1756378" cy="646331"/>
          </a:xfrm>
          <a:prstGeom prst="rect">
            <a:avLst/>
          </a:prstGeom>
          <a:noFill/>
        </p:spPr>
        <p:txBody>
          <a:bodyPr wrap="none" rtlCol="0">
            <a:spAutoFit/>
          </a:bodyPr>
          <a:lstStyle/>
          <a:p>
            <a:r>
              <a:rPr lang="en-US" sz="3600" b="1" dirty="0">
                <a:solidFill>
                  <a:schemeClr val="tx2">
                    <a:lumMod val="60000"/>
                    <a:lumOff val="40000"/>
                  </a:schemeClr>
                </a:solidFill>
              </a:rPr>
              <a:t>Bacteria</a:t>
            </a:r>
            <a:endParaRPr lang="en-AU" sz="3600" b="1" dirty="0">
              <a:solidFill>
                <a:schemeClr val="tx2">
                  <a:lumMod val="60000"/>
                  <a:lumOff val="40000"/>
                </a:schemeClr>
              </a:solidFill>
            </a:endParaRPr>
          </a:p>
        </p:txBody>
      </p:sp>
      <p:sp>
        <p:nvSpPr>
          <p:cNvPr id="6" name="TextBox 5">
            <a:extLst>
              <a:ext uri="{FF2B5EF4-FFF2-40B4-BE49-F238E27FC236}">
                <a16:creationId xmlns:a16="http://schemas.microsoft.com/office/drawing/2014/main" id="{8250329A-FCB3-4B43-9B95-C626A94C2944}"/>
              </a:ext>
            </a:extLst>
          </p:cNvPr>
          <p:cNvSpPr txBox="1"/>
          <p:nvPr/>
        </p:nvSpPr>
        <p:spPr>
          <a:xfrm>
            <a:off x="533400" y="1308080"/>
            <a:ext cx="8458200" cy="1200329"/>
          </a:xfrm>
          <a:prstGeom prst="rect">
            <a:avLst/>
          </a:prstGeom>
          <a:noFill/>
        </p:spPr>
        <p:txBody>
          <a:bodyPr wrap="square" rtlCol="0">
            <a:spAutoFit/>
          </a:bodyPr>
          <a:lstStyle/>
          <a:p>
            <a:r>
              <a:rPr lang="en-US" dirty="0">
                <a:solidFill>
                  <a:schemeClr val="bg1"/>
                </a:solidFill>
              </a:rPr>
              <a:t>One group of microorganisms that can cause disease is bacteria.</a:t>
            </a:r>
          </a:p>
          <a:p>
            <a:endParaRPr lang="en-US" dirty="0">
              <a:solidFill>
                <a:schemeClr val="bg1"/>
              </a:solidFill>
            </a:endParaRPr>
          </a:p>
          <a:p>
            <a:r>
              <a:rPr lang="en-US" dirty="0">
                <a:solidFill>
                  <a:schemeClr val="bg1"/>
                </a:solidFill>
              </a:rPr>
              <a:t>Bacteria are microscopic, unicellular (single-celled) organisms.  There are unknown numbers of species of bacteria – but in the thousands.</a:t>
            </a:r>
          </a:p>
        </p:txBody>
      </p:sp>
      <p:pic>
        <p:nvPicPr>
          <p:cNvPr id="2" name="Picture 1">
            <a:extLst>
              <a:ext uri="{FF2B5EF4-FFF2-40B4-BE49-F238E27FC236}">
                <a16:creationId xmlns:a16="http://schemas.microsoft.com/office/drawing/2014/main" id="{AE946D45-6794-4789-9EBB-16CD4C05F013}"/>
              </a:ext>
            </a:extLst>
          </p:cNvPr>
          <p:cNvPicPr>
            <a:picLocks noChangeAspect="1"/>
          </p:cNvPicPr>
          <p:nvPr/>
        </p:nvPicPr>
        <p:blipFill rotWithShape="1">
          <a:blip r:embed="rId2"/>
          <a:srcRect l="53333" t="12500" r="27500" b="60000"/>
          <a:stretch/>
        </p:blipFill>
        <p:spPr>
          <a:xfrm>
            <a:off x="5029200" y="2723968"/>
            <a:ext cx="3872344" cy="3703982"/>
          </a:xfrm>
          <a:prstGeom prst="rect">
            <a:avLst/>
          </a:prstGeom>
        </p:spPr>
      </p:pic>
      <p:sp>
        <p:nvSpPr>
          <p:cNvPr id="3" name="Rectangle 2">
            <a:extLst>
              <a:ext uri="{FF2B5EF4-FFF2-40B4-BE49-F238E27FC236}">
                <a16:creationId xmlns:a16="http://schemas.microsoft.com/office/drawing/2014/main" id="{563E9FF6-C1F9-4049-8030-80C8372C5894}"/>
              </a:ext>
            </a:extLst>
          </p:cNvPr>
          <p:cNvSpPr/>
          <p:nvPr/>
        </p:nvSpPr>
        <p:spPr>
          <a:xfrm>
            <a:off x="548195" y="2590800"/>
            <a:ext cx="4328605" cy="3970318"/>
          </a:xfrm>
          <a:prstGeom prst="rect">
            <a:avLst/>
          </a:prstGeom>
        </p:spPr>
        <p:txBody>
          <a:bodyPr wrap="square">
            <a:spAutoFit/>
          </a:bodyPr>
          <a:lstStyle/>
          <a:p>
            <a:r>
              <a:rPr lang="en-AU" dirty="0">
                <a:solidFill>
                  <a:schemeClr val="bg1"/>
                </a:solidFill>
              </a:rPr>
              <a:t>Bacteria are an important part of the natural environment.  They are decomposers which convert dead plant and animal matter and wastes into nutrients that plants use to grow.</a:t>
            </a:r>
          </a:p>
          <a:p>
            <a:endParaRPr lang="en-AU" dirty="0">
              <a:solidFill>
                <a:schemeClr val="bg1"/>
              </a:solidFill>
            </a:endParaRPr>
          </a:p>
          <a:p>
            <a:r>
              <a:rPr lang="en-AU" dirty="0">
                <a:solidFill>
                  <a:schemeClr val="bg1"/>
                </a:solidFill>
              </a:rPr>
              <a:t>Some bacteria lives in the intestines of herbivores to help digestion.</a:t>
            </a:r>
          </a:p>
          <a:p>
            <a:endParaRPr lang="en-AU" dirty="0">
              <a:solidFill>
                <a:schemeClr val="bg1"/>
              </a:solidFill>
            </a:endParaRPr>
          </a:p>
          <a:p>
            <a:r>
              <a:rPr lang="en-AU" dirty="0">
                <a:solidFill>
                  <a:schemeClr val="bg1"/>
                </a:solidFill>
              </a:rPr>
              <a:t>Humans use bacteria to make medicines , and break down pollutants.</a:t>
            </a:r>
          </a:p>
          <a:p>
            <a:endParaRPr lang="en-AU" dirty="0">
              <a:solidFill>
                <a:schemeClr val="bg1"/>
              </a:solidFill>
            </a:endParaRPr>
          </a:p>
          <a:p>
            <a:r>
              <a:rPr lang="en-AU" dirty="0">
                <a:solidFill>
                  <a:schemeClr val="bg1"/>
                </a:solidFill>
              </a:rPr>
              <a:t>Harmful bacteria are known as pathogenic bacteria.</a:t>
            </a:r>
          </a:p>
        </p:txBody>
      </p:sp>
    </p:spTree>
    <p:extLst>
      <p:ext uri="{BB962C8B-B14F-4D97-AF65-F5344CB8AC3E}">
        <p14:creationId xmlns:p14="http://schemas.microsoft.com/office/powerpoint/2010/main" val="733186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12F2A3-36B4-47A2-B1C1-F2E324B2BB29}"/>
              </a:ext>
            </a:extLst>
          </p:cNvPr>
          <p:cNvSpPr txBox="1"/>
          <p:nvPr/>
        </p:nvSpPr>
        <p:spPr>
          <a:xfrm>
            <a:off x="533400" y="391486"/>
            <a:ext cx="3582199" cy="646331"/>
          </a:xfrm>
          <a:prstGeom prst="rect">
            <a:avLst/>
          </a:prstGeom>
          <a:noFill/>
        </p:spPr>
        <p:txBody>
          <a:bodyPr wrap="none" rtlCol="0">
            <a:spAutoFit/>
          </a:bodyPr>
          <a:lstStyle/>
          <a:p>
            <a:r>
              <a:rPr lang="en-US" sz="3600" b="1" dirty="0">
                <a:solidFill>
                  <a:schemeClr val="tx2">
                    <a:lumMod val="60000"/>
                    <a:lumOff val="40000"/>
                  </a:schemeClr>
                </a:solidFill>
              </a:rPr>
              <a:t>Bacterial diseases</a:t>
            </a:r>
            <a:endParaRPr lang="en-AU" sz="3600" b="1" dirty="0">
              <a:solidFill>
                <a:schemeClr val="tx2">
                  <a:lumMod val="60000"/>
                  <a:lumOff val="40000"/>
                </a:schemeClr>
              </a:solidFill>
            </a:endParaRPr>
          </a:p>
        </p:txBody>
      </p:sp>
      <p:sp>
        <p:nvSpPr>
          <p:cNvPr id="6" name="TextBox 5">
            <a:extLst>
              <a:ext uri="{FF2B5EF4-FFF2-40B4-BE49-F238E27FC236}">
                <a16:creationId xmlns:a16="http://schemas.microsoft.com/office/drawing/2014/main" id="{8250329A-FCB3-4B43-9B95-C626A94C2944}"/>
              </a:ext>
            </a:extLst>
          </p:cNvPr>
          <p:cNvSpPr txBox="1"/>
          <p:nvPr/>
        </p:nvSpPr>
        <p:spPr>
          <a:xfrm>
            <a:off x="533400" y="1308080"/>
            <a:ext cx="8416228" cy="3139321"/>
          </a:xfrm>
          <a:prstGeom prst="rect">
            <a:avLst/>
          </a:prstGeom>
          <a:noFill/>
        </p:spPr>
        <p:txBody>
          <a:bodyPr wrap="square" rtlCol="0">
            <a:spAutoFit/>
          </a:bodyPr>
          <a:lstStyle/>
          <a:p>
            <a:r>
              <a:rPr lang="en-AU" dirty="0">
                <a:solidFill>
                  <a:schemeClr val="bg1"/>
                </a:solidFill>
              </a:rPr>
              <a:t>Pathogenic bacteria cause hundreds of disease, such as whooping cough, tetanus, diphtheria, impetigo, pneumococcal, meningococcal, and typhoid fever – all of which we describe as infectious diseases.</a:t>
            </a:r>
          </a:p>
          <a:p>
            <a:endParaRPr lang="en-AU" dirty="0">
              <a:solidFill>
                <a:schemeClr val="bg1"/>
              </a:solidFill>
            </a:endParaRPr>
          </a:p>
          <a:p>
            <a:r>
              <a:rPr lang="en-AU" dirty="0">
                <a:solidFill>
                  <a:schemeClr val="bg1"/>
                </a:solidFill>
              </a:rPr>
              <a:t>Disease can be spread by close contact with an infected (contagious) person.</a:t>
            </a:r>
          </a:p>
          <a:p>
            <a:endParaRPr lang="en-AU" dirty="0">
              <a:solidFill>
                <a:schemeClr val="bg1"/>
              </a:solidFill>
            </a:endParaRPr>
          </a:p>
          <a:p>
            <a:r>
              <a:rPr lang="en-AU" dirty="0">
                <a:solidFill>
                  <a:schemeClr val="bg1"/>
                </a:solidFill>
              </a:rPr>
              <a:t>Infected people may need to be quarantined – isolated from healthy people to prevent the spread of the disease (e.g. school sores).</a:t>
            </a:r>
          </a:p>
          <a:p>
            <a:endParaRPr lang="en-AU" dirty="0">
              <a:solidFill>
                <a:schemeClr val="bg1"/>
              </a:solidFill>
            </a:endParaRPr>
          </a:p>
          <a:p>
            <a:r>
              <a:rPr lang="en-AU" dirty="0">
                <a:solidFill>
                  <a:schemeClr val="bg1"/>
                </a:solidFill>
              </a:rPr>
              <a:t>Quarantine is used to prevent the spread of disease within a community, between communities and between countries.</a:t>
            </a:r>
          </a:p>
        </p:txBody>
      </p:sp>
      <p:pic>
        <p:nvPicPr>
          <p:cNvPr id="3" name="Picture 2">
            <a:extLst>
              <a:ext uri="{FF2B5EF4-FFF2-40B4-BE49-F238E27FC236}">
                <a16:creationId xmlns:a16="http://schemas.microsoft.com/office/drawing/2014/main" id="{29314C2A-99DF-41AF-AC3A-B99C4414C69A}"/>
              </a:ext>
            </a:extLst>
          </p:cNvPr>
          <p:cNvPicPr>
            <a:picLocks noChangeAspect="1"/>
          </p:cNvPicPr>
          <p:nvPr/>
        </p:nvPicPr>
        <p:blipFill rotWithShape="1">
          <a:blip r:embed="rId2"/>
          <a:srcRect l="53333" t="75000" r="30834" b="13750"/>
          <a:stretch/>
        </p:blipFill>
        <p:spPr>
          <a:xfrm>
            <a:off x="4876800" y="4648200"/>
            <a:ext cx="3505200" cy="1660358"/>
          </a:xfrm>
          <a:prstGeom prst="rect">
            <a:avLst/>
          </a:prstGeom>
        </p:spPr>
      </p:pic>
    </p:spTree>
    <p:extLst>
      <p:ext uri="{BB962C8B-B14F-4D97-AF65-F5344CB8AC3E}">
        <p14:creationId xmlns:p14="http://schemas.microsoft.com/office/powerpoint/2010/main" val="2457100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12F2A3-36B4-47A2-B1C1-F2E324B2BB29}"/>
              </a:ext>
            </a:extLst>
          </p:cNvPr>
          <p:cNvSpPr txBox="1"/>
          <p:nvPr/>
        </p:nvSpPr>
        <p:spPr>
          <a:xfrm>
            <a:off x="533400" y="391486"/>
            <a:ext cx="4030334" cy="646331"/>
          </a:xfrm>
          <a:prstGeom prst="rect">
            <a:avLst/>
          </a:prstGeom>
          <a:noFill/>
        </p:spPr>
        <p:txBody>
          <a:bodyPr wrap="none" rtlCol="0">
            <a:spAutoFit/>
          </a:bodyPr>
          <a:lstStyle/>
          <a:p>
            <a:r>
              <a:rPr lang="en-US" sz="3600" b="1" dirty="0">
                <a:solidFill>
                  <a:schemeClr val="tx2">
                    <a:lumMod val="60000"/>
                    <a:lumOff val="40000"/>
                  </a:schemeClr>
                </a:solidFill>
              </a:rPr>
              <a:t>The immune system</a:t>
            </a:r>
            <a:endParaRPr lang="en-AU" sz="3600" b="1" dirty="0">
              <a:solidFill>
                <a:schemeClr val="tx2">
                  <a:lumMod val="60000"/>
                  <a:lumOff val="40000"/>
                </a:schemeClr>
              </a:solidFill>
            </a:endParaRPr>
          </a:p>
        </p:txBody>
      </p:sp>
      <p:sp>
        <p:nvSpPr>
          <p:cNvPr id="6" name="TextBox 5">
            <a:extLst>
              <a:ext uri="{FF2B5EF4-FFF2-40B4-BE49-F238E27FC236}">
                <a16:creationId xmlns:a16="http://schemas.microsoft.com/office/drawing/2014/main" id="{8250329A-FCB3-4B43-9B95-C626A94C2944}"/>
              </a:ext>
            </a:extLst>
          </p:cNvPr>
          <p:cNvSpPr txBox="1"/>
          <p:nvPr/>
        </p:nvSpPr>
        <p:spPr>
          <a:xfrm>
            <a:off x="533400" y="1308080"/>
            <a:ext cx="8416228" cy="461665"/>
          </a:xfrm>
          <a:prstGeom prst="rect">
            <a:avLst/>
          </a:prstGeom>
          <a:noFill/>
        </p:spPr>
        <p:txBody>
          <a:bodyPr wrap="square" rtlCol="0">
            <a:spAutoFit/>
          </a:bodyPr>
          <a:lstStyle/>
          <a:p>
            <a:r>
              <a:rPr lang="en-AU" sz="2400" dirty="0">
                <a:solidFill>
                  <a:schemeClr val="bg1"/>
                </a:solidFill>
              </a:rPr>
              <a:t>Pathogens can enter the body in a number of ways:</a:t>
            </a:r>
          </a:p>
        </p:txBody>
      </p:sp>
      <p:pic>
        <p:nvPicPr>
          <p:cNvPr id="4" name="Picture 3">
            <a:extLst>
              <a:ext uri="{FF2B5EF4-FFF2-40B4-BE49-F238E27FC236}">
                <a16:creationId xmlns:a16="http://schemas.microsoft.com/office/drawing/2014/main" id="{E6224C0A-BCED-4419-8980-51D9AB20BBC5}"/>
              </a:ext>
            </a:extLst>
          </p:cNvPr>
          <p:cNvPicPr>
            <a:picLocks noChangeAspect="1"/>
          </p:cNvPicPr>
          <p:nvPr/>
        </p:nvPicPr>
        <p:blipFill rotWithShape="1">
          <a:blip r:embed="rId2"/>
          <a:srcRect l="10001" t="21250" r="72500" b="66250"/>
          <a:stretch/>
        </p:blipFill>
        <p:spPr>
          <a:xfrm>
            <a:off x="2438400" y="2209800"/>
            <a:ext cx="5760720" cy="2743200"/>
          </a:xfrm>
          <a:prstGeom prst="rect">
            <a:avLst/>
          </a:prstGeom>
        </p:spPr>
      </p:pic>
    </p:spTree>
    <p:extLst>
      <p:ext uri="{BB962C8B-B14F-4D97-AF65-F5344CB8AC3E}">
        <p14:creationId xmlns:p14="http://schemas.microsoft.com/office/powerpoint/2010/main" val="4157882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12F2A3-36B4-47A2-B1C1-F2E324B2BB29}"/>
              </a:ext>
            </a:extLst>
          </p:cNvPr>
          <p:cNvSpPr txBox="1"/>
          <p:nvPr/>
        </p:nvSpPr>
        <p:spPr>
          <a:xfrm>
            <a:off x="533400" y="391486"/>
            <a:ext cx="4030334" cy="646331"/>
          </a:xfrm>
          <a:prstGeom prst="rect">
            <a:avLst/>
          </a:prstGeom>
          <a:noFill/>
        </p:spPr>
        <p:txBody>
          <a:bodyPr wrap="none" rtlCol="0">
            <a:spAutoFit/>
          </a:bodyPr>
          <a:lstStyle/>
          <a:p>
            <a:r>
              <a:rPr lang="en-US" sz="3600" b="1" dirty="0">
                <a:solidFill>
                  <a:schemeClr val="tx2">
                    <a:lumMod val="60000"/>
                    <a:lumOff val="40000"/>
                  </a:schemeClr>
                </a:solidFill>
              </a:rPr>
              <a:t>The immune system</a:t>
            </a:r>
            <a:endParaRPr lang="en-AU" sz="3600" b="1" dirty="0">
              <a:solidFill>
                <a:schemeClr val="tx2">
                  <a:lumMod val="60000"/>
                  <a:lumOff val="40000"/>
                </a:schemeClr>
              </a:solidFill>
            </a:endParaRPr>
          </a:p>
        </p:txBody>
      </p:sp>
      <p:sp>
        <p:nvSpPr>
          <p:cNvPr id="6" name="TextBox 5">
            <a:extLst>
              <a:ext uri="{FF2B5EF4-FFF2-40B4-BE49-F238E27FC236}">
                <a16:creationId xmlns:a16="http://schemas.microsoft.com/office/drawing/2014/main" id="{8250329A-FCB3-4B43-9B95-C626A94C2944}"/>
              </a:ext>
            </a:extLst>
          </p:cNvPr>
          <p:cNvSpPr txBox="1"/>
          <p:nvPr/>
        </p:nvSpPr>
        <p:spPr>
          <a:xfrm>
            <a:off x="533400" y="1308080"/>
            <a:ext cx="8153400" cy="4524315"/>
          </a:xfrm>
          <a:prstGeom prst="rect">
            <a:avLst/>
          </a:prstGeom>
          <a:noFill/>
        </p:spPr>
        <p:txBody>
          <a:bodyPr wrap="square" rtlCol="0">
            <a:spAutoFit/>
          </a:bodyPr>
          <a:lstStyle/>
          <a:p>
            <a:r>
              <a:rPr lang="en-AU" sz="2400" dirty="0">
                <a:solidFill>
                  <a:schemeClr val="bg1"/>
                </a:solidFill>
              </a:rPr>
              <a:t>The </a:t>
            </a:r>
            <a:r>
              <a:rPr lang="en-AU" sz="2400" u="sng" dirty="0">
                <a:solidFill>
                  <a:schemeClr val="tx2">
                    <a:lumMod val="60000"/>
                    <a:lumOff val="40000"/>
                  </a:schemeClr>
                </a:solidFill>
              </a:rPr>
              <a:t>first line of defence </a:t>
            </a:r>
            <a:r>
              <a:rPr lang="en-AU" sz="2400" dirty="0">
                <a:solidFill>
                  <a:schemeClr val="bg1"/>
                </a:solidFill>
              </a:rPr>
              <a:t>is to prevent the pathogens from entering the body:</a:t>
            </a:r>
          </a:p>
          <a:p>
            <a:endParaRPr lang="en-AU" sz="2400" dirty="0">
              <a:solidFill>
                <a:schemeClr val="bg1"/>
              </a:solidFill>
            </a:endParaRPr>
          </a:p>
          <a:p>
            <a:pPr marL="342900" indent="-342900">
              <a:buFont typeface="Arial" panose="020B0604020202020204" pitchFamily="34" charset="0"/>
              <a:buChar char="•"/>
            </a:pPr>
            <a:r>
              <a:rPr lang="en-AU" sz="2400" dirty="0">
                <a:solidFill>
                  <a:schemeClr val="bg1"/>
                </a:solidFill>
              </a:rPr>
              <a:t>Skin is an effective barrier;</a:t>
            </a:r>
          </a:p>
          <a:p>
            <a:pPr marL="342900" indent="-342900">
              <a:buFont typeface="Arial" panose="020B0604020202020204" pitchFamily="34" charset="0"/>
              <a:buChar char="•"/>
            </a:pPr>
            <a:r>
              <a:rPr lang="en-AU" sz="2400" dirty="0">
                <a:solidFill>
                  <a:schemeClr val="bg1"/>
                </a:solidFill>
              </a:rPr>
              <a:t>Fluids such as tears and saliva have mild antiseptic properties and wash away pathogens, dust and harmful substances;</a:t>
            </a:r>
          </a:p>
          <a:p>
            <a:pPr marL="342900" indent="-342900">
              <a:buFont typeface="Arial" panose="020B0604020202020204" pitchFamily="34" charset="0"/>
              <a:buChar char="•"/>
            </a:pPr>
            <a:r>
              <a:rPr lang="en-AU" sz="2400" dirty="0">
                <a:solidFill>
                  <a:schemeClr val="bg1"/>
                </a:solidFill>
              </a:rPr>
              <a:t>Air entering through the nose is filtered by hairs in the nostrils.  Unwanted particles are captured in the mucus lining of the trachea.  Coughing and sneezing help to get rid of these foreign particles.</a:t>
            </a:r>
          </a:p>
          <a:p>
            <a:pPr marL="342900" indent="-342900">
              <a:buFont typeface="Arial" panose="020B0604020202020204" pitchFamily="34" charset="0"/>
              <a:buChar char="•"/>
            </a:pPr>
            <a:r>
              <a:rPr lang="en-AU" sz="2400" dirty="0">
                <a:solidFill>
                  <a:schemeClr val="bg1"/>
                </a:solidFill>
              </a:rPr>
              <a:t>Pathogens entering the digestive system are killed by acids in the stomach.</a:t>
            </a:r>
          </a:p>
        </p:txBody>
      </p:sp>
    </p:spTree>
    <p:extLst>
      <p:ext uri="{BB962C8B-B14F-4D97-AF65-F5344CB8AC3E}">
        <p14:creationId xmlns:p14="http://schemas.microsoft.com/office/powerpoint/2010/main" val="80142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12F2A3-36B4-47A2-B1C1-F2E324B2BB29}"/>
              </a:ext>
            </a:extLst>
          </p:cNvPr>
          <p:cNvSpPr txBox="1"/>
          <p:nvPr/>
        </p:nvSpPr>
        <p:spPr>
          <a:xfrm>
            <a:off x="533400" y="391486"/>
            <a:ext cx="4030334" cy="646331"/>
          </a:xfrm>
          <a:prstGeom prst="rect">
            <a:avLst/>
          </a:prstGeom>
          <a:noFill/>
        </p:spPr>
        <p:txBody>
          <a:bodyPr wrap="none" rtlCol="0">
            <a:spAutoFit/>
          </a:bodyPr>
          <a:lstStyle/>
          <a:p>
            <a:r>
              <a:rPr lang="en-US" sz="3600" b="1" dirty="0">
                <a:solidFill>
                  <a:schemeClr val="tx2">
                    <a:lumMod val="60000"/>
                    <a:lumOff val="40000"/>
                  </a:schemeClr>
                </a:solidFill>
              </a:rPr>
              <a:t>The immune system</a:t>
            </a:r>
            <a:endParaRPr lang="en-AU" sz="3600" b="1" dirty="0">
              <a:solidFill>
                <a:schemeClr val="tx2">
                  <a:lumMod val="60000"/>
                  <a:lumOff val="40000"/>
                </a:schemeClr>
              </a:solidFill>
            </a:endParaRPr>
          </a:p>
        </p:txBody>
      </p:sp>
      <p:sp>
        <p:nvSpPr>
          <p:cNvPr id="6" name="TextBox 5">
            <a:extLst>
              <a:ext uri="{FF2B5EF4-FFF2-40B4-BE49-F238E27FC236}">
                <a16:creationId xmlns:a16="http://schemas.microsoft.com/office/drawing/2014/main" id="{8250329A-FCB3-4B43-9B95-C626A94C2944}"/>
              </a:ext>
            </a:extLst>
          </p:cNvPr>
          <p:cNvSpPr txBox="1"/>
          <p:nvPr/>
        </p:nvSpPr>
        <p:spPr>
          <a:xfrm>
            <a:off x="609600" y="1308080"/>
            <a:ext cx="8001000" cy="4154984"/>
          </a:xfrm>
          <a:prstGeom prst="rect">
            <a:avLst/>
          </a:prstGeom>
          <a:noFill/>
        </p:spPr>
        <p:txBody>
          <a:bodyPr wrap="square" rtlCol="0">
            <a:spAutoFit/>
          </a:bodyPr>
          <a:lstStyle/>
          <a:p>
            <a:r>
              <a:rPr lang="en-AU" sz="2400" dirty="0">
                <a:solidFill>
                  <a:schemeClr val="bg1"/>
                </a:solidFill>
              </a:rPr>
              <a:t>Once a pathogen enters the body tissues, the affected area becomes red, hot and swollen – inflamed.</a:t>
            </a:r>
          </a:p>
          <a:p>
            <a:endParaRPr lang="en-AU" sz="2400" dirty="0">
              <a:solidFill>
                <a:schemeClr val="bg1"/>
              </a:solidFill>
            </a:endParaRPr>
          </a:p>
          <a:p>
            <a:r>
              <a:rPr lang="en-AU" sz="2400" dirty="0">
                <a:solidFill>
                  <a:schemeClr val="bg1"/>
                </a:solidFill>
              </a:rPr>
              <a:t>Inflammation is a response of the body to infection – immune cells release histamine, a chemical that causes more blood to flow to the infected area.</a:t>
            </a:r>
          </a:p>
          <a:p>
            <a:endParaRPr lang="en-AU" sz="2400" dirty="0">
              <a:solidFill>
                <a:schemeClr val="bg1"/>
              </a:solidFill>
            </a:endParaRPr>
          </a:p>
          <a:p>
            <a:r>
              <a:rPr lang="en-AU" sz="2400" dirty="0">
                <a:solidFill>
                  <a:schemeClr val="bg1"/>
                </a:solidFill>
              </a:rPr>
              <a:t>Within the blood are white blood cell that consume and destroy bacteria.  This action may cause the white blood cells to die, which forms the yellow pus that collects around infected wounds.</a:t>
            </a:r>
          </a:p>
        </p:txBody>
      </p:sp>
    </p:spTree>
    <p:extLst>
      <p:ext uri="{BB962C8B-B14F-4D97-AF65-F5344CB8AC3E}">
        <p14:creationId xmlns:p14="http://schemas.microsoft.com/office/powerpoint/2010/main" val="451063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12F2A3-36B4-47A2-B1C1-F2E324B2BB29}"/>
              </a:ext>
            </a:extLst>
          </p:cNvPr>
          <p:cNvSpPr txBox="1"/>
          <p:nvPr/>
        </p:nvSpPr>
        <p:spPr>
          <a:xfrm>
            <a:off x="533400" y="391486"/>
            <a:ext cx="4332212" cy="646331"/>
          </a:xfrm>
          <a:prstGeom prst="rect">
            <a:avLst/>
          </a:prstGeom>
          <a:noFill/>
        </p:spPr>
        <p:txBody>
          <a:bodyPr wrap="none" rtlCol="0">
            <a:spAutoFit/>
          </a:bodyPr>
          <a:lstStyle/>
          <a:p>
            <a:r>
              <a:rPr lang="en-US" sz="3600" b="1" dirty="0">
                <a:solidFill>
                  <a:schemeClr val="tx2">
                    <a:lumMod val="60000"/>
                    <a:lumOff val="40000"/>
                  </a:schemeClr>
                </a:solidFill>
              </a:rPr>
              <a:t>The lymphatic system</a:t>
            </a:r>
            <a:endParaRPr lang="en-AU" sz="3600" b="1" dirty="0">
              <a:solidFill>
                <a:schemeClr val="tx2">
                  <a:lumMod val="60000"/>
                  <a:lumOff val="40000"/>
                </a:schemeClr>
              </a:solidFill>
            </a:endParaRPr>
          </a:p>
        </p:txBody>
      </p:sp>
      <p:sp>
        <p:nvSpPr>
          <p:cNvPr id="6" name="TextBox 5">
            <a:extLst>
              <a:ext uri="{FF2B5EF4-FFF2-40B4-BE49-F238E27FC236}">
                <a16:creationId xmlns:a16="http://schemas.microsoft.com/office/drawing/2014/main" id="{8250329A-FCB3-4B43-9B95-C626A94C2944}"/>
              </a:ext>
            </a:extLst>
          </p:cNvPr>
          <p:cNvSpPr txBox="1"/>
          <p:nvPr/>
        </p:nvSpPr>
        <p:spPr>
          <a:xfrm>
            <a:off x="609600" y="1308080"/>
            <a:ext cx="8001000" cy="4524315"/>
          </a:xfrm>
          <a:prstGeom prst="rect">
            <a:avLst/>
          </a:prstGeom>
          <a:noFill/>
        </p:spPr>
        <p:txBody>
          <a:bodyPr wrap="square" rtlCol="0">
            <a:spAutoFit/>
          </a:bodyPr>
          <a:lstStyle/>
          <a:p>
            <a:r>
              <a:rPr lang="en-AU" sz="2400" dirty="0">
                <a:solidFill>
                  <a:schemeClr val="bg1"/>
                </a:solidFill>
              </a:rPr>
              <a:t>The lymphatic system is a series of vessels and capillaries that carry fluid from around your cells back to your heart.  In areas of the lymphatic system that are nodules called lymph nodes.</a:t>
            </a:r>
          </a:p>
          <a:p>
            <a:endParaRPr lang="en-AU" sz="2400" dirty="0">
              <a:solidFill>
                <a:schemeClr val="bg1"/>
              </a:solidFill>
            </a:endParaRPr>
          </a:p>
          <a:p>
            <a:r>
              <a:rPr lang="en-AU" sz="2400" dirty="0">
                <a:solidFill>
                  <a:schemeClr val="bg1"/>
                </a:solidFill>
              </a:rPr>
              <a:t>The lymph nodes detect a pathogen and make a protein called an antibody which causes the pathogen to clump together in preparation for the white blood cells to destroy more pathogens at one time.</a:t>
            </a:r>
          </a:p>
          <a:p>
            <a:endParaRPr lang="en-AU" sz="2400" dirty="0">
              <a:solidFill>
                <a:schemeClr val="bg1"/>
              </a:solidFill>
            </a:endParaRPr>
          </a:p>
          <a:p>
            <a:r>
              <a:rPr lang="en-AU" sz="2400" dirty="0">
                <a:solidFill>
                  <a:schemeClr val="bg1"/>
                </a:solidFill>
              </a:rPr>
              <a:t>The antibodies made are specific to the pathogen – in other words, the recipe is ready for the next time – you are now immune.</a:t>
            </a:r>
          </a:p>
        </p:txBody>
      </p:sp>
    </p:spTree>
    <p:extLst>
      <p:ext uri="{BB962C8B-B14F-4D97-AF65-F5344CB8AC3E}">
        <p14:creationId xmlns:p14="http://schemas.microsoft.com/office/powerpoint/2010/main" val="29260562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1301</TotalTime>
  <Words>850</Words>
  <Application>Microsoft Office PowerPoint</Application>
  <PresentationFormat>On-screen Show (4:3)</PresentationFormat>
  <Paragraphs>81</Paragraphs>
  <Slides>15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Trevor Dodson</cp:lastModifiedBy>
  <cp:revision>36</cp:revision>
  <dcterms:created xsi:type="dcterms:W3CDTF">2019-02-04T07:25:17Z</dcterms:created>
  <dcterms:modified xsi:type="dcterms:W3CDTF">2019-03-04T22:47:17Z</dcterms:modified>
</cp:coreProperties>
</file>