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8" r:id="rId5"/>
    <p:sldId id="270" r:id="rId6"/>
    <p:sldId id="269"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13/03/2019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13/03/2019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13/03/2019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13/03/2019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13/03/2019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13/03/2019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13/03/2019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13/03/2019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13/03/2019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13/03/2019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13/03/2019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13/03/2019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C637DD-5903-4416-A133-86F649D17A1D}"/>
              </a:ext>
            </a:extLst>
          </p:cNvPr>
          <p:cNvPicPr>
            <a:picLocks noChangeAspect="1"/>
          </p:cNvPicPr>
          <p:nvPr/>
        </p:nvPicPr>
        <p:blipFill rotWithShape="1">
          <a:blip r:embed="rId2"/>
          <a:srcRect l="50833" t="10000" r="6666" b="55000"/>
          <a:stretch/>
        </p:blipFill>
        <p:spPr>
          <a:xfrm>
            <a:off x="648159" y="609600"/>
            <a:ext cx="7772400" cy="4267200"/>
          </a:xfrm>
          <a:prstGeom prst="rect">
            <a:avLst/>
          </a:prstGeom>
        </p:spPr>
      </p:pic>
    </p:spTree>
    <p:extLst>
      <p:ext uri="{BB962C8B-B14F-4D97-AF65-F5344CB8AC3E}">
        <p14:creationId xmlns:p14="http://schemas.microsoft.com/office/powerpoint/2010/main" val="265573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91486"/>
            <a:ext cx="1584088" cy="646331"/>
          </a:xfrm>
          <a:prstGeom prst="rect">
            <a:avLst/>
          </a:prstGeom>
          <a:noFill/>
        </p:spPr>
        <p:txBody>
          <a:bodyPr wrap="none" rtlCol="0">
            <a:spAutoFit/>
          </a:bodyPr>
          <a:lstStyle/>
          <a:p>
            <a:r>
              <a:rPr lang="en-US" sz="3600" b="1" dirty="0">
                <a:solidFill>
                  <a:schemeClr val="tx2">
                    <a:lumMod val="60000"/>
                    <a:lumOff val="40000"/>
                  </a:schemeClr>
                </a:solidFill>
              </a:rPr>
              <a:t>Viruses</a:t>
            </a:r>
            <a:endParaRPr lang="en-AU" sz="3600" b="1" dirty="0">
              <a:solidFill>
                <a:schemeClr val="tx2">
                  <a:lumMod val="60000"/>
                  <a:lumOff val="40000"/>
                </a:schemeClr>
              </a:solidFill>
            </a:endParaRPr>
          </a:p>
        </p:txBody>
      </p:sp>
      <p:sp>
        <p:nvSpPr>
          <p:cNvPr id="5" name="TextBox 4"/>
          <p:cNvSpPr txBox="1"/>
          <p:nvPr/>
        </p:nvSpPr>
        <p:spPr>
          <a:xfrm>
            <a:off x="533400" y="1308080"/>
            <a:ext cx="8001000" cy="4154984"/>
          </a:xfrm>
          <a:prstGeom prst="rect">
            <a:avLst/>
          </a:prstGeom>
          <a:noFill/>
        </p:spPr>
        <p:txBody>
          <a:bodyPr wrap="square" rtlCol="0">
            <a:spAutoFit/>
          </a:bodyPr>
          <a:lstStyle/>
          <a:p>
            <a:r>
              <a:rPr lang="en-US" sz="2400" dirty="0">
                <a:solidFill>
                  <a:schemeClr val="bg1"/>
                </a:solidFill>
              </a:rPr>
              <a:t>After it was discovered that bacteria were the cause of many infectious diseases, scientists began to isolate and identify the bacteria responsible.</a:t>
            </a:r>
          </a:p>
          <a:p>
            <a:endParaRPr lang="en-US" sz="2400" dirty="0">
              <a:solidFill>
                <a:schemeClr val="bg1"/>
              </a:solidFill>
            </a:endParaRPr>
          </a:p>
          <a:p>
            <a:r>
              <a:rPr lang="en-US" sz="2400" dirty="0">
                <a:solidFill>
                  <a:schemeClr val="bg1"/>
                </a:solidFill>
              </a:rPr>
              <a:t>In some cases no bacteria could be found, and it was suggested that these diseases were caused by microscopic organisms.</a:t>
            </a:r>
          </a:p>
          <a:p>
            <a:endParaRPr lang="en-US" sz="2400" dirty="0">
              <a:solidFill>
                <a:schemeClr val="bg1"/>
              </a:solidFill>
            </a:endParaRPr>
          </a:p>
          <a:p>
            <a:r>
              <a:rPr lang="en-US" sz="2400" dirty="0">
                <a:solidFill>
                  <a:schemeClr val="bg1"/>
                </a:solidFill>
              </a:rPr>
              <a:t>1931 was the first time these viruses</a:t>
            </a:r>
          </a:p>
          <a:p>
            <a:r>
              <a:rPr lang="en-US" sz="2400" dirty="0">
                <a:solidFill>
                  <a:schemeClr val="bg1"/>
                </a:solidFill>
              </a:rPr>
              <a:t>Could be seen, and since then over</a:t>
            </a:r>
          </a:p>
          <a:p>
            <a:r>
              <a:rPr lang="en-US" sz="2400" dirty="0">
                <a:solidFill>
                  <a:schemeClr val="bg1"/>
                </a:solidFill>
              </a:rPr>
              <a:t>5000 types of viruses have been</a:t>
            </a:r>
          </a:p>
          <a:p>
            <a:r>
              <a:rPr lang="en-US" sz="2400" dirty="0">
                <a:solidFill>
                  <a:schemeClr val="bg1"/>
                </a:solidFill>
              </a:rPr>
              <a:t>Discovered.</a:t>
            </a:r>
            <a:endParaRPr lang="en-AU" sz="2400" dirty="0">
              <a:solidFill>
                <a:schemeClr val="bg1"/>
              </a:solidFill>
            </a:endParaRPr>
          </a:p>
        </p:txBody>
      </p:sp>
      <p:pic>
        <p:nvPicPr>
          <p:cNvPr id="3" name="Picture 2">
            <a:extLst>
              <a:ext uri="{FF2B5EF4-FFF2-40B4-BE49-F238E27FC236}">
                <a16:creationId xmlns:a16="http://schemas.microsoft.com/office/drawing/2014/main" id="{019B03EB-3A44-45B0-9AAB-8C9191E683E6}"/>
              </a:ext>
            </a:extLst>
          </p:cNvPr>
          <p:cNvPicPr>
            <a:picLocks noChangeAspect="1"/>
          </p:cNvPicPr>
          <p:nvPr/>
        </p:nvPicPr>
        <p:blipFill rotWithShape="1">
          <a:blip r:embed="rId2"/>
          <a:srcRect l="73333" t="46250" r="10000" b="32500"/>
          <a:stretch/>
        </p:blipFill>
        <p:spPr>
          <a:xfrm>
            <a:off x="5562600" y="3657600"/>
            <a:ext cx="3276600" cy="2785110"/>
          </a:xfrm>
          <a:prstGeom prst="rect">
            <a:avLst/>
          </a:prstGeom>
        </p:spPr>
      </p:pic>
    </p:spTree>
    <p:extLst>
      <p:ext uri="{BB962C8B-B14F-4D97-AF65-F5344CB8AC3E}">
        <p14:creationId xmlns:p14="http://schemas.microsoft.com/office/powerpoint/2010/main" val="80498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509B3D-8B06-4644-8ABA-9DA211FA2C7E}"/>
              </a:ext>
            </a:extLst>
          </p:cNvPr>
          <p:cNvSpPr txBox="1"/>
          <p:nvPr/>
        </p:nvSpPr>
        <p:spPr>
          <a:xfrm>
            <a:off x="533400" y="1308080"/>
            <a:ext cx="8001000" cy="5262979"/>
          </a:xfrm>
          <a:prstGeom prst="rect">
            <a:avLst/>
          </a:prstGeom>
          <a:noFill/>
        </p:spPr>
        <p:txBody>
          <a:bodyPr wrap="square" rtlCol="0">
            <a:spAutoFit/>
          </a:bodyPr>
          <a:lstStyle/>
          <a:p>
            <a:r>
              <a:rPr lang="en-US" sz="2400" dirty="0">
                <a:solidFill>
                  <a:schemeClr val="bg1"/>
                </a:solidFill>
              </a:rPr>
              <a:t>Viruses cause many common diseases, including colds and flu.  They also cause measles, mumps, rubella, polio, chickenpox and cold sores (herpes).</a:t>
            </a:r>
          </a:p>
          <a:p>
            <a:endParaRPr lang="en-US" sz="2400" dirty="0">
              <a:solidFill>
                <a:schemeClr val="bg1"/>
              </a:solidFill>
            </a:endParaRPr>
          </a:p>
          <a:p>
            <a:r>
              <a:rPr lang="en-US" sz="2400" dirty="0">
                <a:solidFill>
                  <a:schemeClr val="bg1"/>
                </a:solidFill>
              </a:rPr>
              <a:t>The droplets in a sneeze travel out of your mouth at over 160 km/h.  If you breath in an infected droplet, then the virus has entered your body – easy as that!</a:t>
            </a:r>
          </a:p>
          <a:p>
            <a:endParaRPr lang="en-US" sz="2400" dirty="0">
              <a:solidFill>
                <a:schemeClr val="bg1"/>
              </a:solidFill>
            </a:endParaRPr>
          </a:p>
          <a:p>
            <a:r>
              <a:rPr lang="en-US" sz="2400" dirty="0">
                <a:solidFill>
                  <a:schemeClr val="bg1"/>
                </a:solidFill>
              </a:rPr>
              <a:t>The reduce your chance of catching or spreading a cold by:</a:t>
            </a:r>
          </a:p>
          <a:p>
            <a:pPr marL="342900" indent="-342900">
              <a:buFont typeface="Arial" panose="020B0604020202020204" pitchFamily="34" charset="0"/>
              <a:buChar char="•"/>
            </a:pPr>
            <a:r>
              <a:rPr lang="en-US" sz="2400" dirty="0">
                <a:solidFill>
                  <a:schemeClr val="bg1"/>
                </a:solidFill>
              </a:rPr>
              <a:t>Covering your mouth when you cough or sneeze;</a:t>
            </a:r>
          </a:p>
          <a:p>
            <a:pPr marL="342900" indent="-342900">
              <a:buFont typeface="Arial" panose="020B0604020202020204" pitchFamily="34" charset="0"/>
              <a:buChar char="•"/>
            </a:pPr>
            <a:r>
              <a:rPr lang="en-US" sz="2400" dirty="0">
                <a:solidFill>
                  <a:schemeClr val="bg1"/>
                </a:solidFill>
              </a:rPr>
              <a:t>Washing your hands frequently;</a:t>
            </a:r>
          </a:p>
          <a:p>
            <a:pPr marL="342900" indent="-342900">
              <a:buFont typeface="Arial" panose="020B0604020202020204" pitchFamily="34" charset="0"/>
              <a:buChar char="•"/>
            </a:pPr>
            <a:r>
              <a:rPr lang="en-US" sz="2400" dirty="0">
                <a:solidFill>
                  <a:schemeClr val="bg1"/>
                </a:solidFill>
              </a:rPr>
              <a:t>Don’t share personal items with someone sick;</a:t>
            </a:r>
          </a:p>
          <a:p>
            <a:pPr marL="342900" indent="-342900">
              <a:buFont typeface="Arial" panose="020B0604020202020204" pitchFamily="34" charset="0"/>
              <a:buChar char="•"/>
            </a:pPr>
            <a:r>
              <a:rPr lang="en-US" sz="2400" dirty="0">
                <a:solidFill>
                  <a:schemeClr val="bg1"/>
                </a:solidFill>
              </a:rPr>
              <a:t>Avoid close contact with someone coughing or sneezing;</a:t>
            </a:r>
          </a:p>
          <a:p>
            <a:pPr marL="342900" indent="-342900">
              <a:buFont typeface="Arial" panose="020B0604020202020204" pitchFamily="34" charset="0"/>
              <a:buChar char="•"/>
            </a:pPr>
            <a:r>
              <a:rPr lang="en-US" sz="2400" dirty="0">
                <a:solidFill>
                  <a:schemeClr val="bg1"/>
                </a:solidFill>
              </a:rPr>
              <a:t>Staying at home if you are sick. </a:t>
            </a:r>
            <a:endParaRPr lang="en-AU" sz="2400" dirty="0">
              <a:solidFill>
                <a:schemeClr val="bg1"/>
              </a:solidFill>
            </a:endParaRPr>
          </a:p>
        </p:txBody>
      </p:sp>
      <p:sp>
        <p:nvSpPr>
          <p:cNvPr id="3" name="TextBox 2">
            <a:extLst>
              <a:ext uri="{FF2B5EF4-FFF2-40B4-BE49-F238E27FC236}">
                <a16:creationId xmlns:a16="http://schemas.microsoft.com/office/drawing/2014/main" id="{7B573CEC-42FA-4B3D-B9D8-315DF0BF6684}"/>
              </a:ext>
            </a:extLst>
          </p:cNvPr>
          <p:cNvSpPr txBox="1"/>
          <p:nvPr/>
        </p:nvSpPr>
        <p:spPr>
          <a:xfrm>
            <a:off x="533400" y="391486"/>
            <a:ext cx="1584088" cy="646331"/>
          </a:xfrm>
          <a:prstGeom prst="rect">
            <a:avLst/>
          </a:prstGeom>
          <a:noFill/>
        </p:spPr>
        <p:txBody>
          <a:bodyPr wrap="none" rtlCol="0">
            <a:spAutoFit/>
          </a:bodyPr>
          <a:lstStyle/>
          <a:p>
            <a:r>
              <a:rPr lang="en-US" sz="3600" b="1" dirty="0">
                <a:solidFill>
                  <a:schemeClr val="tx2">
                    <a:lumMod val="60000"/>
                    <a:lumOff val="40000"/>
                  </a:schemeClr>
                </a:solidFill>
              </a:rPr>
              <a:t>Viruses</a:t>
            </a:r>
            <a:endParaRPr lang="en-AU" sz="3600" b="1" dirty="0">
              <a:solidFill>
                <a:schemeClr val="tx2">
                  <a:lumMod val="60000"/>
                  <a:lumOff val="40000"/>
                </a:schemeClr>
              </a:solidFill>
            </a:endParaRPr>
          </a:p>
        </p:txBody>
      </p:sp>
    </p:spTree>
    <p:extLst>
      <p:ext uri="{BB962C8B-B14F-4D97-AF65-F5344CB8AC3E}">
        <p14:creationId xmlns:p14="http://schemas.microsoft.com/office/powerpoint/2010/main" val="253127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509B3D-8B06-4644-8ABA-9DA211FA2C7E}"/>
              </a:ext>
            </a:extLst>
          </p:cNvPr>
          <p:cNvSpPr txBox="1"/>
          <p:nvPr/>
        </p:nvSpPr>
        <p:spPr>
          <a:xfrm>
            <a:off x="533400" y="1308080"/>
            <a:ext cx="8001000" cy="1569660"/>
          </a:xfrm>
          <a:prstGeom prst="rect">
            <a:avLst/>
          </a:prstGeom>
          <a:noFill/>
        </p:spPr>
        <p:txBody>
          <a:bodyPr wrap="square" rtlCol="0">
            <a:spAutoFit/>
          </a:bodyPr>
          <a:lstStyle/>
          <a:p>
            <a:r>
              <a:rPr lang="en-US" sz="2400" dirty="0">
                <a:solidFill>
                  <a:schemeClr val="bg1"/>
                </a:solidFill>
              </a:rPr>
              <a:t>The cold virus attacks the lining of the nose and throat.  Extra mucous is produced, so your nose keeps running or becomes blocked, making it difficult to breathe.  Your throat gets sore and red, and you feel unwell.</a:t>
            </a:r>
            <a:endParaRPr lang="en-AU" sz="2400" dirty="0">
              <a:solidFill>
                <a:schemeClr val="bg1"/>
              </a:solidFill>
            </a:endParaRPr>
          </a:p>
        </p:txBody>
      </p:sp>
      <p:pic>
        <p:nvPicPr>
          <p:cNvPr id="2" name="Picture 1">
            <a:extLst>
              <a:ext uri="{FF2B5EF4-FFF2-40B4-BE49-F238E27FC236}">
                <a16:creationId xmlns:a16="http://schemas.microsoft.com/office/drawing/2014/main" id="{B4DF45FD-4095-4EA3-90C9-B3A1112F7F57}"/>
              </a:ext>
            </a:extLst>
          </p:cNvPr>
          <p:cNvPicPr>
            <a:picLocks noChangeAspect="1"/>
          </p:cNvPicPr>
          <p:nvPr/>
        </p:nvPicPr>
        <p:blipFill>
          <a:blip r:embed="rId2"/>
          <a:stretch>
            <a:fillRect/>
          </a:stretch>
        </p:blipFill>
        <p:spPr>
          <a:xfrm>
            <a:off x="5257800" y="3429000"/>
            <a:ext cx="2743200" cy="2743200"/>
          </a:xfrm>
          <a:prstGeom prst="rect">
            <a:avLst/>
          </a:prstGeom>
        </p:spPr>
      </p:pic>
      <p:pic>
        <p:nvPicPr>
          <p:cNvPr id="3" name="Picture 2">
            <a:extLst>
              <a:ext uri="{FF2B5EF4-FFF2-40B4-BE49-F238E27FC236}">
                <a16:creationId xmlns:a16="http://schemas.microsoft.com/office/drawing/2014/main" id="{2D90C409-BA94-4FFE-8385-C20D76DAA0B5}"/>
              </a:ext>
            </a:extLst>
          </p:cNvPr>
          <p:cNvPicPr>
            <a:picLocks noChangeAspect="1"/>
          </p:cNvPicPr>
          <p:nvPr/>
        </p:nvPicPr>
        <p:blipFill rotWithShape="1">
          <a:blip r:embed="rId3"/>
          <a:srcRect b="5882"/>
          <a:stretch/>
        </p:blipFill>
        <p:spPr>
          <a:xfrm>
            <a:off x="762000" y="3429000"/>
            <a:ext cx="4024993" cy="2743200"/>
          </a:xfrm>
          <a:prstGeom prst="rect">
            <a:avLst/>
          </a:prstGeom>
        </p:spPr>
      </p:pic>
      <p:sp>
        <p:nvSpPr>
          <p:cNvPr id="5" name="TextBox 4">
            <a:extLst>
              <a:ext uri="{FF2B5EF4-FFF2-40B4-BE49-F238E27FC236}">
                <a16:creationId xmlns:a16="http://schemas.microsoft.com/office/drawing/2014/main" id="{ED0EE2E6-AA2F-454A-97D0-268272B68950}"/>
              </a:ext>
            </a:extLst>
          </p:cNvPr>
          <p:cNvSpPr txBox="1"/>
          <p:nvPr/>
        </p:nvSpPr>
        <p:spPr>
          <a:xfrm>
            <a:off x="533400" y="731211"/>
            <a:ext cx="2584362" cy="584775"/>
          </a:xfrm>
          <a:prstGeom prst="rect">
            <a:avLst/>
          </a:prstGeom>
          <a:noFill/>
        </p:spPr>
        <p:txBody>
          <a:bodyPr wrap="none" rtlCol="0">
            <a:spAutoFit/>
          </a:bodyPr>
          <a:lstStyle/>
          <a:p>
            <a:r>
              <a:rPr lang="en-AU" sz="3200" b="1" dirty="0">
                <a:solidFill>
                  <a:schemeClr val="tx2">
                    <a:lumMod val="60000"/>
                    <a:lumOff val="40000"/>
                  </a:schemeClr>
                </a:solidFill>
              </a:rPr>
              <a:t>Common Cold</a:t>
            </a:r>
          </a:p>
        </p:txBody>
      </p:sp>
    </p:spTree>
    <p:extLst>
      <p:ext uri="{BB962C8B-B14F-4D97-AF65-F5344CB8AC3E}">
        <p14:creationId xmlns:p14="http://schemas.microsoft.com/office/powerpoint/2010/main" val="57730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73CEC-42FA-4B3D-B9D8-315DF0BF6684}"/>
              </a:ext>
            </a:extLst>
          </p:cNvPr>
          <p:cNvSpPr txBox="1"/>
          <p:nvPr/>
        </p:nvSpPr>
        <p:spPr>
          <a:xfrm>
            <a:off x="533400" y="391486"/>
            <a:ext cx="1584088" cy="646331"/>
          </a:xfrm>
          <a:prstGeom prst="rect">
            <a:avLst/>
          </a:prstGeom>
          <a:noFill/>
        </p:spPr>
        <p:txBody>
          <a:bodyPr wrap="none" rtlCol="0">
            <a:spAutoFit/>
          </a:bodyPr>
          <a:lstStyle/>
          <a:p>
            <a:r>
              <a:rPr lang="en-US" sz="3600" b="1" dirty="0">
                <a:solidFill>
                  <a:schemeClr val="tx2">
                    <a:lumMod val="60000"/>
                    <a:lumOff val="40000"/>
                  </a:schemeClr>
                </a:solidFill>
              </a:rPr>
              <a:t>Viruses</a:t>
            </a:r>
            <a:endParaRPr lang="en-AU" sz="3600" b="1" dirty="0">
              <a:solidFill>
                <a:schemeClr val="tx2">
                  <a:lumMod val="60000"/>
                  <a:lumOff val="40000"/>
                </a:schemeClr>
              </a:solidFill>
            </a:endParaRPr>
          </a:p>
        </p:txBody>
      </p:sp>
      <p:pic>
        <p:nvPicPr>
          <p:cNvPr id="5" name="Picture 4">
            <a:extLst>
              <a:ext uri="{FF2B5EF4-FFF2-40B4-BE49-F238E27FC236}">
                <a16:creationId xmlns:a16="http://schemas.microsoft.com/office/drawing/2014/main" id="{B92D58F2-3B3B-4C2A-8C00-9AE6D07E1102}"/>
              </a:ext>
            </a:extLst>
          </p:cNvPr>
          <p:cNvPicPr>
            <a:picLocks noChangeAspect="1"/>
          </p:cNvPicPr>
          <p:nvPr/>
        </p:nvPicPr>
        <p:blipFill>
          <a:blip r:embed="rId2"/>
          <a:stretch>
            <a:fillRect/>
          </a:stretch>
        </p:blipFill>
        <p:spPr>
          <a:xfrm>
            <a:off x="59445" y="1828800"/>
            <a:ext cx="9048750" cy="3810000"/>
          </a:xfrm>
          <a:prstGeom prst="rect">
            <a:avLst/>
          </a:prstGeom>
        </p:spPr>
      </p:pic>
    </p:spTree>
    <p:extLst>
      <p:ext uri="{BB962C8B-B14F-4D97-AF65-F5344CB8AC3E}">
        <p14:creationId xmlns:p14="http://schemas.microsoft.com/office/powerpoint/2010/main" val="363179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509B3D-8B06-4644-8ABA-9DA211FA2C7E}"/>
              </a:ext>
            </a:extLst>
          </p:cNvPr>
          <p:cNvSpPr txBox="1"/>
          <p:nvPr/>
        </p:nvSpPr>
        <p:spPr>
          <a:xfrm>
            <a:off x="522383" y="1524000"/>
            <a:ext cx="8001000" cy="4154984"/>
          </a:xfrm>
          <a:prstGeom prst="rect">
            <a:avLst/>
          </a:prstGeom>
          <a:noFill/>
        </p:spPr>
        <p:txBody>
          <a:bodyPr wrap="square" rtlCol="0">
            <a:spAutoFit/>
          </a:bodyPr>
          <a:lstStyle/>
          <a:p>
            <a:r>
              <a:rPr lang="en-US" sz="2400" dirty="0">
                <a:solidFill>
                  <a:schemeClr val="bg1"/>
                </a:solidFill>
              </a:rPr>
              <a:t>Antibiotics do not work against viruses.  However, sometimes when you have a viral infection, bacteria invade the body and cause a secondary infection (bronchitis and pneumonia).</a:t>
            </a:r>
          </a:p>
          <a:p>
            <a:endParaRPr lang="en-US" sz="2400" dirty="0">
              <a:solidFill>
                <a:schemeClr val="bg1"/>
              </a:solidFill>
            </a:endParaRPr>
          </a:p>
          <a:p>
            <a:r>
              <a:rPr lang="en-US" sz="2400" dirty="0">
                <a:solidFill>
                  <a:schemeClr val="bg1"/>
                </a:solidFill>
              </a:rPr>
              <a:t>Antiviral drugs do not target viruses directly, instead they stop the reproduction of viruses.</a:t>
            </a:r>
          </a:p>
          <a:p>
            <a:endParaRPr lang="en-US" sz="2400" dirty="0">
              <a:solidFill>
                <a:schemeClr val="bg1"/>
              </a:solidFill>
            </a:endParaRPr>
          </a:p>
          <a:p>
            <a:r>
              <a:rPr lang="en-US" sz="2400" dirty="0">
                <a:solidFill>
                  <a:schemeClr val="bg1"/>
                </a:solidFill>
              </a:rPr>
              <a:t>Nanomedicine is one promising area for treating viruses, it involves trapping the virus in tiny </a:t>
            </a:r>
            <a:r>
              <a:rPr lang="en-US" sz="2400" dirty="0" err="1">
                <a:solidFill>
                  <a:schemeClr val="bg1"/>
                </a:solidFill>
              </a:rPr>
              <a:t>nano</a:t>
            </a:r>
            <a:r>
              <a:rPr lang="en-US" sz="2400" dirty="0">
                <a:solidFill>
                  <a:schemeClr val="bg1"/>
                </a:solidFill>
              </a:rPr>
              <a:t>-traps rather than entering and infecting cells.</a:t>
            </a:r>
          </a:p>
          <a:p>
            <a:endParaRPr lang="en-AU" sz="2400" dirty="0">
              <a:solidFill>
                <a:schemeClr val="bg1"/>
              </a:solidFill>
            </a:endParaRPr>
          </a:p>
        </p:txBody>
      </p:sp>
      <p:sp>
        <p:nvSpPr>
          <p:cNvPr id="5" name="TextBox 4">
            <a:extLst>
              <a:ext uri="{FF2B5EF4-FFF2-40B4-BE49-F238E27FC236}">
                <a16:creationId xmlns:a16="http://schemas.microsoft.com/office/drawing/2014/main" id="{ED0EE2E6-AA2F-454A-97D0-268272B68950}"/>
              </a:ext>
            </a:extLst>
          </p:cNvPr>
          <p:cNvSpPr txBox="1"/>
          <p:nvPr/>
        </p:nvSpPr>
        <p:spPr>
          <a:xfrm>
            <a:off x="533400" y="731211"/>
            <a:ext cx="2877134" cy="584775"/>
          </a:xfrm>
          <a:prstGeom prst="rect">
            <a:avLst/>
          </a:prstGeom>
          <a:noFill/>
        </p:spPr>
        <p:txBody>
          <a:bodyPr wrap="none" rtlCol="0">
            <a:spAutoFit/>
          </a:bodyPr>
          <a:lstStyle/>
          <a:p>
            <a:r>
              <a:rPr lang="en-AU" sz="3200" b="1" dirty="0">
                <a:solidFill>
                  <a:schemeClr val="tx2">
                    <a:lumMod val="60000"/>
                    <a:lumOff val="40000"/>
                  </a:schemeClr>
                </a:solidFill>
              </a:rPr>
              <a:t>Fighting Viruses</a:t>
            </a:r>
          </a:p>
        </p:txBody>
      </p:sp>
    </p:spTree>
    <p:extLst>
      <p:ext uri="{BB962C8B-B14F-4D97-AF65-F5344CB8AC3E}">
        <p14:creationId xmlns:p14="http://schemas.microsoft.com/office/powerpoint/2010/main" val="179281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8DACF8-AE2A-40E9-A1C6-7EB09D9FBAC6}"/>
              </a:ext>
            </a:extLst>
          </p:cNvPr>
          <p:cNvGraphicFramePr>
            <a:graphicFrameLocks noGrp="1"/>
          </p:cNvGraphicFramePr>
          <p:nvPr>
            <p:extLst>
              <p:ext uri="{D42A27DB-BD31-4B8C-83A1-F6EECF244321}">
                <p14:modId xmlns:p14="http://schemas.microsoft.com/office/powerpoint/2010/main" val="3410653512"/>
              </p:ext>
            </p:extLst>
          </p:nvPr>
        </p:nvGraphicFramePr>
        <p:xfrm>
          <a:off x="533400" y="1447800"/>
          <a:ext cx="8077200" cy="42113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452737616"/>
                    </a:ext>
                  </a:extLst>
                </a:gridCol>
                <a:gridCol w="3048000">
                  <a:extLst>
                    <a:ext uri="{9D8B030D-6E8A-4147-A177-3AD203B41FA5}">
                      <a16:colId xmlns:a16="http://schemas.microsoft.com/office/drawing/2014/main" val="3245879034"/>
                    </a:ext>
                  </a:extLst>
                </a:gridCol>
                <a:gridCol w="2971800">
                  <a:extLst>
                    <a:ext uri="{9D8B030D-6E8A-4147-A177-3AD203B41FA5}">
                      <a16:colId xmlns:a16="http://schemas.microsoft.com/office/drawing/2014/main" val="2995459094"/>
                    </a:ext>
                  </a:extLst>
                </a:gridCol>
              </a:tblGrid>
              <a:tr h="370840">
                <a:tc>
                  <a:txBody>
                    <a:bodyPr/>
                    <a:lstStyle/>
                    <a:p>
                      <a:r>
                        <a:rPr lang="en-AU" dirty="0"/>
                        <a:t>Disease</a:t>
                      </a:r>
                    </a:p>
                  </a:txBody>
                  <a:tcPr/>
                </a:tc>
                <a:tc>
                  <a:txBody>
                    <a:bodyPr/>
                    <a:lstStyle/>
                    <a:p>
                      <a:r>
                        <a:rPr lang="en-AU" dirty="0"/>
                        <a:t>Symptom</a:t>
                      </a:r>
                    </a:p>
                  </a:txBody>
                  <a:tcPr/>
                </a:tc>
                <a:tc>
                  <a:txBody>
                    <a:bodyPr/>
                    <a:lstStyle/>
                    <a:p>
                      <a:r>
                        <a:rPr lang="en-AU" dirty="0"/>
                        <a:t>Treatment</a:t>
                      </a:r>
                    </a:p>
                  </a:txBody>
                  <a:tcPr/>
                </a:tc>
                <a:extLst>
                  <a:ext uri="{0D108BD9-81ED-4DB2-BD59-A6C34878D82A}">
                    <a16:rowId xmlns:a16="http://schemas.microsoft.com/office/drawing/2014/main" val="3823622445"/>
                  </a:ext>
                </a:extLst>
              </a:tr>
              <a:tr h="370840">
                <a:tc>
                  <a:txBody>
                    <a:bodyPr/>
                    <a:lstStyle/>
                    <a:p>
                      <a:r>
                        <a:rPr lang="en-AU" dirty="0"/>
                        <a:t>Measles</a:t>
                      </a:r>
                    </a:p>
                  </a:txBody>
                  <a:tcPr/>
                </a:tc>
                <a:tc>
                  <a:txBody>
                    <a:bodyPr/>
                    <a:lstStyle/>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2874393346"/>
                  </a:ext>
                </a:extLst>
              </a:tr>
              <a:tr h="370840">
                <a:tc>
                  <a:txBody>
                    <a:bodyPr/>
                    <a:lstStyle/>
                    <a:p>
                      <a:r>
                        <a:rPr lang="en-AU" dirty="0"/>
                        <a:t>Chickenpox</a:t>
                      </a:r>
                    </a:p>
                  </a:txBody>
                  <a:tcPr/>
                </a:tc>
                <a:tc>
                  <a:txBody>
                    <a:bodyPr/>
                    <a:lstStyle/>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2053983294"/>
                  </a:ext>
                </a:extLst>
              </a:tr>
              <a:tr h="370840">
                <a:tc>
                  <a:txBody>
                    <a:bodyPr/>
                    <a:lstStyle/>
                    <a:p>
                      <a:r>
                        <a:rPr lang="en-AU" dirty="0"/>
                        <a:t>Malaria</a:t>
                      </a:r>
                    </a:p>
                  </a:txBody>
                  <a:tcPr/>
                </a:tc>
                <a:tc>
                  <a:txBody>
                    <a:bodyPr/>
                    <a:lstStyle/>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1145929236"/>
                  </a:ext>
                </a:extLst>
              </a:tr>
              <a:tr h="370840">
                <a:tc>
                  <a:txBody>
                    <a:bodyPr/>
                    <a:lstStyle/>
                    <a:p>
                      <a:r>
                        <a:rPr lang="en-AU" dirty="0"/>
                        <a:t>Amoebic dysentery</a:t>
                      </a:r>
                    </a:p>
                  </a:txBody>
                  <a:tcPr/>
                </a:tc>
                <a:tc>
                  <a:txBody>
                    <a:bodyPr/>
                    <a:lstStyle/>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3182408201"/>
                  </a:ext>
                </a:extLst>
              </a:tr>
              <a:tr h="370840">
                <a:tc>
                  <a:txBody>
                    <a:bodyPr/>
                    <a:lstStyle/>
                    <a:p>
                      <a:r>
                        <a:rPr lang="en-AU" dirty="0"/>
                        <a:t>Tinea</a:t>
                      </a:r>
                    </a:p>
                  </a:txBody>
                  <a:tcPr/>
                </a:tc>
                <a:tc>
                  <a:txBody>
                    <a:bodyPr/>
                    <a:lstStyle/>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4185462559"/>
                  </a:ext>
                </a:extLst>
              </a:tr>
              <a:tr h="370840">
                <a:tc>
                  <a:txBody>
                    <a:bodyPr/>
                    <a:lstStyle/>
                    <a:p>
                      <a:r>
                        <a:rPr lang="en-AU" dirty="0"/>
                        <a:t>Thrush</a:t>
                      </a:r>
                    </a:p>
                  </a:txBody>
                  <a:tcPr/>
                </a:tc>
                <a:tc>
                  <a:txBody>
                    <a:bodyPr/>
                    <a:lstStyle/>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4159483513"/>
                  </a:ext>
                </a:extLst>
              </a:tr>
            </a:tbl>
          </a:graphicData>
        </a:graphic>
      </p:graphicFrame>
      <p:sp>
        <p:nvSpPr>
          <p:cNvPr id="3" name="TextBox 2">
            <a:extLst>
              <a:ext uri="{FF2B5EF4-FFF2-40B4-BE49-F238E27FC236}">
                <a16:creationId xmlns:a16="http://schemas.microsoft.com/office/drawing/2014/main" id="{1FE71DE3-1C79-49CA-B61E-B3AD365AE2BC}"/>
              </a:ext>
            </a:extLst>
          </p:cNvPr>
          <p:cNvSpPr txBox="1"/>
          <p:nvPr/>
        </p:nvSpPr>
        <p:spPr>
          <a:xfrm>
            <a:off x="1371600" y="6096000"/>
            <a:ext cx="2678041" cy="369332"/>
          </a:xfrm>
          <a:prstGeom prst="rect">
            <a:avLst/>
          </a:prstGeom>
          <a:noFill/>
        </p:spPr>
        <p:txBody>
          <a:bodyPr wrap="none" rtlCol="0">
            <a:spAutoFit/>
          </a:bodyPr>
          <a:lstStyle/>
          <a:p>
            <a:r>
              <a:rPr lang="en-AU" dirty="0">
                <a:solidFill>
                  <a:schemeClr val="bg1"/>
                </a:solidFill>
              </a:rPr>
              <a:t>8.2 - Review Questions 1-9</a:t>
            </a:r>
          </a:p>
        </p:txBody>
      </p:sp>
    </p:spTree>
    <p:extLst>
      <p:ext uri="{BB962C8B-B14F-4D97-AF65-F5344CB8AC3E}">
        <p14:creationId xmlns:p14="http://schemas.microsoft.com/office/powerpoint/2010/main" val="2597629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323</Words>
  <Application>Microsoft Office PowerPoint</Application>
  <PresentationFormat>On-screen Show (4:3)</PresentationFormat>
  <Paragraphs>39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47</cp:revision>
  <dcterms:created xsi:type="dcterms:W3CDTF">2019-02-04T07:25:17Z</dcterms:created>
  <dcterms:modified xsi:type="dcterms:W3CDTF">2019-03-13T04:41:09Z</dcterms:modified>
</cp:coreProperties>
</file>